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75" r:id="rId6"/>
  </p:sldMasterIdLst>
  <p:notesMasterIdLst>
    <p:notesMasterId r:id="rId90"/>
  </p:notesMasterIdLst>
  <p:handoutMasterIdLst>
    <p:handoutMasterId r:id="rId91"/>
  </p:handoutMasterIdLst>
  <p:sldIdLst>
    <p:sldId id="1387" r:id="rId7"/>
    <p:sldId id="347" r:id="rId8"/>
    <p:sldId id="1391" r:id="rId9"/>
    <p:sldId id="422" r:id="rId10"/>
    <p:sldId id="423" r:id="rId11"/>
    <p:sldId id="424" r:id="rId12"/>
    <p:sldId id="414" r:id="rId13"/>
    <p:sldId id="417" r:id="rId14"/>
    <p:sldId id="416" r:id="rId15"/>
    <p:sldId id="324" r:id="rId16"/>
    <p:sldId id="415" r:id="rId17"/>
    <p:sldId id="349" r:id="rId18"/>
    <p:sldId id="283" r:id="rId19"/>
    <p:sldId id="284" r:id="rId20"/>
    <p:sldId id="323" r:id="rId21"/>
    <p:sldId id="425" r:id="rId22"/>
    <p:sldId id="437" r:id="rId23"/>
    <p:sldId id="257" r:id="rId24"/>
    <p:sldId id="1390" r:id="rId25"/>
    <p:sldId id="1345" r:id="rId26"/>
    <p:sldId id="1346" r:id="rId27"/>
    <p:sldId id="1344" r:id="rId28"/>
    <p:sldId id="1357" r:id="rId29"/>
    <p:sldId id="1358" r:id="rId30"/>
    <p:sldId id="1359" r:id="rId31"/>
    <p:sldId id="1354" r:id="rId32"/>
    <p:sldId id="1360" r:id="rId33"/>
    <p:sldId id="1361" r:id="rId34"/>
    <p:sldId id="1362" r:id="rId35"/>
    <p:sldId id="383" r:id="rId36"/>
    <p:sldId id="1347" r:id="rId37"/>
    <p:sldId id="359" r:id="rId38"/>
    <p:sldId id="1350" r:id="rId39"/>
    <p:sldId id="439" r:id="rId40"/>
    <p:sldId id="1386" r:id="rId41"/>
    <p:sldId id="279" r:id="rId42"/>
    <p:sldId id="1365" r:id="rId43"/>
    <p:sldId id="1389" r:id="rId44"/>
    <p:sldId id="363" r:id="rId45"/>
    <p:sldId id="364" r:id="rId46"/>
    <p:sldId id="368" r:id="rId47"/>
    <p:sldId id="369" r:id="rId48"/>
    <p:sldId id="374" r:id="rId49"/>
    <p:sldId id="375" r:id="rId50"/>
    <p:sldId id="371" r:id="rId51"/>
    <p:sldId id="428" r:id="rId52"/>
    <p:sldId id="429" r:id="rId53"/>
    <p:sldId id="430" r:id="rId54"/>
    <p:sldId id="431" r:id="rId55"/>
    <p:sldId id="432" r:id="rId56"/>
    <p:sldId id="376" r:id="rId57"/>
    <p:sldId id="377" r:id="rId58"/>
    <p:sldId id="378" r:id="rId59"/>
    <p:sldId id="379" r:id="rId60"/>
    <p:sldId id="380" r:id="rId61"/>
    <p:sldId id="381" r:id="rId62"/>
    <p:sldId id="433" r:id="rId63"/>
    <p:sldId id="434" r:id="rId64"/>
    <p:sldId id="382" r:id="rId65"/>
    <p:sldId id="418" r:id="rId66"/>
    <p:sldId id="343" r:id="rId67"/>
    <p:sldId id="342" r:id="rId68"/>
    <p:sldId id="344" r:id="rId69"/>
    <p:sldId id="435" r:id="rId70"/>
    <p:sldId id="436" r:id="rId71"/>
    <p:sldId id="385" r:id="rId72"/>
    <p:sldId id="386" r:id="rId73"/>
    <p:sldId id="1392" r:id="rId74"/>
    <p:sldId id="391" r:id="rId75"/>
    <p:sldId id="1394" r:id="rId76"/>
    <p:sldId id="392" r:id="rId77"/>
    <p:sldId id="419" r:id="rId78"/>
    <p:sldId id="394" r:id="rId79"/>
    <p:sldId id="395" r:id="rId80"/>
    <p:sldId id="396" r:id="rId81"/>
    <p:sldId id="427" r:id="rId82"/>
    <p:sldId id="420" r:id="rId83"/>
    <p:sldId id="421" r:id="rId84"/>
    <p:sldId id="412" r:id="rId85"/>
    <p:sldId id="399" r:id="rId86"/>
    <p:sldId id="1388" r:id="rId87"/>
    <p:sldId id="1393" r:id="rId88"/>
    <p:sldId id="300" r:id="rId8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6964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427" autoAdjust="0"/>
  </p:normalViewPr>
  <p:slideViewPr>
    <p:cSldViewPr snapToGrid="0">
      <p:cViewPr varScale="1">
        <p:scale>
          <a:sx n="79" d="100"/>
          <a:sy n="79" d="100"/>
        </p:scale>
        <p:origin x="132" y="546"/>
      </p:cViewPr>
      <p:guideLst/>
    </p:cSldViewPr>
  </p:slideViewPr>
  <p:outlineViewPr>
    <p:cViewPr>
      <p:scale>
        <a:sx n="33" d="100"/>
        <a:sy n="33" d="100"/>
      </p:scale>
      <p:origin x="0" y="-45468"/>
    </p:cViewPr>
  </p:outlineViewPr>
  <p:notesTextViewPr>
    <p:cViewPr>
      <p:scale>
        <a:sx n="1" d="1"/>
        <a:sy n="1" d="1"/>
      </p:scale>
      <p:origin x="0" y="0"/>
    </p:cViewPr>
  </p:notesTextViewPr>
  <p:sorterViewPr>
    <p:cViewPr>
      <p:scale>
        <a:sx n="100" d="100"/>
        <a:sy n="100" d="100"/>
      </p:scale>
      <p:origin x="0" y="-69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C80DE3-A03E-424E-9773-63BE4D65748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A70F260D-43B2-4B57-B92A-160602DD1764}">
      <dgm:prSet phldrT="[Text]"/>
      <dgm:spPr/>
      <dgm:t>
        <a:bodyPr/>
        <a:lstStyle/>
        <a:p>
          <a:r>
            <a:rPr lang="en-US" dirty="0"/>
            <a:t>Literacy Gains</a:t>
          </a:r>
        </a:p>
      </dgm:t>
    </dgm:pt>
    <dgm:pt modelId="{D72B88D4-019F-44D1-8D75-C75E50F98E0A}" type="parTrans" cxnId="{832B874B-3D65-4AFD-8E59-11AD74D49DBF}">
      <dgm:prSet/>
      <dgm:spPr/>
      <dgm:t>
        <a:bodyPr/>
        <a:lstStyle/>
        <a:p>
          <a:endParaRPr lang="en-US"/>
        </a:p>
      </dgm:t>
    </dgm:pt>
    <dgm:pt modelId="{32B5D89C-BC59-4D20-B294-76ACA26778E0}" type="sibTrans" cxnId="{832B874B-3D65-4AFD-8E59-11AD74D49DBF}">
      <dgm:prSet/>
      <dgm:spPr/>
      <dgm:t>
        <a:bodyPr/>
        <a:lstStyle/>
        <a:p>
          <a:endParaRPr lang="en-US"/>
        </a:p>
      </dgm:t>
    </dgm:pt>
    <dgm:pt modelId="{5D275C60-CCA1-41F8-A9EA-678C61F09B80}">
      <dgm:prSet phldrT="[Text]"/>
      <dgm:spPr/>
      <dgm:t>
        <a:bodyPr/>
        <a:lstStyle/>
        <a:p>
          <a:r>
            <a:rPr lang="en-US" dirty="0"/>
            <a:t>HSE/HS Diploma</a:t>
          </a:r>
        </a:p>
      </dgm:t>
    </dgm:pt>
    <dgm:pt modelId="{8FED4B3C-D6F4-40B0-B8AE-B45F00A9FBD2}" type="parTrans" cxnId="{ED4CE227-D2F6-441A-B985-5751150A50C1}">
      <dgm:prSet/>
      <dgm:spPr/>
      <dgm:t>
        <a:bodyPr/>
        <a:lstStyle/>
        <a:p>
          <a:endParaRPr lang="en-US"/>
        </a:p>
      </dgm:t>
    </dgm:pt>
    <dgm:pt modelId="{508CFF85-D7EA-49AD-933C-21CF872EAE43}" type="sibTrans" cxnId="{ED4CE227-D2F6-441A-B985-5751150A50C1}">
      <dgm:prSet/>
      <dgm:spPr/>
      <dgm:t>
        <a:bodyPr/>
        <a:lstStyle/>
        <a:p>
          <a:endParaRPr lang="en-US"/>
        </a:p>
      </dgm:t>
    </dgm:pt>
    <dgm:pt modelId="{81A44736-A976-4AAA-B439-7EF072CD8FB3}">
      <dgm:prSet phldrT="[Text]"/>
      <dgm:spPr/>
      <dgm:t>
        <a:bodyPr/>
        <a:lstStyle/>
        <a:p>
          <a:r>
            <a:rPr lang="en-US" dirty="0"/>
            <a:t>Post-Secondary</a:t>
          </a:r>
        </a:p>
      </dgm:t>
    </dgm:pt>
    <dgm:pt modelId="{974BA200-230F-4FF4-9BB3-1DA38AAA3901}" type="parTrans" cxnId="{7B3FA3F8-2110-4C38-A706-FAD98A3CD078}">
      <dgm:prSet/>
      <dgm:spPr/>
      <dgm:t>
        <a:bodyPr/>
        <a:lstStyle/>
        <a:p>
          <a:endParaRPr lang="en-US"/>
        </a:p>
      </dgm:t>
    </dgm:pt>
    <dgm:pt modelId="{9F9786F5-5DE6-4195-9431-A05C3654CA04}" type="sibTrans" cxnId="{7B3FA3F8-2110-4C38-A706-FAD98A3CD078}">
      <dgm:prSet/>
      <dgm:spPr/>
      <dgm:t>
        <a:bodyPr/>
        <a:lstStyle/>
        <a:p>
          <a:endParaRPr lang="en-US"/>
        </a:p>
      </dgm:t>
    </dgm:pt>
    <dgm:pt modelId="{F2B9BF7C-04ED-4AF2-BC3B-EEAAB000390C}">
      <dgm:prSet phldrT="[Text]"/>
      <dgm:spPr/>
      <dgm:t>
        <a:bodyPr/>
        <a:lstStyle/>
        <a:p>
          <a:r>
            <a:rPr lang="en-US" dirty="0"/>
            <a:t>Enter Employment</a:t>
          </a:r>
        </a:p>
      </dgm:t>
    </dgm:pt>
    <dgm:pt modelId="{52CD791C-1303-4A9C-BAF0-F387A26CA7AF}" type="parTrans" cxnId="{85584AF6-B8DC-4613-BAC5-199A6490CFF8}">
      <dgm:prSet/>
      <dgm:spPr/>
      <dgm:t>
        <a:bodyPr/>
        <a:lstStyle/>
        <a:p>
          <a:endParaRPr lang="en-US"/>
        </a:p>
      </dgm:t>
    </dgm:pt>
    <dgm:pt modelId="{AD55BD5B-0F26-4F30-A57B-A2772E0B101F}" type="sibTrans" cxnId="{85584AF6-B8DC-4613-BAC5-199A6490CFF8}">
      <dgm:prSet/>
      <dgm:spPr/>
      <dgm:t>
        <a:bodyPr/>
        <a:lstStyle/>
        <a:p>
          <a:endParaRPr lang="en-US"/>
        </a:p>
      </dgm:t>
    </dgm:pt>
    <dgm:pt modelId="{9A388ACC-B305-494E-9412-F7682693BA23}">
      <dgm:prSet phldrT="[Text]"/>
      <dgm:spPr/>
      <dgm:t>
        <a:bodyPr/>
        <a:lstStyle/>
        <a:p>
          <a:r>
            <a:rPr lang="en-US" dirty="0"/>
            <a:t>Increase Wages</a:t>
          </a:r>
        </a:p>
      </dgm:t>
    </dgm:pt>
    <dgm:pt modelId="{F7532BD2-0DA4-422C-B4B7-14DDFF9878A6}" type="parTrans" cxnId="{98C5E155-23AB-4A8A-BF7A-9DB4F4C0D469}">
      <dgm:prSet/>
      <dgm:spPr/>
      <dgm:t>
        <a:bodyPr/>
        <a:lstStyle/>
        <a:p>
          <a:endParaRPr lang="en-US"/>
        </a:p>
      </dgm:t>
    </dgm:pt>
    <dgm:pt modelId="{EE93F87B-DD0C-4348-93E4-6434D95BDA0A}" type="sibTrans" cxnId="{98C5E155-23AB-4A8A-BF7A-9DB4F4C0D469}">
      <dgm:prSet/>
      <dgm:spPr/>
      <dgm:t>
        <a:bodyPr/>
        <a:lstStyle/>
        <a:p>
          <a:endParaRPr lang="en-US"/>
        </a:p>
      </dgm:t>
    </dgm:pt>
    <dgm:pt modelId="{DB6E580F-7BC6-4F04-BA13-B021AC6B2EE4}">
      <dgm:prSet phldrT="[Text]"/>
      <dgm:spPr/>
      <dgm:t>
        <a:bodyPr/>
        <a:lstStyle/>
        <a:p>
          <a:r>
            <a:rPr lang="en-US" dirty="0"/>
            <a:t>Transition</a:t>
          </a:r>
        </a:p>
      </dgm:t>
    </dgm:pt>
    <dgm:pt modelId="{BFC5F69C-5E79-4851-AE66-24AA7853593A}" type="parTrans" cxnId="{5419A5BD-A10C-4F4B-99DD-C8DFF18F9D1A}">
      <dgm:prSet/>
      <dgm:spPr/>
      <dgm:t>
        <a:bodyPr/>
        <a:lstStyle/>
        <a:p>
          <a:endParaRPr lang="en-US"/>
        </a:p>
      </dgm:t>
    </dgm:pt>
    <dgm:pt modelId="{603B8FB9-B4F9-4779-B587-CACC342D9E38}" type="sibTrans" cxnId="{5419A5BD-A10C-4F4B-99DD-C8DFF18F9D1A}">
      <dgm:prSet/>
      <dgm:spPr/>
      <dgm:t>
        <a:bodyPr/>
        <a:lstStyle/>
        <a:p>
          <a:endParaRPr lang="en-US"/>
        </a:p>
      </dgm:t>
    </dgm:pt>
    <dgm:pt modelId="{A327DEBB-2764-43C8-BD6D-20DCD03BE172}" type="pres">
      <dgm:prSet presAssocID="{24C80DE3-A03E-424E-9773-63BE4D657489}" presName="diagram" presStyleCnt="0">
        <dgm:presLayoutVars>
          <dgm:dir/>
          <dgm:resizeHandles val="exact"/>
        </dgm:presLayoutVars>
      </dgm:prSet>
      <dgm:spPr/>
    </dgm:pt>
    <dgm:pt modelId="{565CA8FF-369D-4EB8-BF7A-9D66D1F6F7F6}" type="pres">
      <dgm:prSet presAssocID="{A70F260D-43B2-4B57-B92A-160602DD1764}" presName="node" presStyleLbl="node1" presStyleIdx="0" presStyleCnt="6" custScaleX="19264" custScaleY="13415" custLinFactNeighborX="-7824" custLinFactNeighborY="-17205">
        <dgm:presLayoutVars>
          <dgm:bulletEnabled val="1"/>
        </dgm:presLayoutVars>
      </dgm:prSet>
      <dgm:spPr/>
    </dgm:pt>
    <dgm:pt modelId="{EBEE9CD0-74F2-4BAC-8E4B-95D7B7FA58DA}" type="pres">
      <dgm:prSet presAssocID="{32B5D89C-BC59-4D20-B294-76ACA26778E0}" presName="sibTrans" presStyleCnt="0"/>
      <dgm:spPr/>
    </dgm:pt>
    <dgm:pt modelId="{7F0345D2-78B0-4243-9FA6-7D146E870178}" type="pres">
      <dgm:prSet presAssocID="{5D275C60-CCA1-41F8-A9EA-678C61F09B80}" presName="node" presStyleLbl="node1" presStyleIdx="1" presStyleCnt="6" custScaleX="19264" custScaleY="13415" custLinFactNeighborX="-6447" custLinFactNeighborY="-20632">
        <dgm:presLayoutVars>
          <dgm:bulletEnabled val="1"/>
        </dgm:presLayoutVars>
      </dgm:prSet>
      <dgm:spPr/>
    </dgm:pt>
    <dgm:pt modelId="{10A49A3F-A39B-44DE-B01B-B17E853C6D5A}" type="pres">
      <dgm:prSet presAssocID="{508CFF85-D7EA-49AD-933C-21CF872EAE43}" presName="sibTrans" presStyleCnt="0"/>
      <dgm:spPr/>
    </dgm:pt>
    <dgm:pt modelId="{D0557916-BA6E-4A5D-A9CB-F6558D6385F4}" type="pres">
      <dgm:prSet presAssocID="{81A44736-A976-4AAA-B439-7EF072CD8FB3}" presName="node" presStyleLbl="node1" presStyleIdx="2" presStyleCnt="6" custScaleX="19264" custScaleY="13415" custLinFactNeighborX="-4023" custLinFactNeighborY="-20667">
        <dgm:presLayoutVars>
          <dgm:bulletEnabled val="1"/>
        </dgm:presLayoutVars>
      </dgm:prSet>
      <dgm:spPr/>
    </dgm:pt>
    <dgm:pt modelId="{AC478407-71A2-4CC7-9DE4-0CEE777F698F}" type="pres">
      <dgm:prSet presAssocID="{9F9786F5-5DE6-4195-9431-A05C3654CA04}" presName="sibTrans" presStyleCnt="0"/>
      <dgm:spPr/>
    </dgm:pt>
    <dgm:pt modelId="{D117BF28-B3F7-4E3B-B083-43BC2A6E9767}" type="pres">
      <dgm:prSet presAssocID="{F2B9BF7C-04ED-4AF2-BC3B-EEAAB000390C}" presName="node" presStyleLbl="node1" presStyleIdx="3" presStyleCnt="6" custScaleX="19264" custScaleY="14757" custLinFactNeighborX="-7260" custLinFactNeighborY="1521">
        <dgm:presLayoutVars>
          <dgm:bulletEnabled val="1"/>
        </dgm:presLayoutVars>
      </dgm:prSet>
      <dgm:spPr/>
    </dgm:pt>
    <dgm:pt modelId="{C2EC87AE-8894-4EC0-8772-740C01A2DE59}" type="pres">
      <dgm:prSet presAssocID="{AD55BD5B-0F26-4F30-A57B-A2772E0B101F}" presName="sibTrans" presStyleCnt="0"/>
      <dgm:spPr/>
    </dgm:pt>
    <dgm:pt modelId="{A942D91C-A410-4FFE-8163-C7B8B44CB2F3}" type="pres">
      <dgm:prSet presAssocID="{9A388ACC-B305-494E-9412-F7682693BA23}" presName="node" presStyleLbl="node1" presStyleIdx="4" presStyleCnt="6" custScaleX="19264" custScaleY="14757" custLinFactNeighborX="-5749" custLinFactNeighborY="1230">
        <dgm:presLayoutVars>
          <dgm:bulletEnabled val="1"/>
        </dgm:presLayoutVars>
      </dgm:prSet>
      <dgm:spPr/>
    </dgm:pt>
    <dgm:pt modelId="{76DE486B-1AE3-43C8-9E55-DFDFA22D117B}" type="pres">
      <dgm:prSet presAssocID="{EE93F87B-DD0C-4348-93E4-6434D95BDA0A}" presName="sibTrans" presStyleCnt="0"/>
      <dgm:spPr/>
    </dgm:pt>
    <dgm:pt modelId="{88D8DF11-C416-4642-A7D9-8DF5EF240186}" type="pres">
      <dgm:prSet presAssocID="{DB6E580F-7BC6-4F04-BA13-B021AC6B2EE4}" presName="node" presStyleLbl="node1" presStyleIdx="5" presStyleCnt="6" custScaleX="19264" custScaleY="14757" custLinFactNeighborX="-4386" custLinFactNeighborY="1247">
        <dgm:presLayoutVars>
          <dgm:bulletEnabled val="1"/>
        </dgm:presLayoutVars>
      </dgm:prSet>
      <dgm:spPr/>
    </dgm:pt>
  </dgm:ptLst>
  <dgm:cxnLst>
    <dgm:cxn modelId="{ED4CE227-D2F6-441A-B985-5751150A50C1}" srcId="{24C80DE3-A03E-424E-9773-63BE4D657489}" destId="{5D275C60-CCA1-41F8-A9EA-678C61F09B80}" srcOrd="1" destOrd="0" parTransId="{8FED4B3C-D6F4-40B0-B8AE-B45F00A9FBD2}" sibTransId="{508CFF85-D7EA-49AD-933C-21CF872EAE43}"/>
    <dgm:cxn modelId="{DB141C48-3EE0-4236-B241-F3D03F50F854}" type="presOf" srcId="{F2B9BF7C-04ED-4AF2-BC3B-EEAAB000390C}" destId="{D117BF28-B3F7-4E3B-B083-43BC2A6E9767}" srcOrd="0" destOrd="0" presId="urn:microsoft.com/office/officeart/2005/8/layout/default"/>
    <dgm:cxn modelId="{4A90EB4A-A63A-4728-8AFE-2DA5AF370A15}" type="presOf" srcId="{5D275C60-CCA1-41F8-A9EA-678C61F09B80}" destId="{7F0345D2-78B0-4243-9FA6-7D146E870178}" srcOrd="0" destOrd="0" presId="urn:microsoft.com/office/officeart/2005/8/layout/default"/>
    <dgm:cxn modelId="{832B874B-3D65-4AFD-8E59-11AD74D49DBF}" srcId="{24C80DE3-A03E-424E-9773-63BE4D657489}" destId="{A70F260D-43B2-4B57-B92A-160602DD1764}" srcOrd="0" destOrd="0" parTransId="{D72B88D4-019F-44D1-8D75-C75E50F98E0A}" sibTransId="{32B5D89C-BC59-4D20-B294-76ACA26778E0}"/>
    <dgm:cxn modelId="{E7FF6072-3B09-4ABD-9FB3-1643EC41B052}" type="presOf" srcId="{9A388ACC-B305-494E-9412-F7682693BA23}" destId="{A942D91C-A410-4FFE-8163-C7B8B44CB2F3}" srcOrd="0" destOrd="0" presId="urn:microsoft.com/office/officeart/2005/8/layout/default"/>
    <dgm:cxn modelId="{98C5E155-23AB-4A8A-BF7A-9DB4F4C0D469}" srcId="{24C80DE3-A03E-424E-9773-63BE4D657489}" destId="{9A388ACC-B305-494E-9412-F7682693BA23}" srcOrd="4" destOrd="0" parTransId="{F7532BD2-0DA4-422C-B4B7-14DDFF9878A6}" sibTransId="{EE93F87B-DD0C-4348-93E4-6434D95BDA0A}"/>
    <dgm:cxn modelId="{9F6D2659-2115-4A24-AF3C-A8157A08DE70}" type="presOf" srcId="{A70F260D-43B2-4B57-B92A-160602DD1764}" destId="{565CA8FF-369D-4EB8-BF7A-9D66D1F6F7F6}" srcOrd="0" destOrd="0" presId="urn:microsoft.com/office/officeart/2005/8/layout/default"/>
    <dgm:cxn modelId="{5BBA7D7F-113B-4992-AD4A-F3A933186DAC}" type="presOf" srcId="{24C80DE3-A03E-424E-9773-63BE4D657489}" destId="{A327DEBB-2764-43C8-BD6D-20DCD03BE172}" srcOrd="0" destOrd="0" presId="urn:microsoft.com/office/officeart/2005/8/layout/default"/>
    <dgm:cxn modelId="{5419A5BD-A10C-4F4B-99DD-C8DFF18F9D1A}" srcId="{24C80DE3-A03E-424E-9773-63BE4D657489}" destId="{DB6E580F-7BC6-4F04-BA13-B021AC6B2EE4}" srcOrd="5" destOrd="0" parTransId="{BFC5F69C-5E79-4851-AE66-24AA7853593A}" sibTransId="{603B8FB9-B4F9-4779-B587-CACC342D9E38}"/>
    <dgm:cxn modelId="{D84C14E1-D00D-473B-BE09-2AEBC440D13A}" type="presOf" srcId="{DB6E580F-7BC6-4F04-BA13-B021AC6B2EE4}" destId="{88D8DF11-C416-4642-A7D9-8DF5EF240186}" srcOrd="0" destOrd="0" presId="urn:microsoft.com/office/officeart/2005/8/layout/default"/>
    <dgm:cxn modelId="{85584AF6-B8DC-4613-BAC5-199A6490CFF8}" srcId="{24C80DE3-A03E-424E-9773-63BE4D657489}" destId="{F2B9BF7C-04ED-4AF2-BC3B-EEAAB000390C}" srcOrd="3" destOrd="0" parTransId="{52CD791C-1303-4A9C-BAF0-F387A26CA7AF}" sibTransId="{AD55BD5B-0F26-4F30-A57B-A2772E0B101F}"/>
    <dgm:cxn modelId="{E3E8B0F6-C630-4F36-8BF6-74DC2AD12D1A}" type="presOf" srcId="{81A44736-A976-4AAA-B439-7EF072CD8FB3}" destId="{D0557916-BA6E-4A5D-A9CB-F6558D6385F4}" srcOrd="0" destOrd="0" presId="urn:microsoft.com/office/officeart/2005/8/layout/default"/>
    <dgm:cxn modelId="{7B3FA3F8-2110-4C38-A706-FAD98A3CD078}" srcId="{24C80DE3-A03E-424E-9773-63BE4D657489}" destId="{81A44736-A976-4AAA-B439-7EF072CD8FB3}" srcOrd="2" destOrd="0" parTransId="{974BA200-230F-4FF4-9BB3-1DA38AAA3901}" sibTransId="{9F9786F5-5DE6-4195-9431-A05C3654CA04}"/>
    <dgm:cxn modelId="{43018E4D-9A43-4006-B43C-31B596FBFC60}" type="presParOf" srcId="{A327DEBB-2764-43C8-BD6D-20DCD03BE172}" destId="{565CA8FF-369D-4EB8-BF7A-9D66D1F6F7F6}" srcOrd="0" destOrd="0" presId="urn:microsoft.com/office/officeart/2005/8/layout/default"/>
    <dgm:cxn modelId="{CD770D1C-0BC1-43E9-ABBD-3306537124FF}" type="presParOf" srcId="{A327DEBB-2764-43C8-BD6D-20DCD03BE172}" destId="{EBEE9CD0-74F2-4BAC-8E4B-95D7B7FA58DA}" srcOrd="1" destOrd="0" presId="urn:microsoft.com/office/officeart/2005/8/layout/default"/>
    <dgm:cxn modelId="{AAEE711C-5039-4B05-A659-91465996438E}" type="presParOf" srcId="{A327DEBB-2764-43C8-BD6D-20DCD03BE172}" destId="{7F0345D2-78B0-4243-9FA6-7D146E870178}" srcOrd="2" destOrd="0" presId="urn:microsoft.com/office/officeart/2005/8/layout/default"/>
    <dgm:cxn modelId="{DDBAD33C-9E02-4D6E-BF07-E30C11EAF68B}" type="presParOf" srcId="{A327DEBB-2764-43C8-BD6D-20DCD03BE172}" destId="{10A49A3F-A39B-44DE-B01B-B17E853C6D5A}" srcOrd="3" destOrd="0" presId="urn:microsoft.com/office/officeart/2005/8/layout/default"/>
    <dgm:cxn modelId="{5C17FFC6-8F46-4BBC-AEFE-8FA22D3F1F0D}" type="presParOf" srcId="{A327DEBB-2764-43C8-BD6D-20DCD03BE172}" destId="{D0557916-BA6E-4A5D-A9CB-F6558D6385F4}" srcOrd="4" destOrd="0" presId="urn:microsoft.com/office/officeart/2005/8/layout/default"/>
    <dgm:cxn modelId="{83296510-9451-4727-AEC0-FB3690364504}" type="presParOf" srcId="{A327DEBB-2764-43C8-BD6D-20DCD03BE172}" destId="{AC478407-71A2-4CC7-9DE4-0CEE777F698F}" srcOrd="5" destOrd="0" presId="urn:microsoft.com/office/officeart/2005/8/layout/default"/>
    <dgm:cxn modelId="{163405ED-F0E5-44DB-A06D-2CB0D12E979D}" type="presParOf" srcId="{A327DEBB-2764-43C8-BD6D-20DCD03BE172}" destId="{D117BF28-B3F7-4E3B-B083-43BC2A6E9767}" srcOrd="6" destOrd="0" presId="urn:microsoft.com/office/officeart/2005/8/layout/default"/>
    <dgm:cxn modelId="{48301161-E49D-42C4-BAF4-28E310327E58}" type="presParOf" srcId="{A327DEBB-2764-43C8-BD6D-20DCD03BE172}" destId="{C2EC87AE-8894-4EC0-8772-740C01A2DE59}" srcOrd="7" destOrd="0" presId="urn:microsoft.com/office/officeart/2005/8/layout/default"/>
    <dgm:cxn modelId="{A49A5FA6-45C8-47ED-9DDB-535E87754AFF}" type="presParOf" srcId="{A327DEBB-2764-43C8-BD6D-20DCD03BE172}" destId="{A942D91C-A410-4FFE-8163-C7B8B44CB2F3}" srcOrd="8" destOrd="0" presId="urn:microsoft.com/office/officeart/2005/8/layout/default"/>
    <dgm:cxn modelId="{07EF6C69-C6C0-4078-85E5-FBB782D765E3}" type="presParOf" srcId="{A327DEBB-2764-43C8-BD6D-20DCD03BE172}" destId="{76DE486B-1AE3-43C8-9E55-DFDFA22D117B}" srcOrd="9" destOrd="0" presId="urn:microsoft.com/office/officeart/2005/8/layout/default"/>
    <dgm:cxn modelId="{5E1A46E8-1357-46FF-ACB6-436CD6132496}" type="presParOf" srcId="{A327DEBB-2764-43C8-BD6D-20DCD03BE172}" destId="{88D8DF11-C416-4642-A7D9-8DF5EF24018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C80DE3-A03E-424E-9773-63BE4D65748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A70F260D-43B2-4B57-B92A-160602DD1764}">
      <dgm:prSet phldrT="[Text]"/>
      <dgm:spPr/>
      <dgm:t>
        <a:bodyPr/>
        <a:lstStyle/>
        <a:p>
          <a:r>
            <a:rPr lang="en-US" dirty="0"/>
            <a:t>Literacy Gains</a:t>
          </a:r>
        </a:p>
      </dgm:t>
      <dgm:extLst>
        <a:ext uri="{E40237B7-FDA0-4F09-8148-C483321AD2D9}">
          <dgm14:cNvPr xmlns:dgm14="http://schemas.microsoft.com/office/drawing/2010/diagram" id="0" name="" descr="Literacy Gains"/>
        </a:ext>
      </dgm:extLst>
    </dgm:pt>
    <dgm:pt modelId="{D72B88D4-019F-44D1-8D75-C75E50F98E0A}" type="parTrans" cxnId="{832B874B-3D65-4AFD-8E59-11AD74D49DBF}">
      <dgm:prSet/>
      <dgm:spPr/>
      <dgm:t>
        <a:bodyPr/>
        <a:lstStyle/>
        <a:p>
          <a:endParaRPr lang="en-US"/>
        </a:p>
      </dgm:t>
    </dgm:pt>
    <dgm:pt modelId="{32B5D89C-BC59-4D20-B294-76ACA26778E0}" type="sibTrans" cxnId="{832B874B-3D65-4AFD-8E59-11AD74D49DBF}">
      <dgm:prSet/>
      <dgm:spPr/>
      <dgm:t>
        <a:bodyPr/>
        <a:lstStyle/>
        <a:p>
          <a:endParaRPr lang="en-US"/>
        </a:p>
      </dgm:t>
    </dgm:pt>
    <dgm:pt modelId="{A327DEBB-2764-43C8-BD6D-20DCD03BE172}" type="pres">
      <dgm:prSet presAssocID="{24C80DE3-A03E-424E-9773-63BE4D657489}" presName="diagram" presStyleCnt="0">
        <dgm:presLayoutVars>
          <dgm:dir/>
          <dgm:resizeHandles val="exact"/>
        </dgm:presLayoutVars>
      </dgm:prSet>
      <dgm:spPr/>
    </dgm:pt>
    <dgm:pt modelId="{565CA8FF-369D-4EB8-BF7A-9D66D1F6F7F6}" type="pres">
      <dgm:prSet presAssocID="{A70F260D-43B2-4B57-B92A-160602DD1764}" presName="node" presStyleLbl="node1" presStyleIdx="0" presStyleCnt="1" custScaleX="28128" custScaleY="21393" custLinFactNeighborX="-41926" custLinFactNeighborY="-43013">
        <dgm:presLayoutVars>
          <dgm:bulletEnabled val="1"/>
        </dgm:presLayoutVars>
      </dgm:prSet>
      <dgm:spPr/>
    </dgm:pt>
  </dgm:ptLst>
  <dgm:cxnLst>
    <dgm:cxn modelId="{832B874B-3D65-4AFD-8E59-11AD74D49DBF}" srcId="{24C80DE3-A03E-424E-9773-63BE4D657489}" destId="{A70F260D-43B2-4B57-B92A-160602DD1764}" srcOrd="0" destOrd="0" parTransId="{D72B88D4-019F-44D1-8D75-C75E50F98E0A}" sibTransId="{32B5D89C-BC59-4D20-B294-76ACA26778E0}"/>
    <dgm:cxn modelId="{9F6D2659-2115-4A24-AF3C-A8157A08DE70}" type="presOf" srcId="{A70F260D-43B2-4B57-B92A-160602DD1764}" destId="{565CA8FF-369D-4EB8-BF7A-9D66D1F6F7F6}" srcOrd="0" destOrd="0" presId="urn:microsoft.com/office/officeart/2005/8/layout/default"/>
    <dgm:cxn modelId="{5BBA7D7F-113B-4992-AD4A-F3A933186DAC}" type="presOf" srcId="{24C80DE3-A03E-424E-9773-63BE4D657489}" destId="{A327DEBB-2764-43C8-BD6D-20DCD03BE172}" srcOrd="0" destOrd="0" presId="urn:microsoft.com/office/officeart/2005/8/layout/default"/>
    <dgm:cxn modelId="{43018E4D-9A43-4006-B43C-31B596FBFC60}" type="presParOf" srcId="{A327DEBB-2764-43C8-BD6D-20DCD03BE172}" destId="{565CA8FF-369D-4EB8-BF7A-9D66D1F6F7F6}"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C80DE3-A03E-424E-9773-63BE4D65748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B6E580F-7BC6-4F04-BA13-B021AC6B2EE4}">
      <dgm:prSet phldrT="[Text]"/>
      <dgm:spPr>
        <a:solidFill>
          <a:srgbClr val="FF0000"/>
        </a:solidFill>
      </dgm:spPr>
      <dgm:t>
        <a:bodyPr/>
        <a:lstStyle/>
        <a:p>
          <a:r>
            <a:rPr lang="en-US" dirty="0"/>
            <a:t>Transition</a:t>
          </a:r>
        </a:p>
      </dgm:t>
      <dgm:extLst>
        <a:ext uri="{E40237B7-FDA0-4F09-8148-C483321AD2D9}">
          <dgm14:cNvPr xmlns:dgm14="http://schemas.microsoft.com/office/drawing/2010/diagram" id="0" name="" descr="Transition"/>
        </a:ext>
      </dgm:extLst>
    </dgm:pt>
    <dgm:pt modelId="{BFC5F69C-5E79-4851-AE66-24AA7853593A}" type="parTrans" cxnId="{5419A5BD-A10C-4F4B-99DD-C8DFF18F9D1A}">
      <dgm:prSet/>
      <dgm:spPr/>
      <dgm:t>
        <a:bodyPr/>
        <a:lstStyle/>
        <a:p>
          <a:endParaRPr lang="en-US"/>
        </a:p>
      </dgm:t>
    </dgm:pt>
    <dgm:pt modelId="{603B8FB9-B4F9-4779-B587-CACC342D9E38}" type="sibTrans" cxnId="{5419A5BD-A10C-4F4B-99DD-C8DFF18F9D1A}">
      <dgm:prSet/>
      <dgm:spPr/>
      <dgm:t>
        <a:bodyPr/>
        <a:lstStyle/>
        <a:p>
          <a:endParaRPr lang="en-US"/>
        </a:p>
      </dgm:t>
    </dgm:pt>
    <dgm:pt modelId="{A327DEBB-2764-43C8-BD6D-20DCD03BE172}" type="pres">
      <dgm:prSet presAssocID="{24C80DE3-A03E-424E-9773-63BE4D657489}" presName="diagram" presStyleCnt="0">
        <dgm:presLayoutVars>
          <dgm:dir/>
          <dgm:resizeHandles val="exact"/>
        </dgm:presLayoutVars>
      </dgm:prSet>
      <dgm:spPr/>
    </dgm:pt>
    <dgm:pt modelId="{88D8DF11-C416-4642-A7D9-8DF5EF240186}" type="pres">
      <dgm:prSet presAssocID="{DB6E580F-7BC6-4F04-BA13-B021AC6B2EE4}" presName="node" presStyleLbl="node1" presStyleIdx="0" presStyleCnt="1" custScaleX="26147" custScaleY="19867" custLinFactNeighborX="-37763" custLinFactNeighborY="-34057">
        <dgm:presLayoutVars>
          <dgm:bulletEnabled val="1"/>
        </dgm:presLayoutVars>
      </dgm:prSet>
      <dgm:spPr/>
    </dgm:pt>
  </dgm:ptLst>
  <dgm:cxnLst>
    <dgm:cxn modelId="{5BBA7D7F-113B-4992-AD4A-F3A933186DAC}" type="presOf" srcId="{24C80DE3-A03E-424E-9773-63BE4D657489}" destId="{A327DEBB-2764-43C8-BD6D-20DCD03BE172}" srcOrd="0" destOrd="0" presId="urn:microsoft.com/office/officeart/2005/8/layout/default"/>
    <dgm:cxn modelId="{5419A5BD-A10C-4F4B-99DD-C8DFF18F9D1A}" srcId="{24C80DE3-A03E-424E-9773-63BE4D657489}" destId="{DB6E580F-7BC6-4F04-BA13-B021AC6B2EE4}" srcOrd="0" destOrd="0" parTransId="{BFC5F69C-5E79-4851-AE66-24AA7853593A}" sibTransId="{603B8FB9-B4F9-4779-B587-CACC342D9E38}"/>
    <dgm:cxn modelId="{D84C14E1-D00D-473B-BE09-2AEBC440D13A}" type="presOf" srcId="{DB6E580F-7BC6-4F04-BA13-B021AC6B2EE4}" destId="{88D8DF11-C416-4642-A7D9-8DF5EF240186}" srcOrd="0" destOrd="0" presId="urn:microsoft.com/office/officeart/2005/8/layout/default"/>
    <dgm:cxn modelId="{5E1A46E8-1357-46FF-ACB6-436CD6132496}" type="presParOf" srcId="{A327DEBB-2764-43C8-BD6D-20DCD03BE172}" destId="{88D8DF11-C416-4642-A7D9-8DF5EF240186}"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C80DE3-A03E-424E-9773-63BE4D65748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81A44736-A976-4AAA-B439-7EF072CD8FB3}">
      <dgm:prSet phldrT="[Text]"/>
      <dgm:spPr/>
      <dgm:t>
        <a:bodyPr/>
        <a:lstStyle/>
        <a:p>
          <a:r>
            <a:rPr lang="en-US" dirty="0"/>
            <a:t>Supportive Services</a:t>
          </a:r>
        </a:p>
      </dgm:t>
    </dgm:pt>
    <dgm:pt modelId="{974BA200-230F-4FF4-9BB3-1DA38AAA3901}" type="parTrans" cxnId="{7B3FA3F8-2110-4C38-A706-FAD98A3CD078}">
      <dgm:prSet/>
      <dgm:spPr/>
      <dgm:t>
        <a:bodyPr/>
        <a:lstStyle/>
        <a:p>
          <a:endParaRPr lang="en-US"/>
        </a:p>
      </dgm:t>
    </dgm:pt>
    <dgm:pt modelId="{9F9786F5-5DE6-4195-9431-A05C3654CA04}" type="sibTrans" cxnId="{7B3FA3F8-2110-4C38-A706-FAD98A3CD078}">
      <dgm:prSet/>
      <dgm:spPr/>
      <dgm:t>
        <a:bodyPr/>
        <a:lstStyle/>
        <a:p>
          <a:endParaRPr lang="en-US"/>
        </a:p>
      </dgm:t>
    </dgm:pt>
    <dgm:pt modelId="{9A388ACC-B305-494E-9412-F7682693BA23}">
      <dgm:prSet phldrT="[Text]"/>
      <dgm:spPr/>
      <dgm:t>
        <a:bodyPr/>
        <a:lstStyle/>
        <a:p>
          <a:r>
            <a:rPr lang="en-US" dirty="0"/>
            <a:t>Transition Services</a:t>
          </a:r>
        </a:p>
      </dgm:t>
    </dgm:pt>
    <dgm:pt modelId="{F7532BD2-0DA4-422C-B4B7-14DDFF9878A6}" type="parTrans" cxnId="{98C5E155-23AB-4A8A-BF7A-9DB4F4C0D469}">
      <dgm:prSet/>
      <dgm:spPr/>
      <dgm:t>
        <a:bodyPr/>
        <a:lstStyle/>
        <a:p>
          <a:endParaRPr lang="en-US"/>
        </a:p>
      </dgm:t>
    </dgm:pt>
    <dgm:pt modelId="{EE93F87B-DD0C-4348-93E4-6434D95BDA0A}" type="sibTrans" cxnId="{98C5E155-23AB-4A8A-BF7A-9DB4F4C0D469}">
      <dgm:prSet/>
      <dgm:spPr/>
      <dgm:t>
        <a:bodyPr/>
        <a:lstStyle/>
        <a:p>
          <a:endParaRPr lang="en-US"/>
        </a:p>
      </dgm:t>
    </dgm:pt>
    <dgm:pt modelId="{DB6E580F-7BC6-4F04-BA13-B021AC6B2EE4}">
      <dgm:prSet phldrT="[Text]"/>
      <dgm:spPr/>
      <dgm:t>
        <a:bodyPr/>
        <a:lstStyle/>
        <a:p>
          <a:r>
            <a:rPr lang="en-US" dirty="0"/>
            <a:t>Training Services</a:t>
          </a:r>
        </a:p>
      </dgm:t>
    </dgm:pt>
    <dgm:pt modelId="{BFC5F69C-5E79-4851-AE66-24AA7853593A}" type="parTrans" cxnId="{5419A5BD-A10C-4F4B-99DD-C8DFF18F9D1A}">
      <dgm:prSet/>
      <dgm:spPr/>
      <dgm:t>
        <a:bodyPr/>
        <a:lstStyle/>
        <a:p>
          <a:endParaRPr lang="en-US"/>
        </a:p>
      </dgm:t>
    </dgm:pt>
    <dgm:pt modelId="{603B8FB9-B4F9-4779-B587-CACC342D9E38}" type="sibTrans" cxnId="{5419A5BD-A10C-4F4B-99DD-C8DFF18F9D1A}">
      <dgm:prSet/>
      <dgm:spPr/>
      <dgm:t>
        <a:bodyPr/>
        <a:lstStyle/>
        <a:p>
          <a:endParaRPr lang="en-US"/>
        </a:p>
      </dgm:t>
    </dgm:pt>
    <dgm:pt modelId="{A327DEBB-2764-43C8-BD6D-20DCD03BE172}" type="pres">
      <dgm:prSet presAssocID="{24C80DE3-A03E-424E-9773-63BE4D657489}" presName="diagram" presStyleCnt="0">
        <dgm:presLayoutVars>
          <dgm:dir/>
          <dgm:resizeHandles val="exact"/>
        </dgm:presLayoutVars>
      </dgm:prSet>
      <dgm:spPr/>
    </dgm:pt>
    <dgm:pt modelId="{D0557916-BA6E-4A5D-A9CB-F6558D6385F4}" type="pres">
      <dgm:prSet presAssocID="{81A44736-A976-4AAA-B439-7EF072CD8FB3}" presName="node" presStyleLbl="node1" presStyleIdx="0" presStyleCnt="3" custScaleX="19264" custScaleY="13415" custLinFactNeighborX="-1236" custLinFactNeighborY="-25230">
        <dgm:presLayoutVars>
          <dgm:bulletEnabled val="1"/>
        </dgm:presLayoutVars>
      </dgm:prSet>
      <dgm:spPr/>
    </dgm:pt>
    <dgm:pt modelId="{AC478407-71A2-4CC7-9DE4-0CEE777F698F}" type="pres">
      <dgm:prSet presAssocID="{9F9786F5-5DE6-4195-9431-A05C3654CA04}" presName="sibTrans" presStyleCnt="0"/>
      <dgm:spPr/>
    </dgm:pt>
    <dgm:pt modelId="{A942D91C-A410-4FFE-8163-C7B8B44CB2F3}" type="pres">
      <dgm:prSet presAssocID="{9A388ACC-B305-494E-9412-F7682693BA23}" presName="node" presStyleLbl="node1" presStyleIdx="1" presStyleCnt="3" custScaleX="19264" custScaleY="14757" custLinFactNeighborX="-2672" custLinFactNeighborY="-24486">
        <dgm:presLayoutVars>
          <dgm:bulletEnabled val="1"/>
        </dgm:presLayoutVars>
      </dgm:prSet>
      <dgm:spPr/>
    </dgm:pt>
    <dgm:pt modelId="{76DE486B-1AE3-43C8-9E55-DFDFA22D117B}" type="pres">
      <dgm:prSet presAssocID="{EE93F87B-DD0C-4348-93E4-6434D95BDA0A}" presName="sibTrans" presStyleCnt="0"/>
      <dgm:spPr/>
    </dgm:pt>
    <dgm:pt modelId="{88D8DF11-C416-4642-A7D9-8DF5EF240186}" type="pres">
      <dgm:prSet presAssocID="{DB6E580F-7BC6-4F04-BA13-B021AC6B2EE4}" presName="node" presStyleLbl="node1" presStyleIdx="2" presStyleCnt="3" custScaleX="19264" custScaleY="14757" custLinFactNeighborX="-3492" custLinFactNeighborY="-24336">
        <dgm:presLayoutVars>
          <dgm:bulletEnabled val="1"/>
        </dgm:presLayoutVars>
      </dgm:prSet>
      <dgm:spPr/>
    </dgm:pt>
  </dgm:ptLst>
  <dgm:cxnLst>
    <dgm:cxn modelId="{E7FF6072-3B09-4ABD-9FB3-1643EC41B052}" type="presOf" srcId="{9A388ACC-B305-494E-9412-F7682693BA23}" destId="{A942D91C-A410-4FFE-8163-C7B8B44CB2F3}" srcOrd="0" destOrd="0" presId="urn:microsoft.com/office/officeart/2005/8/layout/default"/>
    <dgm:cxn modelId="{98C5E155-23AB-4A8A-BF7A-9DB4F4C0D469}" srcId="{24C80DE3-A03E-424E-9773-63BE4D657489}" destId="{9A388ACC-B305-494E-9412-F7682693BA23}" srcOrd="1" destOrd="0" parTransId="{F7532BD2-0DA4-422C-B4B7-14DDFF9878A6}" sibTransId="{EE93F87B-DD0C-4348-93E4-6434D95BDA0A}"/>
    <dgm:cxn modelId="{5BBA7D7F-113B-4992-AD4A-F3A933186DAC}" type="presOf" srcId="{24C80DE3-A03E-424E-9773-63BE4D657489}" destId="{A327DEBB-2764-43C8-BD6D-20DCD03BE172}" srcOrd="0" destOrd="0" presId="urn:microsoft.com/office/officeart/2005/8/layout/default"/>
    <dgm:cxn modelId="{5419A5BD-A10C-4F4B-99DD-C8DFF18F9D1A}" srcId="{24C80DE3-A03E-424E-9773-63BE4D657489}" destId="{DB6E580F-7BC6-4F04-BA13-B021AC6B2EE4}" srcOrd="2" destOrd="0" parTransId="{BFC5F69C-5E79-4851-AE66-24AA7853593A}" sibTransId="{603B8FB9-B4F9-4779-B587-CACC342D9E38}"/>
    <dgm:cxn modelId="{D84C14E1-D00D-473B-BE09-2AEBC440D13A}" type="presOf" srcId="{DB6E580F-7BC6-4F04-BA13-B021AC6B2EE4}" destId="{88D8DF11-C416-4642-A7D9-8DF5EF240186}" srcOrd="0" destOrd="0" presId="urn:microsoft.com/office/officeart/2005/8/layout/default"/>
    <dgm:cxn modelId="{E3E8B0F6-C630-4F36-8BF6-74DC2AD12D1A}" type="presOf" srcId="{81A44736-A976-4AAA-B439-7EF072CD8FB3}" destId="{D0557916-BA6E-4A5D-A9CB-F6558D6385F4}" srcOrd="0" destOrd="0" presId="urn:microsoft.com/office/officeart/2005/8/layout/default"/>
    <dgm:cxn modelId="{7B3FA3F8-2110-4C38-A706-FAD98A3CD078}" srcId="{24C80DE3-A03E-424E-9773-63BE4D657489}" destId="{81A44736-A976-4AAA-B439-7EF072CD8FB3}" srcOrd="0" destOrd="0" parTransId="{974BA200-230F-4FF4-9BB3-1DA38AAA3901}" sibTransId="{9F9786F5-5DE6-4195-9431-A05C3654CA04}"/>
    <dgm:cxn modelId="{5C17FFC6-8F46-4BBC-AEFE-8FA22D3F1F0D}" type="presParOf" srcId="{A327DEBB-2764-43C8-BD6D-20DCD03BE172}" destId="{D0557916-BA6E-4A5D-A9CB-F6558D6385F4}" srcOrd="0" destOrd="0" presId="urn:microsoft.com/office/officeart/2005/8/layout/default"/>
    <dgm:cxn modelId="{83296510-9451-4727-AEC0-FB3690364504}" type="presParOf" srcId="{A327DEBB-2764-43C8-BD6D-20DCD03BE172}" destId="{AC478407-71A2-4CC7-9DE4-0CEE777F698F}" srcOrd="1" destOrd="0" presId="urn:microsoft.com/office/officeart/2005/8/layout/default"/>
    <dgm:cxn modelId="{A49A5FA6-45C8-47ED-9DDB-535E87754AFF}" type="presParOf" srcId="{A327DEBB-2764-43C8-BD6D-20DCD03BE172}" destId="{A942D91C-A410-4FFE-8163-C7B8B44CB2F3}" srcOrd="2" destOrd="0" presId="urn:microsoft.com/office/officeart/2005/8/layout/default"/>
    <dgm:cxn modelId="{07EF6C69-C6C0-4078-85E5-FBB782D765E3}" type="presParOf" srcId="{A327DEBB-2764-43C8-BD6D-20DCD03BE172}" destId="{76DE486B-1AE3-43C8-9E55-DFDFA22D117B}" srcOrd="3" destOrd="0" presId="urn:microsoft.com/office/officeart/2005/8/layout/default"/>
    <dgm:cxn modelId="{5E1A46E8-1357-46FF-ACB6-436CD6132496}" type="presParOf" srcId="{A327DEBB-2764-43C8-BD6D-20DCD03BE172}" destId="{88D8DF11-C416-4642-A7D9-8DF5EF240186}"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CA8FF-369D-4EB8-BF7A-9D66D1F6F7F6}">
      <dsp:nvSpPr>
        <dsp:cNvPr id="0" name=""/>
        <dsp:cNvSpPr/>
      </dsp:nvSpPr>
      <dsp:spPr>
        <a:xfrm>
          <a:off x="312475" y="0"/>
          <a:ext cx="1835220" cy="76680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Literacy Gains</a:t>
          </a:r>
        </a:p>
      </dsp:txBody>
      <dsp:txXfrm>
        <a:off x="312475" y="0"/>
        <a:ext cx="1835220" cy="766802"/>
      </dsp:txXfrm>
    </dsp:sp>
    <dsp:sp modelId="{7F0345D2-78B0-4243-9FA6-7D146E870178}">
      <dsp:nvSpPr>
        <dsp:cNvPr id="0" name=""/>
        <dsp:cNvSpPr/>
      </dsp:nvSpPr>
      <dsp:spPr>
        <a:xfrm>
          <a:off x="3231546" y="0"/>
          <a:ext cx="1835220" cy="76680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HSE/HS Diploma</a:t>
          </a:r>
        </a:p>
      </dsp:txBody>
      <dsp:txXfrm>
        <a:off x="3231546" y="0"/>
        <a:ext cx="1835220" cy="766802"/>
      </dsp:txXfrm>
    </dsp:sp>
    <dsp:sp modelId="{D0557916-BA6E-4A5D-A9CB-F6558D6385F4}">
      <dsp:nvSpPr>
        <dsp:cNvPr id="0" name=""/>
        <dsp:cNvSpPr/>
      </dsp:nvSpPr>
      <dsp:spPr>
        <a:xfrm>
          <a:off x="6250361" y="0"/>
          <a:ext cx="1835220" cy="76680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Post-Secondary</a:t>
          </a:r>
        </a:p>
      </dsp:txBody>
      <dsp:txXfrm>
        <a:off x="6250361" y="0"/>
        <a:ext cx="1835220" cy="766802"/>
      </dsp:txXfrm>
    </dsp:sp>
    <dsp:sp modelId="{D117BF28-B3F7-4E3B-B083-43BC2A6E9767}">
      <dsp:nvSpPr>
        <dsp:cNvPr id="0" name=""/>
        <dsp:cNvSpPr/>
      </dsp:nvSpPr>
      <dsp:spPr>
        <a:xfrm>
          <a:off x="366205" y="2789849"/>
          <a:ext cx="1835220" cy="8435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Enter Employment</a:t>
          </a:r>
        </a:p>
      </dsp:txBody>
      <dsp:txXfrm>
        <a:off x="366205" y="2789849"/>
        <a:ext cx="1835220" cy="843511"/>
      </dsp:txXfrm>
    </dsp:sp>
    <dsp:sp modelId="{A942D91C-A410-4FFE-8163-C7B8B44CB2F3}">
      <dsp:nvSpPr>
        <dsp:cNvPr id="0" name=""/>
        <dsp:cNvSpPr/>
      </dsp:nvSpPr>
      <dsp:spPr>
        <a:xfrm>
          <a:off x="3298042" y="2773215"/>
          <a:ext cx="1835220" cy="8435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Increase Wages</a:t>
          </a:r>
        </a:p>
      </dsp:txBody>
      <dsp:txXfrm>
        <a:off x="3298042" y="2773215"/>
        <a:ext cx="1835220" cy="843511"/>
      </dsp:txXfrm>
    </dsp:sp>
    <dsp:sp modelId="{88D8DF11-C416-4642-A7D9-8DF5EF240186}">
      <dsp:nvSpPr>
        <dsp:cNvPr id="0" name=""/>
        <dsp:cNvSpPr/>
      </dsp:nvSpPr>
      <dsp:spPr>
        <a:xfrm>
          <a:off x="6215779" y="2774187"/>
          <a:ext cx="1835220" cy="8435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Transition</a:t>
          </a:r>
        </a:p>
      </dsp:txBody>
      <dsp:txXfrm>
        <a:off x="6215779" y="2774187"/>
        <a:ext cx="1835220" cy="843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CA8FF-369D-4EB8-BF7A-9D66D1F6F7F6}">
      <dsp:nvSpPr>
        <dsp:cNvPr id="0" name=""/>
        <dsp:cNvSpPr/>
      </dsp:nvSpPr>
      <dsp:spPr>
        <a:xfrm>
          <a:off x="0" y="0"/>
          <a:ext cx="3030627" cy="138298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Literacy Gains</a:t>
          </a:r>
        </a:p>
      </dsp:txBody>
      <dsp:txXfrm>
        <a:off x="0" y="0"/>
        <a:ext cx="3030627" cy="1382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8DF11-C416-4642-A7D9-8DF5EF240186}">
      <dsp:nvSpPr>
        <dsp:cNvPr id="0" name=""/>
        <dsp:cNvSpPr/>
      </dsp:nvSpPr>
      <dsp:spPr>
        <a:xfrm>
          <a:off x="0" y="0"/>
          <a:ext cx="2726964" cy="1243200"/>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Transition</a:t>
          </a:r>
        </a:p>
      </dsp:txBody>
      <dsp:txXfrm>
        <a:off x="0" y="0"/>
        <a:ext cx="2726964" cy="1243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57916-BA6E-4A5D-A9CB-F6558D6385F4}">
      <dsp:nvSpPr>
        <dsp:cNvPr id="0" name=""/>
        <dsp:cNvSpPr/>
      </dsp:nvSpPr>
      <dsp:spPr>
        <a:xfrm>
          <a:off x="924422" y="220002"/>
          <a:ext cx="1804627" cy="75402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Supportive Services</a:t>
          </a:r>
        </a:p>
      </dsp:txBody>
      <dsp:txXfrm>
        <a:off x="924422" y="220002"/>
        <a:ext cx="1804627" cy="754020"/>
      </dsp:txXfrm>
    </dsp:sp>
    <dsp:sp modelId="{A942D91C-A410-4FFE-8163-C7B8B44CB2F3}">
      <dsp:nvSpPr>
        <dsp:cNvPr id="0" name=""/>
        <dsp:cNvSpPr/>
      </dsp:nvSpPr>
      <dsp:spPr>
        <a:xfrm>
          <a:off x="3531314" y="224105"/>
          <a:ext cx="1804627" cy="82945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Transition Services</a:t>
          </a:r>
        </a:p>
      </dsp:txBody>
      <dsp:txXfrm>
        <a:off x="3531314" y="224105"/>
        <a:ext cx="1804627" cy="829450"/>
      </dsp:txXfrm>
    </dsp:sp>
    <dsp:sp modelId="{88D8DF11-C416-4642-A7D9-8DF5EF240186}">
      <dsp:nvSpPr>
        <dsp:cNvPr id="0" name=""/>
        <dsp:cNvSpPr/>
      </dsp:nvSpPr>
      <dsp:spPr>
        <a:xfrm>
          <a:off x="6195913" y="232536"/>
          <a:ext cx="1804627" cy="82945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Training Services</a:t>
          </a:r>
        </a:p>
      </dsp:txBody>
      <dsp:txXfrm>
        <a:off x="6195913" y="232536"/>
        <a:ext cx="1804627" cy="8294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FC10AA6-834F-4CEA-A463-970F6A8C65F6}" type="datetimeFigureOut">
              <a:rPr lang="en-US" smtClean="0"/>
              <a:t>12/22/2020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55B1910-5D3D-4C21-8BE7-7FD7116DBEF6}" type="slidenum">
              <a:rPr lang="en-US" smtClean="0"/>
              <a:t>‹#›</a:t>
            </a:fld>
            <a:endParaRPr lang="en-US" dirty="0"/>
          </a:p>
        </p:txBody>
      </p:sp>
    </p:spTree>
    <p:extLst>
      <p:ext uri="{BB962C8B-B14F-4D97-AF65-F5344CB8AC3E}">
        <p14:creationId xmlns:p14="http://schemas.microsoft.com/office/powerpoint/2010/main" val="110746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3D9130C-AC45-41CB-B2E3-B12EEEEF8CFF}" type="datetimeFigureOut">
              <a:rPr lang="en-US" smtClean="0"/>
              <a:t>12/22/2020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3094750-4AC1-4C03-897B-6296F950BC3D}" type="slidenum">
              <a:rPr lang="en-US" smtClean="0"/>
              <a:t>‹#›</a:t>
            </a:fld>
            <a:endParaRPr lang="en-US" dirty="0"/>
          </a:p>
        </p:txBody>
      </p:sp>
    </p:spTree>
    <p:extLst>
      <p:ext uri="{BB962C8B-B14F-4D97-AF65-F5344CB8AC3E}">
        <p14:creationId xmlns:p14="http://schemas.microsoft.com/office/powerpoint/2010/main" val="29877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2</a:t>
            </a:fld>
            <a:endParaRPr lang="en-US" dirty="0"/>
          </a:p>
        </p:txBody>
      </p:sp>
    </p:spTree>
    <p:extLst>
      <p:ext uri="{BB962C8B-B14F-4D97-AF65-F5344CB8AC3E}">
        <p14:creationId xmlns:p14="http://schemas.microsoft.com/office/powerpoint/2010/main" val="1933030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11</a:t>
            </a:fld>
            <a:endParaRPr lang="en-US" dirty="0"/>
          </a:p>
        </p:txBody>
      </p:sp>
    </p:spTree>
    <p:extLst>
      <p:ext uri="{BB962C8B-B14F-4D97-AF65-F5344CB8AC3E}">
        <p14:creationId xmlns:p14="http://schemas.microsoft.com/office/powerpoint/2010/main" val="3161824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12</a:t>
            </a:fld>
            <a:endParaRPr lang="en-US" dirty="0"/>
          </a:p>
        </p:txBody>
      </p:sp>
    </p:spTree>
    <p:extLst>
      <p:ext uri="{BB962C8B-B14F-4D97-AF65-F5344CB8AC3E}">
        <p14:creationId xmlns:p14="http://schemas.microsoft.com/office/powerpoint/2010/main" val="2617518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13</a:t>
            </a:fld>
            <a:endParaRPr lang="en-US" dirty="0"/>
          </a:p>
        </p:txBody>
      </p:sp>
    </p:spTree>
    <p:extLst>
      <p:ext uri="{BB962C8B-B14F-4D97-AF65-F5344CB8AC3E}">
        <p14:creationId xmlns:p14="http://schemas.microsoft.com/office/powerpoint/2010/main" val="417196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14</a:t>
            </a:fld>
            <a:endParaRPr lang="en-US" dirty="0"/>
          </a:p>
        </p:txBody>
      </p:sp>
    </p:spTree>
    <p:extLst>
      <p:ext uri="{BB962C8B-B14F-4D97-AF65-F5344CB8AC3E}">
        <p14:creationId xmlns:p14="http://schemas.microsoft.com/office/powerpoint/2010/main" val="196449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15</a:t>
            </a:fld>
            <a:endParaRPr lang="en-US" dirty="0"/>
          </a:p>
        </p:txBody>
      </p:sp>
    </p:spTree>
    <p:extLst>
      <p:ext uri="{BB962C8B-B14F-4D97-AF65-F5344CB8AC3E}">
        <p14:creationId xmlns:p14="http://schemas.microsoft.com/office/powerpoint/2010/main" val="2013196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410C032-E25F-482D-9EDD-84E4533B2CB0}" type="slidenum">
              <a:rPr lang="en-US" smtClean="0"/>
              <a:t>16</a:t>
            </a:fld>
            <a:endParaRPr lang="en-US" dirty="0"/>
          </a:p>
        </p:txBody>
      </p:sp>
      <p:sp>
        <p:nvSpPr>
          <p:cNvPr id="5" name="Footer Placeholder 4">
            <a:extLst>
              <a:ext uri="{FF2B5EF4-FFF2-40B4-BE49-F238E27FC236}">
                <a16:creationId xmlns:a16="http://schemas.microsoft.com/office/drawing/2014/main" id="{86ACE539-4B35-41B4-87C4-C8AC7FB917CE}"/>
              </a:ext>
            </a:extLst>
          </p:cNvPr>
          <p:cNvSpPr>
            <a:spLocks noGrp="1"/>
          </p:cNvSpPr>
          <p:nvPr>
            <p:ph type="ftr" sz="quarter" idx="4"/>
          </p:nvPr>
        </p:nvSpPr>
        <p:spPr/>
        <p:txBody>
          <a:bodyPr/>
          <a:lstStyle/>
          <a:p>
            <a:r>
              <a:rPr lang="en-US" dirty="0"/>
              <a:t>Strategies for Delivery DL</a:t>
            </a:r>
          </a:p>
        </p:txBody>
      </p:sp>
    </p:spTree>
    <p:extLst>
      <p:ext uri="{BB962C8B-B14F-4D97-AF65-F5344CB8AC3E}">
        <p14:creationId xmlns:p14="http://schemas.microsoft.com/office/powerpoint/2010/main" val="4086849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17</a:t>
            </a:fld>
            <a:endParaRPr lang="en-US" dirty="0"/>
          </a:p>
        </p:txBody>
      </p:sp>
    </p:spTree>
    <p:extLst>
      <p:ext uri="{BB962C8B-B14F-4D97-AF65-F5344CB8AC3E}">
        <p14:creationId xmlns:p14="http://schemas.microsoft.com/office/powerpoint/2010/main" val="4251129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18</a:t>
            </a:fld>
            <a:endParaRPr lang="en-US" dirty="0"/>
          </a:p>
        </p:txBody>
      </p:sp>
    </p:spTree>
    <p:extLst>
      <p:ext uri="{BB962C8B-B14F-4D97-AF65-F5344CB8AC3E}">
        <p14:creationId xmlns:p14="http://schemas.microsoft.com/office/powerpoint/2010/main" val="1066716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19</a:t>
            </a:fld>
            <a:endParaRPr lang="en-US" dirty="0"/>
          </a:p>
        </p:txBody>
      </p:sp>
    </p:spTree>
    <p:extLst>
      <p:ext uri="{BB962C8B-B14F-4D97-AF65-F5344CB8AC3E}">
        <p14:creationId xmlns:p14="http://schemas.microsoft.com/office/powerpoint/2010/main" val="3831401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20</a:t>
            </a:fld>
            <a:endParaRPr lang="en-US" dirty="0"/>
          </a:p>
        </p:txBody>
      </p:sp>
    </p:spTree>
    <p:extLst>
      <p:ext uri="{BB962C8B-B14F-4D97-AF65-F5344CB8AC3E}">
        <p14:creationId xmlns:p14="http://schemas.microsoft.com/office/powerpoint/2010/main" val="73354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a:t>
            </a:fld>
            <a:endParaRPr lang="en-US" dirty="0"/>
          </a:p>
        </p:txBody>
      </p:sp>
    </p:spTree>
    <p:extLst>
      <p:ext uri="{BB962C8B-B14F-4D97-AF65-F5344CB8AC3E}">
        <p14:creationId xmlns:p14="http://schemas.microsoft.com/office/powerpoint/2010/main" val="613757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21</a:t>
            </a:fld>
            <a:endParaRPr lang="en-US" dirty="0"/>
          </a:p>
        </p:txBody>
      </p:sp>
    </p:spTree>
    <p:extLst>
      <p:ext uri="{BB962C8B-B14F-4D97-AF65-F5344CB8AC3E}">
        <p14:creationId xmlns:p14="http://schemas.microsoft.com/office/powerpoint/2010/main" val="3453768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22</a:t>
            </a:fld>
            <a:endParaRPr lang="en-US" dirty="0"/>
          </a:p>
        </p:txBody>
      </p:sp>
    </p:spTree>
    <p:extLst>
      <p:ext uri="{BB962C8B-B14F-4D97-AF65-F5344CB8AC3E}">
        <p14:creationId xmlns:p14="http://schemas.microsoft.com/office/powerpoint/2010/main" val="1225995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409D5-3883-A14C-A7BE-13C3276768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67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220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078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26</a:t>
            </a:fld>
            <a:endParaRPr lang="en-US" dirty="0"/>
          </a:p>
        </p:txBody>
      </p:sp>
    </p:spTree>
    <p:extLst>
      <p:ext uri="{BB962C8B-B14F-4D97-AF65-F5344CB8AC3E}">
        <p14:creationId xmlns:p14="http://schemas.microsoft.com/office/powerpoint/2010/main" val="3222455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1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428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135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30</a:t>
            </a:fld>
            <a:endParaRPr lang="en-US" dirty="0"/>
          </a:p>
        </p:txBody>
      </p:sp>
    </p:spTree>
    <p:extLst>
      <p:ext uri="{BB962C8B-B14F-4D97-AF65-F5344CB8AC3E}">
        <p14:creationId xmlns:p14="http://schemas.microsoft.com/office/powerpoint/2010/main" val="180561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a:t>
            </a:fld>
            <a:endParaRPr lang="en-US" dirty="0"/>
          </a:p>
        </p:txBody>
      </p:sp>
    </p:spTree>
    <p:extLst>
      <p:ext uri="{BB962C8B-B14F-4D97-AF65-F5344CB8AC3E}">
        <p14:creationId xmlns:p14="http://schemas.microsoft.com/office/powerpoint/2010/main" val="79666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31</a:t>
            </a:fld>
            <a:endParaRPr lang="en-US" dirty="0"/>
          </a:p>
        </p:txBody>
      </p:sp>
    </p:spTree>
    <p:extLst>
      <p:ext uri="{BB962C8B-B14F-4D97-AF65-F5344CB8AC3E}">
        <p14:creationId xmlns:p14="http://schemas.microsoft.com/office/powerpoint/2010/main" val="3972697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794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33</a:t>
            </a:fld>
            <a:endParaRPr lang="en-US" dirty="0"/>
          </a:p>
        </p:txBody>
      </p:sp>
    </p:spTree>
    <p:extLst>
      <p:ext uri="{BB962C8B-B14F-4D97-AF65-F5344CB8AC3E}">
        <p14:creationId xmlns:p14="http://schemas.microsoft.com/office/powerpoint/2010/main" val="4263687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409D5-3883-A14C-A7BE-13C3276768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825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8316C-8FAC-445F-9475-2B7C26FF4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937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36</a:t>
            </a:fld>
            <a:endParaRPr lang="en-US" dirty="0"/>
          </a:p>
        </p:txBody>
      </p:sp>
    </p:spTree>
    <p:extLst>
      <p:ext uri="{BB962C8B-B14F-4D97-AF65-F5344CB8AC3E}">
        <p14:creationId xmlns:p14="http://schemas.microsoft.com/office/powerpoint/2010/main" val="1672722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3409D5-3883-A14C-A7BE-13C3276768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3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38</a:t>
            </a:fld>
            <a:endParaRPr lang="en-US" dirty="0"/>
          </a:p>
        </p:txBody>
      </p:sp>
    </p:spTree>
    <p:extLst>
      <p:ext uri="{BB962C8B-B14F-4D97-AF65-F5344CB8AC3E}">
        <p14:creationId xmlns:p14="http://schemas.microsoft.com/office/powerpoint/2010/main" val="907707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39</a:t>
            </a:fld>
            <a:endParaRPr lang="en-US" dirty="0"/>
          </a:p>
        </p:txBody>
      </p:sp>
    </p:spTree>
    <p:extLst>
      <p:ext uri="{BB962C8B-B14F-4D97-AF65-F5344CB8AC3E}">
        <p14:creationId xmlns:p14="http://schemas.microsoft.com/office/powerpoint/2010/main" val="3878510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40</a:t>
            </a:fld>
            <a:endParaRPr lang="en-US" dirty="0"/>
          </a:p>
        </p:txBody>
      </p:sp>
    </p:spTree>
    <p:extLst>
      <p:ext uri="{BB962C8B-B14F-4D97-AF65-F5344CB8AC3E}">
        <p14:creationId xmlns:p14="http://schemas.microsoft.com/office/powerpoint/2010/main" val="88071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a:t>
            </a:fld>
            <a:endParaRPr lang="en-US" dirty="0"/>
          </a:p>
        </p:txBody>
      </p:sp>
    </p:spTree>
    <p:extLst>
      <p:ext uri="{BB962C8B-B14F-4D97-AF65-F5344CB8AC3E}">
        <p14:creationId xmlns:p14="http://schemas.microsoft.com/office/powerpoint/2010/main" val="2895911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41</a:t>
            </a:fld>
            <a:endParaRPr lang="en-US" dirty="0"/>
          </a:p>
        </p:txBody>
      </p:sp>
    </p:spTree>
    <p:extLst>
      <p:ext uri="{BB962C8B-B14F-4D97-AF65-F5344CB8AC3E}">
        <p14:creationId xmlns:p14="http://schemas.microsoft.com/office/powerpoint/2010/main" val="1790879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42</a:t>
            </a:fld>
            <a:endParaRPr lang="en-US" dirty="0"/>
          </a:p>
        </p:txBody>
      </p:sp>
    </p:spTree>
    <p:extLst>
      <p:ext uri="{BB962C8B-B14F-4D97-AF65-F5344CB8AC3E}">
        <p14:creationId xmlns:p14="http://schemas.microsoft.com/office/powerpoint/2010/main" val="371636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43</a:t>
            </a:fld>
            <a:endParaRPr lang="en-US" dirty="0"/>
          </a:p>
        </p:txBody>
      </p:sp>
    </p:spTree>
    <p:extLst>
      <p:ext uri="{BB962C8B-B14F-4D97-AF65-F5344CB8AC3E}">
        <p14:creationId xmlns:p14="http://schemas.microsoft.com/office/powerpoint/2010/main" val="13438581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44</a:t>
            </a:fld>
            <a:endParaRPr lang="en-US" dirty="0"/>
          </a:p>
        </p:txBody>
      </p:sp>
    </p:spTree>
    <p:extLst>
      <p:ext uri="{BB962C8B-B14F-4D97-AF65-F5344CB8AC3E}">
        <p14:creationId xmlns:p14="http://schemas.microsoft.com/office/powerpoint/2010/main" val="2516412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45</a:t>
            </a:fld>
            <a:endParaRPr lang="en-US" dirty="0"/>
          </a:p>
        </p:txBody>
      </p:sp>
    </p:spTree>
    <p:extLst>
      <p:ext uri="{BB962C8B-B14F-4D97-AF65-F5344CB8AC3E}">
        <p14:creationId xmlns:p14="http://schemas.microsoft.com/office/powerpoint/2010/main" val="4130086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46</a:t>
            </a:fld>
            <a:endParaRPr lang="en-US" dirty="0"/>
          </a:p>
        </p:txBody>
      </p:sp>
    </p:spTree>
    <p:extLst>
      <p:ext uri="{BB962C8B-B14F-4D97-AF65-F5344CB8AC3E}">
        <p14:creationId xmlns:p14="http://schemas.microsoft.com/office/powerpoint/2010/main" val="25865179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47</a:t>
            </a:fld>
            <a:endParaRPr lang="en-US" dirty="0"/>
          </a:p>
        </p:txBody>
      </p:sp>
    </p:spTree>
    <p:extLst>
      <p:ext uri="{BB962C8B-B14F-4D97-AF65-F5344CB8AC3E}">
        <p14:creationId xmlns:p14="http://schemas.microsoft.com/office/powerpoint/2010/main" val="3544091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48</a:t>
            </a:fld>
            <a:endParaRPr lang="en-US" dirty="0"/>
          </a:p>
        </p:txBody>
      </p:sp>
    </p:spTree>
    <p:extLst>
      <p:ext uri="{BB962C8B-B14F-4D97-AF65-F5344CB8AC3E}">
        <p14:creationId xmlns:p14="http://schemas.microsoft.com/office/powerpoint/2010/main" val="2417553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49</a:t>
            </a:fld>
            <a:endParaRPr lang="en-US" dirty="0"/>
          </a:p>
        </p:txBody>
      </p:sp>
    </p:spTree>
    <p:extLst>
      <p:ext uri="{BB962C8B-B14F-4D97-AF65-F5344CB8AC3E}">
        <p14:creationId xmlns:p14="http://schemas.microsoft.com/office/powerpoint/2010/main" val="451762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50</a:t>
            </a:fld>
            <a:endParaRPr lang="en-US" dirty="0"/>
          </a:p>
        </p:txBody>
      </p:sp>
    </p:spTree>
    <p:extLst>
      <p:ext uri="{BB962C8B-B14F-4D97-AF65-F5344CB8AC3E}">
        <p14:creationId xmlns:p14="http://schemas.microsoft.com/office/powerpoint/2010/main" val="2408183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a:t>
            </a:fld>
            <a:endParaRPr lang="en-US" dirty="0"/>
          </a:p>
        </p:txBody>
      </p:sp>
    </p:spTree>
    <p:extLst>
      <p:ext uri="{BB962C8B-B14F-4D97-AF65-F5344CB8AC3E}">
        <p14:creationId xmlns:p14="http://schemas.microsoft.com/office/powerpoint/2010/main" val="588286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51</a:t>
            </a:fld>
            <a:endParaRPr lang="en-US" dirty="0"/>
          </a:p>
        </p:txBody>
      </p:sp>
    </p:spTree>
    <p:extLst>
      <p:ext uri="{BB962C8B-B14F-4D97-AF65-F5344CB8AC3E}">
        <p14:creationId xmlns:p14="http://schemas.microsoft.com/office/powerpoint/2010/main" val="21857130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52</a:t>
            </a:fld>
            <a:endParaRPr lang="en-US" dirty="0"/>
          </a:p>
        </p:txBody>
      </p:sp>
    </p:spTree>
    <p:extLst>
      <p:ext uri="{BB962C8B-B14F-4D97-AF65-F5344CB8AC3E}">
        <p14:creationId xmlns:p14="http://schemas.microsoft.com/office/powerpoint/2010/main" val="38256768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53</a:t>
            </a:fld>
            <a:endParaRPr lang="en-US" dirty="0"/>
          </a:p>
        </p:txBody>
      </p:sp>
    </p:spTree>
    <p:extLst>
      <p:ext uri="{BB962C8B-B14F-4D97-AF65-F5344CB8AC3E}">
        <p14:creationId xmlns:p14="http://schemas.microsoft.com/office/powerpoint/2010/main" val="25566549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54</a:t>
            </a:fld>
            <a:endParaRPr lang="en-US" dirty="0"/>
          </a:p>
        </p:txBody>
      </p:sp>
    </p:spTree>
    <p:extLst>
      <p:ext uri="{BB962C8B-B14F-4D97-AF65-F5344CB8AC3E}">
        <p14:creationId xmlns:p14="http://schemas.microsoft.com/office/powerpoint/2010/main" val="3373260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55</a:t>
            </a:fld>
            <a:endParaRPr lang="en-US" dirty="0"/>
          </a:p>
        </p:txBody>
      </p:sp>
    </p:spTree>
    <p:extLst>
      <p:ext uri="{BB962C8B-B14F-4D97-AF65-F5344CB8AC3E}">
        <p14:creationId xmlns:p14="http://schemas.microsoft.com/office/powerpoint/2010/main" val="272290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56</a:t>
            </a:fld>
            <a:endParaRPr lang="en-US" dirty="0"/>
          </a:p>
        </p:txBody>
      </p:sp>
    </p:spTree>
    <p:extLst>
      <p:ext uri="{BB962C8B-B14F-4D97-AF65-F5344CB8AC3E}">
        <p14:creationId xmlns:p14="http://schemas.microsoft.com/office/powerpoint/2010/main" val="19037485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57</a:t>
            </a:fld>
            <a:endParaRPr lang="en-US" dirty="0"/>
          </a:p>
        </p:txBody>
      </p:sp>
    </p:spTree>
    <p:extLst>
      <p:ext uri="{BB962C8B-B14F-4D97-AF65-F5344CB8AC3E}">
        <p14:creationId xmlns:p14="http://schemas.microsoft.com/office/powerpoint/2010/main" val="2516453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58</a:t>
            </a:fld>
            <a:endParaRPr lang="en-US" dirty="0"/>
          </a:p>
        </p:txBody>
      </p:sp>
    </p:spTree>
    <p:extLst>
      <p:ext uri="{BB962C8B-B14F-4D97-AF65-F5344CB8AC3E}">
        <p14:creationId xmlns:p14="http://schemas.microsoft.com/office/powerpoint/2010/main" val="38344815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59</a:t>
            </a:fld>
            <a:endParaRPr lang="en-US" dirty="0"/>
          </a:p>
        </p:txBody>
      </p:sp>
    </p:spTree>
    <p:extLst>
      <p:ext uri="{BB962C8B-B14F-4D97-AF65-F5344CB8AC3E}">
        <p14:creationId xmlns:p14="http://schemas.microsoft.com/office/powerpoint/2010/main" val="41537056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60</a:t>
            </a:fld>
            <a:endParaRPr lang="en-US" dirty="0"/>
          </a:p>
        </p:txBody>
      </p:sp>
    </p:spTree>
    <p:extLst>
      <p:ext uri="{BB962C8B-B14F-4D97-AF65-F5344CB8AC3E}">
        <p14:creationId xmlns:p14="http://schemas.microsoft.com/office/powerpoint/2010/main" val="2933935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a:t>
            </a:fld>
            <a:endParaRPr lang="en-US" dirty="0"/>
          </a:p>
        </p:txBody>
      </p:sp>
    </p:spTree>
    <p:extLst>
      <p:ext uri="{BB962C8B-B14F-4D97-AF65-F5344CB8AC3E}">
        <p14:creationId xmlns:p14="http://schemas.microsoft.com/office/powerpoint/2010/main" val="7973218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61</a:t>
            </a:fld>
            <a:endParaRPr lang="en-US" dirty="0"/>
          </a:p>
        </p:txBody>
      </p:sp>
    </p:spTree>
    <p:extLst>
      <p:ext uri="{BB962C8B-B14F-4D97-AF65-F5344CB8AC3E}">
        <p14:creationId xmlns:p14="http://schemas.microsoft.com/office/powerpoint/2010/main" val="40527151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62</a:t>
            </a:fld>
            <a:endParaRPr lang="en-US" dirty="0"/>
          </a:p>
        </p:txBody>
      </p:sp>
    </p:spTree>
    <p:extLst>
      <p:ext uri="{BB962C8B-B14F-4D97-AF65-F5344CB8AC3E}">
        <p14:creationId xmlns:p14="http://schemas.microsoft.com/office/powerpoint/2010/main" val="3617734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63</a:t>
            </a:fld>
            <a:endParaRPr lang="en-US" dirty="0"/>
          </a:p>
        </p:txBody>
      </p:sp>
    </p:spTree>
    <p:extLst>
      <p:ext uri="{BB962C8B-B14F-4D97-AF65-F5344CB8AC3E}">
        <p14:creationId xmlns:p14="http://schemas.microsoft.com/office/powerpoint/2010/main" val="2842890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64</a:t>
            </a:fld>
            <a:endParaRPr lang="en-US" dirty="0"/>
          </a:p>
        </p:txBody>
      </p:sp>
    </p:spTree>
    <p:extLst>
      <p:ext uri="{BB962C8B-B14F-4D97-AF65-F5344CB8AC3E}">
        <p14:creationId xmlns:p14="http://schemas.microsoft.com/office/powerpoint/2010/main" val="20555348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65</a:t>
            </a:fld>
            <a:endParaRPr lang="en-US" dirty="0"/>
          </a:p>
        </p:txBody>
      </p:sp>
    </p:spTree>
    <p:extLst>
      <p:ext uri="{BB962C8B-B14F-4D97-AF65-F5344CB8AC3E}">
        <p14:creationId xmlns:p14="http://schemas.microsoft.com/office/powerpoint/2010/main" val="10853813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66</a:t>
            </a:fld>
            <a:endParaRPr lang="en-US" dirty="0"/>
          </a:p>
        </p:txBody>
      </p:sp>
    </p:spTree>
    <p:extLst>
      <p:ext uri="{BB962C8B-B14F-4D97-AF65-F5344CB8AC3E}">
        <p14:creationId xmlns:p14="http://schemas.microsoft.com/office/powerpoint/2010/main" val="194570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67</a:t>
            </a:fld>
            <a:endParaRPr lang="en-US" dirty="0"/>
          </a:p>
        </p:txBody>
      </p:sp>
    </p:spTree>
    <p:extLst>
      <p:ext uri="{BB962C8B-B14F-4D97-AF65-F5344CB8AC3E}">
        <p14:creationId xmlns:p14="http://schemas.microsoft.com/office/powerpoint/2010/main" val="27677578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68</a:t>
            </a:fld>
            <a:endParaRPr lang="en-US" dirty="0"/>
          </a:p>
        </p:txBody>
      </p:sp>
    </p:spTree>
    <p:extLst>
      <p:ext uri="{BB962C8B-B14F-4D97-AF65-F5344CB8AC3E}">
        <p14:creationId xmlns:p14="http://schemas.microsoft.com/office/powerpoint/2010/main" val="25710522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69</a:t>
            </a:fld>
            <a:endParaRPr lang="en-US" dirty="0"/>
          </a:p>
        </p:txBody>
      </p:sp>
    </p:spTree>
    <p:extLst>
      <p:ext uri="{BB962C8B-B14F-4D97-AF65-F5344CB8AC3E}">
        <p14:creationId xmlns:p14="http://schemas.microsoft.com/office/powerpoint/2010/main" val="30651895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7C8DA2-A479-4C49-8E28-1E19AE127B25}" type="slidenum">
              <a:rPr lang="en-US" smtClean="0"/>
              <a:pPr>
                <a:defRPr/>
              </a:pPr>
              <a:t>70</a:t>
            </a:fld>
            <a:endParaRPr lang="en-US" dirty="0"/>
          </a:p>
        </p:txBody>
      </p:sp>
    </p:spTree>
    <p:extLst>
      <p:ext uri="{BB962C8B-B14F-4D97-AF65-F5344CB8AC3E}">
        <p14:creationId xmlns:p14="http://schemas.microsoft.com/office/powerpoint/2010/main" val="382679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8</a:t>
            </a:fld>
            <a:endParaRPr lang="en-US" dirty="0"/>
          </a:p>
        </p:txBody>
      </p:sp>
    </p:spTree>
    <p:extLst>
      <p:ext uri="{BB962C8B-B14F-4D97-AF65-F5344CB8AC3E}">
        <p14:creationId xmlns:p14="http://schemas.microsoft.com/office/powerpoint/2010/main" val="40366893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71</a:t>
            </a:fld>
            <a:endParaRPr lang="en-US" dirty="0"/>
          </a:p>
        </p:txBody>
      </p:sp>
    </p:spTree>
    <p:extLst>
      <p:ext uri="{BB962C8B-B14F-4D97-AF65-F5344CB8AC3E}">
        <p14:creationId xmlns:p14="http://schemas.microsoft.com/office/powerpoint/2010/main" val="32350049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72</a:t>
            </a:fld>
            <a:endParaRPr lang="en-US" dirty="0"/>
          </a:p>
        </p:txBody>
      </p:sp>
    </p:spTree>
    <p:extLst>
      <p:ext uri="{BB962C8B-B14F-4D97-AF65-F5344CB8AC3E}">
        <p14:creationId xmlns:p14="http://schemas.microsoft.com/office/powerpoint/2010/main" val="36029090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73</a:t>
            </a:fld>
            <a:endParaRPr lang="en-US" dirty="0"/>
          </a:p>
        </p:txBody>
      </p:sp>
    </p:spTree>
    <p:extLst>
      <p:ext uri="{BB962C8B-B14F-4D97-AF65-F5344CB8AC3E}">
        <p14:creationId xmlns:p14="http://schemas.microsoft.com/office/powerpoint/2010/main" val="9947531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74</a:t>
            </a:fld>
            <a:endParaRPr lang="en-US" dirty="0"/>
          </a:p>
        </p:txBody>
      </p:sp>
    </p:spTree>
    <p:extLst>
      <p:ext uri="{BB962C8B-B14F-4D97-AF65-F5344CB8AC3E}">
        <p14:creationId xmlns:p14="http://schemas.microsoft.com/office/powerpoint/2010/main" val="17445676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75</a:t>
            </a:fld>
            <a:endParaRPr lang="en-US" dirty="0"/>
          </a:p>
        </p:txBody>
      </p:sp>
    </p:spTree>
    <p:extLst>
      <p:ext uri="{BB962C8B-B14F-4D97-AF65-F5344CB8AC3E}">
        <p14:creationId xmlns:p14="http://schemas.microsoft.com/office/powerpoint/2010/main" val="40123786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76</a:t>
            </a:fld>
            <a:endParaRPr lang="en-US" dirty="0"/>
          </a:p>
        </p:txBody>
      </p:sp>
    </p:spTree>
    <p:extLst>
      <p:ext uri="{BB962C8B-B14F-4D97-AF65-F5344CB8AC3E}">
        <p14:creationId xmlns:p14="http://schemas.microsoft.com/office/powerpoint/2010/main" val="34994608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77</a:t>
            </a:fld>
            <a:endParaRPr lang="en-US" dirty="0"/>
          </a:p>
        </p:txBody>
      </p:sp>
    </p:spTree>
    <p:extLst>
      <p:ext uri="{BB962C8B-B14F-4D97-AF65-F5344CB8AC3E}">
        <p14:creationId xmlns:p14="http://schemas.microsoft.com/office/powerpoint/2010/main" val="37491003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78</a:t>
            </a:fld>
            <a:endParaRPr lang="en-US" dirty="0"/>
          </a:p>
        </p:txBody>
      </p:sp>
    </p:spTree>
    <p:extLst>
      <p:ext uri="{BB962C8B-B14F-4D97-AF65-F5344CB8AC3E}">
        <p14:creationId xmlns:p14="http://schemas.microsoft.com/office/powerpoint/2010/main" val="30403174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79</a:t>
            </a:fld>
            <a:endParaRPr lang="en-US" dirty="0"/>
          </a:p>
        </p:txBody>
      </p:sp>
    </p:spTree>
    <p:extLst>
      <p:ext uri="{BB962C8B-B14F-4D97-AF65-F5344CB8AC3E}">
        <p14:creationId xmlns:p14="http://schemas.microsoft.com/office/powerpoint/2010/main" val="26974996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80</a:t>
            </a:fld>
            <a:endParaRPr lang="en-US" dirty="0"/>
          </a:p>
        </p:txBody>
      </p:sp>
    </p:spTree>
    <p:extLst>
      <p:ext uri="{BB962C8B-B14F-4D97-AF65-F5344CB8AC3E}">
        <p14:creationId xmlns:p14="http://schemas.microsoft.com/office/powerpoint/2010/main" val="207573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9</a:t>
            </a:fld>
            <a:endParaRPr lang="en-US" dirty="0"/>
          </a:p>
        </p:txBody>
      </p:sp>
    </p:spTree>
    <p:extLst>
      <p:ext uri="{BB962C8B-B14F-4D97-AF65-F5344CB8AC3E}">
        <p14:creationId xmlns:p14="http://schemas.microsoft.com/office/powerpoint/2010/main" val="32772981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81</a:t>
            </a:fld>
            <a:endParaRPr lang="en-US" dirty="0"/>
          </a:p>
        </p:txBody>
      </p:sp>
    </p:spTree>
    <p:extLst>
      <p:ext uri="{BB962C8B-B14F-4D97-AF65-F5344CB8AC3E}">
        <p14:creationId xmlns:p14="http://schemas.microsoft.com/office/powerpoint/2010/main" val="24281573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82</a:t>
            </a:fld>
            <a:endParaRPr lang="en-US" dirty="0"/>
          </a:p>
        </p:txBody>
      </p:sp>
    </p:spTree>
    <p:extLst>
      <p:ext uri="{BB962C8B-B14F-4D97-AF65-F5344CB8AC3E}">
        <p14:creationId xmlns:p14="http://schemas.microsoft.com/office/powerpoint/2010/main" val="21881415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83</a:t>
            </a:fld>
            <a:endParaRPr lang="en-US" dirty="0"/>
          </a:p>
        </p:txBody>
      </p:sp>
    </p:spTree>
    <p:extLst>
      <p:ext uri="{BB962C8B-B14F-4D97-AF65-F5344CB8AC3E}">
        <p14:creationId xmlns:p14="http://schemas.microsoft.com/office/powerpoint/2010/main" val="370785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94750-4AC1-4C03-897B-6296F950BC3D}" type="slidenum">
              <a:rPr lang="en-US" smtClean="0"/>
              <a:t>10</a:t>
            </a:fld>
            <a:endParaRPr lang="en-US" dirty="0"/>
          </a:p>
        </p:txBody>
      </p:sp>
    </p:spTree>
    <p:extLst>
      <p:ext uri="{BB962C8B-B14F-4D97-AF65-F5344CB8AC3E}">
        <p14:creationId xmlns:p14="http://schemas.microsoft.com/office/powerpoint/2010/main" val="3070460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D2037F-AAAE-4D8E-87A6-0467522FD8E8}"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1664438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D2037F-AAAE-4D8E-87A6-0467522FD8E8}"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1202363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D2037F-AAAE-4D8E-87A6-0467522FD8E8}"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775671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566400" y="6629400"/>
            <a:ext cx="1016000" cy="228601"/>
          </a:xfrm>
        </p:spPr>
        <p:txBody>
          <a:bodyPr/>
          <a:lstStyle>
            <a:lvl1pPr algn="r">
              <a:defRPr/>
            </a:lvl1pPr>
          </a:lstStyle>
          <a:p>
            <a:fld id="{401CF334-2D5C-4859-84A6-CA7E6E43FAEB}" type="slidenum">
              <a:rPr lang="en-US" smtClean="0"/>
              <a:pPr/>
              <a:t>‹#›</a:t>
            </a:fld>
            <a:endParaRPr lang="en-US" dirty="0"/>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5480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566400" y="6629400"/>
            <a:ext cx="1016000" cy="228601"/>
          </a:xfrm>
        </p:spPr>
        <p:txBody>
          <a:bodyPr/>
          <a:lstStyle>
            <a:lvl1pPr algn="r">
              <a:defRPr/>
            </a:lvl1pPr>
          </a:lstStyle>
          <a:p>
            <a:fld id="{401CF334-2D5C-4859-84A6-CA7E6E43FAEB}" type="slidenum">
              <a:rPr lang="en-US" smtClean="0"/>
              <a:pPr/>
              <a:t>‹#›</a:t>
            </a:fld>
            <a:endParaRPr lang="en-US" dirty="0"/>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6317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566400" y="6629400"/>
            <a:ext cx="1016000" cy="228601"/>
          </a:xfrm>
        </p:spPr>
        <p:txBody>
          <a:bodyPr/>
          <a:lstStyle>
            <a:lvl1pPr algn="r">
              <a:defRPr/>
            </a:lvl1pPr>
          </a:lstStyle>
          <a:p>
            <a:fld id="{401CF334-2D5C-4859-84A6-CA7E6E43FAEB}" type="slidenum">
              <a:rPr lang="en-US" smtClean="0"/>
              <a:pPr/>
              <a:t>‹#›</a:t>
            </a:fld>
            <a:endParaRPr lang="en-US" dirty="0"/>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9955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41512-5988-4546-9FA5-999472F9CA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9BA1FE-08F3-1040-A849-7A56844162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00F26-B7DD-4F48-AD40-F12EFD8EC650}"/>
              </a:ext>
            </a:extLst>
          </p:cNvPr>
          <p:cNvSpPr>
            <a:spLocks noGrp="1"/>
          </p:cNvSpPr>
          <p:nvPr>
            <p:ph type="dt" sz="half" idx="10"/>
          </p:nvPr>
        </p:nvSpPr>
        <p:spPr/>
        <p:txBody>
          <a:bodyPr/>
          <a:lstStyle/>
          <a:p>
            <a:fld id="{9A4D750D-B586-E542-AB05-26FEAAD3F897}" type="datetimeFigureOut">
              <a:rPr lang="en-US" smtClean="0"/>
              <a:t>12/22/2020</a:t>
            </a:fld>
            <a:endParaRPr lang="en-US" dirty="0"/>
          </a:p>
        </p:txBody>
      </p:sp>
      <p:sp>
        <p:nvSpPr>
          <p:cNvPr id="5" name="Footer Placeholder 4">
            <a:extLst>
              <a:ext uri="{FF2B5EF4-FFF2-40B4-BE49-F238E27FC236}">
                <a16:creationId xmlns:a16="http://schemas.microsoft.com/office/drawing/2014/main" id="{28737C27-1985-EF47-BA81-CF60C0B0D5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6BDA6E-BCE9-8F4A-8378-BF8198C49198}"/>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4273968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F1F7-39BC-AA40-ADC5-8C9E39B9D6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61EDB-9F5A-FB4E-9570-4E69888EAB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D0F2F-CBD8-4541-B969-7A6BE701AB44}"/>
              </a:ext>
            </a:extLst>
          </p:cNvPr>
          <p:cNvSpPr>
            <a:spLocks noGrp="1"/>
          </p:cNvSpPr>
          <p:nvPr>
            <p:ph type="dt" sz="half" idx="10"/>
          </p:nvPr>
        </p:nvSpPr>
        <p:spPr/>
        <p:txBody>
          <a:bodyPr/>
          <a:lstStyle/>
          <a:p>
            <a:fld id="{9A4D750D-B586-E542-AB05-26FEAAD3F897}" type="datetimeFigureOut">
              <a:rPr lang="en-US" smtClean="0"/>
              <a:t>12/22/2020</a:t>
            </a:fld>
            <a:endParaRPr lang="en-US" dirty="0"/>
          </a:p>
        </p:txBody>
      </p:sp>
      <p:sp>
        <p:nvSpPr>
          <p:cNvPr id="5" name="Footer Placeholder 4">
            <a:extLst>
              <a:ext uri="{FF2B5EF4-FFF2-40B4-BE49-F238E27FC236}">
                <a16:creationId xmlns:a16="http://schemas.microsoft.com/office/drawing/2014/main" id="{932D210A-4D01-624D-99AE-255DAB4738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C6B4D3-3768-3F49-A746-6362BA255682}"/>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4016722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EF82-7097-DA45-9156-0D959D000B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6E8E8C-D081-284A-BFFA-74B96E761A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097C19-1EB2-2F43-8A23-ACF178E512E5}"/>
              </a:ext>
            </a:extLst>
          </p:cNvPr>
          <p:cNvSpPr>
            <a:spLocks noGrp="1"/>
          </p:cNvSpPr>
          <p:nvPr>
            <p:ph type="dt" sz="half" idx="10"/>
          </p:nvPr>
        </p:nvSpPr>
        <p:spPr/>
        <p:txBody>
          <a:bodyPr/>
          <a:lstStyle/>
          <a:p>
            <a:fld id="{9A4D750D-B586-E542-AB05-26FEAAD3F897}" type="datetimeFigureOut">
              <a:rPr lang="en-US" smtClean="0"/>
              <a:t>12/22/2020</a:t>
            </a:fld>
            <a:endParaRPr lang="en-US" dirty="0"/>
          </a:p>
        </p:txBody>
      </p:sp>
      <p:sp>
        <p:nvSpPr>
          <p:cNvPr id="5" name="Footer Placeholder 4">
            <a:extLst>
              <a:ext uri="{FF2B5EF4-FFF2-40B4-BE49-F238E27FC236}">
                <a16:creationId xmlns:a16="http://schemas.microsoft.com/office/drawing/2014/main" id="{85EBF2CB-B7BC-BE49-B6D7-0771315666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3AE61E-B8FF-E043-8B47-16C9CBC7BD57}"/>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3503469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B2F9-9BE0-0D41-927E-FAF86C863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4BC51-CAF2-5345-A007-1809ED5CF7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6C2808-6816-F84C-AD6E-D35B5FC71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AD7F17-9526-DB45-B6CA-43E5E2397960}"/>
              </a:ext>
            </a:extLst>
          </p:cNvPr>
          <p:cNvSpPr>
            <a:spLocks noGrp="1"/>
          </p:cNvSpPr>
          <p:nvPr>
            <p:ph type="dt" sz="half" idx="10"/>
          </p:nvPr>
        </p:nvSpPr>
        <p:spPr/>
        <p:txBody>
          <a:bodyPr/>
          <a:lstStyle/>
          <a:p>
            <a:fld id="{9A4D750D-B586-E542-AB05-26FEAAD3F897}" type="datetimeFigureOut">
              <a:rPr lang="en-US" smtClean="0"/>
              <a:t>12/22/2020</a:t>
            </a:fld>
            <a:endParaRPr lang="en-US" dirty="0"/>
          </a:p>
        </p:txBody>
      </p:sp>
      <p:sp>
        <p:nvSpPr>
          <p:cNvPr id="6" name="Footer Placeholder 5">
            <a:extLst>
              <a:ext uri="{FF2B5EF4-FFF2-40B4-BE49-F238E27FC236}">
                <a16:creationId xmlns:a16="http://schemas.microsoft.com/office/drawing/2014/main" id="{E0079398-F7B2-804D-AC4C-330E358CF0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C56B36-2D1C-3546-99B4-711DA7F7C90D}"/>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2004814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3F59-79C4-FA42-A1E4-393220919F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08BAF9-8946-E244-AC25-3128E11BBB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EE1E1D-88B9-8241-BDD2-7A4477CA15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929F9C-0294-EA42-B448-8994D09DEF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25ABA3-AA81-CC4B-96AF-CD780F76FD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22AF26-1B77-4347-BB5C-649A71A86CB5}"/>
              </a:ext>
            </a:extLst>
          </p:cNvPr>
          <p:cNvSpPr>
            <a:spLocks noGrp="1"/>
          </p:cNvSpPr>
          <p:nvPr>
            <p:ph type="dt" sz="half" idx="10"/>
          </p:nvPr>
        </p:nvSpPr>
        <p:spPr/>
        <p:txBody>
          <a:bodyPr/>
          <a:lstStyle/>
          <a:p>
            <a:fld id="{9A4D750D-B586-E542-AB05-26FEAAD3F897}" type="datetimeFigureOut">
              <a:rPr lang="en-US" smtClean="0"/>
              <a:t>12/22/2020</a:t>
            </a:fld>
            <a:endParaRPr lang="en-US" dirty="0"/>
          </a:p>
        </p:txBody>
      </p:sp>
      <p:sp>
        <p:nvSpPr>
          <p:cNvPr id="8" name="Footer Placeholder 7">
            <a:extLst>
              <a:ext uri="{FF2B5EF4-FFF2-40B4-BE49-F238E27FC236}">
                <a16:creationId xmlns:a16="http://schemas.microsoft.com/office/drawing/2014/main" id="{68D0658A-F317-2D4A-9EF1-6A31EA422A2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F194B7-A125-BE4F-8E64-D1F4D5F4FBD1}"/>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71376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D2037F-AAAE-4D8E-87A6-0467522FD8E8}"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1740166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CE28E-9A6E-7045-9669-4B17988A09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7A6C85-B830-DE45-B374-590B3DF8C5B9}"/>
              </a:ext>
            </a:extLst>
          </p:cNvPr>
          <p:cNvSpPr>
            <a:spLocks noGrp="1"/>
          </p:cNvSpPr>
          <p:nvPr>
            <p:ph type="dt" sz="half" idx="10"/>
          </p:nvPr>
        </p:nvSpPr>
        <p:spPr/>
        <p:txBody>
          <a:bodyPr/>
          <a:lstStyle/>
          <a:p>
            <a:fld id="{9A4D750D-B586-E542-AB05-26FEAAD3F897}" type="datetimeFigureOut">
              <a:rPr lang="en-US" smtClean="0"/>
              <a:t>12/22/2020</a:t>
            </a:fld>
            <a:endParaRPr lang="en-US" dirty="0"/>
          </a:p>
        </p:txBody>
      </p:sp>
      <p:sp>
        <p:nvSpPr>
          <p:cNvPr id="4" name="Footer Placeholder 3">
            <a:extLst>
              <a:ext uri="{FF2B5EF4-FFF2-40B4-BE49-F238E27FC236}">
                <a16:creationId xmlns:a16="http://schemas.microsoft.com/office/drawing/2014/main" id="{44141A23-DC65-F549-AF74-AF119CCB41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D85D2DB-4905-9544-98A4-10AB5D2C3187}"/>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463211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00AD34-37BE-CD40-9930-B3D1FD193519}"/>
              </a:ext>
            </a:extLst>
          </p:cNvPr>
          <p:cNvSpPr>
            <a:spLocks noGrp="1"/>
          </p:cNvSpPr>
          <p:nvPr>
            <p:ph type="dt" sz="half" idx="10"/>
          </p:nvPr>
        </p:nvSpPr>
        <p:spPr/>
        <p:txBody>
          <a:bodyPr/>
          <a:lstStyle/>
          <a:p>
            <a:fld id="{9A4D750D-B586-E542-AB05-26FEAAD3F897}" type="datetimeFigureOut">
              <a:rPr lang="en-US" smtClean="0"/>
              <a:t>12/22/2020</a:t>
            </a:fld>
            <a:endParaRPr lang="en-US" dirty="0"/>
          </a:p>
        </p:txBody>
      </p:sp>
      <p:sp>
        <p:nvSpPr>
          <p:cNvPr id="3" name="Footer Placeholder 2">
            <a:extLst>
              <a:ext uri="{FF2B5EF4-FFF2-40B4-BE49-F238E27FC236}">
                <a16:creationId xmlns:a16="http://schemas.microsoft.com/office/drawing/2014/main" id="{1CE3D826-9D94-8D4A-87E5-4604A07350D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E0FC879-321F-0D47-8A50-E6986EB19E9E}"/>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179385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6ADC-F030-F14B-8BC0-AE7A2723A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594EF6-3916-C245-B624-499BBEEF2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A746-BEDA-D245-ABBE-7EEDF12E1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1988CE-5A0E-CD4F-993D-2690C81CD7CA}"/>
              </a:ext>
            </a:extLst>
          </p:cNvPr>
          <p:cNvSpPr>
            <a:spLocks noGrp="1"/>
          </p:cNvSpPr>
          <p:nvPr>
            <p:ph type="dt" sz="half" idx="10"/>
          </p:nvPr>
        </p:nvSpPr>
        <p:spPr/>
        <p:txBody>
          <a:bodyPr/>
          <a:lstStyle/>
          <a:p>
            <a:fld id="{9A4D750D-B586-E542-AB05-26FEAAD3F897}" type="datetimeFigureOut">
              <a:rPr lang="en-US" smtClean="0"/>
              <a:t>12/22/2020</a:t>
            </a:fld>
            <a:endParaRPr lang="en-US" dirty="0"/>
          </a:p>
        </p:txBody>
      </p:sp>
      <p:sp>
        <p:nvSpPr>
          <p:cNvPr id="6" name="Footer Placeholder 5">
            <a:extLst>
              <a:ext uri="{FF2B5EF4-FFF2-40B4-BE49-F238E27FC236}">
                <a16:creationId xmlns:a16="http://schemas.microsoft.com/office/drawing/2014/main" id="{41748728-BC44-514D-9643-F01E441951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88AC90-1E02-CA4A-B436-DDC0490F4234}"/>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3973674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77F2-2263-274F-BA72-00A5E374A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BBB27F-58AB-F24E-8D98-9888B1D976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F6AA983-53EA-EB44-987A-867EE0B82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044FEB-F091-FE4D-BBA8-9D7F656B3B9F}"/>
              </a:ext>
            </a:extLst>
          </p:cNvPr>
          <p:cNvSpPr>
            <a:spLocks noGrp="1"/>
          </p:cNvSpPr>
          <p:nvPr>
            <p:ph type="dt" sz="half" idx="10"/>
          </p:nvPr>
        </p:nvSpPr>
        <p:spPr/>
        <p:txBody>
          <a:bodyPr/>
          <a:lstStyle/>
          <a:p>
            <a:fld id="{9A4D750D-B586-E542-AB05-26FEAAD3F897}" type="datetimeFigureOut">
              <a:rPr lang="en-US" smtClean="0"/>
              <a:t>12/22/2020</a:t>
            </a:fld>
            <a:endParaRPr lang="en-US" dirty="0"/>
          </a:p>
        </p:txBody>
      </p:sp>
      <p:sp>
        <p:nvSpPr>
          <p:cNvPr id="6" name="Footer Placeholder 5">
            <a:extLst>
              <a:ext uri="{FF2B5EF4-FFF2-40B4-BE49-F238E27FC236}">
                <a16:creationId xmlns:a16="http://schemas.microsoft.com/office/drawing/2014/main" id="{CB78E2D6-CD1D-1B41-B0ED-C20207A740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AA90F8-E67A-E44E-BC7D-5B866D1B5559}"/>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3775584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19A5-6E7C-1E4C-9626-F820C92B41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7FD33E-D0CE-1E46-94E1-06382DB21C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BEB14A-3B10-FE4C-84CE-AA365E627266}"/>
              </a:ext>
            </a:extLst>
          </p:cNvPr>
          <p:cNvSpPr>
            <a:spLocks noGrp="1"/>
          </p:cNvSpPr>
          <p:nvPr>
            <p:ph type="dt" sz="half" idx="10"/>
          </p:nvPr>
        </p:nvSpPr>
        <p:spPr/>
        <p:txBody>
          <a:bodyPr/>
          <a:lstStyle/>
          <a:p>
            <a:fld id="{9A4D750D-B586-E542-AB05-26FEAAD3F897}" type="datetimeFigureOut">
              <a:rPr lang="en-US" smtClean="0"/>
              <a:t>12/22/2020</a:t>
            </a:fld>
            <a:endParaRPr lang="en-US" dirty="0"/>
          </a:p>
        </p:txBody>
      </p:sp>
      <p:sp>
        <p:nvSpPr>
          <p:cNvPr id="5" name="Footer Placeholder 4">
            <a:extLst>
              <a:ext uri="{FF2B5EF4-FFF2-40B4-BE49-F238E27FC236}">
                <a16:creationId xmlns:a16="http://schemas.microsoft.com/office/drawing/2014/main" id="{0ADD377F-90B5-0245-AC42-E5538F983E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51E37B-A549-0043-9DC9-485204DFBDED}"/>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1767112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8F36A4-40F9-AE4F-8ED3-CE7380CDDD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838350-B66C-C545-9FEA-D85C418D8A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E5E1C-A365-8F4F-98B5-61140502A6A4}"/>
              </a:ext>
            </a:extLst>
          </p:cNvPr>
          <p:cNvSpPr>
            <a:spLocks noGrp="1"/>
          </p:cNvSpPr>
          <p:nvPr>
            <p:ph type="dt" sz="half" idx="10"/>
          </p:nvPr>
        </p:nvSpPr>
        <p:spPr/>
        <p:txBody>
          <a:bodyPr/>
          <a:lstStyle/>
          <a:p>
            <a:fld id="{9A4D750D-B586-E542-AB05-26FEAAD3F897}" type="datetimeFigureOut">
              <a:rPr lang="en-US" smtClean="0"/>
              <a:t>12/22/2020</a:t>
            </a:fld>
            <a:endParaRPr lang="en-US" dirty="0"/>
          </a:p>
        </p:txBody>
      </p:sp>
      <p:sp>
        <p:nvSpPr>
          <p:cNvPr id="5" name="Footer Placeholder 4">
            <a:extLst>
              <a:ext uri="{FF2B5EF4-FFF2-40B4-BE49-F238E27FC236}">
                <a16:creationId xmlns:a16="http://schemas.microsoft.com/office/drawing/2014/main" id="{94BD0556-857B-454F-AAF8-2E47B8A8C4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6BA3BC-4621-C749-B3B7-8E170679D4AB}"/>
              </a:ext>
            </a:extLst>
          </p:cNvPr>
          <p:cNvSpPr>
            <a:spLocks noGrp="1"/>
          </p:cNvSpPr>
          <p:nvPr>
            <p:ph type="sldNum" sz="quarter" idx="12"/>
          </p:nvPr>
        </p:nvSpPr>
        <p:spPr/>
        <p:txBody>
          <a:bodyPr/>
          <a:lstStyle/>
          <a:p>
            <a:fld id="{7FB9EFC2-84ED-324B-A477-345F9E42927C}" type="slidenum">
              <a:rPr lang="en-US" smtClean="0"/>
              <a:t>‹#›</a:t>
            </a:fld>
            <a:endParaRPr lang="en-US" dirty="0"/>
          </a:p>
        </p:txBody>
      </p:sp>
    </p:spTree>
    <p:extLst>
      <p:ext uri="{BB962C8B-B14F-4D97-AF65-F5344CB8AC3E}">
        <p14:creationId xmlns:p14="http://schemas.microsoft.com/office/powerpoint/2010/main" val="1520155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pic>
        <p:nvPicPr>
          <p:cNvPr id="13" name="AEBG_PowerPoint20182.png" descr="Brandmark of the California Adult Education Progra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1"/>
            <a:ext cx="12192000" cy="5143499"/>
          </a:xfrm>
          <a:prstGeom prst="rect">
            <a:avLst/>
          </a:prstGeom>
          <a:ln w="12700">
            <a:miter lim="400000"/>
          </a:ln>
        </p:spPr>
      </p:pic>
      <p:sp>
        <p:nvSpPr>
          <p:cNvPr id="11" name="Title Text"/>
          <p:cNvSpPr txBox="1">
            <a:spLocks noGrp="1"/>
          </p:cNvSpPr>
          <p:nvPr>
            <p:ph type="title"/>
          </p:nvPr>
        </p:nvSpPr>
        <p:spPr>
          <a:xfrm>
            <a:off x="1097391" y="4872943"/>
            <a:ext cx="10414000" cy="972344"/>
          </a:xfrm>
          <a:prstGeom prst="rect">
            <a:avLst/>
          </a:prstGeom>
        </p:spPr>
        <p:txBody>
          <a:bodyPr anchor="t"/>
          <a:lstStyle>
            <a:lvl1pPr algn="ctr">
              <a:defRPr>
                <a:solidFill>
                  <a:schemeClr val="bg1"/>
                </a:solidFill>
              </a:defRPr>
            </a:lvl1pPr>
          </a:lstStyle>
          <a:p>
            <a:r>
              <a:rPr dirty="0"/>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84912745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pic>
        <p:nvPicPr>
          <p:cNvPr id="3" name="AEBG_PowerPoint20182.png" descr="Brandmark of the California Adult Education Program">
            <a:extLst>
              <a:ext uri="{FF2B5EF4-FFF2-40B4-BE49-F238E27FC236}">
                <a16:creationId xmlns:a16="http://schemas.microsoft.com/office/drawing/2014/main" id="{EAD81273-D7D5-47DA-A909-FC98C5A42048}"/>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46659257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AEBG_PowerPoint20182.png" descr="Brandmark of the California Adult Education Program">
            <a:extLst>
              <a:ext uri="{FF2B5EF4-FFF2-40B4-BE49-F238E27FC236}">
                <a16:creationId xmlns:a16="http://schemas.microsoft.com/office/drawing/2014/main" id="{2613A912-2F77-4E81-8901-0E88BC9D840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959608-952C-483B-AC74-BEAA6DA69B15}" type="slidenum">
              <a:rPr lang="en-US" smtClean="0"/>
              <a:t>‹#›</a:t>
            </a:fld>
            <a:endParaRPr lang="en-US" dirty="0"/>
          </a:p>
        </p:txBody>
      </p:sp>
    </p:spTree>
    <p:extLst>
      <p:ext uri="{BB962C8B-B14F-4D97-AF65-F5344CB8AC3E}">
        <p14:creationId xmlns:p14="http://schemas.microsoft.com/office/powerpoint/2010/main" val="822061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D2037F-AAAE-4D8E-87A6-0467522FD8E8}"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360231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D2037F-AAAE-4D8E-87A6-0467522FD8E8}"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109757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D2037F-AAAE-4D8E-87A6-0467522FD8E8}" type="datetimeFigureOut">
              <a:rPr lang="en-US" smtClean="0"/>
              <a:t>12/22/2020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180137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D2037F-AAAE-4D8E-87A6-0467522FD8E8}" type="datetimeFigureOut">
              <a:rPr lang="en-US" smtClean="0"/>
              <a:t>12/22/2020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302885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2037F-AAAE-4D8E-87A6-0467522FD8E8}" type="datetimeFigureOut">
              <a:rPr lang="en-US" smtClean="0"/>
              <a:t>12/22/2020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903285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D2037F-AAAE-4D8E-87A6-0467522FD8E8}"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239599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D2037F-AAAE-4D8E-87A6-0467522FD8E8}"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89135D-433F-4642-AADE-EF8DA9DDBC57}" type="slidenum">
              <a:rPr lang="en-US" smtClean="0"/>
              <a:t>‹#›</a:t>
            </a:fld>
            <a:endParaRPr lang="en-US" dirty="0"/>
          </a:p>
        </p:txBody>
      </p:sp>
    </p:spTree>
    <p:extLst>
      <p:ext uri="{BB962C8B-B14F-4D97-AF65-F5344CB8AC3E}">
        <p14:creationId xmlns:p14="http://schemas.microsoft.com/office/powerpoint/2010/main" val="234266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2037F-AAAE-4D8E-87A6-0467522FD8E8}" type="datetimeFigureOut">
              <a:rPr lang="en-US" smtClean="0"/>
              <a:t>12/22/2020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9135D-433F-4642-AADE-EF8DA9DDBC57}" type="slidenum">
              <a:rPr lang="en-US" smtClean="0"/>
              <a:t>‹#›</a:t>
            </a:fld>
            <a:endParaRPr lang="en-US" dirty="0"/>
          </a:p>
        </p:txBody>
      </p:sp>
    </p:spTree>
    <p:extLst>
      <p:ext uri="{BB962C8B-B14F-4D97-AF65-F5344CB8AC3E}">
        <p14:creationId xmlns:p14="http://schemas.microsoft.com/office/powerpoint/2010/main" val="4158410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CD9FC8-14EA-7549-89C2-5552A43FA5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4209F9-D963-5447-A761-3B2E3F6C33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CB586-0901-3D4E-AB6B-182FCC3B3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D750D-B586-E542-AB05-26FEAAD3F897}" type="datetimeFigureOut">
              <a:rPr lang="en-US" smtClean="0"/>
              <a:t>12/22/2020</a:t>
            </a:fld>
            <a:endParaRPr lang="en-US" dirty="0"/>
          </a:p>
        </p:txBody>
      </p:sp>
      <p:sp>
        <p:nvSpPr>
          <p:cNvPr id="5" name="Footer Placeholder 4">
            <a:extLst>
              <a:ext uri="{FF2B5EF4-FFF2-40B4-BE49-F238E27FC236}">
                <a16:creationId xmlns:a16="http://schemas.microsoft.com/office/drawing/2014/main" id="{D6054E0E-BEB3-EB48-A250-D6DD070E5E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62F9FAC-80B5-3547-8D1A-E3485868D1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9EFC2-84ED-324B-A477-345F9E42927C}" type="slidenum">
              <a:rPr lang="en-US" smtClean="0"/>
              <a:t>‹#›</a:t>
            </a:fld>
            <a:endParaRPr lang="en-US" dirty="0"/>
          </a:p>
        </p:txBody>
      </p:sp>
    </p:spTree>
    <p:extLst>
      <p:ext uri="{BB962C8B-B14F-4D97-AF65-F5344CB8AC3E}">
        <p14:creationId xmlns:p14="http://schemas.microsoft.com/office/powerpoint/2010/main" val="186980135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dirty="0"/>
          </a:p>
        </p:txBody>
      </p:sp>
    </p:spTree>
    <p:extLst>
      <p:ext uri="{BB962C8B-B14F-4D97-AF65-F5344CB8AC3E}">
        <p14:creationId xmlns:p14="http://schemas.microsoft.com/office/powerpoint/2010/main" val="50513910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ransition spd="med"/>
  <p:hf hdr="0" ftr="0" dt="0"/>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hyperlink" Target="about:blank"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5.jpg"/><Relationship Id="rId5" Type="http://schemas.openxmlformats.org/officeDocument/2006/relationships/image" Target="../media/image14.tiff"/><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15.jpg"/><Relationship Id="rId4" Type="http://schemas.openxmlformats.org/officeDocument/2006/relationships/hyperlink" Target="about:blank"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hyperlink" Target="about:blank" TargetMode="External"/><Relationship Id="rId7"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0.jpg"/><Relationship Id="rId11" Type="http://schemas.openxmlformats.org/officeDocument/2006/relationships/image" Target="../media/image10.png"/><Relationship Id="rId5" Type="http://schemas.openxmlformats.org/officeDocument/2006/relationships/image" Target="../media/image29.jpg"/><Relationship Id="rId10" Type="http://schemas.openxmlformats.org/officeDocument/2006/relationships/image" Target="../media/image18.png"/><Relationship Id="rId4" Type="http://schemas.openxmlformats.org/officeDocument/2006/relationships/image" Target="../media/image28.jpg"/><Relationship Id="rId9"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10.png"/><Relationship Id="rId4" Type="http://schemas.openxmlformats.org/officeDocument/2006/relationships/image" Target="../media/image47.png"/><Relationship Id="rId9"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0.jfif"/><Relationship Id="rId7"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fif"/></Relationships>
</file>

<file path=ppt/slides/_rels/slide75.xml.rels><?xml version="1.0" encoding="UTF-8" standalone="yes"?>
<Relationships xmlns="http://schemas.openxmlformats.org/package/2006/relationships"><Relationship Id="rId3" Type="http://schemas.openxmlformats.org/officeDocument/2006/relationships/image" Target="../media/image60.jfif"/><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1.jfif"/></Relationships>
</file>

<file path=ppt/slides/_rels/slide7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hyperlink" Target="about:blank"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80.xml"/><Relationship Id="rId1" Type="http://schemas.openxmlformats.org/officeDocument/2006/relationships/slideLayout" Target="../slideLayouts/slideLayout28.xml"/><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28.xml"/><Relationship Id="rId4" Type="http://schemas.openxmlformats.org/officeDocument/2006/relationships/hyperlink" Target="about:blan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90B3-4730-4B65-A884-2A2CBF664A3B}"/>
              </a:ext>
            </a:extLst>
          </p:cNvPr>
          <p:cNvSpPr>
            <a:spLocks noGrp="1"/>
          </p:cNvSpPr>
          <p:nvPr>
            <p:ph type="title"/>
          </p:nvPr>
        </p:nvSpPr>
        <p:spPr>
          <a:xfrm>
            <a:off x="888998" y="4707825"/>
            <a:ext cx="10414000" cy="972344"/>
          </a:xfrm>
        </p:spPr>
        <p:txBody>
          <a:bodyPr>
            <a:normAutofit fontScale="90000"/>
          </a:bodyPr>
          <a:lstStyle/>
          <a:p>
            <a:r>
              <a:rPr lang="en-US" sz="3300" b="1" dirty="0"/>
              <a:t>Data and Accountability for 2020-21 and More</a:t>
            </a:r>
            <a:br>
              <a:rPr lang="en-US" b="1" dirty="0"/>
            </a:br>
            <a:br>
              <a:rPr lang="en-US" dirty="0"/>
            </a:br>
            <a:endParaRPr lang="en-US" dirty="0"/>
          </a:p>
        </p:txBody>
      </p:sp>
      <p:sp>
        <p:nvSpPr>
          <p:cNvPr id="3" name="TextBox 2">
            <a:extLst>
              <a:ext uri="{FF2B5EF4-FFF2-40B4-BE49-F238E27FC236}">
                <a16:creationId xmlns:a16="http://schemas.microsoft.com/office/drawing/2014/main" id="{85B30797-54C9-4EE1-B6D9-25E561C4510B}"/>
              </a:ext>
            </a:extLst>
          </p:cNvPr>
          <p:cNvSpPr txBox="1"/>
          <p:nvPr/>
        </p:nvSpPr>
        <p:spPr>
          <a:xfrm>
            <a:off x="2919456" y="5107076"/>
            <a:ext cx="635308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Dr. Carolyn Zachry and Javier Romero, CAEP Office</a:t>
            </a:r>
          </a:p>
          <a:p>
            <a:pPr marL="0" marR="0" lvl="0" indent="0" algn="ctr" defTabSz="825500" rtl="0" eaLnBrk="1" fontAlgn="auto" latinLnBrk="0" hangingPunct="0">
              <a:lnSpc>
                <a:spcPct val="100000"/>
              </a:lnSpc>
              <a:spcBef>
                <a:spcPts val="0"/>
              </a:spcBef>
              <a:spcAft>
                <a:spcPts val="0"/>
              </a:spcAft>
              <a:buClrTx/>
              <a:buSzTx/>
              <a:buFontTx/>
              <a:buNone/>
              <a:tabLst/>
              <a:defRPr/>
            </a:pPr>
            <a:r>
              <a:rPr lang="en-US" b="1" dirty="0">
                <a:solidFill>
                  <a:srgbClr val="FFFFFF"/>
                </a:solidFill>
                <a:latin typeface="Helvetica Neue"/>
                <a:ea typeface="Helvetica Neue"/>
                <a:cs typeface="Helvetica Neue"/>
                <a:sym typeface="Helvetica Neue"/>
              </a:rPr>
              <a:t>OTAN, WestEd and CASAS</a:t>
            </a:r>
            <a:r>
              <a:rPr kumimoji="0" lang="en-US" sz="1800"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 </a:t>
            </a:r>
          </a:p>
          <a:p>
            <a:pPr marL="0" marR="0" lvl="0" indent="0" algn="ctr" defTabSz="825500" rtl="0" eaLnBrk="1" fontAlgn="auto" latinLnBrk="0" hangingPunct="0">
              <a:lnSpc>
                <a:spcPct val="100000"/>
              </a:lnSpc>
              <a:spcBef>
                <a:spcPts val="0"/>
              </a:spcBef>
              <a:spcAft>
                <a:spcPts val="0"/>
              </a:spcAft>
              <a:buClrTx/>
              <a:buSzTx/>
              <a:buFontTx/>
              <a:buNone/>
              <a:tabLst/>
              <a:defRPr/>
            </a:pPr>
            <a:r>
              <a:rPr lang="en-US" sz="1600" b="1" dirty="0">
                <a:solidFill>
                  <a:srgbClr val="FFFFFF"/>
                </a:solidFill>
                <a:latin typeface="Helvetica Neue"/>
                <a:ea typeface="Helvetica Neue"/>
                <a:cs typeface="Helvetica Neue"/>
                <a:sym typeface="Helvetica Neue"/>
              </a:rPr>
              <a:t>August</a:t>
            </a:r>
            <a:r>
              <a:rPr kumimoji="0" lang="en-US" sz="1600"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 5, 2020</a:t>
            </a:r>
            <a:r>
              <a:rPr kumimoji="0" lang="en-US" sz="2000"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 </a:t>
            </a:r>
          </a:p>
        </p:txBody>
      </p:sp>
    </p:spTree>
    <p:extLst>
      <p:ext uri="{BB962C8B-B14F-4D97-AF65-F5344CB8AC3E}">
        <p14:creationId xmlns:p14="http://schemas.microsoft.com/office/powerpoint/2010/main" val="149075307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478" y="350378"/>
            <a:ext cx="10515600" cy="814746"/>
          </a:xfrm>
        </p:spPr>
        <p:txBody>
          <a:bodyPr/>
          <a:lstStyle/>
          <a:p>
            <a:r>
              <a:rPr lang="en-US" dirty="0"/>
              <a:t>PY 2020-21 CAEP Program Structure </a:t>
            </a:r>
          </a:p>
        </p:txBody>
      </p:sp>
      <p:sp>
        <p:nvSpPr>
          <p:cNvPr id="3" name="Content Placeholder 2"/>
          <p:cNvSpPr>
            <a:spLocks noGrp="1"/>
          </p:cNvSpPr>
          <p:nvPr>
            <p:ph idx="1"/>
          </p:nvPr>
        </p:nvSpPr>
        <p:spPr>
          <a:xfrm>
            <a:off x="838200" y="1401097"/>
            <a:ext cx="10515600" cy="5176684"/>
          </a:xfrm>
        </p:spPr>
        <p:txBody>
          <a:bodyPr>
            <a:noAutofit/>
          </a:bodyPr>
          <a:lstStyle/>
          <a:p>
            <a:pPr marL="0" indent="0">
              <a:buNone/>
            </a:pPr>
            <a:r>
              <a:rPr lang="en-US" sz="3600" dirty="0"/>
              <a:t>Basic Education – includes both ABE and ASE</a:t>
            </a:r>
          </a:p>
          <a:p>
            <a:pPr marL="971550" lvl="1" indent="-514350">
              <a:buFont typeface="+mj-lt"/>
              <a:buAutoNum type="arabicPeriod"/>
            </a:pPr>
            <a:r>
              <a:rPr lang="en-US" sz="3200" dirty="0"/>
              <a:t>Basic Skills (ABE)</a:t>
            </a:r>
          </a:p>
          <a:p>
            <a:pPr marL="971550" lvl="1" indent="-514350">
              <a:buFont typeface="+mj-lt"/>
              <a:buAutoNum type="arabicPeriod"/>
            </a:pPr>
            <a:r>
              <a:rPr lang="en-US" sz="3200" dirty="0"/>
              <a:t>High School Equivalency (HSE)</a:t>
            </a:r>
          </a:p>
          <a:p>
            <a:pPr marL="971550" lvl="1" indent="-514350">
              <a:buFont typeface="+mj-lt"/>
              <a:buAutoNum type="arabicPeriod"/>
            </a:pPr>
            <a:r>
              <a:rPr lang="en-US" sz="3200" dirty="0"/>
              <a:t>High School Diploma</a:t>
            </a:r>
          </a:p>
          <a:p>
            <a:pPr marL="0" indent="0">
              <a:buNone/>
            </a:pPr>
            <a:endParaRPr lang="en-US" sz="3600" dirty="0"/>
          </a:p>
          <a:p>
            <a:pPr marL="0" indent="0">
              <a:buNone/>
            </a:pPr>
            <a:r>
              <a:rPr lang="en-US" sz="3600" dirty="0"/>
              <a:t>CTE –includes three subcategories </a:t>
            </a:r>
          </a:p>
          <a:p>
            <a:pPr marL="971550" lvl="1" indent="-514350">
              <a:buFont typeface="+mj-lt"/>
              <a:buAutoNum type="arabicPeriod"/>
            </a:pPr>
            <a:r>
              <a:rPr lang="en-US" sz="3200" dirty="0"/>
              <a:t>Short Term CTE</a:t>
            </a:r>
          </a:p>
          <a:p>
            <a:pPr marL="971550" lvl="1" indent="-514350">
              <a:buFont typeface="+mj-lt"/>
              <a:buAutoNum type="arabicPeriod"/>
            </a:pPr>
            <a:r>
              <a:rPr lang="en-US" sz="3200" dirty="0"/>
              <a:t>Workforce Preparation</a:t>
            </a:r>
          </a:p>
          <a:p>
            <a:pPr marL="971550" lvl="1" indent="-514350">
              <a:buFont typeface="+mj-lt"/>
              <a:buAutoNum type="arabicPeriod"/>
            </a:pPr>
            <a:r>
              <a:rPr lang="en-US" sz="3200" dirty="0"/>
              <a:t>Pre-apprenticeship</a:t>
            </a:r>
          </a:p>
          <a:p>
            <a:pPr marL="0" indent="0">
              <a:buNone/>
            </a:pPr>
            <a:endParaRPr lang="en-US" sz="3200" dirty="0"/>
          </a:p>
        </p:txBody>
      </p:sp>
      <p:pic>
        <p:nvPicPr>
          <p:cNvPr id="5" name="Picture 4">
            <a:extLst>
              <a:ext uri="{FF2B5EF4-FFF2-40B4-BE49-F238E27FC236}">
                <a16:creationId xmlns:a16="http://schemas.microsoft.com/office/drawing/2014/main" id="{709FC01B-1349-4987-AF8D-4BAFBEE6D7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352" y="6233278"/>
            <a:ext cx="2188654" cy="548688"/>
          </a:xfrm>
          <a:prstGeom prst="rect">
            <a:avLst/>
          </a:prstGeom>
        </p:spPr>
      </p:pic>
    </p:spTree>
    <p:extLst>
      <p:ext uri="{BB962C8B-B14F-4D97-AF65-F5344CB8AC3E}">
        <p14:creationId xmlns:p14="http://schemas.microsoft.com/office/powerpoint/2010/main" val="3996400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881"/>
            <a:ext cx="10515600" cy="947481"/>
          </a:xfrm>
        </p:spPr>
        <p:txBody>
          <a:bodyPr>
            <a:normAutofit fontScale="90000"/>
          </a:bodyPr>
          <a:lstStyle/>
          <a:p>
            <a:r>
              <a:rPr lang="en-US" dirty="0"/>
              <a:t>PY 2020-21 CAEP Program Structure: </a:t>
            </a:r>
            <a:br>
              <a:rPr lang="en-US" dirty="0"/>
            </a:br>
            <a:r>
              <a:rPr lang="en-US" dirty="0"/>
              <a:t>AB 104 Outcomes</a:t>
            </a:r>
          </a:p>
        </p:txBody>
      </p:sp>
      <p:pic>
        <p:nvPicPr>
          <p:cNvPr id="3" name="Picture 2" descr="Literacy Gains&#10;HSE/HS Diploma&#10;Post-Secondary&#10;Enter Employment&#10;Increase Wages&#10;Transition Post-Sec"/>
          <p:cNvPicPr>
            <a:picLocks noChangeAspect="1"/>
          </p:cNvPicPr>
          <p:nvPr/>
        </p:nvPicPr>
        <p:blipFill>
          <a:blip r:embed="rId3"/>
          <a:stretch>
            <a:fillRect/>
          </a:stretch>
        </p:blipFill>
        <p:spPr>
          <a:xfrm>
            <a:off x="2224704" y="1651819"/>
            <a:ext cx="7742591" cy="4911387"/>
          </a:xfrm>
          <a:prstGeom prst="rect">
            <a:avLst/>
          </a:prstGeom>
        </p:spPr>
      </p:pic>
      <p:pic>
        <p:nvPicPr>
          <p:cNvPr id="5" name="Picture 4">
            <a:extLst>
              <a:ext uri="{FF2B5EF4-FFF2-40B4-BE49-F238E27FC236}">
                <a16:creationId xmlns:a16="http://schemas.microsoft.com/office/drawing/2014/main" id="{AA15C73D-22F4-4586-9A5C-5311E08B67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050" y="6262775"/>
            <a:ext cx="2188654" cy="548688"/>
          </a:xfrm>
          <a:prstGeom prst="rect">
            <a:avLst/>
          </a:prstGeom>
        </p:spPr>
      </p:pic>
    </p:spTree>
    <p:extLst>
      <p:ext uri="{BB962C8B-B14F-4D97-AF65-F5344CB8AC3E}">
        <p14:creationId xmlns:p14="http://schemas.microsoft.com/office/powerpoint/2010/main" val="2888614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 2020-21 CAEP Program Structure  </a:t>
            </a:r>
          </a:p>
        </p:txBody>
      </p:sp>
      <p:sp>
        <p:nvSpPr>
          <p:cNvPr id="3" name="Content Placeholder 2"/>
          <p:cNvSpPr>
            <a:spLocks noGrp="1"/>
          </p:cNvSpPr>
          <p:nvPr>
            <p:ph idx="1"/>
          </p:nvPr>
        </p:nvSpPr>
        <p:spPr>
          <a:xfrm>
            <a:off x="420190" y="1566832"/>
            <a:ext cx="11533238" cy="4938969"/>
          </a:xfrm>
        </p:spPr>
        <p:txBody>
          <a:bodyPr>
            <a:noAutofit/>
          </a:bodyPr>
          <a:lstStyle/>
          <a:p>
            <a:pPr marL="0" indent="0">
              <a:buNone/>
            </a:pPr>
            <a:r>
              <a:rPr lang="en-US" sz="3600" dirty="0"/>
              <a:t>CAEP reports the number of “</a:t>
            </a:r>
            <a:r>
              <a:rPr lang="en-US" sz="3600" b="1" dirty="0"/>
              <a:t>Adults Served” </a:t>
            </a:r>
            <a:r>
              <a:rPr lang="en-US" sz="3600" dirty="0"/>
              <a:t> includes three categories:</a:t>
            </a:r>
          </a:p>
          <a:p>
            <a:pPr marL="0" indent="0">
              <a:buNone/>
            </a:pPr>
            <a:endParaRPr lang="en-US" sz="3600" dirty="0"/>
          </a:p>
          <a:p>
            <a:pPr marL="971550" lvl="1" indent="-514350">
              <a:buFont typeface="+mj-lt"/>
              <a:buAutoNum type="arabicPeriod"/>
            </a:pPr>
            <a:r>
              <a:rPr lang="en-US" sz="3200" dirty="0"/>
              <a:t>Service only students</a:t>
            </a:r>
          </a:p>
          <a:p>
            <a:pPr marL="971550" lvl="1" indent="-514350">
              <a:buFont typeface="+mj-lt"/>
              <a:buAutoNum type="arabicPeriod"/>
            </a:pPr>
            <a:r>
              <a:rPr lang="en-US" sz="3200" dirty="0"/>
              <a:t>Students receiving 1-11 instructional contact hours</a:t>
            </a:r>
          </a:p>
          <a:p>
            <a:pPr marL="971550" lvl="1" indent="-514350">
              <a:buFont typeface="+mj-lt"/>
              <a:buAutoNum type="arabicPeriod"/>
            </a:pPr>
            <a:r>
              <a:rPr lang="en-US" sz="3200" b="1" dirty="0"/>
              <a:t>Participants </a:t>
            </a:r>
            <a:r>
              <a:rPr lang="en-US" sz="3200" dirty="0"/>
              <a:t>who received 12 or more instructional contact hours over a single program year. </a:t>
            </a:r>
          </a:p>
        </p:txBody>
      </p:sp>
      <p:pic>
        <p:nvPicPr>
          <p:cNvPr id="5" name="Picture 4">
            <a:extLst>
              <a:ext uri="{FF2B5EF4-FFF2-40B4-BE49-F238E27FC236}">
                <a16:creationId xmlns:a16="http://schemas.microsoft.com/office/drawing/2014/main" id="{2676B70D-B1C6-4E3B-AEFD-E39DADE897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352" y="6218531"/>
            <a:ext cx="2188654" cy="548688"/>
          </a:xfrm>
          <a:prstGeom prst="rect">
            <a:avLst/>
          </a:prstGeom>
        </p:spPr>
      </p:pic>
    </p:spTree>
    <p:extLst>
      <p:ext uri="{BB962C8B-B14F-4D97-AF65-F5344CB8AC3E}">
        <p14:creationId xmlns:p14="http://schemas.microsoft.com/office/powerpoint/2010/main" val="1310004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 2020-21 CAEP Program Structure   </a:t>
            </a:r>
          </a:p>
        </p:txBody>
      </p:sp>
      <p:sp>
        <p:nvSpPr>
          <p:cNvPr id="3" name="Content Placeholder 2"/>
          <p:cNvSpPr>
            <a:spLocks noGrp="1"/>
          </p:cNvSpPr>
          <p:nvPr>
            <p:ph idx="1"/>
          </p:nvPr>
        </p:nvSpPr>
        <p:spPr>
          <a:xfrm>
            <a:off x="838200" y="1690688"/>
            <a:ext cx="10515600" cy="4744618"/>
          </a:xfrm>
        </p:spPr>
        <p:txBody>
          <a:bodyPr>
            <a:normAutofit lnSpcReduction="10000"/>
          </a:bodyPr>
          <a:lstStyle/>
          <a:p>
            <a:pPr marL="0" indent="0">
              <a:buNone/>
            </a:pPr>
            <a:r>
              <a:rPr lang="en-US" sz="3200" b="1" dirty="0"/>
              <a:t>Enrollment / Instructional Hours </a:t>
            </a:r>
          </a:p>
          <a:p>
            <a:pPr marL="457200" lvl="1" indent="0">
              <a:buNone/>
            </a:pPr>
            <a:r>
              <a:rPr lang="en-US" sz="3200" b="1" dirty="0"/>
              <a:t>For K12/COE</a:t>
            </a:r>
            <a:r>
              <a:rPr lang="en-US" sz="3200" dirty="0"/>
              <a:t>: </a:t>
            </a:r>
          </a:p>
          <a:p>
            <a:pPr lvl="1"/>
            <a:r>
              <a:rPr lang="en-US" sz="3200" dirty="0"/>
              <a:t>If a class is identified as integrated, the hours will be divided equally between the programs designated for that record. </a:t>
            </a:r>
          </a:p>
          <a:p>
            <a:pPr lvl="1"/>
            <a:r>
              <a:rPr lang="en-US" sz="3200" dirty="0"/>
              <a:t>If not integrated, or if the hours are split unevenly – the agency can create two classes, one for each instructional program represented. </a:t>
            </a:r>
          </a:p>
          <a:p>
            <a:pPr marL="457200" lvl="1" indent="0">
              <a:buNone/>
            </a:pPr>
            <a:endParaRPr lang="en-US" sz="3200" dirty="0"/>
          </a:p>
          <a:p>
            <a:pPr marL="457200" lvl="1" indent="0">
              <a:buNone/>
            </a:pPr>
            <a:r>
              <a:rPr lang="en-US" sz="3200" b="1" dirty="0"/>
              <a:t>For Colleges</a:t>
            </a:r>
            <a:r>
              <a:rPr lang="en-US" sz="3200" dirty="0"/>
              <a:t>: Additional exploration is required to review how colleges are coding such courses. </a:t>
            </a:r>
          </a:p>
        </p:txBody>
      </p:sp>
      <p:pic>
        <p:nvPicPr>
          <p:cNvPr id="5" name="Picture 4">
            <a:extLst>
              <a:ext uri="{FF2B5EF4-FFF2-40B4-BE49-F238E27FC236}">
                <a16:creationId xmlns:a16="http://schemas.microsoft.com/office/drawing/2014/main" id="{318681F7-4B64-42B1-8E92-66FC37FCBB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351" y="6309312"/>
            <a:ext cx="2188654" cy="548688"/>
          </a:xfrm>
          <a:prstGeom prst="rect">
            <a:avLst/>
          </a:prstGeom>
        </p:spPr>
      </p:pic>
    </p:spTree>
    <p:extLst>
      <p:ext uri="{BB962C8B-B14F-4D97-AF65-F5344CB8AC3E}">
        <p14:creationId xmlns:p14="http://schemas.microsoft.com/office/powerpoint/2010/main" val="3044436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 2020-21 CAEP Program Structure    </a:t>
            </a:r>
          </a:p>
        </p:txBody>
      </p:sp>
      <p:sp>
        <p:nvSpPr>
          <p:cNvPr id="3" name="Content Placeholder 2"/>
          <p:cNvSpPr>
            <a:spLocks noGrp="1"/>
          </p:cNvSpPr>
          <p:nvPr>
            <p:ph idx="1"/>
          </p:nvPr>
        </p:nvSpPr>
        <p:spPr>
          <a:xfrm>
            <a:off x="838200" y="1690688"/>
            <a:ext cx="10515600" cy="4351338"/>
          </a:xfrm>
        </p:spPr>
        <p:txBody>
          <a:bodyPr>
            <a:normAutofit/>
          </a:bodyPr>
          <a:lstStyle/>
          <a:p>
            <a:pPr marL="0" indent="0">
              <a:buNone/>
            </a:pPr>
            <a:r>
              <a:rPr lang="en-US" sz="3200" b="1" dirty="0"/>
              <a:t>Enrollment / Instructional Hours</a:t>
            </a:r>
          </a:p>
          <a:p>
            <a:pPr marL="0" indent="0">
              <a:buNone/>
            </a:pPr>
            <a:endParaRPr lang="en-US" dirty="0"/>
          </a:p>
          <a:p>
            <a:pPr marL="0" indent="0">
              <a:buNone/>
            </a:pPr>
            <a:r>
              <a:rPr lang="en-US" sz="3200" dirty="0"/>
              <a:t>An instructional hour must meet OCTAE guidelines and be associated with an instructional program. Thereby, service hours must not be commingled with instructional hours.</a:t>
            </a:r>
          </a:p>
          <a:p>
            <a:r>
              <a:rPr lang="en-US" sz="3200" dirty="0"/>
              <a:t>CAEP will not track service hours. </a:t>
            </a:r>
          </a:p>
          <a:p>
            <a:r>
              <a:rPr lang="en-US" sz="3200" dirty="0"/>
              <a:t>CAEP will only report instructional hours for NOVA program area reporting. </a:t>
            </a:r>
          </a:p>
          <a:p>
            <a:pPr marL="0" indent="0">
              <a:buNone/>
            </a:pPr>
            <a:endParaRPr lang="en-US" sz="3200" dirty="0"/>
          </a:p>
        </p:txBody>
      </p:sp>
      <p:pic>
        <p:nvPicPr>
          <p:cNvPr id="5" name="Picture 4">
            <a:extLst>
              <a:ext uri="{FF2B5EF4-FFF2-40B4-BE49-F238E27FC236}">
                <a16:creationId xmlns:a16="http://schemas.microsoft.com/office/drawing/2014/main" id="{365B877C-FF24-41A3-98EC-2A2E9AE275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626" y="6218531"/>
            <a:ext cx="2188654" cy="548688"/>
          </a:xfrm>
          <a:prstGeom prst="rect">
            <a:avLst/>
          </a:prstGeom>
        </p:spPr>
      </p:pic>
    </p:spTree>
    <p:extLst>
      <p:ext uri="{BB962C8B-B14F-4D97-AF65-F5344CB8AC3E}">
        <p14:creationId xmlns:p14="http://schemas.microsoft.com/office/powerpoint/2010/main" val="36842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 2020-21 CAEP Program Structure     </a:t>
            </a:r>
          </a:p>
        </p:txBody>
      </p:sp>
      <p:sp>
        <p:nvSpPr>
          <p:cNvPr id="3" name="Content Placeholder 2"/>
          <p:cNvSpPr>
            <a:spLocks noGrp="1"/>
          </p:cNvSpPr>
          <p:nvPr>
            <p:ph idx="1"/>
          </p:nvPr>
        </p:nvSpPr>
        <p:spPr/>
        <p:txBody>
          <a:bodyPr>
            <a:normAutofit lnSpcReduction="10000"/>
          </a:bodyPr>
          <a:lstStyle/>
          <a:p>
            <a:pPr marL="0" indent="0">
              <a:buNone/>
            </a:pPr>
            <a:r>
              <a:rPr lang="en-US" sz="3200" b="1" dirty="0"/>
              <a:t>Contact Hours Definition</a:t>
            </a:r>
            <a:r>
              <a:rPr lang="en-US" dirty="0"/>
              <a:t>. Hours of instruction or instructional activity that the participant receives from the program. Instructional activity includes any program-sponsored activity designed to promote learning in the program curriculum, such as classroom instruction, assessment, tutoring, or participation in a learning lab. Time spent on assessment can be counted only if the assessment is designed to inform placement decisions, assess progress, or inform instruction. Time used simply to administer tests, such as the GED tests, cannot be counted as instructional activity. </a:t>
            </a:r>
          </a:p>
          <a:p>
            <a:pPr marL="0" indent="0">
              <a:buNone/>
            </a:pPr>
            <a:endParaRPr lang="en-US" dirty="0"/>
          </a:p>
          <a:p>
            <a:pPr marL="0" indent="0">
              <a:buNone/>
            </a:pPr>
            <a:r>
              <a:rPr lang="en-US" u="sng" dirty="0">
                <a:hlinkClick r:id="rId3"/>
              </a:rPr>
              <a:t>https://www.nrsweb.org/sites/default/files/NRS_TA_Guide.pdf</a:t>
            </a:r>
            <a:endParaRPr lang="en-US" dirty="0"/>
          </a:p>
          <a:p>
            <a:pPr marL="0" indent="0">
              <a:buNone/>
            </a:pPr>
            <a:endParaRPr lang="en-US" dirty="0"/>
          </a:p>
        </p:txBody>
      </p:sp>
      <p:pic>
        <p:nvPicPr>
          <p:cNvPr id="5" name="Picture 4">
            <a:extLst>
              <a:ext uri="{FF2B5EF4-FFF2-40B4-BE49-F238E27FC236}">
                <a16:creationId xmlns:a16="http://schemas.microsoft.com/office/drawing/2014/main" id="{CD1CA6C0-D1A2-4274-9B55-A57C16D569F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900" y="6218531"/>
            <a:ext cx="2188654" cy="548688"/>
          </a:xfrm>
          <a:prstGeom prst="rect">
            <a:avLst/>
          </a:prstGeom>
        </p:spPr>
      </p:pic>
    </p:spTree>
    <p:extLst>
      <p:ext uri="{BB962C8B-B14F-4D97-AF65-F5344CB8AC3E}">
        <p14:creationId xmlns:p14="http://schemas.microsoft.com/office/powerpoint/2010/main" val="4193828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1C856-332F-405C-82A1-4466FC07EFD5}"/>
              </a:ext>
              <a:ext uri="{C183D7F6-B498-43B3-948B-1728B52AA6E4}">
                <adec:decorative xmlns:adec="http://schemas.microsoft.com/office/drawing/2017/decorative" val="1"/>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Distance Education</a:t>
            </a:r>
          </a:p>
        </p:txBody>
      </p:sp>
      <p:sp>
        <p:nvSpPr>
          <p:cNvPr id="6" name="Title 1"/>
          <p:cNvSpPr txBox="1">
            <a:spLocks/>
          </p:cNvSpPr>
          <p:nvPr/>
        </p:nvSpPr>
        <p:spPr>
          <a:xfrm>
            <a:off x="3433763" y="76200"/>
            <a:ext cx="6858000" cy="121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Distance Learning </a:t>
            </a:r>
            <a:endParaRPr lang="en-US" dirty="0"/>
          </a:p>
        </p:txBody>
      </p:sp>
      <p:sp>
        <p:nvSpPr>
          <p:cNvPr id="3" name="Content Placeholder 2">
            <a:extLst>
              <a:ext uri="{FF2B5EF4-FFF2-40B4-BE49-F238E27FC236}">
                <a16:creationId xmlns:a16="http://schemas.microsoft.com/office/drawing/2014/main" id="{8462EAEF-7E7E-41C3-ABD3-B3D6992F73BF}"/>
              </a:ext>
            </a:extLst>
          </p:cNvPr>
          <p:cNvSpPr>
            <a:spLocks noGrp="1"/>
          </p:cNvSpPr>
          <p:nvPr>
            <p:ph idx="1"/>
          </p:nvPr>
        </p:nvSpPr>
        <p:spPr>
          <a:xfrm>
            <a:off x="485199" y="1004224"/>
            <a:ext cx="10713721" cy="5643302"/>
          </a:xfrm>
        </p:spPr>
        <p:txBody>
          <a:bodyPr anchor="ctr">
            <a:normAutofit/>
          </a:bodyPr>
          <a:lstStyle/>
          <a:p>
            <a:pPr marL="0" indent="0">
              <a:buNone/>
            </a:pPr>
            <a:r>
              <a:rPr lang="en-US" sz="3500" b="1" dirty="0">
                <a:solidFill>
                  <a:srgbClr val="000000"/>
                </a:solidFill>
              </a:rPr>
              <a:t>Distance Education</a:t>
            </a:r>
            <a:r>
              <a:rPr lang="en-US" sz="3500" dirty="0">
                <a:solidFill>
                  <a:srgbClr val="000000"/>
                </a:solidFill>
              </a:rPr>
              <a:t>—Formal learning activity where students and instructors are separated by geography, time, or both, for the majority of the instructional period. </a:t>
            </a:r>
          </a:p>
          <a:p>
            <a:r>
              <a:rPr lang="en-US" sz="3000" dirty="0">
                <a:solidFill>
                  <a:srgbClr val="000000"/>
                </a:solidFill>
              </a:rPr>
              <a:t>Distance learning materials are delivered through a variety of media, including but not limited to, print, audio recording, videotape, broadcasts, computer software, Web-based programs, and other online technology. </a:t>
            </a:r>
          </a:p>
          <a:p>
            <a:r>
              <a:rPr lang="en-US" sz="3000" dirty="0">
                <a:solidFill>
                  <a:srgbClr val="000000"/>
                </a:solidFill>
              </a:rPr>
              <a:t>Teachers support distance learners through communication by mail, telephone, e-mail, or online technologies and software.</a:t>
            </a:r>
            <a:endParaRPr lang="en-US" sz="2200" dirty="0">
              <a:solidFill>
                <a:srgbClr val="000000"/>
              </a:solidFill>
            </a:endParaRPr>
          </a:p>
          <a:p>
            <a:pPr marL="0" indent="0">
              <a:buNone/>
            </a:pPr>
            <a:r>
              <a:rPr lang="en-US" sz="2200" dirty="0">
                <a:solidFill>
                  <a:srgbClr val="000000"/>
                </a:solidFill>
              </a:rPr>
              <a:t>(Pg. 59 NRS Technical Assistance Guide, </a:t>
            </a:r>
            <a:r>
              <a:rPr lang="en-US" sz="2200" dirty="0">
                <a:solidFill>
                  <a:srgbClr val="000000"/>
                </a:solidFill>
                <a:hlinkClick r:id="rId3"/>
              </a:rPr>
              <a:t>https://nrsweb.org/sites/default/files/NRS-TA-Guide82019.pdf</a:t>
            </a:r>
            <a:r>
              <a:rPr lang="en-US" sz="2200" dirty="0">
                <a:solidFill>
                  <a:srgbClr val="000000"/>
                </a:solidFill>
              </a:rPr>
              <a:t> )</a:t>
            </a:r>
          </a:p>
        </p:txBody>
      </p:sp>
      <p:sp>
        <p:nvSpPr>
          <p:cNvPr id="4" name="Slide Number Placeholder 3">
            <a:extLst>
              <a:ext uri="{FF2B5EF4-FFF2-40B4-BE49-F238E27FC236}">
                <a16:creationId xmlns:a16="http://schemas.microsoft.com/office/drawing/2014/main" id="{12248EC8-4E51-4A2E-8541-CA78CA014380}"/>
              </a:ext>
              <a:ext uri="{C183D7F6-B498-43B3-948B-1728B52AA6E4}">
                <adec:decorative xmlns:adec="http://schemas.microsoft.com/office/drawing/2017/decorative" val="1"/>
              </a:ext>
            </a:extLst>
          </p:cNvPr>
          <p:cNvSpPr>
            <a:spLocks noGrp="1"/>
          </p:cNvSpPr>
          <p:nvPr>
            <p:ph type="sldNum" sz="quarter" idx="12"/>
          </p:nvPr>
        </p:nvSpPr>
        <p:spPr/>
        <p:txBody>
          <a:bodyPr/>
          <a:lstStyle/>
          <a:p>
            <a:fld id="{A46AC393-18AB-47A0-B0DF-A5545F6A71C7}" type="slidenum">
              <a:rPr lang="en-US" smtClean="0"/>
              <a:t>16</a:t>
            </a:fld>
            <a:endParaRPr lang="en-US" dirty="0"/>
          </a:p>
        </p:txBody>
      </p:sp>
      <p:pic>
        <p:nvPicPr>
          <p:cNvPr id="7" name="Picture 6">
            <a:extLst>
              <a:ext uri="{FF2B5EF4-FFF2-40B4-BE49-F238E27FC236}">
                <a16:creationId xmlns:a16="http://schemas.microsoft.com/office/drawing/2014/main" id="{B9FCE66F-E281-47F6-8279-208E554AF0E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448" y="6264568"/>
            <a:ext cx="2188654" cy="548688"/>
          </a:xfrm>
          <a:prstGeom prst="rect">
            <a:avLst/>
          </a:prstGeom>
        </p:spPr>
      </p:pic>
    </p:spTree>
    <p:extLst>
      <p:ext uri="{BB962C8B-B14F-4D97-AF65-F5344CB8AC3E}">
        <p14:creationId xmlns:p14="http://schemas.microsoft.com/office/powerpoint/2010/main" val="1880334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 name="Rectangle 141">
            <a:extLst>
              <a:ext uri="{FF2B5EF4-FFF2-40B4-BE49-F238E27FC236}">
                <a16:creationId xmlns:a16="http://schemas.microsoft.com/office/drawing/2014/main" id="{7D2AA9EB-ACE2-48F8-8185-792EE9413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8000"/>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4" name="Picture 143">
            <a:extLst>
              <a:ext uri="{FF2B5EF4-FFF2-40B4-BE49-F238E27FC236}">
                <a16:creationId xmlns:a16="http://schemas.microsoft.com/office/drawing/2014/main" id="{59D7A164-22E7-4B37-B0E3-935FC9C314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Title 3">
            <a:extLst>
              <a:ext uri="{FF2B5EF4-FFF2-40B4-BE49-F238E27FC236}">
                <a16:creationId xmlns:a16="http://schemas.microsoft.com/office/drawing/2014/main" id="{785A3332-5B23-2B49-A0E2-541A816F073D}"/>
              </a:ext>
            </a:extLst>
          </p:cNvPr>
          <p:cNvSpPr>
            <a:spLocks noGrp="1"/>
          </p:cNvSpPr>
          <p:nvPr>
            <p:ph type="title"/>
          </p:nvPr>
        </p:nvSpPr>
        <p:spPr>
          <a:xfrm>
            <a:off x="6738267" y="802955"/>
            <a:ext cx="4333814" cy="1454051"/>
          </a:xfrm>
        </p:spPr>
        <p:txBody>
          <a:bodyPr>
            <a:normAutofit/>
          </a:bodyPr>
          <a:lstStyle/>
          <a:p>
            <a:r>
              <a:rPr lang="en-US" sz="4000" dirty="0">
                <a:solidFill>
                  <a:srgbClr val="000000"/>
                </a:solidFill>
              </a:rPr>
              <a:t>DL Strategies </a:t>
            </a:r>
          </a:p>
        </p:txBody>
      </p:sp>
      <p:sp>
        <p:nvSpPr>
          <p:cNvPr id="146" name="Freeform 67">
            <a:extLst>
              <a:ext uri="{FF2B5EF4-FFF2-40B4-BE49-F238E27FC236}">
                <a16:creationId xmlns:a16="http://schemas.microsoft.com/office/drawing/2014/main" id="{730F02D6-D4A4-42E5-A722-43B088C7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07136"/>
            <a:ext cx="3177287" cy="26508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F2C965BE-B8BF-4344-8E81-62E0BFE4C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9751" y="2897495"/>
            <a:ext cx="2788232" cy="2788232"/>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Freeform 65">
            <a:extLst>
              <a:ext uri="{FF2B5EF4-FFF2-40B4-BE49-F238E27FC236}">
                <a16:creationId xmlns:a16="http://schemas.microsoft.com/office/drawing/2014/main" id="{122DB9C1-63F1-47FD-BE8D-08903F853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4DE474DB-9F2B-6342-A1BF-322C46E9A924}"/>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9972" y="345781"/>
            <a:ext cx="3298594" cy="20946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0CFFA3F-0F76-8D4A-B71C-805FF49C02B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4239" y="4838838"/>
            <a:ext cx="2245902" cy="1796722"/>
          </a:xfrm>
          <a:prstGeom prst="rect">
            <a:avLst/>
          </a:prstGeom>
        </p:spPr>
      </p:pic>
      <p:pic>
        <p:nvPicPr>
          <p:cNvPr id="7" name="Picture 6">
            <a:extLst>
              <a:ext uri="{FF2B5EF4-FFF2-40B4-BE49-F238E27FC236}">
                <a16:creationId xmlns:a16="http://schemas.microsoft.com/office/drawing/2014/main" id="{BADF898A-0353-7E40-AAE2-19A583741B5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68031" y="3356443"/>
            <a:ext cx="1785723" cy="1785723"/>
          </a:xfrm>
          <a:prstGeom prst="rect">
            <a:avLst/>
          </a:prstGeom>
        </p:spPr>
      </p:pic>
      <p:sp>
        <p:nvSpPr>
          <p:cNvPr id="5" name="Content Placeholder 4">
            <a:extLst>
              <a:ext uri="{FF2B5EF4-FFF2-40B4-BE49-F238E27FC236}">
                <a16:creationId xmlns:a16="http://schemas.microsoft.com/office/drawing/2014/main" id="{1F356799-7531-334B-9D4A-219F3431E4C6}"/>
              </a:ext>
            </a:extLst>
          </p:cNvPr>
          <p:cNvSpPr>
            <a:spLocks noGrp="1"/>
          </p:cNvSpPr>
          <p:nvPr>
            <p:ph idx="1"/>
          </p:nvPr>
        </p:nvSpPr>
        <p:spPr>
          <a:xfrm>
            <a:off x="6734684" y="2421682"/>
            <a:ext cx="4333468" cy="3639289"/>
          </a:xfrm>
        </p:spPr>
        <p:txBody>
          <a:bodyPr anchor="ctr">
            <a:normAutofit/>
          </a:bodyPr>
          <a:lstStyle/>
          <a:p>
            <a:r>
              <a:rPr lang="en-US" sz="2000" dirty="0">
                <a:solidFill>
                  <a:srgbClr val="000000"/>
                </a:solidFill>
              </a:rPr>
              <a:t>Blended and Distance </a:t>
            </a:r>
          </a:p>
          <a:p>
            <a:pPr lvl="1"/>
            <a:r>
              <a:rPr lang="en-US" sz="2000" dirty="0">
                <a:solidFill>
                  <a:srgbClr val="000000"/>
                </a:solidFill>
              </a:rPr>
              <a:t>Over or under 50% </a:t>
            </a:r>
          </a:p>
          <a:p>
            <a:endParaRPr lang="en-US" sz="2000" dirty="0">
              <a:solidFill>
                <a:srgbClr val="000000"/>
              </a:solidFill>
            </a:endParaRPr>
          </a:p>
          <a:p>
            <a:pPr>
              <a:buFont typeface="Wingdings" pitchFamily="2" charset="2"/>
              <a:buChar char="Ø"/>
            </a:pPr>
            <a:r>
              <a:rPr lang="en-US" sz="2000" dirty="0">
                <a:solidFill>
                  <a:srgbClr val="000000"/>
                </a:solidFill>
              </a:rPr>
              <a:t>Clock Time </a:t>
            </a:r>
          </a:p>
          <a:p>
            <a:pPr>
              <a:buFont typeface="Wingdings" pitchFamily="2" charset="2"/>
              <a:buChar char="Ø"/>
            </a:pPr>
            <a:r>
              <a:rPr lang="en-US" sz="2000" dirty="0">
                <a:solidFill>
                  <a:srgbClr val="000000"/>
                </a:solidFill>
              </a:rPr>
              <a:t>Teacher Verification </a:t>
            </a:r>
          </a:p>
          <a:p>
            <a:pPr>
              <a:buFont typeface="Wingdings" pitchFamily="2" charset="2"/>
              <a:buChar char="Ø"/>
            </a:pPr>
            <a:r>
              <a:rPr lang="en-US" sz="2000" dirty="0">
                <a:solidFill>
                  <a:srgbClr val="000000"/>
                </a:solidFill>
              </a:rPr>
              <a:t>Learner Mastery </a:t>
            </a:r>
          </a:p>
          <a:p>
            <a:endParaRPr lang="en-US" sz="1700" dirty="0">
              <a:solidFill>
                <a:srgbClr val="000000"/>
              </a:solidFill>
            </a:endParaRPr>
          </a:p>
          <a:p>
            <a:pPr>
              <a:buFont typeface="Wingdings" pitchFamily="2" charset="2"/>
              <a:buChar char="ü"/>
            </a:pPr>
            <a:r>
              <a:rPr lang="en-US" sz="1700" dirty="0">
                <a:solidFill>
                  <a:srgbClr val="000000"/>
                </a:solidFill>
                <a:hlinkClick r:id="rId7"/>
              </a:rPr>
              <a:t>IDEAL handbook </a:t>
            </a:r>
            <a:endParaRPr lang="en-US" sz="1700" dirty="0">
              <a:solidFill>
                <a:srgbClr val="000000"/>
              </a:solidFill>
            </a:endParaRPr>
          </a:p>
          <a:p>
            <a:pPr>
              <a:buFont typeface="Wingdings" pitchFamily="2" charset="2"/>
              <a:buChar char="ü"/>
            </a:pPr>
            <a:r>
              <a:rPr lang="en-US" sz="1700" dirty="0">
                <a:solidFill>
                  <a:srgbClr val="000000"/>
                </a:solidFill>
                <a:hlinkClick r:id="rId7"/>
              </a:rPr>
              <a:t>NRS Technical Assistance Guide </a:t>
            </a:r>
            <a:r>
              <a:rPr lang="en-US" sz="1700" dirty="0">
                <a:solidFill>
                  <a:srgbClr val="000000"/>
                </a:solidFill>
              </a:rPr>
              <a:t>(Page 47)</a:t>
            </a:r>
          </a:p>
        </p:txBody>
      </p:sp>
      <p:sp>
        <p:nvSpPr>
          <p:cNvPr id="10" name="Rectangle 1">
            <a:extLst>
              <a:ext uri="{FF2B5EF4-FFF2-40B4-BE49-F238E27FC236}">
                <a16:creationId xmlns:a16="http://schemas.microsoft.com/office/drawing/2014/main" id="{A99CFB5E-30DA-EF4D-BFF4-4F3A65EE3386}"/>
              </a:ext>
              <a:ext uri="{C183D7F6-B498-43B3-948B-1728B52AA6E4}">
                <adec:decorative xmlns:adec="http://schemas.microsoft.com/office/drawing/2017/decorative" val="1"/>
              </a:ext>
            </a:extLst>
          </p:cNvPr>
          <p:cNvSpPr>
            <a:spLocks noChangeArrowheads="1"/>
          </p:cNvSpPr>
          <p:nvPr/>
        </p:nvSpPr>
        <p:spPr bwMode="auto">
          <a:xfrm>
            <a:off x="8542392" y="-31849261"/>
            <a:ext cx="2346279" cy="6081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8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200" b="0" i="0" u="none" strike="noStrike" kern="1200" cap="none" spc="0" normalizeH="0" baseline="0" noProof="0" dirty="0">
              <a:ln>
                <a:noFill/>
              </a:ln>
              <a:solidFill>
                <a:srgbClr val="191B26"/>
              </a:solidFill>
              <a:effectLst/>
              <a:uLnTx/>
              <a:uFillTx/>
              <a:latin typeface="Open Sans"/>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Open Sans"/>
                <a:ea typeface="+mn-ea"/>
                <a:cs typeface="+mn-cs"/>
                <a:hlinkClick r:id="rId7"/>
              </a:rPr>
              <a:t>Student</a:t>
            </a:r>
            <a:r>
              <a:rPr kumimoji="0" lang="en-US" altLang="en-US" sz="1200" b="0" i="0" u="none" strike="noStrike" kern="1200" cap="none" spc="0" normalizeH="0" baseline="0" noProof="0" dirty="0">
                <a:ln>
                  <a:noFill/>
                </a:ln>
                <a:solidFill>
                  <a:srgbClr val="191B26"/>
                </a:solidFill>
                <a:effectLst/>
                <a:uLnTx/>
                <a:uFillTx/>
                <a:latin typeface="Open Sans"/>
                <a:ea typeface="+mn-ea"/>
                <a:cs typeface="+mn-cs"/>
              </a:rPr>
              <a:t> </a:t>
            </a:r>
          </a:p>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FD61372-9424-478F-9A9C-A9A3721BD9C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884085" y="6225647"/>
            <a:ext cx="2188654" cy="548688"/>
          </a:xfrm>
          <a:prstGeom prst="rect">
            <a:avLst/>
          </a:prstGeom>
        </p:spPr>
      </p:pic>
    </p:spTree>
    <p:extLst>
      <p:ext uri="{BB962C8B-B14F-4D97-AF65-F5344CB8AC3E}">
        <p14:creationId xmlns:p14="http://schemas.microsoft.com/office/powerpoint/2010/main" val="3195389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19">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38B8E79C-CF99-3348-B58A-0376FA369C86}"/>
              </a:ext>
            </a:extLst>
          </p:cNvPr>
          <p:cNvSpPr>
            <a:spLocks noGrp="1"/>
          </p:cNvSpPr>
          <p:nvPr>
            <p:ph type="title"/>
          </p:nvPr>
        </p:nvSpPr>
        <p:spPr>
          <a:xfrm>
            <a:off x="804998" y="798445"/>
            <a:ext cx="4803636" cy="1311664"/>
          </a:xfrm>
        </p:spPr>
        <p:txBody>
          <a:bodyPr>
            <a:normAutofit/>
          </a:bodyPr>
          <a:lstStyle/>
          <a:p>
            <a:r>
              <a:rPr lang="en-US" dirty="0">
                <a:solidFill>
                  <a:srgbClr val="000000"/>
                </a:solidFill>
              </a:rPr>
              <a:t>Resources &amp; Tools </a:t>
            </a:r>
          </a:p>
        </p:txBody>
      </p:sp>
      <p:sp>
        <p:nvSpPr>
          <p:cNvPr id="3" name="Content Placeholder 2">
            <a:extLst>
              <a:ext uri="{FF2B5EF4-FFF2-40B4-BE49-F238E27FC236}">
                <a16:creationId xmlns:a16="http://schemas.microsoft.com/office/drawing/2014/main" id="{E3A030EB-CAC3-4A40-868E-9A0991BC8A74}"/>
              </a:ext>
            </a:extLst>
          </p:cNvPr>
          <p:cNvSpPr>
            <a:spLocks noGrp="1"/>
          </p:cNvSpPr>
          <p:nvPr>
            <p:ph idx="1"/>
          </p:nvPr>
        </p:nvSpPr>
        <p:spPr>
          <a:xfrm>
            <a:off x="804997" y="2272143"/>
            <a:ext cx="4706803" cy="3788830"/>
          </a:xfrm>
        </p:spPr>
        <p:txBody>
          <a:bodyPr anchor="ctr">
            <a:normAutofit/>
          </a:bodyPr>
          <a:lstStyle/>
          <a:p>
            <a:r>
              <a:rPr lang="en-US" sz="2000" dirty="0">
                <a:solidFill>
                  <a:srgbClr val="000000"/>
                </a:solidFill>
                <a:hlinkClick r:id="rId4"/>
              </a:rPr>
              <a:t>OTAN Website</a:t>
            </a:r>
            <a:endParaRPr lang="en-US" sz="2000" dirty="0">
              <a:solidFill>
                <a:srgbClr val="000000"/>
              </a:solidFill>
            </a:endParaRPr>
          </a:p>
          <a:p>
            <a:pPr lvl="1"/>
            <a:r>
              <a:rPr lang="en-US" sz="2000" dirty="0">
                <a:solidFill>
                  <a:srgbClr val="000000"/>
                </a:solidFill>
                <a:hlinkClick r:id="rId4"/>
              </a:rPr>
              <a:t>COVID-19 Field Support</a:t>
            </a:r>
            <a:endParaRPr lang="en-US" sz="2000" dirty="0">
              <a:solidFill>
                <a:srgbClr val="000000"/>
              </a:solidFill>
            </a:endParaRPr>
          </a:p>
          <a:p>
            <a:pPr lvl="1"/>
            <a:r>
              <a:rPr lang="en-US" sz="2000" dirty="0">
                <a:solidFill>
                  <a:srgbClr val="000000"/>
                </a:solidFill>
                <a:hlinkClick r:id="rId4"/>
              </a:rPr>
              <a:t>Webinars and slides (recorded and future) </a:t>
            </a:r>
            <a:endParaRPr lang="en-US" sz="2000" dirty="0">
              <a:solidFill>
                <a:srgbClr val="000000"/>
              </a:solidFill>
            </a:endParaRPr>
          </a:p>
          <a:p>
            <a:pPr lvl="1"/>
            <a:r>
              <a:rPr lang="en-US" sz="2000" dirty="0">
                <a:solidFill>
                  <a:srgbClr val="000000"/>
                </a:solidFill>
                <a:hlinkClick r:id="rId4"/>
              </a:rPr>
              <a:t>Teaching with Technology resources </a:t>
            </a:r>
            <a:endParaRPr lang="en-US" sz="2000" dirty="0">
              <a:solidFill>
                <a:srgbClr val="000000"/>
              </a:solidFill>
            </a:endParaRPr>
          </a:p>
          <a:p>
            <a:pPr lvl="1"/>
            <a:r>
              <a:rPr lang="en-US" sz="2000" dirty="0">
                <a:solidFill>
                  <a:srgbClr val="000000"/>
                </a:solidFill>
                <a:hlinkClick r:id="rId4"/>
              </a:rPr>
              <a:t>Curriculum Offers</a:t>
            </a:r>
            <a:endParaRPr lang="en-US" sz="2000" dirty="0">
              <a:solidFill>
                <a:srgbClr val="000000"/>
              </a:solidFill>
            </a:endParaRPr>
          </a:p>
          <a:p>
            <a:pPr lvl="1"/>
            <a:r>
              <a:rPr lang="en-US" sz="2000" dirty="0">
                <a:solidFill>
                  <a:srgbClr val="000000"/>
                </a:solidFill>
                <a:hlinkClick r:id="rId4"/>
              </a:rPr>
              <a:t>YouTube</a:t>
            </a:r>
            <a:r>
              <a:rPr lang="en-US" sz="2000" dirty="0">
                <a:solidFill>
                  <a:srgbClr val="000000"/>
                </a:solidFill>
              </a:rPr>
              <a:t> and </a:t>
            </a:r>
            <a:r>
              <a:rPr lang="en-US" sz="2000" dirty="0">
                <a:solidFill>
                  <a:srgbClr val="000000"/>
                </a:solidFill>
                <a:hlinkClick r:id="rId4"/>
              </a:rPr>
              <a:t>membership </a:t>
            </a:r>
            <a:endParaRPr lang="en-US" sz="2000" dirty="0">
              <a:solidFill>
                <a:srgbClr val="000000"/>
              </a:solidFill>
            </a:endParaRPr>
          </a:p>
          <a:p>
            <a:pPr lvl="1"/>
            <a:r>
              <a:rPr lang="en-US" sz="2000" dirty="0">
                <a:solidFill>
                  <a:srgbClr val="000000"/>
                </a:solidFill>
              </a:rPr>
              <a:t>Social Media ~Twitter, Facebook, and LinkedIn</a:t>
            </a:r>
          </a:p>
          <a:p>
            <a:pPr lvl="1"/>
            <a:endParaRPr lang="en-US" sz="2000" dirty="0">
              <a:solidFill>
                <a:srgbClr val="000000"/>
              </a:solidFill>
            </a:endParaRPr>
          </a:p>
        </p:txBody>
      </p:sp>
      <p:sp>
        <p:nvSpPr>
          <p:cNvPr id="26"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B1B34C9-B96D-664F-8332-DAA9EA837F85}"/>
              </a:ext>
              <a:ext uri="{C183D7F6-B498-43B3-948B-1728B52AA6E4}">
                <adec:decorative xmlns:adec="http://schemas.microsoft.com/office/drawing/2017/decorative" val="1"/>
              </a:ext>
            </a:extLst>
          </p:cNvPr>
          <p:cNvPicPr>
            <a:picLocks noChangeAspect="1"/>
          </p:cNvPicPr>
          <p:nvPr/>
        </p:nvPicPr>
        <p:blipFill rotWithShape="1">
          <a:blip r:embed="rId5"/>
          <a:srcRect l="2831" r="10271" b="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6" name="Picture 5">
            <a:extLst>
              <a:ext uri="{FF2B5EF4-FFF2-40B4-BE49-F238E27FC236}">
                <a16:creationId xmlns:a16="http://schemas.microsoft.com/office/drawing/2014/main" id="{8A057044-E454-4550-8FF9-5680DC26A01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3977" y="6223007"/>
            <a:ext cx="2188654" cy="548688"/>
          </a:xfrm>
          <a:prstGeom prst="rect">
            <a:avLst/>
          </a:prstGeom>
        </p:spPr>
      </p:pic>
    </p:spTree>
    <p:extLst>
      <p:ext uri="{BB962C8B-B14F-4D97-AF65-F5344CB8AC3E}">
        <p14:creationId xmlns:p14="http://schemas.microsoft.com/office/powerpoint/2010/main" val="3904559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
        <p:nvSpPr>
          <p:cNvPr id="9" name="Title 8">
            <a:extLst>
              <a:ext uri="{FF2B5EF4-FFF2-40B4-BE49-F238E27FC236}">
                <a16:creationId xmlns:a16="http://schemas.microsoft.com/office/drawing/2014/main" id="{23AE52F6-770C-4D7C-AECC-E29328A4C1F3}"/>
              </a:ext>
            </a:extLst>
          </p:cNvPr>
          <p:cNvSpPr txBox="1">
            <a:spLocks noGrp="1"/>
          </p:cNvSpPr>
          <p:nvPr>
            <p:ph type="title" idx="4294967295"/>
          </p:nvPr>
        </p:nvSpPr>
        <p:spPr>
          <a:xfrm>
            <a:off x="384378" y="3044279"/>
            <a:ext cx="11684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CAEP MIS Reporting for Colleges (2020-21)</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09643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Zoom Room Controls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
        <p:nvSpPr>
          <p:cNvPr id="7" name="TextBox 6"/>
          <p:cNvSpPr txBox="1"/>
          <p:nvPr/>
        </p:nvSpPr>
        <p:spPr>
          <a:xfrm>
            <a:off x="-178666" y="1998564"/>
            <a:ext cx="357678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Pr>
              <a:t>Everyone is muted upon entry</a:t>
            </a:r>
          </a:p>
        </p:txBody>
      </p:sp>
      <p:pic>
        <p:nvPicPr>
          <p:cNvPr id="8" name="Picture 7" descr="Screen capture of the Unmute button."/>
          <p:cNvPicPr>
            <a:picLocks noChangeAspect="1"/>
          </p:cNvPicPr>
          <p:nvPr/>
        </p:nvPicPr>
        <p:blipFill>
          <a:blip r:embed="rId3"/>
          <a:stretch>
            <a:fillRect/>
          </a:stretch>
        </p:blipFill>
        <p:spPr>
          <a:xfrm>
            <a:off x="923924" y="2848377"/>
            <a:ext cx="1371601"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97447" y="3889539"/>
            <a:ext cx="357678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Pr>
              <a:t>You can use your camera…or not</a:t>
            </a:r>
          </a:p>
        </p:txBody>
      </p:sp>
      <p:pic>
        <p:nvPicPr>
          <p:cNvPr id="10" name="Picture 9" descr="Screen capture of the Start Video button."/>
          <p:cNvPicPr>
            <a:picLocks noChangeAspect="1"/>
          </p:cNvPicPr>
          <p:nvPr/>
        </p:nvPicPr>
        <p:blipFill>
          <a:blip r:embed="rId4"/>
          <a:stretch>
            <a:fillRect/>
          </a:stretch>
        </p:blipFill>
        <p:spPr>
          <a:xfrm>
            <a:off x="833694" y="4721401"/>
            <a:ext cx="17145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3179288" y="1402411"/>
            <a:ext cx="507146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Pr>
              <a:t>Everyone has the ability to speak…please raise your hand first</a:t>
            </a:r>
          </a:p>
        </p:txBody>
      </p:sp>
      <p:grpSp>
        <p:nvGrpSpPr>
          <p:cNvPr id="3" name="Group 2" descr="Screen capture of the Participants window, highlighting the Recording, Mute Me and Raise Hand buttons.">
            <a:extLst>
              <a:ext uri="{FF2B5EF4-FFF2-40B4-BE49-F238E27FC236}">
                <a16:creationId xmlns:a16="http://schemas.microsoft.com/office/drawing/2014/main" id="{AF7AB819-7D48-47F0-8067-A7C4F21A1ABF}"/>
              </a:ext>
            </a:extLst>
          </p:cNvPr>
          <p:cNvGrpSpPr/>
          <p:nvPr/>
        </p:nvGrpSpPr>
        <p:grpSpPr>
          <a:xfrm>
            <a:off x="4414982" y="2247317"/>
            <a:ext cx="2646946" cy="3858729"/>
            <a:chOff x="4414982" y="2247317"/>
            <a:chExt cx="2646946" cy="3858729"/>
          </a:xfrm>
        </p:grpSpPr>
        <p:pic>
          <p:nvPicPr>
            <p:cNvPr id="12" name="Picture 11"/>
            <p:cNvPicPr>
              <a:picLocks noChangeAspect="1"/>
            </p:cNvPicPr>
            <p:nvPr/>
          </p:nvPicPr>
          <p:blipFill>
            <a:blip r:embed="rId5"/>
            <a:stretch>
              <a:fillRect/>
            </a:stretch>
          </p:blipFill>
          <p:spPr>
            <a:xfrm>
              <a:off x="4414982" y="2247317"/>
              <a:ext cx="2646946"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6"/>
            <a:srcRect b="27729"/>
            <a:stretch/>
          </p:blipFill>
          <p:spPr>
            <a:xfrm>
              <a:off x="4985744" y="5648846"/>
              <a:ext cx="1458548" cy="45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3" name="TextBox 12"/>
          <p:cNvSpPr txBox="1"/>
          <p:nvPr/>
        </p:nvSpPr>
        <p:spPr>
          <a:xfrm>
            <a:off x="8182302" y="1998563"/>
            <a:ext cx="400969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Neue"/>
                <a:ea typeface="Helvetica Neue"/>
                <a:cs typeface="Helvetica Neue"/>
                <a:sym typeface="Helvetica Neue"/>
              </a:rPr>
              <a:t>Feel free to communicate via the chat – even share files</a:t>
            </a:r>
          </a:p>
        </p:txBody>
      </p:sp>
      <p:pic>
        <p:nvPicPr>
          <p:cNvPr id="14" name="Picture 13" descr="Screen capture of the Zoom Group Chat window."/>
          <p:cNvPicPr>
            <a:picLocks noChangeAspect="1"/>
          </p:cNvPicPr>
          <p:nvPr/>
        </p:nvPicPr>
        <p:blipFill>
          <a:blip r:embed="rId7"/>
          <a:stretch>
            <a:fillRect/>
          </a:stretch>
        </p:blipFill>
        <p:spPr>
          <a:xfrm>
            <a:off x="8733129" y="2840358"/>
            <a:ext cx="2908044" cy="3102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9099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016" y="1128103"/>
            <a:ext cx="11013759" cy="599575"/>
          </a:xfrm>
        </p:spPr>
        <p:txBody>
          <a:bodyPr>
            <a:normAutofit/>
          </a:bodyPr>
          <a:lstStyle/>
          <a:p>
            <a:r>
              <a:rPr lang="en-US" sz="2600" b="0" dirty="0">
                <a:solidFill>
                  <a:srgbClr val="0070C0"/>
                </a:solidFill>
                <a:latin typeface="Century Gothic" panose="020B0502020202020204" pitchFamily="34" charset="0"/>
              </a:rPr>
              <a:t>CAEP MIS Reporting for Colleges(2020-21)</a:t>
            </a:r>
          </a:p>
        </p:txBody>
      </p:sp>
      <p:pic>
        <p:nvPicPr>
          <p:cNvPr id="8" name="Picture 7" descr="Brandmark of California Community Colleges">
            <a:extLst>
              <a:ext uri="{FF2B5EF4-FFF2-40B4-BE49-F238E27FC236}">
                <a16:creationId xmlns:a16="http://schemas.microsoft.com/office/drawing/2014/main" id="{0FE56DE7-6906-4DD6-A198-08746C2E6BB8}"/>
              </a:ext>
            </a:extLst>
          </p:cNvPr>
          <p:cNvPicPr>
            <a:picLocks noChangeAspect="1"/>
          </p:cNvPicPr>
          <p:nvPr/>
        </p:nvPicPr>
        <p:blipFill rotWithShape="1">
          <a:blip r:embed="rId3"/>
          <a:srcRect r="86238"/>
          <a:stretch/>
        </p:blipFill>
        <p:spPr>
          <a:xfrm>
            <a:off x="468280" y="871231"/>
            <a:ext cx="810679" cy="769609"/>
          </a:xfrm>
          <a:prstGeom prst="rect">
            <a:avLst/>
          </a:prstGeom>
        </p:spPr>
      </p:pic>
      <p:pic>
        <p:nvPicPr>
          <p:cNvPr id="10" name="Picture 9">
            <a:extLst>
              <a:ext uri="{FF2B5EF4-FFF2-40B4-BE49-F238E27FC236}">
                <a16:creationId xmlns:a16="http://schemas.microsoft.com/office/drawing/2014/main" id="{2E9DF1A3-AAB1-40E8-BEFE-B6EE4302E465}"/>
              </a:ext>
              <a:ext uri="{C183D7F6-B498-43B3-948B-1728B52AA6E4}">
                <adec:decorative xmlns:adec="http://schemas.microsoft.com/office/drawing/2017/decorative" val="1"/>
              </a:ext>
            </a:extLst>
          </p:cNvPr>
          <p:cNvPicPr>
            <a:picLocks noChangeAspect="1"/>
          </p:cNvPicPr>
          <p:nvPr/>
        </p:nvPicPr>
        <p:blipFill rotWithShape="1">
          <a:blip r:embed="rId3"/>
          <a:srcRect l="14017" b="11406"/>
          <a:stretch/>
        </p:blipFill>
        <p:spPr>
          <a:xfrm>
            <a:off x="1241016" y="732211"/>
            <a:ext cx="4225158" cy="568779"/>
          </a:xfrm>
          <a:prstGeom prst="rect">
            <a:avLst/>
          </a:prstGeom>
        </p:spPr>
      </p:pic>
      <p:sp>
        <p:nvSpPr>
          <p:cNvPr id="11" name="TextBox 10">
            <a:extLst>
              <a:ext uri="{FF2B5EF4-FFF2-40B4-BE49-F238E27FC236}">
                <a16:creationId xmlns:a16="http://schemas.microsoft.com/office/drawing/2014/main" id="{818EA3DE-10EA-4FDF-B5BD-AE5104C4B284}"/>
              </a:ext>
            </a:extLst>
          </p:cNvPr>
          <p:cNvSpPr txBox="1"/>
          <p:nvPr/>
        </p:nvSpPr>
        <p:spPr>
          <a:xfrm>
            <a:off x="1419404" y="1796357"/>
            <a:ext cx="10004192" cy="3854005"/>
          </a:xfrm>
          <a:prstGeom prst="rect">
            <a:avLst/>
          </a:prstGeom>
        </p:spPr>
        <p:txBody>
          <a:bodyPr vert="horz" wrap="square" lIns="91440" tIns="45720" rIns="91440" bIns="45720" rtlCol="0">
            <a:noAutofit/>
          </a:bodyPr>
          <a:lstStyle/>
          <a:p>
            <a:pPr marL="285750" marR="0" lvl="0" indent="-285750" algn="l" defTabSz="914400" rtl="0" eaLnBrk="1" fontAlgn="auto" latinLnBrk="0" hangingPunct="1">
              <a:lnSpc>
                <a:spcPct val="100000"/>
              </a:lnSpc>
              <a:spcBef>
                <a:spcPts val="0"/>
              </a:spcBef>
              <a:spcAft>
                <a:spcPts val="0"/>
              </a:spcAft>
              <a:buClr>
                <a:srgbClr val="0070C0"/>
              </a:buClr>
              <a:buSzPct val="125000"/>
              <a:buFont typeface="Arial" panose="020B0604020202020204" pitchFamily="34" charset="0"/>
              <a:buChar char="•"/>
              <a:tabLst/>
              <a:defRPr/>
            </a:pPr>
            <a:r>
              <a:rPr kumimoji="0" lang="en-US" sz="2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MIS Data Collection: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College Districts required to collect and enter all required CAEP adult learner student, enrollment, and other data into MIS</a:t>
            </a:r>
          </a:p>
          <a:p>
            <a:pPr marL="285750" marR="0" lvl="0" indent="-285750" algn="l" defTabSz="914400" rtl="0" eaLnBrk="1" fontAlgn="auto" latinLnBrk="0" hangingPunct="1">
              <a:lnSpc>
                <a:spcPct val="100000"/>
              </a:lnSpc>
              <a:spcBef>
                <a:spcPts val="1200"/>
              </a:spcBef>
              <a:spcAft>
                <a:spcPts val="0"/>
              </a:spcAft>
              <a:buClr>
                <a:srgbClr val="0070C0"/>
              </a:buClr>
              <a:buSzPct val="125000"/>
              <a:buFont typeface="Arial" panose="020B0604020202020204" pitchFamily="34" charset="0"/>
              <a:buChar char="•"/>
              <a:tabLst/>
              <a:defRPr/>
            </a:pPr>
            <a:r>
              <a:rPr kumimoji="0" lang="en-US" sz="2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Data Uploads: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Data uploads 0ccur as part of the colleges regular data upload to COMIS. There is no separate reporting process for college noncredit data.</a:t>
            </a:r>
          </a:p>
          <a:p>
            <a:pPr marL="285750" marR="0" lvl="0" indent="-285750" algn="l" defTabSz="914400" rtl="0" eaLnBrk="1" fontAlgn="auto" latinLnBrk="0" hangingPunct="1">
              <a:lnSpc>
                <a:spcPct val="100000"/>
              </a:lnSpc>
              <a:spcBef>
                <a:spcPts val="1200"/>
              </a:spcBef>
              <a:spcAft>
                <a:spcPts val="0"/>
              </a:spcAft>
              <a:buClr>
                <a:srgbClr val="0070C0"/>
              </a:buClr>
              <a:buSzPct val="125000"/>
              <a:buFont typeface="Arial" panose="020B0604020202020204" pitchFamily="34" charset="0"/>
              <a:buChar char="•"/>
              <a:tabLst/>
              <a:defRPr/>
            </a:pPr>
            <a:r>
              <a:rPr kumimoji="0" lang="en-US" sz="2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WIOA Title II Reporting: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Colleges receiving WIOA Title II funds must report quarterly through TOPSpro Enterprise as required by CDE</a:t>
            </a:r>
          </a:p>
          <a:p>
            <a:pPr marL="285750" marR="0" lvl="0" indent="-285750" algn="l" defTabSz="914400" rtl="0" eaLnBrk="1" fontAlgn="auto" latinLnBrk="0" hangingPunct="1">
              <a:lnSpc>
                <a:spcPct val="100000"/>
              </a:lnSpc>
              <a:spcBef>
                <a:spcPts val="1200"/>
              </a:spcBef>
              <a:spcAft>
                <a:spcPts val="0"/>
              </a:spcAft>
              <a:buClr>
                <a:srgbClr val="0070C0"/>
              </a:buClr>
              <a:buSzPct val="125000"/>
              <a:buFont typeface="Arial" panose="020B0604020202020204" pitchFamily="34" charset="0"/>
              <a:buChar char="•"/>
              <a:tabLst/>
              <a:defRPr/>
            </a:pPr>
            <a:r>
              <a:rPr kumimoji="0" lang="en-US" sz="2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TE Reporting for Non-WIOA II Colleges: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Colleges may </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ALSO</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use TOPSpro to report students </a:t>
            </a:r>
            <a:r>
              <a:rPr kumimoji="0" lang="en-US" sz="2300" b="0" i="0" u="sng" strike="noStrike" kern="1200" cap="none" spc="0" normalizeH="0" baseline="0" noProof="0" dirty="0">
                <a:ln>
                  <a:noFill/>
                </a:ln>
                <a:solidFill>
                  <a:srgbClr val="FF0000"/>
                </a:solidFill>
                <a:effectLst/>
                <a:uLnTx/>
                <a:uFillTx/>
                <a:latin typeface="Calibri" panose="020F0502020204030204"/>
                <a:ea typeface="+mn-ea"/>
                <a:cs typeface="+mn-cs"/>
              </a:rPr>
              <a:t>who do not have a record in MIS</a:t>
            </a:r>
          </a:p>
          <a:p>
            <a:pPr marL="285750" marR="0" lvl="0" indent="-285750" algn="l" defTabSz="914400" rtl="0" eaLnBrk="1" fontAlgn="auto" latinLnBrk="0" hangingPunct="1">
              <a:lnSpc>
                <a:spcPct val="100000"/>
              </a:lnSpc>
              <a:spcBef>
                <a:spcPts val="1200"/>
              </a:spcBef>
              <a:spcAft>
                <a:spcPts val="0"/>
              </a:spcAft>
              <a:buClr>
                <a:srgbClr val="0070C0"/>
              </a:buClr>
              <a:buSzPct val="125000"/>
              <a:buFont typeface="Arial" panose="020B0604020202020204" pitchFamily="34" charset="0"/>
              <a:buChar char="•"/>
              <a:tabLst/>
              <a:defRPr/>
            </a:pPr>
            <a:r>
              <a:rPr kumimoji="0" lang="en-US" sz="2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Primary Data Source: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For every student with an MIS record, MIS is the </a:t>
            </a:r>
            <a:r>
              <a:rPr kumimoji="0" lang="en-US" sz="2300" b="0" i="0" u="sng" strike="noStrike" kern="1200" cap="none" spc="0" normalizeH="0" baseline="0" noProof="0" dirty="0">
                <a:ln>
                  <a:noFill/>
                </a:ln>
                <a:solidFill>
                  <a:srgbClr val="FF0000"/>
                </a:solidFill>
                <a:effectLst/>
                <a:uLnTx/>
                <a:uFillTx/>
                <a:latin typeface="Calibri" panose="020F0502020204030204"/>
                <a:ea typeface="+mn-ea"/>
                <a:cs typeface="+mn-cs"/>
              </a:rPr>
              <a:t>PRIMARY VALIDATED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source</a:t>
            </a:r>
            <a:r>
              <a:rPr kumimoji="0" lang="en-US" sz="23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for student, course, enrollment, and outcome data</a:t>
            </a:r>
          </a:p>
          <a:p>
            <a:pPr marL="0" marR="0" lvl="0" indent="0" algn="l" defTabSz="914400" rtl="0" eaLnBrk="1" fontAlgn="auto" latinLnBrk="0" hangingPunct="1">
              <a:lnSpc>
                <a:spcPct val="100000"/>
              </a:lnSpc>
              <a:spcBef>
                <a:spcPts val="1200"/>
              </a:spcBef>
              <a:spcAft>
                <a:spcPts val="0"/>
              </a:spcAft>
              <a:buClr>
                <a:srgbClr val="0070C0"/>
              </a:buClr>
              <a:buSzPct val="125000"/>
              <a:buFontTx/>
              <a:buNone/>
              <a:tabLst/>
              <a:defRPr/>
            </a:pPr>
            <a:endParaRPr kumimoji="0" lang="en-US" sz="2300" b="0"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C93064A-CEB7-40A0-AE7A-26D062C4F370}"/>
              </a:ext>
              <a:ext uri="{C183D7F6-B498-43B3-948B-1728B52AA6E4}">
                <adec:decorative xmlns:adec="http://schemas.microsoft.com/office/drawing/2017/decorative" val="1"/>
              </a:ext>
            </a:extLst>
          </p:cNvPr>
          <p:cNvPicPr>
            <a:picLocks noChangeAspect="1"/>
          </p:cNvPicPr>
          <p:nvPr/>
        </p:nvPicPr>
        <p:blipFill rotWithShape="1">
          <a:blip r:embed="rId4"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6" name="Picture 5">
            <a:extLst>
              <a:ext uri="{FF2B5EF4-FFF2-40B4-BE49-F238E27FC236}">
                <a16:creationId xmlns:a16="http://schemas.microsoft.com/office/drawing/2014/main" id="{2C2886B4-08D4-4FDB-8A86-A2D7D623FFC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6689" y="6238510"/>
            <a:ext cx="2188654" cy="548688"/>
          </a:xfrm>
          <a:prstGeom prst="rect">
            <a:avLst/>
          </a:prstGeom>
        </p:spPr>
      </p:pic>
    </p:spTree>
    <p:extLst>
      <p:ext uri="{BB962C8B-B14F-4D97-AF65-F5344CB8AC3E}">
        <p14:creationId xmlns:p14="http://schemas.microsoft.com/office/powerpoint/2010/main" val="324946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016" y="1128103"/>
            <a:ext cx="11013759" cy="599575"/>
          </a:xfrm>
        </p:spPr>
        <p:txBody>
          <a:bodyPr>
            <a:normAutofit/>
          </a:bodyPr>
          <a:lstStyle/>
          <a:p>
            <a:r>
              <a:rPr lang="en-US" sz="2600" b="0" dirty="0">
                <a:solidFill>
                  <a:srgbClr val="0070C0"/>
                </a:solidFill>
                <a:latin typeface="Century Gothic" panose="020B0502020202020204" pitchFamily="34" charset="0"/>
              </a:rPr>
              <a:t>CAEP Reporting Requirements for Colleges(2020-21)</a:t>
            </a:r>
          </a:p>
        </p:txBody>
      </p:sp>
      <p:pic>
        <p:nvPicPr>
          <p:cNvPr id="10" name="Picture 9">
            <a:extLst>
              <a:ext uri="{FF2B5EF4-FFF2-40B4-BE49-F238E27FC236}">
                <a16:creationId xmlns:a16="http://schemas.microsoft.com/office/drawing/2014/main" id="{2E9DF1A3-AAB1-40E8-BEFE-B6EE4302E465}"/>
              </a:ext>
              <a:ext uri="{C183D7F6-B498-43B3-948B-1728B52AA6E4}">
                <adec:decorative xmlns:adec="http://schemas.microsoft.com/office/drawing/2017/decorative" val="1"/>
              </a:ext>
            </a:extLst>
          </p:cNvPr>
          <p:cNvPicPr>
            <a:picLocks noChangeAspect="1"/>
          </p:cNvPicPr>
          <p:nvPr/>
        </p:nvPicPr>
        <p:blipFill rotWithShape="1">
          <a:blip r:embed="rId3"/>
          <a:srcRect l="14017" b="11406"/>
          <a:stretch/>
        </p:blipFill>
        <p:spPr>
          <a:xfrm>
            <a:off x="1241016" y="732211"/>
            <a:ext cx="4225158" cy="568779"/>
          </a:xfrm>
          <a:prstGeom prst="rect">
            <a:avLst/>
          </a:prstGeom>
        </p:spPr>
      </p:pic>
      <p:sp>
        <p:nvSpPr>
          <p:cNvPr id="11" name="TextBox 10">
            <a:extLst>
              <a:ext uri="{FF2B5EF4-FFF2-40B4-BE49-F238E27FC236}">
                <a16:creationId xmlns:a16="http://schemas.microsoft.com/office/drawing/2014/main" id="{818EA3DE-10EA-4FDF-B5BD-AE5104C4B284}"/>
              </a:ext>
            </a:extLst>
          </p:cNvPr>
          <p:cNvSpPr txBox="1"/>
          <p:nvPr/>
        </p:nvSpPr>
        <p:spPr>
          <a:xfrm>
            <a:off x="1480364" y="1938597"/>
            <a:ext cx="10004192" cy="3854005"/>
          </a:xfrm>
          <a:prstGeom prst="rect">
            <a:avLst/>
          </a:prstGeom>
        </p:spPr>
        <p:txBody>
          <a:bodyPr vert="horz" wrap="square" lIns="91440" tIns="45720" rIns="91440" bIns="45720" rtlCol="0">
            <a:noAutofit/>
          </a:bodyPr>
          <a:lstStyle/>
          <a:p>
            <a:pPr marL="346075" marR="0" lvl="0" indent="-346075" algn="l" defTabSz="914400" rtl="0" eaLnBrk="1" fontAlgn="auto" latinLnBrk="0" hangingPunct="1">
              <a:lnSpc>
                <a:spcPct val="90000"/>
              </a:lnSpc>
              <a:spcBef>
                <a:spcPts val="1000"/>
              </a:spcBef>
              <a:spcAft>
                <a:spcPts val="0"/>
              </a:spcAft>
              <a:buClr>
                <a:srgbClr val="0070C0"/>
              </a:buClr>
              <a:buSzPct val="110000"/>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Colleges upload MIS enrollment files approximately 30 days after the end of each term. Applies to both quarters and semesters</a:t>
            </a:r>
          </a:p>
          <a:p>
            <a:pPr marL="346075" marR="0" lvl="0" indent="-346075" algn="l" defTabSz="914400" rtl="0" eaLnBrk="1" fontAlgn="auto" latinLnBrk="0" hangingPunct="1">
              <a:lnSpc>
                <a:spcPct val="90000"/>
              </a:lnSpc>
              <a:spcBef>
                <a:spcPts val="1200"/>
              </a:spcBef>
              <a:spcAft>
                <a:spcPts val="0"/>
              </a:spcAft>
              <a:buClr>
                <a:srgbClr val="0070C0"/>
              </a:buClr>
              <a:buSzPct val="110000"/>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These files include all credit and noncredit students at the college</a:t>
            </a:r>
          </a:p>
          <a:p>
            <a:pPr marL="346075" marR="0" lvl="0" indent="-346075" algn="l" defTabSz="914400" rtl="0" eaLnBrk="1" fontAlgn="auto" latinLnBrk="0" hangingPunct="1">
              <a:lnSpc>
                <a:spcPct val="90000"/>
              </a:lnSpc>
              <a:spcBef>
                <a:spcPts val="1200"/>
              </a:spcBef>
              <a:spcAft>
                <a:spcPts val="0"/>
              </a:spcAft>
              <a:buClr>
                <a:srgbClr val="0070C0"/>
              </a:buClr>
              <a:buSzPct val="110000"/>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Certain MIS records are not uploaded until the following academic year such as college awards</a:t>
            </a:r>
          </a:p>
          <a:p>
            <a:pPr marL="346075" marR="0" lvl="0" indent="-346075" algn="l" defTabSz="914400" rtl="0" eaLnBrk="1" fontAlgn="auto" latinLnBrk="0" hangingPunct="1">
              <a:lnSpc>
                <a:spcPct val="90000"/>
              </a:lnSpc>
              <a:spcBef>
                <a:spcPts val="1200"/>
              </a:spcBef>
              <a:spcAft>
                <a:spcPts val="0"/>
              </a:spcAft>
              <a:buClr>
                <a:srgbClr val="0070C0"/>
              </a:buClr>
              <a:buSzPct val="110000"/>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There are no separate reporting processes or deadlines for college programs to report their data </a:t>
            </a:r>
          </a:p>
          <a:p>
            <a:pPr marL="346075" marR="0" lvl="0" indent="-346075" algn="l" defTabSz="914400" rtl="0" eaLnBrk="1" fontAlgn="auto" latinLnBrk="0" hangingPunct="1">
              <a:lnSpc>
                <a:spcPct val="90000"/>
              </a:lnSpc>
              <a:spcBef>
                <a:spcPts val="1200"/>
              </a:spcBef>
              <a:spcAft>
                <a:spcPts val="0"/>
              </a:spcAft>
              <a:buClr>
                <a:srgbClr val="0070C0"/>
              </a:buClr>
              <a:buSzPct val="110000"/>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Colleges should capture all data relevant to their students and ensure it is entered completely into their local MIS system</a:t>
            </a:r>
          </a:p>
          <a:p>
            <a:pPr marL="0" marR="0" lvl="0" indent="0" algn="l" defTabSz="914400" rtl="0" eaLnBrk="1" fontAlgn="auto" latinLnBrk="0" hangingPunct="1">
              <a:lnSpc>
                <a:spcPct val="100000"/>
              </a:lnSpc>
              <a:spcBef>
                <a:spcPts val="1200"/>
              </a:spcBef>
              <a:spcAft>
                <a:spcPts val="0"/>
              </a:spcAft>
              <a:buClr>
                <a:srgbClr val="0070C0"/>
              </a:buClr>
              <a:buSzPct val="125000"/>
              <a:buFontTx/>
              <a:buNone/>
              <a:tabLst/>
              <a:defRPr/>
            </a:pPr>
            <a:endParaRPr kumimoji="0" lang="en-US" sz="2300" b="0" i="0" u="sng"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4DBE6A5-D95D-4859-9DEF-738B5DE23630}"/>
              </a:ext>
              <a:ext uri="{C183D7F6-B498-43B3-948B-1728B52AA6E4}">
                <adec:decorative xmlns:adec="http://schemas.microsoft.com/office/drawing/2017/decorative" val="1"/>
              </a:ext>
            </a:extLst>
          </p:cNvPr>
          <p:cNvPicPr>
            <a:picLocks noChangeAspect="1"/>
          </p:cNvPicPr>
          <p:nvPr/>
        </p:nvPicPr>
        <p:blipFill rotWithShape="1">
          <a:blip r:embed="rId3"/>
          <a:srcRect r="86238"/>
          <a:stretch/>
        </p:blipFill>
        <p:spPr>
          <a:xfrm>
            <a:off x="468280" y="871231"/>
            <a:ext cx="810679" cy="769609"/>
          </a:xfrm>
          <a:prstGeom prst="rect">
            <a:avLst/>
          </a:prstGeom>
        </p:spPr>
      </p:pic>
      <p:pic>
        <p:nvPicPr>
          <p:cNvPr id="6" name="Picture 5">
            <a:extLst>
              <a:ext uri="{FF2B5EF4-FFF2-40B4-BE49-F238E27FC236}">
                <a16:creationId xmlns:a16="http://schemas.microsoft.com/office/drawing/2014/main" id="{1F0C0A75-0450-44A2-8FE2-9233D7A08FB5}"/>
              </a:ext>
              <a:ext uri="{C183D7F6-B498-43B3-948B-1728B52AA6E4}">
                <adec:decorative xmlns:adec="http://schemas.microsoft.com/office/drawing/2017/decorative" val="1"/>
              </a:ext>
            </a:extLst>
          </p:cNvPr>
          <p:cNvPicPr>
            <a:picLocks noChangeAspect="1"/>
          </p:cNvPicPr>
          <p:nvPr/>
        </p:nvPicPr>
        <p:blipFill rotWithShape="1">
          <a:blip r:embed="rId4"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7" name="Picture 6">
            <a:extLst>
              <a:ext uri="{FF2B5EF4-FFF2-40B4-BE49-F238E27FC236}">
                <a16:creationId xmlns:a16="http://schemas.microsoft.com/office/drawing/2014/main" id="{6BFFCC1C-B727-4EBF-BB48-A73C2937C0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4632" y="6238510"/>
            <a:ext cx="2188654" cy="548688"/>
          </a:xfrm>
          <a:prstGeom prst="rect">
            <a:avLst/>
          </a:prstGeom>
        </p:spPr>
      </p:pic>
    </p:spTree>
    <p:extLst>
      <p:ext uri="{BB962C8B-B14F-4D97-AF65-F5344CB8AC3E}">
        <p14:creationId xmlns:p14="http://schemas.microsoft.com/office/powerpoint/2010/main" val="113822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016" y="1128103"/>
            <a:ext cx="11013759" cy="599575"/>
          </a:xfrm>
        </p:spPr>
        <p:txBody>
          <a:bodyPr>
            <a:normAutofit/>
          </a:bodyPr>
          <a:lstStyle/>
          <a:p>
            <a:r>
              <a:rPr lang="en-US" sz="2600" b="0" dirty="0">
                <a:solidFill>
                  <a:srgbClr val="0070C0"/>
                </a:solidFill>
                <a:latin typeface="Century Gothic" panose="020B0502020202020204" pitchFamily="34" charset="0"/>
              </a:rPr>
              <a:t>CAEP Reporting Requirements or Colleges(2019-20)</a:t>
            </a:r>
          </a:p>
        </p:txBody>
      </p:sp>
      <p:pic>
        <p:nvPicPr>
          <p:cNvPr id="10" name="Picture 9">
            <a:extLst>
              <a:ext uri="{FF2B5EF4-FFF2-40B4-BE49-F238E27FC236}">
                <a16:creationId xmlns:a16="http://schemas.microsoft.com/office/drawing/2014/main" id="{2E9DF1A3-AAB1-40E8-BEFE-B6EE4302E465}"/>
              </a:ext>
              <a:ext uri="{C183D7F6-B498-43B3-948B-1728B52AA6E4}">
                <adec:decorative xmlns:adec="http://schemas.microsoft.com/office/drawing/2017/decorative" val="1"/>
              </a:ext>
            </a:extLst>
          </p:cNvPr>
          <p:cNvPicPr>
            <a:picLocks noChangeAspect="1"/>
          </p:cNvPicPr>
          <p:nvPr/>
        </p:nvPicPr>
        <p:blipFill rotWithShape="1">
          <a:blip r:embed="rId3"/>
          <a:srcRect l="14017" b="11406"/>
          <a:stretch/>
        </p:blipFill>
        <p:spPr>
          <a:xfrm>
            <a:off x="1241016" y="732211"/>
            <a:ext cx="4225158" cy="568779"/>
          </a:xfrm>
          <a:prstGeom prst="rect">
            <a:avLst/>
          </a:prstGeom>
        </p:spPr>
      </p:pic>
      <p:sp>
        <p:nvSpPr>
          <p:cNvPr id="11" name="TextBox 10">
            <a:extLst>
              <a:ext uri="{FF2B5EF4-FFF2-40B4-BE49-F238E27FC236}">
                <a16:creationId xmlns:a16="http://schemas.microsoft.com/office/drawing/2014/main" id="{818EA3DE-10EA-4FDF-B5BD-AE5104C4B284}"/>
              </a:ext>
            </a:extLst>
          </p:cNvPr>
          <p:cNvSpPr txBox="1"/>
          <p:nvPr/>
        </p:nvSpPr>
        <p:spPr>
          <a:xfrm>
            <a:off x="2796881" y="1913550"/>
            <a:ext cx="8943175" cy="3312734"/>
          </a:xfrm>
          <a:prstGeom prst="rect">
            <a:avLst/>
          </a:prstGeom>
        </p:spPr>
        <p:txBody>
          <a:bodyPr vert="horz" wrap="square" lIns="91440" tIns="45720" rIns="91440" bIns="45720" rtlCol="0">
            <a:noAutofit/>
          </a:bodyPr>
          <a:lstStyle/>
          <a:p>
            <a:pPr marL="285750" marR="0" lvl="0" indent="-285750" algn="l" defTabSz="914400" rtl="0" eaLnBrk="1" fontAlgn="auto" latinLnBrk="0" hangingPunct="1">
              <a:lnSpc>
                <a:spcPct val="100000"/>
              </a:lnSpc>
              <a:spcBef>
                <a:spcPts val="1200"/>
              </a:spcBef>
              <a:spcAft>
                <a:spcPts val="0"/>
              </a:spcAft>
              <a:buClr>
                <a:srgbClr val="0070C0"/>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Not for Credit Courses or Third-Party Providers: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Colleges using ‘not for credit’ courses funded by CAEP for adult learners or using third party providers for instruction should have those courses approved as non-credit courses.</a:t>
            </a:r>
          </a:p>
          <a:p>
            <a:pPr marL="284163" marR="0" lvl="0" indent="0" algn="l" defTabSz="914400" rtl="0" eaLnBrk="1" fontAlgn="auto" latinLnBrk="0" hangingPunct="1">
              <a:lnSpc>
                <a:spcPct val="100000"/>
              </a:lnSpc>
              <a:spcBef>
                <a:spcPts val="1200"/>
              </a:spcBef>
              <a:spcAft>
                <a:spcPts val="0"/>
              </a:spcAft>
              <a:buClr>
                <a:srgbClr val="0070C0"/>
              </a:buClr>
              <a:buSzPct val="125000"/>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Colleges providing services to students not registered for classes or using third party providers for services should enroll those students into the college to create MIS records for them regardless of whether they are taking courses.</a:t>
            </a:r>
          </a:p>
          <a:p>
            <a:pPr marL="284163" marR="0" lvl="0" indent="0" algn="l" defTabSz="914400" rtl="0" eaLnBrk="1" fontAlgn="auto" latinLnBrk="0" hangingPunct="1">
              <a:lnSpc>
                <a:spcPct val="100000"/>
              </a:lnSpc>
              <a:spcBef>
                <a:spcPts val="1200"/>
              </a:spcBef>
              <a:spcAft>
                <a:spcPts val="0"/>
              </a:spcAft>
              <a:buClr>
                <a:srgbClr val="0070C0"/>
              </a:buClr>
              <a:buSzPct val="125000"/>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1755A44-F80D-4A30-BE45-20D7B09FE405}"/>
              </a:ext>
              <a:ext uri="{C183D7F6-B498-43B3-948B-1728B52AA6E4}">
                <adec:decorative xmlns:adec="http://schemas.microsoft.com/office/drawing/2017/decorative" val="1"/>
              </a:ext>
            </a:extLst>
          </p:cNvPr>
          <p:cNvSpPr/>
          <p:nvPr/>
        </p:nvSpPr>
        <p:spPr>
          <a:xfrm rot="-2700000">
            <a:off x="-206097" y="1634483"/>
            <a:ext cx="4610663" cy="77776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DF62BBD-1443-4736-9B02-1DADA334EC26}"/>
              </a:ext>
            </a:extLst>
          </p:cNvPr>
          <p:cNvSpPr txBox="1">
            <a:spLocks/>
          </p:cNvSpPr>
          <p:nvPr/>
        </p:nvSpPr>
        <p:spPr>
          <a:xfrm rot="-2700000">
            <a:off x="-336830" y="1613763"/>
            <a:ext cx="4872128" cy="599575"/>
          </a:xfrm>
          <a:prstGeom prst="rect">
            <a:avLst/>
          </a:prstGeom>
          <a:ln w="0">
            <a:noFill/>
          </a:ln>
        </p:spPr>
        <p:txBody>
          <a:bodyPr vert="horz" lIns="91440" tIns="45720" rIns="91440" bIns="45720" rtlCol="0" anchor="ctr">
            <a:noAutofit/>
          </a:bodyPr>
          <a:lstStyle>
            <a:lvl1pPr algn="l" defTabSz="914400" rtl="0" eaLnBrk="1" fontAlgn="t" latinLnBrk="0" hangingPunct="1">
              <a:lnSpc>
                <a:spcPct val="90000"/>
              </a:lnSpc>
              <a:spcBef>
                <a:spcPct val="0"/>
              </a:spcBef>
              <a:spcAft>
                <a:spcPts val="600"/>
              </a:spcAft>
              <a:buNone/>
              <a:defRPr sz="4500" b="1" kern="1200" baseline="0">
                <a:solidFill>
                  <a:schemeClr val="tx1"/>
                </a:solidFill>
                <a:latin typeface="Corbel" charset="0"/>
                <a:ea typeface="Corbel" charset="0"/>
                <a:cs typeface="Corbel" charset="0"/>
              </a:defRPr>
            </a:lvl1pPr>
          </a:lstStyle>
          <a:p>
            <a:pPr marL="0" marR="0" lvl="0" indent="0" algn="l" defTabSz="914400" rtl="0" eaLnBrk="1" fontAlgn="t"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Ravie" panose="04040805050809020602" pitchFamily="82" charset="0"/>
              </a:rPr>
              <a:t>EDGE CASE!</a:t>
            </a:r>
          </a:p>
        </p:txBody>
      </p:sp>
      <p:pic>
        <p:nvPicPr>
          <p:cNvPr id="6" name="Picture 5">
            <a:extLst>
              <a:ext uri="{FF2B5EF4-FFF2-40B4-BE49-F238E27FC236}">
                <a16:creationId xmlns:a16="http://schemas.microsoft.com/office/drawing/2014/main" id="{667A007D-6AC7-4188-A528-48B3E994289F}"/>
              </a:ext>
              <a:ext uri="{C183D7F6-B498-43B3-948B-1728B52AA6E4}">
                <adec:decorative xmlns:adec="http://schemas.microsoft.com/office/drawing/2017/decorative" val="1"/>
              </a:ext>
            </a:extLst>
          </p:cNvPr>
          <p:cNvPicPr>
            <a:picLocks noChangeAspect="1"/>
          </p:cNvPicPr>
          <p:nvPr/>
        </p:nvPicPr>
        <p:blipFill rotWithShape="1">
          <a:blip r:embed="rId4"/>
          <a:srcRect l="20673" t="27923" r="20673" b="26724"/>
          <a:stretch/>
        </p:blipFill>
        <p:spPr>
          <a:xfrm>
            <a:off x="245116" y="4265832"/>
            <a:ext cx="2182071" cy="1687230"/>
          </a:xfrm>
          <a:prstGeom prst="rect">
            <a:avLst/>
          </a:prstGeom>
        </p:spPr>
      </p:pic>
      <p:pic>
        <p:nvPicPr>
          <p:cNvPr id="5" name="Picture 4">
            <a:extLst>
              <a:ext uri="{FF2B5EF4-FFF2-40B4-BE49-F238E27FC236}">
                <a16:creationId xmlns:a16="http://schemas.microsoft.com/office/drawing/2014/main" id="{FE6E536E-968D-46D0-A33E-99DCE1CFB265}"/>
              </a:ext>
              <a:ext uri="{C183D7F6-B498-43B3-948B-1728B52AA6E4}">
                <adec:decorative xmlns:adec="http://schemas.microsoft.com/office/drawing/2017/decorative" val="1"/>
              </a:ext>
            </a:extLst>
          </p:cNvPr>
          <p:cNvPicPr>
            <a:picLocks noChangeAspect="1"/>
          </p:cNvPicPr>
          <p:nvPr/>
        </p:nvPicPr>
        <p:blipFill rotWithShape="1">
          <a:blip r:embed="rId3"/>
          <a:srcRect r="86238"/>
          <a:stretch/>
        </p:blipFill>
        <p:spPr>
          <a:xfrm>
            <a:off x="468280" y="871231"/>
            <a:ext cx="810679" cy="769609"/>
          </a:xfrm>
          <a:prstGeom prst="rect">
            <a:avLst/>
          </a:prstGeom>
        </p:spPr>
      </p:pic>
      <p:pic>
        <p:nvPicPr>
          <p:cNvPr id="15" name="Picture 14">
            <a:extLst>
              <a:ext uri="{FF2B5EF4-FFF2-40B4-BE49-F238E27FC236}">
                <a16:creationId xmlns:a16="http://schemas.microsoft.com/office/drawing/2014/main" id="{7BF28FF9-A104-48BE-9D9A-D75384346B44}"/>
              </a:ext>
              <a:ext uri="{C183D7F6-B498-43B3-948B-1728B52AA6E4}">
                <adec:decorative xmlns:adec="http://schemas.microsoft.com/office/drawing/2017/decorative" val="1"/>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8" name="Picture 7">
            <a:extLst>
              <a:ext uri="{FF2B5EF4-FFF2-40B4-BE49-F238E27FC236}">
                <a16:creationId xmlns:a16="http://schemas.microsoft.com/office/drawing/2014/main" id="{0C148F3E-E761-4E59-A9C6-70779A81BF6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6689" y="6221014"/>
            <a:ext cx="2188654" cy="548688"/>
          </a:xfrm>
          <a:prstGeom prst="rect">
            <a:avLst/>
          </a:prstGeom>
        </p:spPr>
      </p:pic>
    </p:spTree>
    <p:extLst>
      <p:ext uri="{BB962C8B-B14F-4D97-AF65-F5344CB8AC3E}">
        <p14:creationId xmlns:p14="http://schemas.microsoft.com/office/powerpoint/2010/main" val="259128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12183" y="843757"/>
            <a:ext cx="11013759" cy="398634"/>
          </a:xfrm>
        </p:spPr>
        <p:txBody>
          <a:bodyPr>
            <a:normAutofit fontScale="90000"/>
          </a:bodyPr>
          <a:lstStyle/>
          <a:p>
            <a:r>
              <a:rPr lang="en-US" sz="2800" b="0" dirty="0">
                <a:solidFill>
                  <a:srgbClr val="0070C0"/>
                </a:solidFill>
                <a:latin typeface="Century Gothic" panose="020B0502020202020204" pitchFamily="34" charset="0"/>
              </a:rPr>
              <a:t>Important MIS Elements – Students, Programs and Services</a:t>
            </a: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967408" y="1351490"/>
            <a:ext cx="10257183" cy="4731788"/>
          </a:xfrm>
        </p:spPr>
        <p:txBody>
          <a:bodyPr>
            <a:normAutofit/>
          </a:bodyPr>
          <a:lstStyle/>
          <a:p>
            <a:pPr marL="0" indent="0">
              <a:buNone/>
            </a:pPr>
            <a:r>
              <a:rPr lang="en-US" sz="2200" dirty="0">
                <a:solidFill>
                  <a:srgbClr val="0070C0"/>
                </a:solidFill>
                <a:latin typeface="Century Gothic" panose="020B0502020202020204" pitchFamily="34" charset="0"/>
              </a:rPr>
              <a:t>Instructional</a:t>
            </a:r>
            <a:r>
              <a:rPr lang="en-US" sz="2400" dirty="0">
                <a:solidFill>
                  <a:srgbClr val="0070C0"/>
                </a:solidFill>
                <a:latin typeface="Century Gothic" panose="020B0502020202020204" pitchFamily="34" charset="0"/>
              </a:rPr>
              <a:t> </a:t>
            </a:r>
            <a:r>
              <a:rPr lang="en-US" sz="2200" dirty="0">
                <a:solidFill>
                  <a:srgbClr val="0070C0"/>
                </a:solidFill>
                <a:latin typeface="Century Gothic" panose="020B0502020202020204" pitchFamily="34" charset="0"/>
              </a:rPr>
              <a:t>Programs</a:t>
            </a:r>
          </a:p>
          <a:p>
            <a:pPr marL="514350" indent="-285750">
              <a:spcBef>
                <a:spcPts val="60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Student Identifiers – SB31 (FirstName), SB32 (LastName), SB03 (Birthdate), SB04 (Gender)</a:t>
            </a:r>
          </a:p>
          <a:p>
            <a:pPr marL="514350" indent="-285750">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CB03 Course-TOP-Code – Identifies course discipline area and if CTE</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CB04 Course Credit Status</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CB21 Course-Prior-to-College-Level – Req for all math, Eng, ESL courses; Distinguishes ASE/ABE courses</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CB22 Course-Noncredit Category – Identifies CAEP Program Areas (must use CB22 and CB03)</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CB26 Course-Support-Course-Status</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SX04 Enrollment-Grade – Used in calculating certain milestones/progress metrics</a:t>
            </a:r>
          </a:p>
          <a:p>
            <a:pPr marL="51435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mn-lt"/>
              </a:rPr>
              <a:t>SX05 Enrollment-Positive-Attendance-Hours – Must track even if using census for apportionment</a:t>
            </a:r>
          </a:p>
          <a:p>
            <a:pPr marL="0" lvl="0" indent="0">
              <a:buNone/>
            </a:pPr>
            <a:r>
              <a:rPr lang="en-US" sz="2200" b="0" dirty="0">
                <a:solidFill>
                  <a:srgbClr val="005C8A"/>
                </a:solidFill>
                <a:latin typeface="Century Gothic" panose="020B0502020202020204" pitchFamily="34" charset="0"/>
              </a:rPr>
              <a:t>Services</a:t>
            </a:r>
          </a:p>
          <a:p>
            <a:pPr marL="514350" lvl="0" indent="-285750">
              <a:spcBef>
                <a:spcPts val="60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Calibri" panose="020F0502020204030204"/>
              </a:rPr>
              <a:t>SS16 Student-Noncredit-Initial-Orientation-Services</a:t>
            </a:r>
          </a:p>
          <a:p>
            <a:pPr marL="514350" lvl="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Calibri" panose="020F0502020204030204"/>
              </a:rPr>
              <a:t>SS17 Student-Noncredit-Initial-Assessment-Services-Placement</a:t>
            </a:r>
          </a:p>
          <a:p>
            <a:pPr marL="514350" lvl="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Calibri" panose="020F0502020204030204"/>
              </a:rPr>
              <a:t>SS18 Student-Noncredit-Counseling/Advisement-Services</a:t>
            </a:r>
          </a:p>
          <a:p>
            <a:pPr marL="514350" lvl="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Calibri" panose="020F0502020204030204"/>
              </a:rPr>
              <a:t>SS19 Student-Noncredit-Education-Plan</a:t>
            </a:r>
          </a:p>
          <a:p>
            <a:pPr marL="514350" lvl="0" indent="-285750">
              <a:lnSpc>
                <a:spcPct val="100000"/>
              </a:lnSpc>
              <a:spcBef>
                <a:spcPts val="0"/>
              </a:spcBef>
              <a:buClr>
                <a:srgbClr val="C00000"/>
              </a:buClr>
              <a:buSzPct val="130000"/>
              <a:buFont typeface="Arial" panose="020B0604020202020204" pitchFamily="34" charset="0"/>
              <a:buChar char="•"/>
            </a:pPr>
            <a:r>
              <a:rPr lang="en-US" sz="1800" b="0" dirty="0">
                <a:solidFill>
                  <a:schemeClr val="tx1">
                    <a:lumMod val="75000"/>
                    <a:lumOff val="25000"/>
                  </a:schemeClr>
                </a:solidFill>
                <a:latin typeface="Calibri" panose="020F0502020204030204"/>
              </a:rPr>
              <a:t>SS20 Student-Noncredit-Success-Other-Services</a:t>
            </a:r>
          </a:p>
          <a:p>
            <a:pPr marL="0" indent="0">
              <a:buNone/>
            </a:pPr>
            <a:endParaRPr lang="en-US" dirty="0"/>
          </a:p>
        </p:txBody>
      </p:sp>
      <p:pic>
        <p:nvPicPr>
          <p:cNvPr id="8" name="Picture 7">
            <a:extLst>
              <a:ext uri="{FF2B5EF4-FFF2-40B4-BE49-F238E27FC236}">
                <a16:creationId xmlns:a16="http://schemas.microsoft.com/office/drawing/2014/main" id="{42241297-537F-4039-93D1-42A9DC261FD3}"/>
              </a:ext>
              <a:ext uri="{C183D7F6-B498-43B3-948B-1728B52AA6E4}">
                <adec:decorative xmlns:adec="http://schemas.microsoft.com/office/drawing/2017/decorative" val="1"/>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DD5E1578-CC83-4858-B3A8-BDFCFD3BA6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64" y="6232290"/>
            <a:ext cx="2188654" cy="548688"/>
          </a:xfrm>
          <a:prstGeom prst="rect">
            <a:avLst/>
          </a:prstGeom>
        </p:spPr>
      </p:pic>
    </p:spTree>
    <p:extLst>
      <p:ext uri="{BB962C8B-B14F-4D97-AF65-F5344CB8AC3E}">
        <p14:creationId xmlns:p14="http://schemas.microsoft.com/office/powerpoint/2010/main" val="166273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71128C-3D7D-45D1-ACF4-4B5CE0613310}"/>
              </a:ext>
              <a:ext uri="{C183D7F6-B498-43B3-948B-1728B52AA6E4}">
                <adec:decorative xmlns:adec="http://schemas.microsoft.com/office/drawing/2017/decorative" val="1"/>
              </a:ext>
            </a:extLst>
          </p:cNvPr>
          <p:cNvSpPr/>
          <p:nvPr/>
        </p:nvSpPr>
        <p:spPr>
          <a:xfrm>
            <a:off x="6204030" y="2321838"/>
            <a:ext cx="4603369" cy="3016210"/>
          </a:xfrm>
          <a:prstGeom prst="rect">
            <a:avLst/>
          </a:prstGeom>
          <a:solidFill>
            <a:schemeClr val="bg2">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0DD44C3-FBD2-4B9A-B751-01A6ACA81466}"/>
              </a:ext>
              <a:ext uri="{C183D7F6-B498-43B3-948B-1728B52AA6E4}">
                <adec:decorative xmlns:adec="http://schemas.microsoft.com/office/drawing/2017/decorative" val="1"/>
              </a:ext>
            </a:extLst>
          </p:cNvPr>
          <p:cNvSpPr/>
          <p:nvPr/>
        </p:nvSpPr>
        <p:spPr>
          <a:xfrm>
            <a:off x="1172902" y="2347584"/>
            <a:ext cx="4533416" cy="3016210"/>
          </a:xfrm>
          <a:prstGeom prst="rect">
            <a:avLst/>
          </a:prstGeom>
          <a:solidFill>
            <a:schemeClr val="bg2">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12183" y="800654"/>
            <a:ext cx="11013759" cy="542852"/>
          </a:xfrm>
        </p:spPr>
        <p:txBody>
          <a:bodyPr>
            <a:noAutofit/>
          </a:bodyPr>
          <a:lstStyle/>
          <a:p>
            <a:r>
              <a:rPr lang="en-US" sz="2500" b="0" dirty="0">
                <a:solidFill>
                  <a:srgbClr val="0070C0"/>
                </a:solidFill>
                <a:latin typeface="Century Gothic" panose="020B0502020202020204" pitchFamily="34" charset="0"/>
              </a:rPr>
              <a:t>Student Barriers to Employment</a:t>
            </a: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735498" y="1345881"/>
            <a:ext cx="10364624" cy="646331"/>
          </a:xfrm>
        </p:spPr>
        <p:txBody>
          <a:bodyPr>
            <a:noAutofit/>
          </a:bodyPr>
          <a:lstStyle/>
          <a:p>
            <a:pPr marL="0" indent="0">
              <a:lnSpc>
                <a:spcPct val="100000"/>
              </a:lnSpc>
              <a:spcBef>
                <a:spcPts val="0"/>
              </a:spcBef>
              <a:buNone/>
            </a:pPr>
            <a:r>
              <a:rPr lang="en-US" sz="2400" b="0" u="sng" dirty="0">
                <a:latin typeface="+mn-lt"/>
              </a:rPr>
              <a:t>Reportable Individuals </a:t>
            </a:r>
            <a:r>
              <a:rPr lang="en-US" sz="2400" b="0" dirty="0">
                <a:latin typeface="+mn-lt"/>
              </a:rPr>
              <a:t>who had &gt;1 instructional contact hour or received support services in the selected year are broken up into two categories:</a:t>
            </a:r>
          </a:p>
        </p:txBody>
      </p:sp>
      <p:sp>
        <p:nvSpPr>
          <p:cNvPr id="6" name="Rectangle 5">
            <a:extLst>
              <a:ext uri="{FF2B5EF4-FFF2-40B4-BE49-F238E27FC236}">
                <a16:creationId xmlns:a16="http://schemas.microsoft.com/office/drawing/2014/main" id="{83392177-4027-448E-BAAB-FAE0677A3F4A}"/>
              </a:ext>
            </a:extLst>
          </p:cNvPr>
          <p:cNvSpPr/>
          <p:nvPr/>
        </p:nvSpPr>
        <p:spPr>
          <a:xfrm>
            <a:off x="1172903" y="2342565"/>
            <a:ext cx="4703916" cy="30931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Ever Flagged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 having barriers to employment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at any time up to and including the selected year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Cultural Barriers (SG18)</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English Language Learner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(enrolled in ESL)</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Ex-Offender (SG15)</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Foster Youth (SG03)</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 Income (SG14)</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 Literacy (SG20)</a:t>
            </a:r>
          </a:p>
        </p:txBody>
      </p:sp>
      <p:sp>
        <p:nvSpPr>
          <p:cNvPr id="7" name="Rectangle 6">
            <a:extLst>
              <a:ext uri="{FF2B5EF4-FFF2-40B4-BE49-F238E27FC236}">
                <a16:creationId xmlns:a16="http://schemas.microsoft.com/office/drawing/2014/main" id="{5F4B684F-2EA8-4530-97FA-9EC1352160CE}"/>
              </a:ext>
            </a:extLst>
          </p:cNvPr>
          <p:cNvSpPr/>
          <p:nvPr/>
        </p:nvSpPr>
        <p:spPr>
          <a:xfrm>
            <a:off x="6239005" y="2347584"/>
            <a:ext cx="4533417" cy="3131627"/>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Flagged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 having barriers to employment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ONLY in the selected year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Displaced Homemaker (SV05)</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Homeless (SG16)</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Long Term Unemployed (SG17)</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Migrant Farmworker (SV09)</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Seasonal Farmworker (SG19)</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Exhausting TANF within 2 Years (SC18)</a:t>
            </a:r>
          </a:p>
          <a:p>
            <a:pPr marL="228600" marR="0" lvl="1" indent="-228600" algn="l" defTabSz="914400" rtl="0" eaLnBrk="1" fontAlgn="auto" latinLnBrk="0" hangingPunct="1">
              <a:lnSpc>
                <a:spcPct val="100000"/>
              </a:lnSpc>
              <a:spcBef>
                <a:spcPts val="200"/>
              </a:spcBef>
              <a:spcAft>
                <a:spcPts val="0"/>
              </a:spcAft>
              <a:buClr>
                <a:srgbClr val="C00000"/>
              </a:buClr>
              <a:buSzPct val="130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Single Parent (SV04)</a:t>
            </a:r>
          </a:p>
        </p:txBody>
      </p:sp>
      <p:sp>
        <p:nvSpPr>
          <p:cNvPr id="5" name="Rectangle 4">
            <a:extLst>
              <a:ext uri="{FF2B5EF4-FFF2-40B4-BE49-F238E27FC236}">
                <a16:creationId xmlns:a16="http://schemas.microsoft.com/office/drawing/2014/main" id="{83AC03C2-F3B5-4396-A387-037C27F4896C}"/>
              </a:ext>
            </a:extLst>
          </p:cNvPr>
          <p:cNvSpPr/>
          <p:nvPr/>
        </p:nvSpPr>
        <p:spPr>
          <a:xfrm>
            <a:off x="735498" y="5512119"/>
            <a:ext cx="10503520" cy="769441"/>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Calibri" panose="020F0502020204030204"/>
                <a:ea typeface="+mn-ea"/>
                <a:cs typeface="+mn-cs"/>
              </a:rPr>
              <a:t>NOTE: </a:t>
            </a:r>
            <a:r>
              <a:rPr kumimoji="0" lang="en-US" sz="2200" b="0" i="0" u="none" strike="noStrike" kern="1200" cap="none" spc="0" normalizeH="0" baseline="0" noProof="0" dirty="0">
                <a:ln>
                  <a:noFill/>
                </a:ln>
                <a:solidFill>
                  <a:srgbClr val="5B9BD5"/>
                </a:solidFill>
                <a:effectLst/>
                <a:uLnTx/>
                <a:uFillTx/>
                <a:latin typeface="Calibri" panose="020F0502020204030204"/>
                <a:ea typeface="+mn-ea"/>
                <a:cs typeface="+mn-cs"/>
              </a:rPr>
              <a:t>Make sure that the flags for the barriers </a:t>
            </a:r>
            <a:r>
              <a:rPr kumimoji="0" lang="en-US" sz="2200" b="0" i="0" u="sng" strike="noStrike" kern="1200" cap="none" spc="0" normalizeH="0" baseline="0" noProof="0" dirty="0">
                <a:ln>
                  <a:noFill/>
                </a:ln>
                <a:solidFill>
                  <a:srgbClr val="FF0000"/>
                </a:solidFill>
                <a:effectLst/>
                <a:uLnTx/>
                <a:uFillTx/>
                <a:latin typeface="Calibri" panose="020F0502020204030204"/>
                <a:ea typeface="+mn-ea"/>
                <a:cs typeface="+mn-cs"/>
              </a:rPr>
              <a:t>only in the selected year </a:t>
            </a:r>
            <a:r>
              <a:rPr kumimoji="0" lang="en-US" sz="2200" b="0" i="0" u="none" strike="noStrike" kern="1200" cap="none" spc="0" normalizeH="0" baseline="0" noProof="0" dirty="0">
                <a:ln>
                  <a:noFill/>
                </a:ln>
                <a:solidFill>
                  <a:srgbClr val="5B9BD5"/>
                </a:solidFill>
                <a:effectLst/>
                <a:uLnTx/>
                <a:uFillTx/>
                <a:latin typeface="Calibri" panose="020F0502020204030204"/>
                <a:ea typeface="+mn-ea"/>
                <a:cs typeface="+mn-cs"/>
              </a:rPr>
              <a:t>are updated each year since students will need to be flagged in any term of the academic year to be included</a:t>
            </a:r>
          </a:p>
        </p:txBody>
      </p:sp>
      <p:pic>
        <p:nvPicPr>
          <p:cNvPr id="13" name="Picture 12">
            <a:extLst>
              <a:ext uri="{FF2B5EF4-FFF2-40B4-BE49-F238E27FC236}">
                <a16:creationId xmlns:a16="http://schemas.microsoft.com/office/drawing/2014/main" id="{D93E2408-C860-4593-9039-34D2A9EB2779}"/>
              </a:ext>
              <a:ext uri="{C183D7F6-B498-43B3-948B-1728B52AA6E4}">
                <adec:decorative xmlns:adec="http://schemas.microsoft.com/office/drawing/2017/decorative" val="1"/>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12" name="Picture 11">
            <a:extLst>
              <a:ext uri="{FF2B5EF4-FFF2-40B4-BE49-F238E27FC236}">
                <a16:creationId xmlns:a16="http://schemas.microsoft.com/office/drawing/2014/main" id="{AA70F457-E3A6-41EF-969F-0976300A9A7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64" y="6232290"/>
            <a:ext cx="2188654" cy="548688"/>
          </a:xfrm>
          <a:prstGeom prst="rect">
            <a:avLst/>
          </a:prstGeom>
        </p:spPr>
      </p:pic>
    </p:spTree>
    <p:extLst>
      <p:ext uri="{BB962C8B-B14F-4D97-AF65-F5344CB8AC3E}">
        <p14:creationId xmlns:p14="http://schemas.microsoft.com/office/powerpoint/2010/main" val="192868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32503" y="973374"/>
            <a:ext cx="11013759" cy="542852"/>
          </a:xfrm>
        </p:spPr>
        <p:txBody>
          <a:bodyPr>
            <a:noAutofit/>
          </a:bodyPr>
          <a:lstStyle/>
          <a:p>
            <a:r>
              <a:rPr lang="en-US" sz="2500" dirty="0">
                <a:solidFill>
                  <a:srgbClr val="0070C0"/>
                </a:solidFill>
                <a:latin typeface="Century Gothic" panose="020B0502020202020204" pitchFamily="34" charset="0"/>
              </a:rPr>
              <a:t>MIS Reporting Issues – Educational Functioning Levels</a:t>
            </a:r>
            <a:endParaRPr lang="en-US" sz="2500" b="0" dirty="0">
              <a:solidFill>
                <a:srgbClr val="0070C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755818" y="1518601"/>
            <a:ext cx="10364624" cy="646331"/>
          </a:xfrm>
        </p:spPr>
        <p:txBody>
          <a:bodyPr>
            <a:noAutofit/>
          </a:bodyPr>
          <a:lstStyle/>
          <a:p>
            <a:pPr marL="0" indent="0">
              <a:lnSpc>
                <a:spcPct val="100000"/>
              </a:lnSpc>
              <a:spcBef>
                <a:spcPts val="0"/>
              </a:spcBef>
              <a:buNone/>
            </a:pPr>
            <a:r>
              <a:rPr lang="en-US" sz="2400" b="0" dirty="0">
                <a:latin typeface="+mn-lt"/>
              </a:rPr>
              <a:t>Three ways LaunchBoard AE Pipeline Captures EFL Gains:</a:t>
            </a:r>
          </a:p>
          <a:p>
            <a:pPr marL="457200" indent="-284163">
              <a:lnSpc>
                <a:spcPct val="100000"/>
              </a:lnSpc>
              <a:spcBef>
                <a:spcPts val="1800"/>
              </a:spcBef>
              <a:buClr>
                <a:srgbClr val="0070C0"/>
              </a:buClr>
              <a:buSzPct val="120000"/>
            </a:pPr>
            <a:r>
              <a:rPr lang="en-US" sz="2400" dirty="0">
                <a:solidFill>
                  <a:srgbClr val="0070C0"/>
                </a:solidFill>
                <a:latin typeface="Century Gothic" panose="020B0502020202020204" pitchFamily="34" charset="0"/>
              </a:rPr>
              <a:t>CB21 Course Progression: </a:t>
            </a:r>
            <a:r>
              <a:rPr lang="en-US" sz="2400" dirty="0"/>
              <a:t>Student progression from a CB21 coded math, English, or ESL course into the next higher level course in the same discipline</a:t>
            </a:r>
          </a:p>
          <a:p>
            <a:pPr marL="457200" indent="-284163">
              <a:lnSpc>
                <a:spcPct val="100000"/>
              </a:lnSpc>
              <a:spcBef>
                <a:spcPts val="1800"/>
              </a:spcBef>
              <a:buClr>
                <a:srgbClr val="0070C0"/>
              </a:buClr>
              <a:buSzPct val="120000"/>
            </a:pPr>
            <a:r>
              <a:rPr lang="en-US" sz="2400" b="0" dirty="0">
                <a:solidFill>
                  <a:srgbClr val="0070C0"/>
                </a:solidFill>
                <a:latin typeface="Century Gothic" panose="020B0502020202020204" pitchFamily="34" charset="0"/>
              </a:rPr>
              <a:t>SA07 MIS Data Element: </a:t>
            </a:r>
            <a:r>
              <a:rPr lang="en-US" sz="2400" b="0" dirty="0">
                <a:latin typeface="+mn-lt"/>
              </a:rPr>
              <a:t>Allows college to enter the student EFL level based on pre and post testing using an NRS approved testing instrument (fix for logic check with SA01, enter yyyy when prompted)</a:t>
            </a:r>
          </a:p>
          <a:p>
            <a:pPr marL="457200" indent="-284163">
              <a:lnSpc>
                <a:spcPct val="100000"/>
              </a:lnSpc>
              <a:spcBef>
                <a:spcPts val="1800"/>
              </a:spcBef>
              <a:buClr>
                <a:srgbClr val="0070C0"/>
              </a:buClr>
              <a:buSzPct val="120000"/>
            </a:pPr>
            <a:r>
              <a:rPr lang="en-US" sz="2400" dirty="0">
                <a:solidFill>
                  <a:srgbClr val="0070C0"/>
                </a:solidFill>
                <a:latin typeface="Century Gothic" panose="020B0502020202020204" pitchFamily="34" charset="0"/>
              </a:rPr>
              <a:t>TOPSpro Enterprise: </a:t>
            </a:r>
            <a:r>
              <a:rPr lang="en-US" sz="2400" dirty="0"/>
              <a:t>AE Pipeline uses EFL data from TE for WIOA Title II colleges using CASAS to report EFL data to CDE </a:t>
            </a:r>
            <a:endParaRPr lang="en-US" sz="2400" b="0" dirty="0">
              <a:latin typeface="+mn-lt"/>
            </a:endParaRPr>
          </a:p>
        </p:txBody>
      </p:sp>
      <p:pic>
        <p:nvPicPr>
          <p:cNvPr id="13" name="Picture 12">
            <a:extLst>
              <a:ext uri="{FF2B5EF4-FFF2-40B4-BE49-F238E27FC236}">
                <a16:creationId xmlns:a16="http://schemas.microsoft.com/office/drawing/2014/main" id="{4D9C8DEF-68CC-416D-85EF-E02B240E242A}"/>
              </a:ext>
              <a:ext uri="{C183D7F6-B498-43B3-948B-1728B52AA6E4}">
                <adec:decorative xmlns:adec="http://schemas.microsoft.com/office/drawing/2017/decorative" val="1"/>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8D75FE1B-D2B0-4010-9B7D-28352AC322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64" y="6232290"/>
            <a:ext cx="2188654" cy="548688"/>
          </a:xfrm>
          <a:prstGeom prst="rect">
            <a:avLst/>
          </a:prstGeom>
        </p:spPr>
      </p:pic>
    </p:spTree>
    <p:extLst>
      <p:ext uri="{BB962C8B-B14F-4D97-AF65-F5344CB8AC3E}">
        <p14:creationId xmlns:p14="http://schemas.microsoft.com/office/powerpoint/2010/main" val="11583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7F95-8A50-4BF0-8F86-9C815CDF743F}"/>
              </a:ext>
            </a:extLst>
          </p:cNvPr>
          <p:cNvSpPr>
            <a:spLocks noGrp="1"/>
          </p:cNvSpPr>
          <p:nvPr>
            <p:ph type="title"/>
          </p:nvPr>
        </p:nvSpPr>
        <p:spPr>
          <a:xfrm>
            <a:off x="468280" y="574836"/>
            <a:ext cx="11013759" cy="477131"/>
          </a:xfrm>
        </p:spPr>
        <p:txBody>
          <a:bodyPr>
            <a:normAutofit fontScale="90000"/>
          </a:bodyPr>
          <a:lstStyle/>
          <a:p>
            <a:pPr algn="ctr"/>
            <a:r>
              <a:rPr lang="en-US" sz="3300" b="0" dirty="0">
                <a:solidFill>
                  <a:srgbClr val="0070C0"/>
                </a:solidFill>
                <a:latin typeface="Century Gothic" panose="020B0502020202020204" pitchFamily="34" charset="0"/>
              </a:rPr>
              <a:t>CB21/EFL Alignment</a:t>
            </a:r>
          </a:p>
        </p:txBody>
      </p:sp>
      <p:pic>
        <p:nvPicPr>
          <p:cNvPr id="4" name="Picture 3" descr="Screen capture of the CB21/EFL Alignment indicating the Interpretive ranging from Beginning ESL Literacy to Advanced ESL.">
            <a:extLst>
              <a:ext uri="{FF2B5EF4-FFF2-40B4-BE49-F238E27FC236}">
                <a16:creationId xmlns:a16="http://schemas.microsoft.com/office/drawing/2014/main" id="{4655B132-7A75-4C63-A619-05C626762917}"/>
              </a:ext>
            </a:extLst>
          </p:cNvPr>
          <p:cNvPicPr>
            <a:picLocks noChangeAspect="1"/>
          </p:cNvPicPr>
          <p:nvPr/>
        </p:nvPicPr>
        <p:blipFill rotWithShape="1">
          <a:blip r:embed="rId3"/>
          <a:srcRect l="13006" t="30717" r="13891" b="5654"/>
          <a:stretch/>
        </p:blipFill>
        <p:spPr>
          <a:xfrm>
            <a:off x="1285137" y="1273214"/>
            <a:ext cx="9621726" cy="4710897"/>
          </a:xfrm>
          <a:prstGeom prst="rect">
            <a:avLst/>
          </a:prstGeom>
        </p:spPr>
      </p:pic>
      <p:pic>
        <p:nvPicPr>
          <p:cNvPr id="6" name="Picture 5">
            <a:extLst>
              <a:ext uri="{FF2B5EF4-FFF2-40B4-BE49-F238E27FC236}">
                <a16:creationId xmlns:a16="http://schemas.microsoft.com/office/drawing/2014/main" id="{C0053DFA-8E4B-4965-983A-54CEB1C546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343" y="6205358"/>
            <a:ext cx="2188654" cy="548688"/>
          </a:xfrm>
          <a:prstGeom prst="rect">
            <a:avLst/>
          </a:prstGeom>
        </p:spPr>
      </p:pic>
    </p:spTree>
    <p:extLst>
      <p:ext uri="{BB962C8B-B14F-4D97-AF65-F5344CB8AC3E}">
        <p14:creationId xmlns:p14="http://schemas.microsoft.com/office/powerpoint/2010/main" val="371738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32503" y="973374"/>
            <a:ext cx="11013759" cy="542852"/>
          </a:xfrm>
        </p:spPr>
        <p:txBody>
          <a:bodyPr>
            <a:noAutofit/>
          </a:bodyPr>
          <a:lstStyle/>
          <a:p>
            <a:r>
              <a:rPr lang="en-US" sz="2500" dirty="0">
                <a:solidFill>
                  <a:srgbClr val="0070C0"/>
                </a:solidFill>
                <a:latin typeface="Century Gothic" panose="020B0502020202020204" pitchFamily="34" charset="0"/>
              </a:rPr>
              <a:t>MIS Reporting Issues – Adults Served and Participants</a:t>
            </a:r>
            <a:endParaRPr lang="en-US" sz="2500" b="0" dirty="0">
              <a:solidFill>
                <a:srgbClr val="0070C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755818" y="1518601"/>
            <a:ext cx="10364624" cy="646331"/>
          </a:xfrm>
        </p:spPr>
        <p:txBody>
          <a:bodyPr>
            <a:noAutofit/>
          </a:bodyPr>
          <a:lstStyle/>
          <a:p>
            <a:pPr marL="0" indent="0">
              <a:lnSpc>
                <a:spcPct val="100000"/>
              </a:lnSpc>
              <a:spcBef>
                <a:spcPts val="0"/>
              </a:spcBef>
              <a:buNone/>
            </a:pPr>
            <a:r>
              <a:rPr lang="en-US" sz="2400" b="0" dirty="0">
                <a:latin typeface="+mn-lt"/>
              </a:rPr>
              <a:t>CAEP Reports Data on Two Types of Students:</a:t>
            </a:r>
          </a:p>
          <a:p>
            <a:pPr marL="457200" indent="-284163">
              <a:lnSpc>
                <a:spcPct val="100000"/>
              </a:lnSpc>
              <a:spcBef>
                <a:spcPts val="1200"/>
              </a:spcBef>
              <a:buClr>
                <a:srgbClr val="0070C0"/>
              </a:buClr>
              <a:buSzPct val="120000"/>
            </a:pPr>
            <a:r>
              <a:rPr lang="en-US" sz="2400" dirty="0">
                <a:solidFill>
                  <a:srgbClr val="0070C0"/>
                </a:solidFill>
                <a:latin typeface="Century Gothic" panose="020B0502020202020204" pitchFamily="34" charset="0"/>
              </a:rPr>
              <a:t>Adults Served: </a:t>
            </a:r>
            <a:r>
              <a:rPr lang="en-US" sz="2400" dirty="0"/>
              <a:t>Any student with 1 or more instructional contact hours in a CAEP program or who receives a service. This roughly corresponds to the WIOA definition of a Reportable Individual)</a:t>
            </a:r>
          </a:p>
          <a:p>
            <a:pPr marL="457200" indent="-284163">
              <a:lnSpc>
                <a:spcPct val="100000"/>
              </a:lnSpc>
              <a:spcBef>
                <a:spcPts val="1200"/>
              </a:spcBef>
              <a:buClr>
                <a:srgbClr val="0070C0"/>
              </a:buClr>
              <a:buSzPct val="120000"/>
            </a:pPr>
            <a:r>
              <a:rPr lang="en-US" sz="2400" b="0" dirty="0">
                <a:solidFill>
                  <a:srgbClr val="0070C0"/>
                </a:solidFill>
                <a:latin typeface="Century Gothic" panose="020B0502020202020204" pitchFamily="34" charset="0"/>
              </a:rPr>
              <a:t>Participants: </a:t>
            </a:r>
            <a:r>
              <a:rPr lang="en-US" sz="2400" b="0" dirty="0">
                <a:latin typeface="+mn-lt"/>
              </a:rPr>
              <a:t>Any student who receives 12 or more instructional contact hours of instruction across any CAEP program in the same program year</a:t>
            </a:r>
          </a:p>
          <a:p>
            <a:pPr marL="457200" indent="-284163">
              <a:lnSpc>
                <a:spcPct val="100000"/>
              </a:lnSpc>
              <a:spcBef>
                <a:spcPts val="1200"/>
              </a:spcBef>
              <a:buClr>
                <a:srgbClr val="0070C0"/>
              </a:buClr>
              <a:buSzPct val="120000"/>
            </a:pPr>
            <a:r>
              <a:rPr lang="en-US" sz="2400" dirty="0"/>
              <a:t>In order to be captured as either an adult served or a participant the student record must include </a:t>
            </a:r>
            <a:r>
              <a:rPr lang="en-US" sz="2400" u="sng" dirty="0"/>
              <a:t>first name, last name, date of birth, and gender</a:t>
            </a:r>
          </a:p>
          <a:p>
            <a:pPr marL="457200" indent="-284163">
              <a:lnSpc>
                <a:spcPct val="100000"/>
              </a:lnSpc>
              <a:spcBef>
                <a:spcPts val="1200"/>
              </a:spcBef>
              <a:buClr>
                <a:srgbClr val="0070C0"/>
              </a:buClr>
              <a:buSzPct val="120000"/>
            </a:pPr>
            <a:r>
              <a:rPr lang="en-US" sz="2400" dirty="0"/>
              <a:t>CASAS CAEP Reports include students with less than 1 instructional contact hour to help agencies vet their local data systems. These reports will not match the adults served counts in the LaunchBoard</a:t>
            </a:r>
          </a:p>
        </p:txBody>
      </p:sp>
      <p:pic>
        <p:nvPicPr>
          <p:cNvPr id="8" name="Picture 7">
            <a:extLst>
              <a:ext uri="{FF2B5EF4-FFF2-40B4-BE49-F238E27FC236}">
                <a16:creationId xmlns:a16="http://schemas.microsoft.com/office/drawing/2014/main" id="{8786BDE6-EEBB-40A1-A13E-589D291FACB8}"/>
              </a:ext>
              <a:ext uri="{C183D7F6-B498-43B3-948B-1728B52AA6E4}">
                <adec:decorative xmlns:adec="http://schemas.microsoft.com/office/drawing/2017/decorative" val="1"/>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E2DA34F4-7009-41E0-88E6-A58B808057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64" y="6232290"/>
            <a:ext cx="2188654" cy="548688"/>
          </a:xfrm>
          <a:prstGeom prst="rect">
            <a:avLst/>
          </a:prstGeom>
        </p:spPr>
      </p:pic>
    </p:spTree>
    <p:extLst>
      <p:ext uri="{BB962C8B-B14F-4D97-AF65-F5344CB8AC3E}">
        <p14:creationId xmlns:p14="http://schemas.microsoft.com/office/powerpoint/2010/main" val="302100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32503" y="973374"/>
            <a:ext cx="11013759" cy="542852"/>
          </a:xfrm>
        </p:spPr>
        <p:txBody>
          <a:bodyPr>
            <a:noAutofit/>
          </a:bodyPr>
          <a:lstStyle/>
          <a:p>
            <a:r>
              <a:rPr lang="en-US" sz="2500" dirty="0">
                <a:solidFill>
                  <a:srgbClr val="0070C0"/>
                </a:solidFill>
                <a:latin typeface="Century Gothic" panose="020B0502020202020204" pitchFamily="34" charset="0"/>
              </a:rPr>
              <a:t>MIS Reporting Issues – Special Admit Adult Education Students</a:t>
            </a:r>
            <a:endParaRPr lang="en-US" sz="2500" b="0" dirty="0">
              <a:solidFill>
                <a:srgbClr val="0070C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755818" y="1518601"/>
            <a:ext cx="10364624" cy="646331"/>
          </a:xfrm>
        </p:spPr>
        <p:txBody>
          <a:bodyPr>
            <a:noAutofit/>
          </a:bodyPr>
          <a:lstStyle/>
          <a:p>
            <a:pPr marL="0" indent="0">
              <a:lnSpc>
                <a:spcPct val="100000"/>
              </a:lnSpc>
              <a:spcBef>
                <a:spcPts val="0"/>
              </a:spcBef>
              <a:buNone/>
            </a:pPr>
            <a:r>
              <a:rPr lang="en-US" sz="2400" b="0" dirty="0">
                <a:latin typeface="+mn-lt"/>
              </a:rPr>
              <a:t>SB554 passed by the legislature last year supports dual enrollment and special admit status for adult education students co enrolled in AE and college credit programs. There were two MIS changes associated with this legislation:</a:t>
            </a:r>
          </a:p>
          <a:p>
            <a:pPr marL="457200" indent="-284163">
              <a:lnSpc>
                <a:spcPct val="100000"/>
              </a:lnSpc>
              <a:spcBef>
                <a:spcPts val="1200"/>
              </a:spcBef>
              <a:buClr>
                <a:srgbClr val="0070C0"/>
              </a:buClr>
              <a:buSzPct val="120000"/>
            </a:pPr>
            <a:r>
              <a:rPr lang="en-US" sz="2400" dirty="0">
                <a:solidFill>
                  <a:srgbClr val="0070C0"/>
                </a:solidFill>
                <a:latin typeface="Century Gothic" panose="020B0502020202020204" pitchFamily="34" charset="0"/>
              </a:rPr>
              <a:t>SB11- Student Basic Data Elements: </a:t>
            </a:r>
            <a:r>
              <a:rPr lang="en-US" sz="2400" dirty="0"/>
              <a:t>Creates a new data flag in SB11 for “Adult Education Special Admit Student” (SB11-21000)</a:t>
            </a:r>
          </a:p>
          <a:p>
            <a:pPr marL="457200" indent="-284163">
              <a:lnSpc>
                <a:spcPct val="100000"/>
              </a:lnSpc>
              <a:spcBef>
                <a:spcPts val="1200"/>
              </a:spcBef>
              <a:buClr>
                <a:srgbClr val="0070C0"/>
              </a:buClr>
              <a:buSzPct val="120000"/>
            </a:pPr>
            <a:r>
              <a:rPr lang="en-US" sz="2400" dirty="0">
                <a:solidFill>
                  <a:srgbClr val="0070C0"/>
                </a:solidFill>
                <a:latin typeface="Century Gothic" panose="020B0502020202020204" pitchFamily="34" charset="0"/>
              </a:rPr>
              <a:t>SB15 - Student Enrollment Status</a:t>
            </a:r>
            <a:r>
              <a:rPr lang="en-US" sz="2400" b="0" dirty="0">
                <a:solidFill>
                  <a:srgbClr val="0070C0"/>
                </a:solidFill>
                <a:latin typeface="Century Gothic" panose="020B0502020202020204" pitchFamily="34" charset="0"/>
              </a:rPr>
              <a:t>: </a:t>
            </a:r>
            <a:r>
              <a:rPr lang="en-US" sz="2400" b="0" dirty="0">
                <a:latin typeface="+mn-lt"/>
              </a:rPr>
              <a:t>Keeps the student from being identified as a first time student or continuing student to preserve future participation in college promise program (SB15-YYYY)</a:t>
            </a:r>
            <a:endParaRPr lang="en-US" sz="2400" dirty="0"/>
          </a:p>
        </p:txBody>
      </p:sp>
      <p:pic>
        <p:nvPicPr>
          <p:cNvPr id="8" name="Picture 7">
            <a:extLst>
              <a:ext uri="{FF2B5EF4-FFF2-40B4-BE49-F238E27FC236}">
                <a16:creationId xmlns:a16="http://schemas.microsoft.com/office/drawing/2014/main" id="{542C49B2-0418-48F0-A6C4-78752646DCBE}"/>
              </a:ext>
              <a:ext uri="{C183D7F6-B498-43B3-948B-1728B52AA6E4}">
                <adec:decorative xmlns:adec="http://schemas.microsoft.com/office/drawing/2017/decorative" val="1"/>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59CF2451-674B-47BC-A298-DF89BB2120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64" y="6232290"/>
            <a:ext cx="2188654" cy="548688"/>
          </a:xfrm>
          <a:prstGeom prst="rect">
            <a:avLst/>
          </a:prstGeom>
        </p:spPr>
      </p:pic>
    </p:spTree>
    <p:extLst>
      <p:ext uri="{BB962C8B-B14F-4D97-AF65-F5344CB8AC3E}">
        <p14:creationId xmlns:p14="http://schemas.microsoft.com/office/powerpoint/2010/main" val="408948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3B67-365C-4E7E-8387-FB3CF3B36B11}"/>
              </a:ext>
            </a:extLst>
          </p:cNvPr>
          <p:cNvSpPr>
            <a:spLocks noGrp="1"/>
          </p:cNvSpPr>
          <p:nvPr>
            <p:ph type="title"/>
          </p:nvPr>
        </p:nvSpPr>
        <p:spPr>
          <a:xfrm>
            <a:off x="632503" y="973374"/>
            <a:ext cx="11013759" cy="542852"/>
          </a:xfrm>
        </p:spPr>
        <p:txBody>
          <a:bodyPr>
            <a:noAutofit/>
          </a:bodyPr>
          <a:lstStyle/>
          <a:p>
            <a:r>
              <a:rPr lang="en-US" sz="2500" dirty="0">
                <a:solidFill>
                  <a:srgbClr val="0070C0"/>
                </a:solidFill>
                <a:latin typeface="Century Gothic" panose="020B0502020202020204" pitchFamily="34" charset="0"/>
              </a:rPr>
              <a:t>MIS Reporting Issues – WIOA Title II Colleges</a:t>
            </a:r>
            <a:endParaRPr lang="en-US" sz="2500" b="0" dirty="0">
              <a:solidFill>
                <a:srgbClr val="0070C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755818" y="1518601"/>
            <a:ext cx="10364624" cy="646331"/>
          </a:xfrm>
        </p:spPr>
        <p:txBody>
          <a:bodyPr>
            <a:noAutofit/>
          </a:bodyPr>
          <a:lstStyle/>
          <a:p>
            <a:pPr marL="457200" indent="-284163">
              <a:lnSpc>
                <a:spcPct val="100000"/>
              </a:lnSpc>
              <a:spcBef>
                <a:spcPts val="1200"/>
              </a:spcBef>
              <a:buClr>
                <a:srgbClr val="0070C0"/>
              </a:buClr>
              <a:buSzPct val="120000"/>
            </a:pPr>
            <a:r>
              <a:rPr lang="en-US" sz="2400" dirty="0"/>
              <a:t>College districts receiving WIOA Title II funding must continue to report complete data about their students into TOPSpro Enterprise</a:t>
            </a:r>
          </a:p>
          <a:p>
            <a:pPr marL="457200" indent="-284163">
              <a:lnSpc>
                <a:spcPct val="100000"/>
              </a:lnSpc>
              <a:spcBef>
                <a:spcPts val="1200"/>
              </a:spcBef>
              <a:buClr>
                <a:srgbClr val="0070C0"/>
              </a:buClr>
              <a:buSzPct val="120000"/>
            </a:pPr>
            <a:r>
              <a:rPr lang="en-US" sz="2400" b="0" dirty="0">
                <a:latin typeface="+mn-lt"/>
              </a:rPr>
              <a:t>Conversely, college districts receiving WIOA Title II funding must keep complete MIS data records on their students even if they are also reporting using TOPSpro Enterprise for reporting Title II to CDE</a:t>
            </a:r>
          </a:p>
          <a:p>
            <a:pPr marL="457200" indent="-284163">
              <a:lnSpc>
                <a:spcPct val="100000"/>
              </a:lnSpc>
              <a:spcBef>
                <a:spcPts val="1200"/>
              </a:spcBef>
              <a:buClr>
                <a:srgbClr val="0070C0"/>
              </a:buClr>
              <a:buSzPct val="120000"/>
            </a:pPr>
            <a:r>
              <a:rPr lang="en-US" sz="2400" dirty="0"/>
              <a:t>The LaunchBoard uses both TE and MIS data to populate data in the LaunchBoard.</a:t>
            </a:r>
            <a:endParaRPr lang="en-US" sz="2400" b="0" dirty="0">
              <a:latin typeface="+mn-lt"/>
            </a:endParaRPr>
          </a:p>
          <a:p>
            <a:pPr marL="457200" indent="-284163">
              <a:lnSpc>
                <a:spcPct val="100000"/>
              </a:lnSpc>
              <a:spcBef>
                <a:spcPts val="1200"/>
              </a:spcBef>
              <a:buClr>
                <a:srgbClr val="0070C0"/>
              </a:buClr>
              <a:buSzPct val="120000"/>
            </a:pPr>
            <a:endParaRPr lang="en-US" sz="2400" dirty="0"/>
          </a:p>
        </p:txBody>
      </p:sp>
      <p:pic>
        <p:nvPicPr>
          <p:cNvPr id="12" name="Picture 11">
            <a:extLst>
              <a:ext uri="{FF2B5EF4-FFF2-40B4-BE49-F238E27FC236}">
                <a16:creationId xmlns:a16="http://schemas.microsoft.com/office/drawing/2014/main" id="{D1E4B2B0-6033-4D95-8792-E6895B476D69}"/>
              </a:ext>
              <a:ext uri="{C183D7F6-B498-43B3-948B-1728B52AA6E4}">
                <adec:decorative xmlns:adec="http://schemas.microsoft.com/office/drawing/2017/decorative" val="1"/>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A036DCD4-D7F8-4A2E-9308-CA5ED806D44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64" y="6238510"/>
            <a:ext cx="2188654" cy="548688"/>
          </a:xfrm>
          <a:prstGeom prst="rect">
            <a:avLst/>
          </a:prstGeom>
        </p:spPr>
      </p:pic>
    </p:spTree>
    <p:extLst>
      <p:ext uri="{BB962C8B-B14F-4D97-AF65-F5344CB8AC3E}">
        <p14:creationId xmlns:p14="http://schemas.microsoft.com/office/powerpoint/2010/main" val="29830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B6218-8EC7-4BEA-BBC8-5707256EBEDF}"/>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lIns="50800" tIns="50800" rIns="50800" bIns="50800" anchor="b">
            <a:normAutofit/>
          </a:bodyPr>
          <a:lstStyle/>
          <a:p>
            <a:r>
              <a:rPr lang="en-CA" dirty="0"/>
              <a:t>Agenda</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pic>
        <p:nvPicPr>
          <p:cNvPr id="9" name="Picture 8">
            <a:extLst>
              <a:ext uri="{FF2B5EF4-FFF2-40B4-BE49-F238E27FC236}">
                <a16:creationId xmlns:a16="http://schemas.microsoft.com/office/drawing/2014/main" id="{F6B97CFA-BACC-4F41-9CBE-56C990DE47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76779" y="534254"/>
            <a:ext cx="3438442" cy="1524132"/>
          </a:xfrm>
          <a:prstGeom prst="rect">
            <a:avLst/>
          </a:prstGeom>
        </p:spPr>
      </p:pic>
      <p:sp>
        <p:nvSpPr>
          <p:cNvPr id="10" name="Content Placeholder 2">
            <a:extLst>
              <a:ext uri="{FF2B5EF4-FFF2-40B4-BE49-F238E27FC236}">
                <a16:creationId xmlns:a16="http://schemas.microsoft.com/office/drawing/2014/main" id="{3FDCF60C-2193-4508-9C82-43EAEDE9074A}"/>
              </a:ext>
            </a:extLst>
          </p:cNvPr>
          <p:cNvSpPr txBox="1">
            <a:spLocks/>
          </p:cNvSpPr>
          <p:nvPr/>
        </p:nvSpPr>
        <p:spPr>
          <a:xfrm>
            <a:off x="838200" y="2216237"/>
            <a:ext cx="10515600" cy="36605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COVID-19’s Effect on Adult Education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CAEP Overview for 2020-21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Distance Learning Strategies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Colleges using MIS Reporting for 2020-21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K12/COEs using TE Reporting for 2020-21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Questions/Answers</a:t>
            </a:r>
          </a:p>
        </p:txBody>
      </p:sp>
    </p:spTree>
    <p:extLst>
      <p:ext uri="{BB962C8B-B14F-4D97-AF65-F5344CB8AC3E}">
        <p14:creationId xmlns:p14="http://schemas.microsoft.com/office/powerpoint/2010/main" val="265554186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36CB52-6D6A-4AF6-8E93-ADA4A03E2F2F}"/>
              </a:ext>
            </a:extLst>
          </p:cNvPr>
          <p:cNvSpPr>
            <a:spLocks noGrp="1"/>
          </p:cNvSpPr>
          <p:nvPr>
            <p:ph type="title" idx="4294967295"/>
          </p:nvPr>
        </p:nvSpPr>
        <p:spPr>
          <a:xfrm>
            <a:off x="0" y="207196"/>
            <a:ext cx="12264887"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Adult Education Pipeline</a:t>
            </a:r>
          </a:p>
        </p:txBody>
      </p:sp>
      <p:pic>
        <p:nvPicPr>
          <p:cNvPr id="3" name="Picture 2" descr="Screen capture showing six data comparisons describing the Adult Education Pipeline.">
            <a:extLst>
              <a:ext uri="{FF2B5EF4-FFF2-40B4-BE49-F238E27FC236}">
                <a16:creationId xmlns:a16="http://schemas.microsoft.com/office/drawing/2014/main" id="{82E817DD-93D2-4079-95D9-2231FBCB16DA}"/>
              </a:ext>
            </a:extLst>
          </p:cNvPr>
          <p:cNvPicPr>
            <a:picLocks noChangeAspect="1"/>
          </p:cNvPicPr>
          <p:nvPr/>
        </p:nvPicPr>
        <p:blipFill>
          <a:blip r:embed="rId3"/>
          <a:stretch>
            <a:fillRect/>
          </a:stretch>
        </p:blipFill>
        <p:spPr>
          <a:xfrm>
            <a:off x="2068863" y="796683"/>
            <a:ext cx="8127160" cy="5806135"/>
          </a:xfrm>
          <a:prstGeom prst="rect">
            <a:avLst/>
          </a:prstGeom>
        </p:spPr>
      </p:pic>
      <p:pic>
        <p:nvPicPr>
          <p:cNvPr id="28" name="Picture 27">
            <a:extLst>
              <a:ext uri="{FF2B5EF4-FFF2-40B4-BE49-F238E27FC236}">
                <a16:creationId xmlns:a16="http://schemas.microsoft.com/office/drawing/2014/main" id="{54278297-CCB2-4021-B7B2-EC7BF893AE95}"/>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pic>
        <p:nvPicPr>
          <p:cNvPr id="29" name="Picture 28">
            <a:extLst>
              <a:ext uri="{FF2B5EF4-FFF2-40B4-BE49-F238E27FC236}">
                <a16:creationId xmlns:a16="http://schemas.microsoft.com/office/drawing/2014/main" id="{A0275949-8D0E-4A81-8C15-289628B754C0}"/>
              </a:ext>
              <a:ext uri="{C183D7F6-B498-43B3-948B-1728B52AA6E4}">
                <adec:decorative xmlns:adec="http://schemas.microsoft.com/office/drawing/2017/decorative" val="1"/>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690664"/>
            <a:ext cx="1025560" cy="1084935"/>
          </a:xfrm>
          <a:prstGeom prst="rect">
            <a:avLst/>
          </a:prstGeom>
        </p:spPr>
      </p:pic>
      <p:pic>
        <p:nvPicPr>
          <p:cNvPr id="4" name="Picture 3">
            <a:extLst>
              <a:ext uri="{FF2B5EF4-FFF2-40B4-BE49-F238E27FC236}">
                <a16:creationId xmlns:a16="http://schemas.microsoft.com/office/drawing/2014/main" id="{C3E87947-0A02-45AD-B87D-F0BC434D0B2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6064" y="6233131"/>
            <a:ext cx="2188654" cy="548688"/>
          </a:xfrm>
          <a:prstGeom prst="rect">
            <a:avLst/>
          </a:prstGeom>
        </p:spPr>
      </p:pic>
    </p:spTree>
    <p:extLst>
      <p:ext uri="{BB962C8B-B14F-4D97-AF65-F5344CB8AC3E}">
        <p14:creationId xmlns:p14="http://schemas.microsoft.com/office/powerpoint/2010/main" val="43703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35324B8-ADC5-46E1-9193-B34E192BCDF1}"/>
              </a:ext>
              <a:ext uri="{C183D7F6-B498-43B3-948B-1728B52AA6E4}">
                <adec:decorative xmlns:adec="http://schemas.microsoft.com/office/drawing/2017/decorative" val="1"/>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l="27172" t="24533" r="27385" b="22638"/>
          <a:stretch/>
        </p:blipFill>
        <p:spPr>
          <a:xfrm>
            <a:off x="11080376" y="5690664"/>
            <a:ext cx="1025560" cy="1084935"/>
          </a:xfrm>
          <a:prstGeom prst="rect">
            <a:avLst/>
          </a:prstGeom>
        </p:spPr>
      </p:pic>
      <p:sp>
        <p:nvSpPr>
          <p:cNvPr id="6" name="Title 1">
            <a:extLst>
              <a:ext uri="{FF2B5EF4-FFF2-40B4-BE49-F238E27FC236}">
                <a16:creationId xmlns:a16="http://schemas.microsoft.com/office/drawing/2014/main" id="{B4D026F7-54AA-4E43-9656-57BD742B17CE}"/>
              </a:ext>
            </a:extLst>
          </p:cNvPr>
          <p:cNvSpPr>
            <a:spLocks noGrp="1"/>
          </p:cNvSpPr>
          <p:nvPr>
            <p:ph type="title"/>
          </p:nvPr>
        </p:nvSpPr>
        <p:spPr>
          <a:xfrm>
            <a:off x="0" y="787304"/>
            <a:ext cx="12192000" cy="372628"/>
          </a:xfrm>
        </p:spPr>
        <p:txBody>
          <a:bodyPr>
            <a:noAutofit/>
          </a:bodyPr>
          <a:lstStyle/>
          <a:p>
            <a:pPr algn="ctr"/>
            <a:r>
              <a:rPr lang="en-US" sz="2800" b="0" dirty="0">
                <a:solidFill>
                  <a:schemeClr val="tx2">
                    <a:lumMod val="60000"/>
                    <a:lumOff val="40000"/>
                  </a:schemeClr>
                </a:solidFill>
                <a:latin typeface="Century Gothic" panose="020B0502020202020204" pitchFamily="34" charset="0"/>
              </a:rPr>
              <a:t>CAEP Student Metric Buckets</a:t>
            </a:r>
          </a:p>
        </p:txBody>
      </p:sp>
      <p:sp>
        <p:nvSpPr>
          <p:cNvPr id="13" name="Oval 12">
            <a:extLst>
              <a:ext uri="{FF2B5EF4-FFF2-40B4-BE49-F238E27FC236}">
                <a16:creationId xmlns:a16="http://schemas.microsoft.com/office/drawing/2014/main" id="{B12DCF7B-E231-4175-805E-242497F277F1}"/>
              </a:ext>
            </a:extLst>
          </p:cNvPr>
          <p:cNvSpPr/>
          <p:nvPr/>
        </p:nvSpPr>
        <p:spPr>
          <a:xfrm>
            <a:off x="244078" y="1650325"/>
            <a:ext cx="2286000" cy="2286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B3838"/>
                </a:solidFill>
                <a:effectLst/>
                <a:uLnTx/>
                <a:uFillTx/>
                <a:latin typeface="Calibri" panose="020F0502020204030204"/>
                <a:ea typeface="+mn-ea"/>
                <a:cs typeface="+mn-cs"/>
              </a:rPr>
              <a:t>Participation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chemeClr val="tx1"/>
                </a:solidFill>
                <a:effectLst/>
                <a:uLnTx/>
                <a:uFillTx/>
                <a:latin typeface="Calibri" panose="020F0502020204030204"/>
                <a:ea typeface="+mn-ea"/>
                <a:cs typeface="+mn-cs"/>
              </a:rPr>
              <a:t>Adults Served</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a:ea typeface="+mn-ea"/>
                <a:cs typeface="+mn-cs"/>
              </a:rPr>
              <a:t>Participants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a:ea typeface="+mn-ea"/>
                <a:cs typeface="+mn-cs"/>
              </a:rPr>
              <a:t>Programs</a:t>
            </a:r>
          </a:p>
        </p:txBody>
      </p:sp>
      <p:sp>
        <p:nvSpPr>
          <p:cNvPr id="9" name="Oval 8">
            <a:extLst>
              <a:ext uri="{FF2B5EF4-FFF2-40B4-BE49-F238E27FC236}">
                <a16:creationId xmlns:a16="http://schemas.microsoft.com/office/drawing/2014/main" id="{B26CD954-9168-45FE-9A99-B91955B0DDEA}"/>
              </a:ext>
            </a:extLst>
          </p:cNvPr>
          <p:cNvSpPr>
            <a:spLocks noChangeAspect="1"/>
          </p:cNvSpPr>
          <p:nvPr/>
        </p:nvSpPr>
        <p:spPr>
          <a:xfrm>
            <a:off x="2598539" y="1663276"/>
            <a:ext cx="2286000" cy="226009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Progress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EFL Attainment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Workforce Prep</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Occup  Skills</a:t>
            </a:r>
          </a:p>
        </p:txBody>
      </p:sp>
      <p:sp>
        <p:nvSpPr>
          <p:cNvPr id="10" name="Oval 9">
            <a:extLst>
              <a:ext uri="{FF2B5EF4-FFF2-40B4-BE49-F238E27FC236}">
                <a16:creationId xmlns:a16="http://schemas.microsoft.com/office/drawing/2014/main" id="{8F8F7D5A-C314-4131-A428-5EB0D413920E}"/>
              </a:ext>
            </a:extLst>
          </p:cNvPr>
          <p:cNvSpPr/>
          <p:nvPr/>
        </p:nvSpPr>
        <p:spPr>
          <a:xfrm>
            <a:off x="4953000" y="1650325"/>
            <a:ext cx="2286000" cy="2286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Transition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ABE/ESL to ASE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Transition to Postsecondary</a:t>
            </a:r>
          </a:p>
        </p:txBody>
      </p:sp>
      <p:sp>
        <p:nvSpPr>
          <p:cNvPr id="11" name="Oval 10">
            <a:extLst>
              <a:ext uri="{FF2B5EF4-FFF2-40B4-BE49-F238E27FC236}">
                <a16:creationId xmlns:a16="http://schemas.microsoft.com/office/drawing/2014/main" id="{7051131B-9650-43C4-8D0D-32BE4CFA6265}"/>
              </a:ext>
            </a:extLst>
          </p:cNvPr>
          <p:cNvSpPr/>
          <p:nvPr/>
        </p:nvSpPr>
        <p:spPr>
          <a:xfrm>
            <a:off x="7307461" y="1650325"/>
            <a:ext cx="2286000" cy="2286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Completion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700" b="1" i="0" u="none" strike="noStrike" kern="1200" cap="none" spc="0" normalizeH="0" baseline="0" noProof="0" dirty="0">
                <a:ln>
                  <a:noFill/>
                </a:ln>
                <a:solidFill>
                  <a:prstClr val="black">
                    <a:lumMod val="75000"/>
                  </a:prstClr>
                </a:solidFill>
                <a:effectLst/>
                <a:uLnTx/>
                <a:uFillTx/>
                <a:latin typeface="Calibri" panose="020F0502020204030204"/>
                <a:ea typeface="+mn-ea"/>
                <a:cs typeface="+mn-cs"/>
              </a:rPr>
              <a:t>Diploma/HSE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700" b="1" i="0" u="none" strike="noStrike" kern="1200" cap="none" spc="0" normalizeH="0" baseline="0" noProof="0" dirty="0">
                <a:ln>
                  <a:noFill/>
                </a:ln>
                <a:solidFill>
                  <a:prstClr val="black">
                    <a:lumMod val="75000"/>
                  </a:prstClr>
                </a:solidFill>
                <a:effectLst/>
                <a:uLnTx/>
                <a:uFillTx/>
                <a:latin typeface="Calibri" panose="020F0502020204030204"/>
                <a:ea typeface="+mn-ea"/>
                <a:cs typeface="+mn-cs"/>
              </a:rPr>
              <a:t>Postsecondary Credentials</a:t>
            </a:r>
          </a:p>
        </p:txBody>
      </p:sp>
      <p:sp>
        <p:nvSpPr>
          <p:cNvPr id="8" name="Oval 7">
            <a:extLst>
              <a:ext uri="{FF2B5EF4-FFF2-40B4-BE49-F238E27FC236}">
                <a16:creationId xmlns:a16="http://schemas.microsoft.com/office/drawing/2014/main" id="{FA4C37A9-DE74-4593-AE4A-3B9D60D9BEA9}"/>
              </a:ext>
            </a:extLst>
          </p:cNvPr>
          <p:cNvSpPr/>
          <p:nvPr/>
        </p:nvSpPr>
        <p:spPr>
          <a:xfrm>
            <a:off x="9661922" y="1650325"/>
            <a:ext cx="2286000" cy="2286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Employment</a:t>
            </a: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17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 </a:t>
            </a: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Employment</a:t>
            </a: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Wage Gains</a:t>
            </a: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17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Living Wage</a:t>
            </a:r>
          </a:p>
        </p:txBody>
      </p:sp>
      <p:sp>
        <p:nvSpPr>
          <p:cNvPr id="16" name="Title 1">
            <a:extLst>
              <a:ext uri="{FF2B5EF4-FFF2-40B4-BE49-F238E27FC236}">
                <a16:creationId xmlns:a16="http://schemas.microsoft.com/office/drawing/2014/main" id="{C636FCF1-506C-450E-A3B8-4426864F91C6}"/>
              </a:ext>
            </a:extLst>
          </p:cNvPr>
          <p:cNvSpPr txBox="1">
            <a:spLocks/>
          </p:cNvSpPr>
          <p:nvPr/>
        </p:nvSpPr>
        <p:spPr>
          <a:xfrm>
            <a:off x="86064" y="4178075"/>
            <a:ext cx="12191999" cy="32755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44546A">
                    <a:lumMod val="60000"/>
                    <a:lumOff val="40000"/>
                  </a:srgbClr>
                </a:solidFill>
                <a:effectLst/>
                <a:uLnTx/>
                <a:uFillTx/>
                <a:latin typeface="Century Gothic" panose="020B0502020202020204" pitchFamily="34" charset="0"/>
                <a:ea typeface="+mj-ea"/>
                <a:cs typeface="+mj-cs"/>
              </a:rPr>
              <a:t>CAEP Metric Disaggregation</a:t>
            </a:r>
          </a:p>
        </p:txBody>
      </p:sp>
      <p:sp>
        <p:nvSpPr>
          <p:cNvPr id="20" name="Oval 19">
            <a:extLst>
              <a:ext uri="{FF2B5EF4-FFF2-40B4-BE49-F238E27FC236}">
                <a16:creationId xmlns:a16="http://schemas.microsoft.com/office/drawing/2014/main" id="{681FEF93-5B2D-400E-9162-17736DFDDA00}"/>
              </a:ext>
            </a:extLst>
          </p:cNvPr>
          <p:cNvSpPr/>
          <p:nvPr/>
        </p:nvSpPr>
        <p:spPr>
          <a:xfrm>
            <a:off x="330143" y="4953886"/>
            <a:ext cx="2228387" cy="73677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Race/Ethnicity</a:t>
            </a:r>
          </a:p>
        </p:txBody>
      </p:sp>
      <p:sp>
        <p:nvSpPr>
          <p:cNvPr id="18" name="Oval 17">
            <a:extLst>
              <a:ext uri="{FF2B5EF4-FFF2-40B4-BE49-F238E27FC236}">
                <a16:creationId xmlns:a16="http://schemas.microsoft.com/office/drawing/2014/main" id="{A1E4F2EE-295A-4878-BE77-5D433C74AB5C}"/>
              </a:ext>
            </a:extLst>
          </p:cNvPr>
          <p:cNvSpPr/>
          <p:nvPr/>
        </p:nvSpPr>
        <p:spPr>
          <a:xfrm>
            <a:off x="2684604" y="4953886"/>
            <a:ext cx="2228387" cy="73677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Gender</a:t>
            </a:r>
          </a:p>
        </p:txBody>
      </p:sp>
      <p:sp>
        <p:nvSpPr>
          <p:cNvPr id="19" name="Oval 18">
            <a:extLst>
              <a:ext uri="{FF2B5EF4-FFF2-40B4-BE49-F238E27FC236}">
                <a16:creationId xmlns:a16="http://schemas.microsoft.com/office/drawing/2014/main" id="{103944E7-4177-4BA9-9E79-FC65E9D5E284}"/>
              </a:ext>
            </a:extLst>
          </p:cNvPr>
          <p:cNvSpPr/>
          <p:nvPr/>
        </p:nvSpPr>
        <p:spPr>
          <a:xfrm>
            <a:off x="5039065" y="4953886"/>
            <a:ext cx="2228387" cy="73677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Age</a:t>
            </a:r>
          </a:p>
        </p:txBody>
      </p:sp>
      <p:sp>
        <p:nvSpPr>
          <p:cNvPr id="17" name="Oval 16">
            <a:extLst>
              <a:ext uri="{FF2B5EF4-FFF2-40B4-BE49-F238E27FC236}">
                <a16:creationId xmlns:a16="http://schemas.microsoft.com/office/drawing/2014/main" id="{FD087F38-E9D4-4568-BC92-E9F27A585121}"/>
              </a:ext>
            </a:extLst>
          </p:cNvPr>
          <p:cNvSpPr/>
          <p:nvPr/>
        </p:nvSpPr>
        <p:spPr>
          <a:xfrm>
            <a:off x="7393526" y="4953886"/>
            <a:ext cx="2228387" cy="73677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Program Area</a:t>
            </a:r>
          </a:p>
        </p:txBody>
      </p:sp>
      <p:sp>
        <p:nvSpPr>
          <p:cNvPr id="21" name="Oval 20">
            <a:extLst>
              <a:ext uri="{FF2B5EF4-FFF2-40B4-BE49-F238E27FC236}">
                <a16:creationId xmlns:a16="http://schemas.microsoft.com/office/drawing/2014/main" id="{34A9E147-19DD-4DFF-90F0-90235A3A925D}"/>
              </a:ext>
            </a:extLst>
          </p:cNvPr>
          <p:cNvSpPr/>
          <p:nvPr/>
        </p:nvSpPr>
        <p:spPr>
          <a:xfrm>
            <a:off x="9702653" y="4953886"/>
            <a:ext cx="2228387" cy="73677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First Time/Cont</a:t>
            </a:r>
          </a:p>
        </p:txBody>
      </p:sp>
      <p:pic>
        <p:nvPicPr>
          <p:cNvPr id="26" name="Picture 25">
            <a:extLst>
              <a:ext uri="{FF2B5EF4-FFF2-40B4-BE49-F238E27FC236}">
                <a16:creationId xmlns:a16="http://schemas.microsoft.com/office/drawing/2014/main" id="{BFF9834C-EAD5-4B67-9832-C58C10EE92A5}"/>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pic>
        <p:nvPicPr>
          <p:cNvPr id="3" name="Picture 2">
            <a:extLst>
              <a:ext uri="{FF2B5EF4-FFF2-40B4-BE49-F238E27FC236}">
                <a16:creationId xmlns:a16="http://schemas.microsoft.com/office/drawing/2014/main" id="{150E0363-CE02-4FF3-8736-5C3A020482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064" y="6233131"/>
            <a:ext cx="2188654" cy="548688"/>
          </a:xfrm>
          <a:prstGeom prst="rect">
            <a:avLst/>
          </a:prstGeom>
        </p:spPr>
      </p:pic>
    </p:spTree>
    <p:extLst>
      <p:ext uri="{BB962C8B-B14F-4D97-AF65-F5344CB8AC3E}">
        <p14:creationId xmlns:p14="http://schemas.microsoft.com/office/powerpoint/2010/main" val="64505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0" grpId="0" animBg="1"/>
      <p:bldP spid="11" grpId="0" animBg="1"/>
      <p:bldP spid="8" grpId="0" animBg="1"/>
      <p:bldP spid="20" grpId="0" animBg="1"/>
      <p:bldP spid="18" grpId="0" animBg="1"/>
      <p:bldP spid="19" grpId="0" animBg="1"/>
      <p:bldP spid="17"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B2DAAAA-E38B-4744-93E0-F2CAE90E548F}"/>
              </a:ext>
            </a:extLst>
          </p:cNvPr>
          <p:cNvSpPr>
            <a:spLocks noGrp="1"/>
          </p:cNvSpPr>
          <p:nvPr>
            <p:ph type="title" idx="4294967295"/>
          </p:nvPr>
        </p:nvSpPr>
        <p:spPr>
          <a:xfrm>
            <a:off x="-142814" y="341338"/>
            <a:ext cx="12264887"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Disaggregations</a:t>
            </a:r>
            <a:r>
              <a:rPr kumimoji="0" lang="en-US" sz="3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 and Drilldowns</a:t>
            </a:r>
          </a:p>
        </p:txBody>
      </p:sp>
      <p:sp>
        <p:nvSpPr>
          <p:cNvPr id="3" name="Content Placeholder 2">
            <a:extLst>
              <a:ext uri="{FF2B5EF4-FFF2-40B4-BE49-F238E27FC236}">
                <a16:creationId xmlns:a16="http://schemas.microsoft.com/office/drawing/2014/main" id="{6DB51525-E253-4D80-AC09-6D7D2A832E20}"/>
              </a:ext>
            </a:extLst>
          </p:cNvPr>
          <p:cNvSpPr>
            <a:spLocks noGrp="1"/>
          </p:cNvSpPr>
          <p:nvPr>
            <p:ph idx="1"/>
          </p:nvPr>
        </p:nvSpPr>
        <p:spPr>
          <a:xfrm>
            <a:off x="873206" y="1505991"/>
            <a:ext cx="5054133" cy="3896463"/>
          </a:xfrm>
        </p:spPr>
        <p:txBody>
          <a:bodyPr>
            <a:normAutofit/>
          </a:bodyPr>
          <a:lstStyle/>
          <a:p>
            <a:pPr marL="404813" indent="-404813">
              <a:lnSpc>
                <a:spcPct val="100000"/>
              </a:lnSpc>
              <a:spcBef>
                <a:spcPts val="600"/>
              </a:spcBef>
              <a:buClr>
                <a:srgbClr val="C00000"/>
              </a:buClr>
              <a:buSzPct val="110000"/>
              <a:buFont typeface="Arial" panose="020B0604020202020204" pitchFamily="34" charset="0"/>
              <a:buChar char="•"/>
            </a:pPr>
            <a:r>
              <a:rPr lang="en-US" b="0" dirty="0">
                <a:latin typeface="+mn-lt"/>
                <a:cs typeface="Calibri" panose="020F0502020204030204" pitchFamily="34" charset="0"/>
              </a:rPr>
              <a:t>Age Group</a:t>
            </a:r>
          </a:p>
          <a:p>
            <a:pPr marL="404813" indent="-404813">
              <a:lnSpc>
                <a:spcPct val="100000"/>
              </a:lnSpc>
              <a:spcBef>
                <a:spcPts val="600"/>
              </a:spcBef>
              <a:buClr>
                <a:srgbClr val="C00000"/>
              </a:buClr>
              <a:buSzPct val="110000"/>
              <a:buFont typeface="Arial" panose="020B0604020202020204" pitchFamily="34" charset="0"/>
              <a:buChar char="•"/>
            </a:pPr>
            <a:r>
              <a:rPr lang="en-US" b="0" dirty="0">
                <a:latin typeface="+mn-lt"/>
                <a:cs typeface="Calibri" panose="020F0502020204030204" pitchFamily="34" charset="0"/>
              </a:rPr>
              <a:t>Race/Ethnicity</a:t>
            </a:r>
          </a:p>
          <a:p>
            <a:pPr marL="404813" indent="-404813">
              <a:lnSpc>
                <a:spcPct val="100000"/>
              </a:lnSpc>
              <a:spcBef>
                <a:spcPts val="600"/>
              </a:spcBef>
              <a:spcAft>
                <a:spcPts val="1800"/>
              </a:spcAft>
              <a:buClr>
                <a:srgbClr val="C00000"/>
              </a:buClr>
              <a:buSzPct val="110000"/>
              <a:buFont typeface="Arial" panose="020B0604020202020204" pitchFamily="34" charset="0"/>
              <a:buChar char="•"/>
            </a:pPr>
            <a:r>
              <a:rPr lang="en-US" b="0" dirty="0">
                <a:latin typeface="+mn-lt"/>
                <a:cs typeface="Calibri" panose="020F0502020204030204" pitchFamily="34" charset="0"/>
              </a:rPr>
              <a:t>Gender</a:t>
            </a:r>
          </a:p>
          <a:p>
            <a:pPr marL="404813" indent="-404813">
              <a:lnSpc>
                <a:spcPct val="100000"/>
              </a:lnSpc>
              <a:spcBef>
                <a:spcPts val="1800"/>
              </a:spcBef>
              <a:buClr>
                <a:srgbClr val="C00000"/>
              </a:buClr>
              <a:buSzPct val="110000"/>
              <a:buFont typeface="Arial" panose="020B0604020202020204" pitchFamily="34" charset="0"/>
              <a:buChar char="•"/>
            </a:pPr>
            <a:endParaRPr lang="en-US" b="0" dirty="0">
              <a:latin typeface="Calibri" panose="020F0502020204030204" pitchFamily="34" charset="0"/>
              <a:cs typeface="Calibri" panose="020F0502020204030204" pitchFamily="34" charset="0"/>
            </a:endParaRPr>
          </a:p>
          <a:p>
            <a:pPr marL="404813" indent="-404813">
              <a:lnSpc>
                <a:spcPct val="100000"/>
              </a:lnSpc>
              <a:spcBef>
                <a:spcPts val="0"/>
              </a:spcBef>
              <a:buClr>
                <a:srgbClr val="C00000"/>
              </a:buClr>
              <a:buSzPct val="110000"/>
              <a:buFont typeface="Arial" panose="020B0604020202020204" pitchFamily="34" charset="0"/>
              <a:buChar char="•"/>
            </a:pPr>
            <a:r>
              <a:rPr lang="en-US" b="0" dirty="0">
                <a:latin typeface="Calibri" panose="020F0502020204030204" pitchFamily="34" charset="0"/>
                <a:cs typeface="Calibri" panose="020F0502020204030204" pitchFamily="34" charset="0"/>
              </a:rPr>
              <a:t>Program (ABE/ASE/ESL/CTE)</a:t>
            </a:r>
          </a:p>
          <a:p>
            <a:pPr marL="404813" indent="-404813">
              <a:lnSpc>
                <a:spcPct val="100000"/>
              </a:lnSpc>
              <a:spcBef>
                <a:spcPts val="600"/>
              </a:spcBef>
              <a:buClr>
                <a:srgbClr val="C00000"/>
              </a:buClr>
              <a:buSzPct val="110000"/>
              <a:buFont typeface="Arial" panose="020B0604020202020204" pitchFamily="34" charset="0"/>
              <a:buChar char="•"/>
            </a:pPr>
            <a:r>
              <a:rPr lang="en-US" b="0" dirty="0">
                <a:latin typeface="Calibri" panose="020F0502020204030204" pitchFamily="34" charset="0"/>
                <a:cs typeface="Calibri" panose="020F0502020204030204" pitchFamily="34" charset="0"/>
              </a:rPr>
              <a:t>First Time/Returning (3.0)</a:t>
            </a:r>
          </a:p>
        </p:txBody>
      </p:sp>
      <p:sp>
        <p:nvSpPr>
          <p:cNvPr id="4" name="Right Brace 3">
            <a:extLst>
              <a:ext uri="{FF2B5EF4-FFF2-40B4-BE49-F238E27FC236}">
                <a16:creationId xmlns:a16="http://schemas.microsoft.com/office/drawing/2014/main" id="{8A031BE2-27FC-4535-AB48-2C5F9791996F}"/>
              </a:ext>
              <a:ext uri="{C183D7F6-B498-43B3-948B-1728B52AA6E4}">
                <adec:decorative xmlns:adec="http://schemas.microsoft.com/office/drawing/2017/decorative" val="1"/>
              </a:ext>
            </a:extLst>
          </p:cNvPr>
          <p:cNvSpPr/>
          <p:nvPr/>
        </p:nvSpPr>
        <p:spPr>
          <a:xfrm>
            <a:off x="3895607" y="1420655"/>
            <a:ext cx="555585" cy="1643605"/>
          </a:xfrm>
          <a:prstGeom prst="rightBrace">
            <a:avLst/>
          </a:prstGeom>
          <a:ln w="381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436858D-A48E-49CF-8703-746E7505E3C2}"/>
              </a:ext>
            </a:extLst>
          </p:cNvPr>
          <p:cNvSpPr txBox="1"/>
          <p:nvPr/>
        </p:nvSpPr>
        <p:spPr>
          <a:xfrm>
            <a:off x="4622077" y="1639645"/>
            <a:ext cx="1853757" cy="1164752"/>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Metrics</a:t>
            </a:r>
          </a:p>
        </p:txBody>
      </p:sp>
      <p:sp>
        <p:nvSpPr>
          <p:cNvPr id="10" name="Right Brace 9">
            <a:extLst>
              <a:ext uri="{FF2B5EF4-FFF2-40B4-BE49-F238E27FC236}">
                <a16:creationId xmlns:a16="http://schemas.microsoft.com/office/drawing/2014/main" id="{82E193BF-2158-4F7A-A6D0-21B99FC21952}"/>
              </a:ext>
              <a:ext uri="{C183D7F6-B498-43B3-948B-1728B52AA6E4}">
                <adec:decorative xmlns:adec="http://schemas.microsoft.com/office/drawing/2017/decorative" val="1"/>
              </a:ext>
            </a:extLst>
          </p:cNvPr>
          <p:cNvSpPr/>
          <p:nvPr/>
        </p:nvSpPr>
        <p:spPr>
          <a:xfrm>
            <a:off x="5479834" y="3503897"/>
            <a:ext cx="555585" cy="1512519"/>
          </a:xfrm>
          <a:prstGeom prst="rightBrace">
            <a:avLst/>
          </a:prstGeom>
          <a:ln w="381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Screen capture of the dropdown menu for Drilldown.">
            <a:extLst>
              <a:ext uri="{FF2B5EF4-FFF2-40B4-BE49-F238E27FC236}">
                <a16:creationId xmlns:a16="http://schemas.microsoft.com/office/drawing/2014/main" id="{236B227A-465C-48A0-B281-7992A5C214CA}"/>
              </a:ext>
            </a:extLst>
          </p:cNvPr>
          <p:cNvPicPr>
            <a:picLocks noChangeAspect="1"/>
          </p:cNvPicPr>
          <p:nvPr/>
        </p:nvPicPr>
        <p:blipFill>
          <a:blip r:embed="rId3"/>
          <a:stretch>
            <a:fillRect/>
          </a:stretch>
        </p:blipFill>
        <p:spPr>
          <a:xfrm>
            <a:off x="6096000" y="1097197"/>
            <a:ext cx="1804972" cy="2290520"/>
          </a:xfrm>
          <a:prstGeom prst="rect">
            <a:avLst/>
          </a:prstGeom>
        </p:spPr>
      </p:pic>
      <p:sp>
        <p:nvSpPr>
          <p:cNvPr id="11" name="TextBox 10">
            <a:extLst>
              <a:ext uri="{FF2B5EF4-FFF2-40B4-BE49-F238E27FC236}">
                <a16:creationId xmlns:a16="http://schemas.microsoft.com/office/drawing/2014/main" id="{46C11AC3-92C1-4E11-8D3E-DD7748BCBE9F}"/>
              </a:ext>
            </a:extLst>
          </p:cNvPr>
          <p:cNvSpPr txBox="1"/>
          <p:nvPr/>
        </p:nvSpPr>
        <p:spPr>
          <a:xfrm>
            <a:off x="6215906" y="3754524"/>
            <a:ext cx="1804972" cy="972134"/>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Some</a:t>
            </a:r>
          </a:p>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alibri" panose="020F0502020204030204"/>
                <a:ea typeface="+mn-ea"/>
                <a:cs typeface="+mn-cs"/>
              </a:rPr>
              <a:t>Metrics</a:t>
            </a:r>
          </a:p>
        </p:txBody>
      </p:sp>
      <p:sp>
        <p:nvSpPr>
          <p:cNvPr id="20" name="TextBox 19">
            <a:extLst>
              <a:ext uri="{FF2B5EF4-FFF2-40B4-BE49-F238E27FC236}">
                <a16:creationId xmlns:a16="http://schemas.microsoft.com/office/drawing/2014/main" id="{0F0979B2-6178-41B3-AA2C-D4F85F994246}"/>
              </a:ext>
            </a:extLst>
          </p:cNvPr>
          <p:cNvSpPr txBox="1"/>
          <p:nvPr/>
        </p:nvSpPr>
        <p:spPr>
          <a:xfrm>
            <a:off x="691005" y="5317118"/>
            <a:ext cx="6760030" cy="824444"/>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Note: Drilldowns work together. Therefore, a user can see how many first time ASE students or returning ABE females students met the metric outcome</a:t>
            </a:r>
          </a:p>
        </p:txBody>
      </p:sp>
      <p:grpSp>
        <p:nvGrpSpPr>
          <p:cNvPr id="2" name="Group 1" descr="Screen capture of the dropdown menu for Program Type. &#10;Screen capture of the dropdown menu for Student Type.">
            <a:extLst>
              <a:ext uri="{FF2B5EF4-FFF2-40B4-BE49-F238E27FC236}">
                <a16:creationId xmlns:a16="http://schemas.microsoft.com/office/drawing/2014/main" id="{AEB68E97-6613-4CBE-A77E-9E0C13FBE345}"/>
              </a:ext>
            </a:extLst>
          </p:cNvPr>
          <p:cNvGrpSpPr/>
          <p:nvPr/>
        </p:nvGrpSpPr>
        <p:grpSpPr>
          <a:xfrm>
            <a:off x="7684088" y="3591964"/>
            <a:ext cx="3401166" cy="2611050"/>
            <a:chOff x="7684088" y="3591964"/>
            <a:chExt cx="3401166" cy="2611050"/>
          </a:xfrm>
        </p:grpSpPr>
        <p:pic>
          <p:nvPicPr>
            <p:cNvPr id="13" name="Picture 12" descr="A screenshot of a cell phone&#10;&#10;Description automatically generated">
              <a:extLst>
                <a:ext uri="{FF2B5EF4-FFF2-40B4-BE49-F238E27FC236}">
                  <a16:creationId xmlns:a16="http://schemas.microsoft.com/office/drawing/2014/main" id="{28EE664B-FE6E-48A6-9816-C68BFA1B8154}"/>
                </a:ext>
              </a:extLst>
            </p:cNvPr>
            <p:cNvPicPr>
              <a:picLocks noChangeAspect="1"/>
            </p:cNvPicPr>
            <p:nvPr/>
          </p:nvPicPr>
          <p:blipFill>
            <a:blip r:embed="rId4"/>
            <a:stretch>
              <a:fillRect/>
            </a:stretch>
          </p:blipFill>
          <p:spPr>
            <a:xfrm>
              <a:off x="7684088" y="3591964"/>
              <a:ext cx="1610340" cy="2583495"/>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8A39073-DE4E-4D3F-9683-99F240E4204D}"/>
                </a:ext>
              </a:extLst>
            </p:cNvPr>
            <p:cNvPicPr>
              <a:picLocks noChangeAspect="1"/>
            </p:cNvPicPr>
            <p:nvPr/>
          </p:nvPicPr>
          <p:blipFill>
            <a:blip r:embed="rId5"/>
            <a:stretch>
              <a:fillRect/>
            </a:stretch>
          </p:blipFill>
          <p:spPr>
            <a:xfrm>
              <a:off x="9474915" y="3591964"/>
              <a:ext cx="1610339" cy="2611050"/>
            </a:xfrm>
            <a:prstGeom prst="rect">
              <a:avLst/>
            </a:prstGeom>
          </p:spPr>
        </p:pic>
      </p:grpSp>
      <p:pic>
        <p:nvPicPr>
          <p:cNvPr id="14" name="Picture 13">
            <a:extLst>
              <a:ext uri="{FF2B5EF4-FFF2-40B4-BE49-F238E27FC236}">
                <a16:creationId xmlns:a16="http://schemas.microsoft.com/office/drawing/2014/main" id="{135ABE8C-C7C8-4B50-B617-14D3CEB003BB}"/>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pic>
        <p:nvPicPr>
          <p:cNvPr id="18" name="Picture 17">
            <a:extLst>
              <a:ext uri="{FF2B5EF4-FFF2-40B4-BE49-F238E27FC236}">
                <a16:creationId xmlns:a16="http://schemas.microsoft.com/office/drawing/2014/main" id="{452E51A8-A82A-4B82-9734-6A0296CE53D0}"/>
              </a:ext>
              <a:ext uri="{C183D7F6-B498-43B3-948B-1728B52AA6E4}">
                <adec:decorative xmlns:adec="http://schemas.microsoft.com/office/drawing/2017/decorative" val="1"/>
              </a:ext>
            </a:extLst>
          </p:cNvPr>
          <p:cNvPicPr>
            <a:picLocks noChangeAspect="1"/>
          </p:cNvPicPr>
          <p:nvPr/>
        </p:nvPicPr>
        <p:blipFill>
          <a:blip r:embed="rId7" cstate="print">
            <a:alphaModFix amt="62000"/>
            <a:extLst>
              <a:ext uri="{28A0092B-C50C-407E-A947-70E740481C1C}">
                <a14:useLocalDpi xmlns:a14="http://schemas.microsoft.com/office/drawing/2010/main" val="0"/>
              </a:ext>
            </a:extLst>
          </a:blip>
          <a:stretch>
            <a:fillRect/>
          </a:stretch>
        </p:blipFill>
        <p:spPr>
          <a:xfrm>
            <a:off x="3941241" y="6405948"/>
            <a:ext cx="3077185" cy="402029"/>
          </a:xfrm>
          <a:prstGeom prst="rect">
            <a:avLst/>
          </a:prstGeom>
        </p:spPr>
      </p:pic>
      <p:pic>
        <p:nvPicPr>
          <p:cNvPr id="5" name="Picture 4">
            <a:extLst>
              <a:ext uri="{FF2B5EF4-FFF2-40B4-BE49-F238E27FC236}">
                <a16:creationId xmlns:a16="http://schemas.microsoft.com/office/drawing/2014/main" id="{5858E7A4-6D95-4F23-B5D1-F46FD26CD79F}"/>
              </a:ext>
              <a:ext uri="{C183D7F6-B498-43B3-948B-1728B52AA6E4}">
                <adec:decorative xmlns:adec="http://schemas.microsoft.com/office/drawing/2017/decorative" val="1"/>
              </a:ext>
            </a:extLst>
          </p:cNvPr>
          <p:cNvPicPr>
            <a:picLocks noChangeAspect="1"/>
          </p:cNvPicPr>
          <p:nvPr/>
        </p:nvPicPr>
        <p:blipFill rotWithShape="1">
          <a:blip r:embed="rId8"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9" name="Picture 8">
            <a:extLst>
              <a:ext uri="{FF2B5EF4-FFF2-40B4-BE49-F238E27FC236}">
                <a16:creationId xmlns:a16="http://schemas.microsoft.com/office/drawing/2014/main" id="{585ABA06-85E6-4733-98CF-B879D98AE30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6064" y="6203694"/>
            <a:ext cx="2188654" cy="548688"/>
          </a:xfrm>
          <a:prstGeom prst="rect">
            <a:avLst/>
          </a:prstGeom>
        </p:spPr>
      </p:pic>
    </p:spTree>
    <p:extLst>
      <p:ext uri="{BB962C8B-B14F-4D97-AF65-F5344CB8AC3E}">
        <p14:creationId xmlns:p14="http://schemas.microsoft.com/office/powerpoint/2010/main" val="102628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2D0258A-8412-4329-856C-78E1224F7ACF}"/>
              </a:ext>
            </a:extLst>
          </p:cNvPr>
          <p:cNvSpPr>
            <a:spLocks noGrp="1"/>
          </p:cNvSpPr>
          <p:nvPr>
            <p:ph type="title" idx="4294967295"/>
          </p:nvPr>
        </p:nvSpPr>
        <p:spPr>
          <a:xfrm>
            <a:off x="-142814" y="850633"/>
            <a:ext cx="12264887"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New Metrics and Views in Build 3</a:t>
            </a:r>
          </a:p>
        </p:txBody>
      </p:sp>
      <p:sp>
        <p:nvSpPr>
          <p:cNvPr id="2" name="Rectangle 1">
            <a:extLst>
              <a:ext uri="{FF2B5EF4-FFF2-40B4-BE49-F238E27FC236}">
                <a16:creationId xmlns:a16="http://schemas.microsoft.com/office/drawing/2014/main" id="{CC73917E-9388-4809-ACB3-22B26B3F45B4}"/>
              </a:ext>
            </a:extLst>
          </p:cNvPr>
          <p:cNvSpPr/>
          <p:nvPr/>
        </p:nvSpPr>
        <p:spPr>
          <a:xfrm>
            <a:off x="1489267" y="1674518"/>
            <a:ext cx="9213466" cy="4401205"/>
          </a:xfrm>
          <a:prstGeom prst="rect">
            <a:avLst/>
          </a:prstGeom>
        </p:spPr>
        <p:txBody>
          <a:bodyPr wrap="square">
            <a:spAutoFit/>
          </a:bodyPr>
          <a:lstStyle/>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Adults served with 1-11 instructional contact hours</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Service only students</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Participants in Workforce Preparation</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First Time Participants (by program area)</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Returning or Continuing Participants</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Participants taking courses in more than one program area</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Participants taking courses at more than one adult school</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Subsequently took transfer level math or English</a:t>
            </a:r>
          </a:p>
          <a:p>
            <a:pPr marL="457200" marR="0" lvl="0" indent="-457200" algn="l" defTabSz="914400" rtl="0" eaLnBrk="1" fontAlgn="auto" latinLnBrk="0" hangingPunct="1">
              <a:lnSpc>
                <a:spcPct val="100000"/>
              </a:lnSpc>
              <a:spcBef>
                <a:spcPts val="30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Year to Year Persistence</a:t>
            </a:r>
          </a:p>
          <a:p>
            <a:pPr marL="457200" marR="0" lvl="0" indent="-457200" algn="l" defTabSz="914400" rtl="0" eaLnBrk="1" fontAlgn="auto" latinLnBrk="0" hangingPunct="1">
              <a:lnSpc>
                <a:spcPct val="100000"/>
              </a:lnSpc>
              <a:spcBef>
                <a:spcPts val="0"/>
              </a:spcBef>
              <a:spcAft>
                <a:spcPts val="0"/>
              </a:spcAft>
              <a:buClr>
                <a:srgbClr val="00B0F0"/>
              </a:buClr>
              <a:buSzPct val="130000"/>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Community College District view</a:t>
            </a:r>
          </a:p>
        </p:txBody>
      </p:sp>
      <p:pic>
        <p:nvPicPr>
          <p:cNvPr id="6" name="Picture 5">
            <a:extLst>
              <a:ext uri="{FF2B5EF4-FFF2-40B4-BE49-F238E27FC236}">
                <a16:creationId xmlns:a16="http://schemas.microsoft.com/office/drawing/2014/main" id="{6E5D7ACF-7A03-4019-8D96-AFCB525BB17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pic>
        <p:nvPicPr>
          <p:cNvPr id="10" name="Picture 9">
            <a:extLst>
              <a:ext uri="{FF2B5EF4-FFF2-40B4-BE49-F238E27FC236}">
                <a16:creationId xmlns:a16="http://schemas.microsoft.com/office/drawing/2014/main" id="{B4FC9655-BDE9-4AD4-87A6-CD894B3DC0DF}"/>
              </a:ext>
              <a:ext uri="{C183D7F6-B498-43B3-948B-1728B52AA6E4}">
                <adec:decorative xmlns:adec="http://schemas.microsoft.com/office/drawing/2017/decorative" val="1"/>
              </a:ext>
            </a:extLst>
          </p:cNvPr>
          <p:cNvPicPr>
            <a:picLocks noChangeAspect="1"/>
          </p:cNvPicPr>
          <p:nvPr/>
        </p:nvPicPr>
        <p:blipFill>
          <a:blip r:embed="rId4" cstate="print">
            <a:alphaModFix amt="62000"/>
            <a:extLst>
              <a:ext uri="{28A0092B-C50C-407E-A947-70E740481C1C}">
                <a14:useLocalDpi xmlns:a14="http://schemas.microsoft.com/office/drawing/2010/main" val="0"/>
              </a:ext>
            </a:extLst>
          </a:blip>
          <a:stretch>
            <a:fillRect/>
          </a:stretch>
        </p:blipFill>
        <p:spPr>
          <a:xfrm>
            <a:off x="3788135" y="6299444"/>
            <a:ext cx="3077185" cy="402029"/>
          </a:xfrm>
          <a:prstGeom prst="rect">
            <a:avLst/>
          </a:prstGeom>
        </p:spPr>
      </p:pic>
      <p:pic>
        <p:nvPicPr>
          <p:cNvPr id="4" name="Picture 3">
            <a:extLst>
              <a:ext uri="{FF2B5EF4-FFF2-40B4-BE49-F238E27FC236}">
                <a16:creationId xmlns:a16="http://schemas.microsoft.com/office/drawing/2014/main" id="{85E0D21E-715F-4A24-A3AD-A077558EF7A9}"/>
              </a:ext>
              <a:ext uri="{C183D7F6-B498-43B3-948B-1728B52AA6E4}">
                <adec:decorative xmlns:adec="http://schemas.microsoft.com/office/drawing/2017/decorative" val="1"/>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7" name="Picture 6">
            <a:extLst>
              <a:ext uri="{FF2B5EF4-FFF2-40B4-BE49-F238E27FC236}">
                <a16:creationId xmlns:a16="http://schemas.microsoft.com/office/drawing/2014/main" id="{7C1EBE8D-0889-4F27-BEBC-1A60FAD8C8A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6064" y="6226114"/>
            <a:ext cx="2188654" cy="548688"/>
          </a:xfrm>
          <a:prstGeom prst="rect">
            <a:avLst/>
          </a:prstGeom>
        </p:spPr>
      </p:pic>
    </p:spTree>
    <p:extLst>
      <p:ext uri="{BB962C8B-B14F-4D97-AF65-F5344CB8AC3E}">
        <p14:creationId xmlns:p14="http://schemas.microsoft.com/office/powerpoint/2010/main" val="336812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F5CE2F1-74DB-4B22-B1DB-A27545922C53}"/>
              </a:ext>
            </a:extLst>
          </p:cNvPr>
          <p:cNvSpPr>
            <a:spLocks noGrp="1"/>
          </p:cNvSpPr>
          <p:nvPr>
            <p:ph type="title" idx="4294967295"/>
          </p:nvPr>
        </p:nvSpPr>
        <p:spPr>
          <a:xfrm>
            <a:off x="0" y="683122"/>
            <a:ext cx="12264887"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Data  and Metric Alignment</a:t>
            </a:r>
          </a:p>
        </p:txBody>
      </p:sp>
      <p:sp>
        <p:nvSpPr>
          <p:cNvPr id="7" name="TextBox 6">
            <a:extLst>
              <a:ext uri="{FF2B5EF4-FFF2-40B4-BE49-F238E27FC236}">
                <a16:creationId xmlns:a16="http://schemas.microsoft.com/office/drawing/2014/main" id="{C742E6F4-59DE-46A5-9AC0-ADC107067FB1}"/>
              </a:ext>
            </a:extLst>
          </p:cNvPr>
          <p:cNvSpPr txBox="1"/>
          <p:nvPr/>
        </p:nvSpPr>
        <p:spPr>
          <a:xfrm>
            <a:off x="1223058" y="1329988"/>
            <a:ext cx="10381113" cy="4705349"/>
          </a:xfrm>
          <a:prstGeom prst="rect">
            <a:avLst/>
          </a:prstGeom>
        </p:spPr>
        <p:txBody>
          <a:bodyPr vert="horz" wrap="square" lIns="91440" tIns="45720" rIns="91440" bIns="45720" rtlCol="0">
            <a:no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Alignment with CASAS/TE Calculations</a:t>
            </a:r>
          </a:p>
          <a:p>
            <a:pPr marL="1087438" marR="0" lvl="1" indent="-4572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Aligned program, population, and outcome definitions</a:t>
            </a:r>
          </a:p>
          <a:p>
            <a:pPr marL="1087438" marR="0" lvl="1" indent="-4572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Lowered age to include 16 and over for TE and COMIS data</a:t>
            </a:r>
          </a:p>
          <a:p>
            <a:pPr marL="1087438" marR="0" lvl="1" indent="-4572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CASAS/WestEd review of TE calculations to validate AE 3.0 construction</a:t>
            </a:r>
          </a:p>
          <a:p>
            <a:pPr marL="1087438" marR="0" lvl="1" indent="-457200" algn="l" defTabSz="914400" rtl="0" eaLnBrk="1" fontAlgn="auto" latinLnBrk="0" hangingPunct="1">
              <a:lnSpc>
                <a:spcPct val="100000"/>
              </a:lnSpc>
              <a:spcBef>
                <a:spcPts val="600"/>
              </a:spcBef>
              <a:spcAft>
                <a:spcPts val="1200"/>
              </a:spcAft>
              <a:buClrTx/>
              <a:buSzTx/>
              <a:buFont typeface="+mj-lt"/>
              <a:buAutoNum type="alphaLcParen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Decision made NOT align to CAEP definition for Reportable Individuals since students with 0 &lt; 1 program or contact hours are not included unless the student was flagged as receiving services</a:t>
            </a:r>
          </a:p>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22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Alignment with Student Success Metrics</a:t>
            </a:r>
          </a:p>
          <a:p>
            <a:pPr marL="1087438" marR="0" lvl="1" indent="-457200" algn="l" defTabSz="914400" rtl="0" eaLnBrk="1" fontAlgn="auto" latinLnBrk="0" hangingPunct="1">
              <a:lnSpc>
                <a:spcPct val="100000"/>
              </a:lnSpc>
              <a:spcBef>
                <a:spcPts val="600"/>
              </a:spcBef>
              <a:spcAft>
                <a:spcPts val="0"/>
              </a:spcAft>
              <a:buClrTx/>
              <a:buSzTx/>
              <a:buFont typeface="+mj-lt"/>
              <a:buAutoNum type="alphaLcParen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Alignment of Adult Ed/ESL and Short Term CTE journey metrics with existing CAEP definitions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5D526B-456C-44D3-90C3-63C122B6069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pic>
        <p:nvPicPr>
          <p:cNvPr id="11" name="Picture 10">
            <a:extLst>
              <a:ext uri="{FF2B5EF4-FFF2-40B4-BE49-F238E27FC236}">
                <a16:creationId xmlns:a16="http://schemas.microsoft.com/office/drawing/2014/main" id="{90D13BA8-CAE4-421A-ADC3-57F117AB259F}"/>
              </a:ext>
              <a:ext uri="{C183D7F6-B498-43B3-948B-1728B52AA6E4}">
                <adec:decorative xmlns:adec="http://schemas.microsoft.com/office/drawing/2017/decorative" val="1"/>
              </a:ext>
            </a:extLst>
          </p:cNvPr>
          <p:cNvPicPr>
            <a:picLocks noChangeAspect="1"/>
          </p:cNvPicPr>
          <p:nvPr/>
        </p:nvPicPr>
        <p:blipFill>
          <a:blip r:embed="rId4" cstate="print">
            <a:alphaModFix amt="62000"/>
            <a:extLst>
              <a:ext uri="{28A0092B-C50C-407E-A947-70E740481C1C}">
                <a14:useLocalDpi xmlns:a14="http://schemas.microsoft.com/office/drawing/2010/main" val="0"/>
              </a:ext>
            </a:extLst>
          </a:blip>
          <a:stretch>
            <a:fillRect/>
          </a:stretch>
        </p:blipFill>
        <p:spPr>
          <a:xfrm>
            <a:off x="3788135" y="6299444"/>
            <a:ext cx="3077185" cy="402029"/>
          </a:xfrm>
          <a:prstGeom prst="rect">
            <a:avLst/>
          </a:prstGeom>
        </p:spPr>
      </p:pic>
      <p:pic>
        <p:nvPicPr>
          <p:cNvPr id="3" name="Picture 2">
            <a:extLst>
              <a:ext uri="{FF2B5EF4-FFF2-40B4-BE49-F238E27FC236}">
                <a16:creationId xmlns:a16="http://schemas.microsoft.com/office/drawing/2014/main" id="{A303A747-73F2-4DDB-BFAF-9749EA851C11}"/>
              </a:ext>
              <a:ext uri="{C183D7F6-B498-43B3-948B-1728B52AA6E4}">
                <adec:decorative xmlns:adec="http://schemas.microsoft.com/office/drawing/2017/decorative" val="1"/>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5" name="Picture 4">
            <a:extLst>
              <a:ext uri="{FF2B5EF4-FFF2-40B4-BE49-F238E27FC236}">
                <a16:creationId xmlns:a16="http://schemas.microsoft.com/office/drawing/2014/main" id="{8B91C84F-8EAE-4597-B169-FA524422436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8731" y="6226114"/>
            <a:ext cx="2188654" cy="548688"/>
          </a:xfrm>
          <a:prstGeom prst="rect">
            <a:avLst/>
          </a:prstGeom>
        </p:spPr>
      </p:pic>
    </p:spTree>
    <p:extLst>
      <p:ext uri="{BB962C8B-B14F-4D97-AF65-F5344CB8AC3E}">
        <p14:creationId xmlns:p14="http://schemas.microsoft.com/office/powerpoint/2010/main" val="375935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D24B949-3B11-4759-86D0-8F5FED8D49E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sp>
        <p:nvSpPr>
          <p:cNvPr id="2" name="Title 1">
            <a:extLst>
              <a:ext uri="{FF2B5EF4-FFF2-40B4-BE49-F238E27FC236}">
                <a16:creationId xmlns:a16="http://schemas.microsoft.com/office/drawing/2014/main" id="{CE3EF67B-6E95-47C5-A2EA-95B7402EE91E}"/>
              </a:ext>
            </a:extLst>
          </p:cNvPr>
          <p:cNvSpPr>
            <a:spLocks noGrp="1"/>
          </p:cNvSpPr>
          <p:nvPr>
            <p:ph type="title" idx="4294967295"/>
          </p:nvPr>
        </p:nvSpPr>
        <p:spPr>
          <a:xfrm>
            <a:off x="7916000" y="2627955"/>
            <a:ext cx="3333676" cy="17449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r" defTabSz="914400" rtl="0" eaLnBrk="1" fontAlgn="auto" latinLnBrk="0" hangingPunct="1">
              <a:lnSpc>
                <a:spcPct val="10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AE Pipeline</a:t>
            </a:r>
          </a:p>
          <a:p>
            <a:pPr marL="0" marR="0" lvl="0" indent="0" algn="r" defTabSz="914400" rtl="0" eaLnBrk="1" fontAlgn="auto" latinLnBrk="0" hangingPunct="1">
              <a:lnSpc>
                <a:spcPct val="10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2020-21</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srgbClr val="44546A"/>
              </a:solidFill>
              <a:effectLst/>
              <a:uLnTx/>
              <a:uFillTx/>
              <a:latin typeface="Calibri Light" panose="020F0302020204030204"/>
              <a:ea typeface="+mn-ea"/>
              <a:cs typeface="+mn-cs"/>
            </a:endParaRPr>
          </a:p>
        </p:txBody>
      </p:sp>
      <p:sp>
        <p:nvSpPr>
          <p:cNvPr id="4" name="TextBox 3">
            <a:extLst>
              <a:ext uri="{FF2B5EF4-FFF2-40B4-BE49-F238E27FC236}">
                <a16:creationId xmlns:a16="http://schemas.microsoft.com/office/drawing/2014/main" id="{635CE63D-1CE2-451C-B4C2-B22F2D30C179}"/>
              </a:ext>
            </a:extLst>
          </p:cNvPr>
          <p:cNvSpPr txBox="1"/>
          <p:nvPr/>
        </p:nvSpPr>
        <p:spPr>
          <a:xfrm>
            <a:off x="444451" y="576505"/>
            <a:ext cx="6294474" cy="1431161"/>
          </a:xfrm>
          <a:prstGeom prst="rect">
            <a:avLst/>
          </a:prstGeom>
          <a:noFill/>
        </p:spPr>
        <p:txBody>
          <a:bodyPr wrap="square" rtlCol="0">
            <a:spAutoFit/>
          </a:bodyPr>
          <a:lstStyle/>
          <a:p>
            <a:pPr marL="287338" marR="0" lvl="0" indent="-287338"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User Interface &amp; Resource Improvements</a:t>
            </a:r>
          </a:p>
          <a:p>
            <a:pPr marL="800100" marR="0" lvl="1" indent="-342900" algn="l" defTabSz="9144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User Interface support enhancements to improve understanding of metrics and calculations</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Better dedicated AE resources to improve reporting &amp; understanding of data processes and usage</a:t>
            </a:r>
          </a:p>
        </p:txBody>
      </p:sp>
      <p:sp>
        <p:nvSpPr>
          <p:cNvPr id="30" name="TextBox 29">
            <a:extLst>
              <a:ext uri="{FF2B5EF4-FFF2-40B4-BE49-F238E27FC236}">
                <a16:creationId xmlns:a16="http://schemas.microsoft.com/office/drawing/2014/main" id="{745E967E-AAA9-4AF4-A72E-8C6EE4362E03}"/>
              </a:ext>
            </a:extLst>
          </p:cNvPr>
          <p:cNvSpPr txBox="1"/>
          <p:nvPr/>
        </p:nvSpPr>
        <p:spPr>
          <a:xfrm>
            <a:off x="444451" y="2007666"/>
            <a:ext cx="6294474" cy="26776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Build 4 with 2019/2020 Data – March 1, 2021</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Professional Development – 2020-21</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Using LB Data for Program Improvement and Planning</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Noncredit Code Alignment: Improving noncredit program and student coding to improve outcomes</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CB21 and AB705: Creating stronger course sequences to college level courses and programs</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CTE Pathways: Using the adult ed CTE mapping data to improve adult education career outcomes</a:t>
            </a:r>
          </a:p>
        </p:txBody>
      </p:sp>
      <p:sp>
        <p:nvSpPr>
          <p:cNvPr id="33" name="TextBox 32">
            <a:extLst>
              <a:ext uri="{FF2B5EF4-FFF2-40B4-BE49-F238E27FC236}">
                <a16:creationId xmlns:a16="http://schemas.microsoft.com/office/drawing/2014/main" id="{72463EDC-D960-4968-94E2-B84289B65816}"/>
              </a:ext>
            </a:extLst>
          </p:cNvPr>
          <p:cNvSpPr txBox="1"/>
          <p:nvPr/>
        </p:nvSpPr>
        <p:spPr>
          <a:xfrm>
            <a:off x="444451" y="4600414"/>
            <a:ext cx="6294474" cy="93871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Metrics &amp; Data Elements</a:t>
            </a:r>
          </a:p>
          <a:p>
            <a:pPr marL="800100" marR="0" lvl="1" indent="-342900" algn="l" defTabSz="9144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Cohort based metrics</a:t>
            </a:r>
          </a:p>
          <a:p>
            <a:pPr marL="800100" marR="0" lvl="1" indent="-342900" algn="l" defTabSz="914400" rtl="0" eaLnBrk="1" fontAlgn="auto" latinLnBrk="0" hangingPunct="1">
              <a:lnSpc>
                <a:spcPct val="100000"/>
              </a:lnSpc>
              <a:spcBef>
                <a:spcPts val="600"/>
              </a:spcBef>
              <a:spcAft>
                <a:spcPts val="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Review data element changes w CO</a:t>
            </a:r>
          </a:p>
        </p:txBody>
      </p:sp>
      <p:pic>
        <p:nvPicPr>
          <p:cNvPr id="17" name="Picture 16">
            <a:extLst>
              <a:ext uri="{FF2B5EF4-FFF2-40B4-BE49-F238E27FC236}">
                <a16:creationId xmlns:a16="http://schemas.microsoft.com/office/drawing/2014/main" id="{52055FF5-E78B-47DB-B434-65356EF9C27F}"/>
              </a:ext>
              <a:ext uri="{C183D7F6-B498-43B3-948B-1728B52AA6E4}">
                <adec:decorative xmlns:adec="http://schemas.microsoft.com/office/drawing/2017/decorative" val="1"/>
              </a:ext>
            </a:extLst>
          </p:cNvPr>
          <p:cNvPicPr>
            <a:picLocks noChangeAspect="1"/>
          </p:cNvPicPr>
          <p:nvPr/>
        </p:nvPicPr>
        <p:blipFill>
          <a:blip r:embed="rId4" cstate="print">
            <a:alphaModFix amt="62000"/>
            <a:extLst>
              <a:ext uri="{28A0092B-C50C-407E-A947-70E740481C1C}">
                <a14:useLocalDpi xmlns:a14="http://schemas.microsoft.com/office/drawing/2010/main" val="0"/>
              </a:ext>
            </a:extLst>
          </a:blip>
          <a:stretch>
            <a:fillRect/>
          </a:stretch>
        </p:blipFill>
        <p:spPr>
          <a:xfrm>
            <a:off x="8856943" y="6275985"/>
            <a:ext cx="3077185" cy="402029"/>
          </a:xfrm>
          <a:prstGeom prst="rect">
            <a:avLst/>
          </a:prstGeom>
        </p:spPr>
      </p:pic>
      <p:pic>
        <p:nvPicPr>
          <p:cNvPr id="5" name="Picture 4">
            <a:extLst>
              <a:ext uri="{FF2B5EF4-FFF2-40B4-BE49-F238E27FC236}">
                <a16:creationId xmlns:a16="http://schemas.microsoft.com/office/drawing/2014/main" id="{8C67DE15-94BC-4AE9-9B05-64C63408E6DC}"/>
              </a:ext>
              <a:ext uri="{C183D7F6-B498-43B3-948B-1728B52AA6E4}">
                <adec:decorative xmlns:adec="http://schemas.microsoft.com/office/drawing/2017/decorative" val="1"/>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201595"/>
            <a:ext cx="1025560" cy="1084935"/>
          </a:xfrm>
          <a:prstGeom prst="rect">
            <a:avLst/>
          </a:prstGeom>
        </p:spPr>
      </p:pic>
      <p:pic>
        <p:nvPicPr>
          <p:cNvPr id="7" name="Picture 6">
            <a:extLst>
              <a:ext uri="{FF2B5EF4-FFF2-40B4-BE49-F238E27FC236}">
                <a16:creationId xmlns:a16="http://schemas.microsoft.com/office/drawing/2014/main" id="{786049F9-EEE0-42B0-8FBE-325F488999B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6064" y="5634105"/>
            <a:ext cx="2188654" cy="548688"/>
          </a:xfrm>
          <a:prstGeom prst="rect">
            <a:avLst/>
          </a:prstGeom>
        </p:spPr>
      </p:pic>
    </p:spTree>
    <p:extLst>
      <p:ext uri="{BB962C8B-B14F-4D97-AF65-F5344CB8AC3E}">
        <p14:creationId xmlns:p14="http://schemas.microsoft.com/office/powerpoint/2010/main" val="353616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8940875B-32F3-4481-9942-DABC0759DA68}"/>
              </a:ext>
            </a:extLst>
          </p:cNvPr>
          <p:cNvSpPr>
            <a:spLocks noGrp="1"/>
          </p:cNvSpPr>
          <p:nvPr>
            <p:ph type="title"/>
          </p:nvPr>
        </p:nvSpPr>
        <p:spPr>
          <a:xfrm>
            <a:off x="392733" y="1021130"/>
            <a:ext cx="10423579" cy="4963110"/>
          </a:xfrm>
        </p:spPr>
        <p:txBody>
          <a:bodyPr>
            <a:normAutofit/>
          </a:bodyPr>
          <a:lstStyle/>
          <a:p>
            <a:pPr>
              <a:lnSpc>
                <a:spcPct val="100000"/>
              </a:lnSpc>
              <a:spcBef>
                <a:spcPts val="600"/>
              </a:spcBef>
            </a:pPr>
            <a:r>
              <a:rPr lang="en-US" sz="3000" dirty="0">
                <a:solidFill>
                  <a:srgbClr val="0070C0"/>
                </a:solidFill>
                <a:latin typeface="Century Gothic" panose="020B0502020202020204" pitchFamily="34" charset="0"/>
              </a:rPr>
              <a:t>Adult Ed </a:t>
            </a:r>
            <a:br>
              <a:rPr lang="en-US" sz="3000" dirty="0">
                <a:solidFill>
                  <a:srgbClr val="0070C0"/>
                </a:solidFill>
                <a:latin typeface="Century Gothic" panose="020B0502020202020204" pitchFamily="34" charset="0"/>
              </a:rPr>
            </a:br>
            <a:r>
              <a:rPr lang="en-US" sz="3000" dirty="0">
                <a:solidFill>
                  <a:srgbClr val="0070C0"/>
                </a:solidFill>
                <a:latin typeface="Century Gothic" panose="020B0502020202020204" pitchFamily="34" charset="0"/>
              </a:rPr>
              <a:t>Education</a:t>
            </a:r>
            <a:br>
              <a:rPr lang="en-US" sz="3000" dirty="0">
                <a:solidFill>
                  <a:srgbClr val="0070C0"/>
                </a:solidFill>
                <a:latin typeface="Century Gothic" panose="020B0502020202020204" pitchFamily="34" charset="0"/>
              </a:rPr>
            </a:br>
            <a:r>
              <a:rPr lang="en-US" sz="3000" dirty="0">
                <a:solidFill>
                  <a:srgbClr val="0070C0"/>
                </a:solidFill>
                <a:latin typeface="Century Gothic" panose="020B0502020202020204" pitchFamily="34" charset="0"/>
              </a:rPr>
              <a:t>To Workforce </a:t>
            </a:r>
            <a:br>
              <a:rPr lang="en-US" sz="3000" dirty="0">
                <a:solidFill>
                  <a:srgbClr val="0070C0"/>
                </a:solidFill>
                <a:latin typeface="Century Gothic" panose="020B0502020202020204" pitchFamily="34" charset="0"/>
              </a:rPr>
            </a:br>
            <a:r>
              <a:rPr lang="en-US" sz="3000" dirty="0">
                <a:solidFill>
                  <a:srgbClr val="0070C0"/>
                </a:solidFill>
                <a:latin typeface="Century Gothic" panose="020B0502020202020204" pitchFamily="34" charset="0"/>
              </a:rPr>
              <a:t>Dashboard</a:t>
            </a:r>
            <a:br>
              <a:rPr lang="en-US" sz="3000" dirty="0">
                <a:solidFill>
                  <a:srgbClr val="0070C0"/>
                </a:solidFill>
                <a:latin typeface="Century Gothic" panose="020B0502020202020204" pitchFamily="34" charset="0"/>
              </a:rPr>
            </a:br>
            <a:br>
              <a:rPr lang="en-US" sz="3000" dirty="0">
                <a:solidFill>
                  <a:srgbClr val="0070C0"/>
                </a:solidFill>
                <a:latin typeface="Century Gothic" panose="020B0502020202020204" pitchFamily="34" charset="0"/>
              </a:rPr>
            </a:br>
            <a:r>
              <a:rPr lang="en-US" sz="1800" dirty="0">
                <a:solidFill>
                  <a:srgbClr val="0070C0"/>
                </a:solidFill>
                <a:latin typeface="Century Gothic" panose="020B0502020202020204" pitchFamily="34" charset="0"/>
              </a:rPr>
              <a:t>August 6, 2020</a:t>
            </a:r>
            <a:br>
              <a:rPr lang="en-US" sz="1800" dirty="0">
                <a:solidFill>
                  <a:srgbClr val="0070C0"/>
                </a:solidFill>
                <a:latin typeface="Century Gothic" panose="020B0502020202020204" pitchFamily="34" charset="0"/>
              </a:rPr>
            </a:br>
            <a:r>
              <a:rPr lang="en-US" sz="1800" dirty="0">
                <a:solidFill>
                  <a:srgbClr val="0070C0"/>
                </a:solidFill>
                <a:latin typeface="Century Gothic" panose="020B0502020202020204" pitchFamily="34" charset="0"/>
              </a:rPr>
              <a:t>11 am to Noon</a:t>
            </a:r>
            <a:br>
              <a:rPr lang="en-US" sz="1800" dirty="0">
                <a:solidFill>
                  <a:srgbClr val="0070C0"/>
                </a:solidFill>
                <a:latin typeface="Century Gothic" panose="020B0502020202020204" pitchFamily="34" charset="0"/>
              </a:rPr>
            </a:br>
            <a:br>
              <a:rPr lang="en-US" sz="1800" dirty="0">
                <a:solidFill>
                  <a:srgbClr val="0070C0"/>
                </a:solidFill>
                <a:latin typeface="Century Gothic" panose="020B0502020202020204" pitchFamily="34" charset="0"/>
              </a:rPr>
            </a:br>
            <a:r>
              <a:rPr lang="en-US" sz="1800" dirty="0">
                <a:solidFill>
                  <a:srgbClr val="0070C0"/>
                </a:solidFill>
                <a:latin typeface="Century Gothic" panose="020B0502020202020204" pitchFamily="34" charset="0"/>
              </a:rPr>
              <a:t>Register at </a:t>
            </a:r>
            <a:br>
              <a:rPr lang="en-US" sz="1800" dirty="0">
                <a:solidFill>
                  <a:srgbClr val="0070C0"/>
                </a:solidFill>
                <a:latin typeface="Century Gothic" panose="020B0502020202020204" pitchFamily="34" charset="0"/>
              </a:rPr>
            </a:br>
            <a:r>
              <a:rPr lang="en-US" sz="1800" dirty="0">
                <a:solidFill>
                  <a:srgbClr val="0070C0"/>
                </a:solidFill>
                <a:latin typeface="Century Gothic" panose="020B0502020202020204" pitchFamily="34" charset="0"/>
              </a:rPr>
              <a:t>Caladulted.org</a:t>
            </a:r>
            <a:br>
              <a:rPr lang="en-US" sz="1800" dirty="0">
                <a:solidFill>
                  <a:srgbClr val="0070C0"/>
                </a:solidFill>
                <a:latin typeface="Century Gothic" panose="020B0502020202020204" pitchFamily="34" charset="0"/>
              </a:rPr>
            </a:br>
            <a:br>
              <a:rPr lang="en-US" sz="1800" dirty="0">
                <a:solidFill>
                  <a:srgbClr val="0070C0"/>
                </a:solidFill>
                <a:latin typeface="Century Gothic" panose="020B0502020202020204" pitchFamily="34" charset="0"/>
              </a:rPr>
            </a:br>
            <a:br>
              <a:rPr lang="en-US" sz="1800" dirty="0">
                <a:solidFill>
                  <a:srgbClr val="0070C0"/>
                </a:solidFill>
                <a:latin typeface="Century Gothic" panose="020B0502020202020204" pitchFamily="34" charset="0"/>
              </a:rPr>
            </a:br>
            <a:endParaRPr lang="en-US" sz="3000" dirty="0">
              <a:solidFill>
                <a:srgbClr val="0070C0"/>
              </a:solidFill>
              <a:latin typeface="Century Gothic" panose="020B0502020202020204" pitchFamily="34" charset="0"/>
            </a:endParaRPr>
          </a:p>
        </p:txBody>
      </p:sp>
      <p:pic>
        <p:nvPicPr>
          <p:cNvPr id="2" name="Picture 1" descr="Screen capture of the California Education to Workforce Dashboard showing four horizontal bar graphs indicating the following:&#10;- Number of Adult Education Occupational Training Courses&#10;- Sum of Annual Openings by Occupation&#10;- Number of Community College Noncredit Courses&#10;- Number of Community College Credit Awards">
            <a:extLst>
              <a:ext uri="{FF2B5EF4-FFF2-40B4-BE49-F238E27FC236}">
                <a16:creationId xmlns:a16="http://schemas.microsoft.com/office/drawing/2014/main" id="{643112F3-3810-46E3-A9AE-9E7CB1B1A14E}"/>
              </a:ext>
            </a:extLst>
          </p:cNvPr>
          <p:cNvPicPr>
            <a:picLocks noChangeAspect="1"/>
          </p:cNvPicPr>
          <p:nvPr/>
        </p:nvPicPr>
        <p:blipFill rotWithShape="1">
          <a:blip r:embed="rId3"/>
          <a:srcRect l="23362" t="6215" r="23477" b="5501"/>
          <a:stretch/>
        </p:blipFill>
        <p:spPr>
          <a:xfrm>
            <a:off x="3036162" y="136335"/>
            <a:ext cx="5948040" cy="6585330"/>
          </a:xfrm>
          <a:prstGeom prst="rect">
            <a:avLst/>
          </a:prstGeom>
        </p:spPr>
      </p:pic>
      <p:pic>
        <p:nvPicPr>
          <p:cNvPr id="5" name="Picture 4">
            <a:extLst>
              <a:ext uri="{FF2B5EF4-FFF2-40B4-BE49-F238E27FC236}">
                <a16:creationId xmlns:a16="http://schemas.microsoft.com/office/drawing/2014/main" id="{4CC76413-FE83-4BEC-A85B-20BBBC24B73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pic>
        <p:nvPicPr>
          <p:cNvPr id="7" name="Picture 6">
            <a:extLst>
              <a:ext uri="{FF2B5EF4-FFF2-40B4-BE49-F238E27FC236}">
                <a16:creationId xmlns:a16="http://schemas.microsoft.com/office/drawing/2014/main" id="{71257C1F-063E-40F1-A0F6-00E5395C855D}"/>
              </a:ext>
              <a:ext uri="{C183D7F6-B498-43B3-948B-1728B52AA6E4}">
                <adec:decorative xmlns:adec="http://schemas.microsoft.com/office/drawing/2017/decorative" val="1"/>
              </a:ext>
            </a:extLst>
          </p:cNvPr>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4" name="Picture 3">
            <a:extLst>
              <a:ext uri="{FF2B5EF4-FFF2-40B4-BE49-F238E27FC236}">
                <a16:creationId xmlns:a16="http://schemas.microsoft.com/office/drawing/2014/main" id="{258ECF45-222B-4857-AA81-09284BBF9C8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6064" y="6223748"/>
            <a:ext cx="2188654" cy="548688"/>
          </a:xfrm>
          <a:prstGeom prst="rect">
            <a:avLst/>
          </a:prstGeom>
        </p:spPr>
      </p:pic>
    </p:spTree>
    <p:extLst>
      <p:ext uri="{BB962C8B-B14F-4D97-AF65-F5344CB8AC3E}">
        <p14:creationId xmlns:p14="http://schemas.microsoft.com/office/powerpoint/2010/main" val="259202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93176A7-7034-4A5A-B1F3-CFBE6F748AC0}"/>
              </a:ext>
            </a:extLst>
          </p:cNvPr>
          <p:cNvSpPr>
            <a:spLocks noGrp="1"/>
          </p:cNvSpPr>
          <p:nvPr>
            <p:ph type="title" idx="4294967295"/>
          </p:nvPr>
        </p:nvSpPr>
        <p:spPr>
          <a:xfrm>
            <a:off x="0" y="396308"/>
            <a:ext cx="12264887"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Resources</a:t>
            </a:r>
          </a:p>
        </p:txBody>
      </p:sp>
      <p:sp>
        <p:nvSpPr>
          <p:cNvPr id="3" name="Content Placeholder 2">
            <a:extLst>
              <a:ext uri="{FF2B5EF4-FFF2-40B4-BE49-F238E27FC236}">
                <a16:creationId xmlns:a16="http://schemas.microsoft.com/office/drawing/2014/main" id="{9A843A90-3897-4491-8533-1B3522286821}"/>
              </a:ext>
            </a:extLst>
          </p:cNvPr>
          <p:cNvSpPr>
            <a:spLocks noGrp="1"/>
          </p:cNvSpPr>
          <p:nvPr>
            <p:ph idx="1"/>
          </p:nvPr>
        </p:nvSpPr>
        <p:spPr>
          <a:xfrm>
            <a:off x="2617305" y="1082917"/>
            <a:ext cx="9239130" cy="4946031"/>
          </a:xfrm>
        </p:spPr>
        <p:txBody>
          <a:bodyPr>
            <a:normAutofit/>
          </a:bodyPr>
          <a:lstStyle/>
          <a:p>
            <a:pPr marL="457200" indent="-457200">
              <a:lnSpc>
                <a:spcPct val="100000"/>
              </a:lnSpc>
              <a:spcBef>
                <a:spcPts val="300"/>
              </a:spcBef>
              <a:buFont typeface="+mj-lt"/>
              <a:buAutoNum type="arabicPeriod"/>
            </a:pPr>
            <a:r>
              <a:rPr lang="en-US" sz="2600" dirty="0">
                <a:latin typeface="+mn-lt"/>
              </a:rPr>
              <a:t>COMIS Data Element Dictionary (back on the CO website) </a:t>
            </a:r>
            <a:r>
              <a:rPr lang="en-US" sz="2000" dirty="0">
                <a:solidFill>
                  <a:srgbClr val="00B0F0"/>
                </a:solidFill>
                <a:latin typeface="+mn-lt"/>
                <a:hlinkClick r:id="rId3">
                  <a:extLst>
                    <a:ext uri="{A12FA001-AC4F-418D-AE19-62706E023703}">
                      <ahyp:hlinkClr xmlns:ahyp="http://schemas.microsoft.com/office/drawing/2018/hyperlinkcolor" val="tx"/>
                    </a:ext>
                  </a:extLst>
                </a:hlinkClick>
              </a:rPr>
              <a:t>https://webdata.cccco.edu/ded/ded.htm</a:t>
            </a:r>
            <a:endParaRPr lang="en-US" sz="2000" dirty="0">
              <a:solidFill>
                <a:srgbClr val="00B0F0"/>
              </a:solidFill>
              <a:latin typeface="+mn-lt"/>
            </a:endParaRPr>
          </a:p>
          <a:p>
            <a:pPr marL="457200" indent="-457200">
              <a:lnSpc>
                <a:spcPct val="100000"/>
              </a:lnSpc>
              <a:spcBef>
                <a:spcPts val="0"/>
              </a:spcBef>
              <a:buFont typeface="+mj-lt"/>
              <a:buAutoNum type="arabicPeriod"/>
            </a:pPr>
            <a:r>
              <a:rPr lang="en-US" sz="2600" dirty="0">
                <a:latin typeface="+mn-lt"/>
              </a:rPr>
              <a:t>California Adult Education</a:t>
            </a:r>
            <a:r>
              <a:rPr lang="en-US" dirty="0">
                <a:solidFill>
                  <a:srgbClr val="EBEBEB">
                    <a:lumMod val="60000"/>
                    <a:lumOff val="40000"/>
                  </a:srgbClr>
                </a:solidFill>
              </a:rPr>
              <a:t> </a:t>
            </a:r>
            <a:r>
              <a:rPr lang="en-US" sz="2000" dirty="0">
                <a:solidFill>
                  <a:srgbClr val="00B0F0"/>
                </a:solidFill>
                <a:hlinkClick r:id="rId3">
                  <a:extLst>
                    <a:ext uri="{A12FA001-AC4F-418D-AE19-62706E023703}">
                      <ahyp:hlinkClr xmlns:ahyp="http://schemas.microsoft.com/office/drawing/2018/hyperlinkcolor" val="tx"/>
                    </a:ext>
                  </a:extLst>
                </a:hlinkClick>
              </a:rPr>
              <a:t>https://caladulted.org</a:t>
            </a:r>
            <a:endParaRPr lang="en-US" sz="2000" dirty="0">
              <a:solidFill>
                <a:srgbClr val="00B0F0"/>
              </a:solidFill>
              <a:latin typeface="+mn-lt"/>
            </a:endParaRPr>
          </a:p>
          <a:p>
            <a:pPr marL="457200" indent="-457200">
              <a:lnSpc>
                <a:spcPct val="100000"/>
              </a:lnSpc>
              <a:spcBef>
                <a:spcPts val="0"/>
              </a:spcBef>
              <a:buFont typeface="+mj-lt"/>
              <a:buAutoNum type="arabicPeriod"/>
            </a:pPr>
            <a:r>
              <a:rPr lang="en-US" sz="2600" dirty="0">
                <a:latin typeface="+mn-lt"/>
              </a:rPr>
              <a:t>Chancellor’s Office Datamart</a:t>
            </a:r>
          </a:p>
          <a:p>
            <a:pPr marL="457200" lvl="1" indent="0">
              <a:lnSpc>
                <a:spcPct val="100000"/>
              </a:lnSpc>
              <a:spcBef>
                <a:spcPts val="0"/>
              </a:spcBef>
              <a:buNone/>
            </a:pPr>
            <a:r>
              <a:rPr lang="en-US" sz="2000" dirty="0">
                <a:solidFill>
                  <a:srgbClr val="00B0F0"/>
                </a:solidFill>
                <a:latin typeface="+mn-lt"/>
                <a:hlinkClick r:id="rId3">
                  <a:extLst>
                    <a:ext uri="{A12FA001-AC4F-418D-AE19-62706E023703}">
                      <ahyp:hlinkClr xmlns:ahyp="http://schemas.microsoft.com/office/drawing/2018/hyperlinkcolor" val="tx"/>
                    </a:ext>
                  </a:extLst>
                </a:hlinkClick>
              </a:rPr>
              <a:t>https://datamart.cccco.edu/Outcomes/Default.aspx</a:t>
            </a:r>
            <a:endParaRPr lang="en-US" sz="2000" dirty="0">
              <a:solidFill>
                <a:srgbClr val="00B0F0"/>
              </a:solidFill>
              <a:latin typeface="+mn-lt"/>
            </a:endParaRPr>
          </a:p>
          <a:p>
            <a:pPr marL="457200" indent="-457200">
              <a:lnSpc>
                <a:spcPct val="100000"/>
              </a:lnSpc>
              <a:spcBef>
                <a:spcPts val="0"/>
              </a:spcBef>
              <a:buFont typeface="+mj-lt"/>
              <a:buAutoNum type="arabicPeriod"/>
            </a:pPr>
            <a:r>
              <a:rPr lang="en-US" sz="2600" dirty="0"/>
              <a:t>CASAS </a:t>
            </a:r>
            <a:r>
              <a:rPr lang="en-US" sz="2000" dirty="0">
                <a:solidFill>
                  <a:srgbClr val="00B0F0"/>
                </a:solidFill>
                <a:hlinkClick r:id="rId3">
                  <a:extLst>
                    <a:ext uri="{A12FA001-AC4F-418D-AE19-62706E023703}">
                      <ahyp:hlinkClr xmlns:ahyp="http://schemas.microsoft.com/office/drawing/2018/hyperlinkcolor" val="tx"/>
                    </a:ext>
                  </a:extLst>
                </a:hlinkClick>
              </a:rPr>
              <a:t>https://casas.org</a:t>
            </a:r>
            <a:r>
              <a:rPr lang="en-US" sz="2000" dirty="0">
                <a:solidFill>
                  <a:srgbClr val="00B0F0"/>
                </a:solidFill>
              </a:rPr>
              <a:t> </a:t>
            </a:r>
            <a:endParaRPr lang="en-US" sz="2000" dirty="0">
              <a:latin typeface="+mn-lt"/>
            </a:endParaRPr>
          </a:p>
          <a:p>
            <a:pPr marL="228600" indent="-457200">
              <a:lnSpc>
                <a:spcPct val="100000"/>
              </a:lnSpc>
              <a:spcBef>
                <a:spcPts val="0"/>
              </a:spcBef>
              <a:buFont typeface="+mj-lt"/>
              <a:buAutoNum type="arabicPeriod"/>
            </a:pPr>
            <a:r>
              <a:rPr lang="en-US" sz="2600" dirty="0">
                <a:latin typeface="+mn-lt"/>
              </a:rPr>
              <a:t>LaunchBoard Resources</a:t>
            </a:r>
          </a:p>
          <a:p>
            <a:pPr marL="457200" lvl="1" indent="0">
              <a:lnSpc>
                <a:spcPct val="100000"/>
              </a:lnSpc>
              <a:spcBef>
                <a:spcPts val="0"/>
              </a:spcBef>
              <a:buNone/>
            </a:pPr>
            <a:r>
              <a:rPr lang="en-US" sz="2000" u="sng" dirty="0">
                <a:solidFill>
                  <a:srgbClr val="00B0F0"/>
                </a:solidFill>
                <a:latin typeface="+mn-lt"/>
                <a:hlinkClick r:id="rId3">
                  <a:extLst>
                    <a:ext uri="{A12FA001-AC4F-418D-AE19-62706E023703}">
                      <ahyp:hlinkClr xmlns:ahyp="http://schemas.microsoft.com/office/drawing/2018/hyperlinkcolor" val="tx"/>
                    </a:ext>
                  </a:extLst>
                </a:hlinkClick>
              </a:rPr>
              <a:t>https://launchboard-resources.wested.org/resources?t_id=all</a:t>
            </a:r>
            <a:endParaRPr lang="en-US" sz="2000" dirty="0">
              <a:solidFill>
                <a:srgbClr val="00B0F0"/>
              </a:solidFill>
            </a:endParaRPr>
          </a:p>
          <a:p>
            <a:pPr marL="514350" indent="-514350">
              <a:lnSpc>
                <a:spcPct val="120000"/>
              </a:lnSpc>
              <a:spcBef>
                <a:spcPts val="300"/>
              </a:spcBef>
              <a:spcAft>
                <a:spcPts val="1800"/>
              </a:spcAft>
              <a:buFont typeface="+mj-lt"/>
              <a:buAutoNum type="arabicPeriod"/>
            </a:pPr>
            <a:r>
              <a:rPr lang="en-US" sz="2600" dirty="0"/>
              <a:t>LaunchBoard and Noncredit FAQ </a:t>
            </a:r>
            <a:r>
              <a:rPr lang="en-US" sz="2200" dirty="0">
                <a:solidFill>
                  <a:srgbClr val="00B0F0"/>
                </a:solidFill>
              </a:rPr>
              <a:t>Available on LaunchBoard Resources, caladulted.org, and RP listservs</a:t>
            </a:r>
            <a:endParaRPr lang="en-US" sz="2200" dirty="0"/>
          </a:p>
          <a:p>
            <a:pPr marL="0" indent="0">
              <a:lnSpc>
                <a:spcPct val="120000"/>
              </a:lnSpc>
              <a:spcBef>
                <a:spcPts val="300"/>
              </a:spcBef>
              <a:spcAft>
                <a:spcPts val="1800"/>
              </a:spcAft>
              <a:buNone/>
            </a:pPr>
            <a:endParaRPr lang="en-US" dirty="0"/>
          </a:p>
          <a:p>
            <a:pPr marL="0" indent="0">
              <a:lnSpc>
                <a:spcPct val="120000"/>
              </a:lnSpc>
              <a:spcBef>
                <a:spcPts val="300"/>
              </a:spcBef>
              <a:spcAft>
                <a:spcPts val="1800"/>
              </a:spcAft>
              <a:buNone/>
            </a:pPr>
            <a:endParaRPr lang="en-US" dirty="0">
              <a:latin typeface="+mn-lt"/>
            </a:endParaRPr>
          </a:p>
          <a:p>
            <a:pPr marL="514350" indent="-514350">
              <a:lnSpc>
                <a:spcPct val="120000"/>
              </a:lnSpc>
              <a:spcBef>
                <a:spcPts val="300"/>
              </a:spcBef>
              <a:buFont typeface="+mj-lt"/>
              <a:buAutoNum type="arabicPeriod"/>
            </a:pPr>
            <a:endParaRPr lang="en-US" dirty="0">
              <a:latin typeface="+mn-lt"/>
            </a:endParaRPr>
          </a:p>
          <a:p>
            <a:pPr marL="1200150" lvl="1" indent="-514350">
              <a:lnSpc>
                <a:spcPct val="100000"/>
              </a:lnSpc>
              <a:spcBef>
                <a:spcPts val="300"/>
              </a:spcBef>
              <a:spcAft>
                <a:spcPts val="1200"/>
              </a:spcAft>
              <a:buFont typeface="+mj-lt"/>
              <a:buAutoNum type="alphaLcParenR"/>
            </a:pPr>
            <a:endParaRPr lang="en-US" dirty="0">
              <a:latin typeface="+mn-lt"/>
            </a:endParaRPr>
          </a:p>
          <a:p>
            <a:pPr marL="514350" indent="-514350">
              <a:lnSpc>
                <a:spcPct val="100000"/>
              </a:lnSpc>
              <a:spcBef>
                <a:spcPts val="300"/>
              </a:spcBef>
              <a:buFont typeface="+mj-lt"/>
              <a:buAutoNum type="arabicPeriod"/>
            </a:pPr>
            <a:endParaRPr lang="en-US" sz="2600" b="0" dirty="0">
              <a:latin typeface="+mn-lt"/>
            </a:endParaRPr>
          </a:p>
        </p:txBody>
      </p:sp>
      <p:pic>
        <p:nvPicPr>
          <p:cNvPr id="6" name="Picture 5">
            <a:extLst>
              <a:ext uri="{FF2B5EF4-FFF2-40B4-BE49-F238E27FC236}">
                <a16:creationId xmlns:a16="http://schemas.microsoft.com/office/drawing/2014/main" id="{F2006BDE-7066-4568-A07E-B9FC631C17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6013" y="2589934"/>
            <a:ext cx="1335046" cy="1159489"/>
          </a:xfrm>
          <a:prstGeom prst="rect">
            <a:avLst/>
          </a:prstGeom>
          <a:ln>
            <a:solidFill>
              <a:schemeClr val="accent1"/>
            </a:solidFill>
          </a:ln>
        </p:spPr>
      </p:pic>
      <p:pic>
        <p:nvPicPr>
          <p:cNvPr id="14" name="Picture 13">
            <a:extLst>
              <a:ext uri="{FF2B5EF4-FFF2-40B4-BE49-F238E27FC236}">
                <a16:creationId xmlns:a16="http://schemas.microsoft.com/office/drawing/2014/main" id="{3C79EA60-F014-464E-84AB-B0BDCDF8CCC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2987" y="3939027"/>
            <a:ext cx="1915184" cy="941894"/>
          </a:xfrm>
          <a:prstGeom prst="rect">
            <a:avLst/>
          </a:prstGeom>
          <a:ln>
            <a:solidFill>
              <a:schemeClr val="tx2"/>
            </a:solidFill>
          </a:ln>
        </p:spPr>
      </p:pic>
      <p:pic>
        <p:nvPicPr>
          <p:cNvPr id="7" name="Picture 6">
            <a:extLst>
              <a:ext uri="{FF2B5EF4-FFF2-40B4-BE49-F238E27FC236}">
                <a16:creationId xmlns:a16="http://schemas.microsoft.com/office/drawing/2014/main" id="{CE8109A7-53DB-4FB6-A555-8620EEDB6216}"/>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251230" y="1151642"/>
            <a:ext cx="1227807" cy="1248688"/>
          </a:xfrm>
          <a:prstGeom prst="rect">
            <a:avLst/>
          </a:prstGeom>
          <a:ln>
            <a:solidFill>
              <a:schemeClr val="tx2"/>
            </a:solidFill>
          </a:ln>
        </p:spPr>
      </p:pic>
      <p:pic>
        <p:nvPicPr>
          <p:cNvPr id="11" name="Picture 10">
            <a:extLst>
              <a:ext uri="{FF2B5EF4-FFF2-40B4-BE49-F238E27FC236}">
                <a16:creationId xmlns:a16="http://schemas.microsoft.com/office/drawing/2014/main" id="{BBBDB862-BDF1-4A57-8FC8-FCC4D3B52EDF}"/>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21725"/>
          <a:stretch/>
        </p:blipFill>
        <p:spPr>
          <a:xfrm>
            <a:off x="9738092" y="87780"/>
            <a:ext cx="2383981" cy="419498"/>
          </a:xfrm>
          <a:prstGeom prst="rect">
            <a:avLst/>
          </a:prstGeom>
        </p:spPr>
      </p:pic>
      <p:pic>
        <p:nvPicPr>
          <p:cNvPr id="16" name="Picture 15">
            <a:extLst>
              <a:ext uri="{FF2B5EF4-FFF2-40B4-BE49-F238E27FC236}">
                <a16:creationId xmlns:a16="http://schemas.microsoft.com/office/drawing/2014/main" id="{F145B312-5F3A-4B52-BC88-6E35AF8BF40F}"/>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9024" t="28570" r="6989" b="30074"/>
          <a:stretch/>
        </p:blipFill>
        <p:spPr>
          <a:xfrm>
            <a:off x="126013" y="5053811"/>
            <a:ext cx="1335046" cy="456404"/>
          </a:xfrm>
          <a:prstGeom prst="rect">
            <a:avLst/>
          </a:prstGeom>
        </p:spPr>
      </p:pic>
      <p:pic>
        <p:nvPicPr>
          <p:cNvPr id="12" name="Picture 11">
            <a:extLst>
              <a:ext uri="{FF2B5EF4-FFF2-40B4-BE49-F238E27FC236}">
                <a16:creationId xmlns:a16="http://schemas.microsoft.com/office/drawing/2014/main" id="{6DE97FDD-E650-4D02-A5CD-BF3CD5D2AA81}"/>
              </a:ext>
              <a:ext uri="{C183D7F6-B498-43B3-948B-1728B52AA6E4}">
                <adec:decorative xmlns:adec="http://schemas.microsoft.com/office/drawing/2017/decorative" val="1"/>
              </a:ext>
            </a:extLst>
          </p:cNvPr>
          <p:cNvPicPr>
            <a:picLocks noChangeAspect="1"/>
          </p:cNvPicPr>
          <p:nvPr/>
        </p:nvPicPr>
        <p:blipFill>
          <a:blip r:embed="rId9" cstate="print">
            <a:alphaModFix amt="62000"/>
            <a:extLst>
              <a:ext uri="{28A0092B-C50C-407E-A947-70E740481C1C}">
                <a14:useLocalDpi xmlns:a14="http://schemas.microsoft.com/office/drawing/2010/main" val="0"/>
              </a:ext>
            </a:extLst>
          </a:blip>
          <a:stretch>
            <a:fillRect/>
          </a:stretch>
        </p:blipFill>
        <p:spPr>
          <a:xfrm>
            <a:off x="3788135" y="6299444"/>
            <a:ext cx="3077185" cy="402029"/>
          </a:xfrm>
          <a:prstGeom prst="rect">
            <a:avLst/>
          </a:prstGeom>
        </p:spPr>
      </p:pic>
      <p:pic>
        <p:nvPicPr>
          <p:cNvPr id="4" name="Picture 3">
            <a:extLst>
              <a:ext uri="{FF2B5EF4-FFF2-40B4-BE49-F238E27FC236}">
                <a16:creationId xmlns:a16="http://schemas.microsoft.com/office/drawing/2014/main" id="{C595A85F-E7B0-4575-9CF5-D171281915B7}"/>
              </a:ext>
              <a:ext uri="{C183D7F6-B498-43B3-948B-1728B52AA6E4}">
                <adec:decorative xmlns:adec="http://schemas.microsoft.com/office/drawing/2017/decorative" val="1"/>
              </a:ext>
            </a:extLst>
          </p:cNvPr>
          <p:cNvPicPr>
            <a:picLocks noChangeAspect="1"/>
          </p:cNvPicPr>
          <p:nvPr/>
        </p:nvPicPr>
        <p:blipFill rotWithShape="1">
          <a:blip r:embed="rId10" cstate="print">
            <a:alphaModFix amt="60000"/>
            <a:extLst>
              <a:ext uri="{28A0092B-C50C-407E-A947-70E740481C1C}">
                <a14:useLocalDpi xmlns:a14="http://schemas.microsoft.com/office/drawing/2010/main" val="0"/>
              </a:ext>
            </a:extLst>
          </a:blip>
          <a:srcRect l="27172" t="24533" r="27385" b="22638"/>
          <a:stretch/>
        </p:blipFill>
        <p:spPr>
          <a:xfrm>
            <a:off x="11080376" y="5696043"/>
            <a:ext cx="1025560" cy="1084935"/>
          </a:xfrm>
          <a:prstGeom prst="rect">
            <a:avLst/>
          </a:prstGeom>
        </p:spPr>
      </p:pic>
      <p:pic>
        <p:nvPicPr>
          <p:cNvPr id="8" name="Picture 7">
            <a:extLst>
              <a:ext uri="{FF2B5EF4-FFF2-40B4-BE49-F238E27FC236}">
                <a16:creationId xmlns:a16="http://schemas.microsoft.com/office/drawing/2014/main" id="{AD0B618F-403C-4309-988A-5F4CCFB7E331}"/>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6064" y="6238510"/>
            <a:ext cx="2188654" cy="548688"/>
          </a:xfrm>
          <a:prstGeom prst="rect">
            <a:avLst/>
          </a:prstGeom>
        </p:spPr>
      </p:pic>
    </p:spTree>
    <p:extLst>
      <p:ext uri="{BB962C8B-B14F-4D97-AF65-F5344CB8AC3E}">
        <p14:creationId xmlns:p14="http://schemas.microsoft.com/office/powerpoint/2010/main" val="417360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
        <p:nvSpPr>
          <p:cNvPr id="9" name="Title 1">
            <a:extLst>
              <a:ext uri="{FF2B5EF4-FFF2-40B4-BE49-F238E27FC236}">
                <a16:creationId xmlns:a16="http://schemas.microsoft.com/office/drawing/2014/main" id="{27A1152E-964F-4F2C-B0D5-913E07AA9D08}"/>
              </a:ext>
            </a:extLst>
          </p:cNvPr>
          <p:cNvSpPr txBox="1">
            <a:spLocks noGrp="1"/>
          </p:cNvSpPr>
          <p:nvPr>
            <p:ph type="title" idx="4294967295"/>
          </p:nvPr>
        </p:nvSpPr>
        <p:spPr>
          <a:xfrm>
            <a:off x="721716" y="1739753"/>
            <a:ext cx="10515600" cy="2743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K-12/COE </a:t>
            </a:r>
            <a:b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Reporting for PY 20-21</a:t>
            </a:r>
          </a:p>
        </p:txBody>
      </p:sp>
    </p:spTree>
    <p:extLst>
      <p:ext uri="{BB962C8B-B14F-4D97-AF65-F5344CB8AC3E}">
        <p14:creationId xmlns:p14="http://schemas.microsoft.com/office/powerpoint/2010/main" val="163381083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21993"/>
            <a:ext cx="10515600" cy="1014122"/>
          </a:xfrm>
        </p:spPr>
        <p:txBody>
          <a:bodyPr/>
          <a:lstStyle/>
          <a:p>
            <a:r>
              <a:rPr lang="en-US" b="1" dirty="0">
                <a:solidFill>
                  <a:schemeClr val="accent1">
                    <a:lumMod val="75000"/>
                  </a:schemeClr>
                </a:solidFill>
                <a:effectLst>
                  <a:outerShdw blurRad="38100" dist="38100" dir="2700000" algn="tl">
                    <a:srgbClr val="000000">
                      <a:alpha val="43137"/>
                    </a:srgbClr>
                  </a:outerShdw>
                </a:effectLst>
              </a:rPr>
              <a:t>WIOA Alignment to AB 104</a:t>
            </a:r>
          </a:p>
        </p:txBody>
      </p:sp>
      <p:sp>
        <p:nvSpPr>
          <p:cNvPr id="3" name="Content Placeholder 2"/>
          <p:cNvSpPr>
            <a:spLocks noGrp="1"/>
          </p:cNvSpPr>
          <p:nvPr>
            <p:ph sz="quarter" idx="4294967295"/>
          </p:nvPr>
        </p:nvSpPr>
        <p:spPr>
          <a:xfrm>
            <a:off x="507720" y="1259681"/>
            <a:ext cx="11397231" cy="4338637"/>
          </a:xfrm>
        </p:spPr>
        <p:txBody>
          <a:bodyPr/>
          <a:lstStyle/>
          <a:p>
            <a:pPr marL="0" indent="0" algn="l">
              <a:buNone/>
            </a:pPr>
            <a:r>
              <a:rPr lang="en-US" dirty="0"/>
              <a:t>The WIOA Performance Indicators, along with the 5 types of MSG, comprise the framework for the six AB 104 outcomes:</a:t>
            </a:r>
          </a:p>
        </p:txBody>
      </p:sp>
      <p:sp>
        <p:nvSpPr>
          <p:cNvPr id="5" name="Content Placeholder 4"/>
          <p:cNvSpPr>
            <a:spLocks noGrp="1"/>
          </p:cNvSpPr>
          <p:nvPr>
            <p:ph sz="quarter" idx="4294967295"/>
          </p:nvPr>
        </p:nvSpPr>
        <p:spPr>
          <a:xfrm>
            <a:off x="795355" y="2157330"/>
            <a:ext cx="4205288" cy="4338638"/>
          </a:xfrm>
        </p:spPr>
        <p:txBody>
          <a:bodyPr>
            <a:normAutofit fontScale="92500" lnSpcReduction="20000"/>
          </a:bodyPr>
          <a:lstStyle/>
          <a:p>
            <a:pPr marL="0" indent="0" algn="l">
              <a:buNone/>
            </a:pPr>
            <a:r>
              <a:rPr lang="en-US" dirty="0">
                <a:solidFill>
                  <a:srgbClr val="FF0000"/>
                </a:solidFill>
              </a:rPr>
              <a:t>Indicators:</a:t>
            </a:r>
          </a:p>
          <a:p>
            <a:pPr marL="361639" indent="-361639">
              <a:buFont typeface="+mj-lt"/>
              <a:buAutoNum type="arabicPeriod"/>
            </a:pPr>
            <a:r>
              <a:rPr lang="en-US" dirty="0"/>
              <a:t>Employment</a:t>
            </a:r>
          </a:p>
          <a:p>
            <a:pPr marL="361639" indent="-361639">
              <a:buFont typeface="+mj-lt"/>
              <a:buAutoNum type="arabicPeriod"/>
            </a:pPr>
            <a:r>
              <a:rPr lang="en-US" dirty="0"/>
              <a:t>Wages</a:t>
            </a:r>
          </a:p>
          <a:p>
            <a:pPr algn="l"/>
            <a:endParaRPr lang="en-US" dirty="0"/>
          </a:p>
          <a:p>
            <a:pPr marL="0" indent="0" algn="l">
              <a:buNone/>
            </a:pPr>
            <a:r>
              <a:rPr lang="en-US" dirty="0">
                <a:solidFill>
                  <a:srgbClr val="FF0000"/>
                </a:solidFill>
              </a:rPr>
              <a:t>MSGs:</a:t>
            </a:r>
          </a:p>
          <a:p>
            <a:pPr marL="361639" indent="-361639">
              <a:buFont typeface="+mj-lt"/>
              <a:buAutoNum type="arabicPeriod"/>
            </a:pPr>
            <a:r>
              <a:rPr lang="en-US" dirty="0"/>
              <a:t>Literacy gain</a:t>
            </a:r>
          </a:p>
          <a:p>
            <a:pPr marL="361639" indent="-361639">
              <a:buFont typeface="+mj-lt"/>
              <a:buAutoNum type="arabicPeriod"/>
            </a:pPr>
            <a:r>
              <a:rPr lang="en-US" dirty="0"/>
              <a:t>Secondary</a:t>
            </a:r>
          </a:p>
          <a:p>
            <a:pPr marL="361639" indent="-361639">
              <a:buFont typeface="+mj-lt"/>
              <a:buAutoNum type="arabicPeriod"/>
            </a:pPr>
            <a:r>
              <a:rPr lang="en-US" dirty="0"/>
              <a:t>Post-Secondary</a:t>
            </a:r>
          </a:p>
          <a:p>
            <a:pPr marL="361639" indent="-361639">
              <a:buFont typeface="+mj-lt"/>
              <a:buAutoNum type="arabicPeriod"/>
            </a:pPr>
            <a:r>
              <a:rPr lang="en-US" dirty="0"/>
              <a:t>Training Milestone</a:t>
            </a:r>
          </a:p>
          <a:p>
            <a:pPr marL="361639" indent="-361639">
              <a:buFont typeface="+mj-lt"/>
              <a:buAutoNum type="arabicPeriod"/>
            </a:pPr>
            <a:r>
              <a:rPr lang="en-US" dirty="0"/>
              <a:t>Skills Progression</a:t>
            </a:r>
          </a:p>
        </p:txBody>
      </p:sp>
      <p:sp>
        <p:nvSpPr>
          <p:cNvPr id="4" name="Rectangle 3"/>
          <p:cNvSpPr/>
          <p:nvPr/>
        </p:nvSpPr>
        <p:spPr>
          <a:xfrm>
            <a:off x="6256603" y="2157330"/>
            <a:ext cx="4392388" cy="3700628"/>
          </a:xfrm>
          <a:prstGeom prst="rect">
            <a:avLst/>
          </a:prstGeom>
        </p:spPr>
        <p:txBody>
          <a:bodyPr wrap="square">
            <a:spAutoFit/>
          </a:bodyPr>
          <a:lstStyle/>
          <a:p>
            <a:pPr defTabSz="642915">
              <a:lnSpc>
                <a:spcPct val="90000"/>
              </a:lnSpc>
              <a:spcBef>
                <a:spcPts val="703"/>
              </a:spcBef>
              <a:defRPr/>
            </a:pPr>
            <a:r>
              <a:rPr lang="en-US" sz="2250" dirty="0">
                <a:solidFill>
                  <a:srgbClr val="FF0000"/>
                </a:solidFill>
              </a:rPr>
              <a:t>AB 104 Outcomes:</a:t>
            </a:r>
          </a:p>
          <a:p>
            <a:pPr marL="361639" indent="-361639" defTabSz="642915">
              <a:lnSpc>
                <a:spcPct val="90000"/>
              </a:lnSpc>
              <a:spcBef>
                <a:spcPts val="703"/>
              </a:spcBef>
              <a:buFont typeface="+mj-lt"/>
              <a:buAutoNum type="arabicPeriod"/>
              <a:defRPr/>
            </a:pPr>
            <a:r>
              <a:rPr lang="en-US" sz="2250" dirty="0">
                <a:solidFill>
                  <a:prstClr val="black"/>
                </a:solidFill>
              </a:rPr>
              <a:t>Improved literacy skills</a:t>
            </a:r>
            <a:r>
              <a:rPr lang="en-US" sz="2250" i="1" dirty="0">
                <a:solidFill>
                  <a:prstClr val="black"/>
                </a:solidFill>
              </a:rPr>
              <a:t> </a:t>
            </a:r>
          </a:p>
          <a:p>
            <a:pPr marL="361639" indent="-361639" defTabSz="642915">
              <a:lnSpc>
                <a:spcPct val="90000"/>
              </a:lnSpc>
              <a:spcBef>
                <a:spcPts val="703"/>
              </a:spcBef>
              <a:buFont typeface="+mj-lt"/>
              <a:buAutoNum type="arabicPeriod"/>
              <a:defRPr/>
            </a:pPr>
            <a:r>
              <a:rPr lang="en-US" sz="2250" dirty="0">
                <a:solidFill>
                  <a:prstClr val="black"/>
                </a:solidFill>
              </a:rPr>
              <a:t>Completion of high school diplomas or their recognized equivalents</a:t>
            </a:r>
            <a:endParaRPr lang="en-US" sz="2250" i="1" dirty="0">
              <a:solidFill>
                <a:prstClr val="black"/>
              </a:solidFill>
            </a:endParaRPr>
          </a:p>
          <a:p>
            <a:pPr marL="361639" indent="-361639" defTabSz="642915">
              <a:lnSpc>
                <a:spcPct val="90000"/>
              </a:lnSpc>
              <a:spcBef>
                <a:spcPts val="703"/>
              </a:spcBef>
              <a:buFont typeface="+mj-lt"/>
              <a:buAutoNum type="arabicPeriod"/>
              <a:defRPr/>
            </a:pPr>
            <a:r>
              <a:rPr lang="en-US" sz="2250" dirty="0">
                <a:solidFill>
                  <a:prstClr val="black"/>
                </a:solidFill>
              </a:rPr>
              <a:t>Completion of postsecondary</a:t>
            </a:r>
            <a:r>
              <a:rPr lang="en-US" sz="2250" i="1" dirty="0">
                <a:solidFill>
                  <a:prstClr val="black"/>
                </a:solidFill>
              </a:rPr>
              <a:t> </a:t>
            </a:r>
            <a:endParaRPr lang="en-US" sz="2250" dirty="0">
              <a:solidFill>
                <a:prstClr val="black"/>
              </a:solidFill>
            </a:endParaRPr>
          </a:p>
          <a:p>
            <a:pPr marL="361639" indent="-361639" defTabSz="642915">
              <a:lnSpc>
                <a:spcPct val="90000"/>
              </a:lnSpc>
              <a:spcBef>
                <a:spcPts val="703"/>
              </a:spcBef>
              <a:buFont typeface="+mj-lt"/>
              <a:buAutoNum type="arabicPeriod"/>
              <a:defRPr/>
            </a:pPr>
            <a:r>
              <a:rPr lang="en-US" sz="2250" dirty="0">
                <a:solidFill>
                  <a:prstClr val="black"/>
                </a:solidFill>
              </a:rPr>
              <a:t>Placement into jobs</a:t>
            </a:r>
          </a:p>
          <a:p>
            <a:pPr marL="361639" indent="-361639" defTabSz="642915">
              <a:lnSpc>
                <a:spcPct val="90000"/>
              </a:lnSpc>
              <a:spcBef>
                <a:spcPts val="703"/>
              </a:spcBef>
              <a:buFont typeface="+mj-lt"/>
              <a:buAutoNum type="arabicPeriod"/>
              <a:defRPr/>
            </a:pPr>
            <a:r>
              <a:rPr lang="en-US" sz="2250" dirty="0">
                <a:solidFill>
                  <a:prstClr val="black"/>
                </a:solidFill>
              </a:rPr>
              <a:t>Improved wages </a:t>
            </a:r>
          </a:p>
          <a:p>
            <a:pPr marL="361639" indent="-361639" defTabSz="642915">
              <a:lnSpc>
                <a:spcPct val="90000"/>
              </a:lnSpc>
              <a:spcBef>
                <a:spcPts val="703"/>
              </a:spcBef>
              <a:buFont typeface="+mj-lt"/>
              <a:buAutoNum type="arabicPeriod"/>
              <a:defRPr/>
            </a:pPr>
            <a:r>
              <a:rPr lang="en-US" sz="2250" i="1" dirty="0">
                <a:solidFill>
                  <a:prstClr val="black"/>
                </a:solidFill>
              </a:rPr>
              <a:t>Post Secondary Transition</a:t>
            </a:r>
          </a:p>
          <a:p>
            <a:pPr defTabSz="642915">
              <a:lnSpc>
                <a:spcPct val="90000"/>
              </a:lnSpc>
              <a:spcBef>
                <a:spcPts val="703"/>
              </a:spcBef>
              <a:defRPr/>
            </a:pPr>
            <a:endParaRPr lang="en-US" sz="1266" dirty="0">
              <a:solidFill>
                <a:prstClr val="black"/>
              </a:solidFill>
              <a:latin typeface="Calibri"/>
            </a:endParaRPr>
          </a:p>
        </p:txBody>
      </p:sp>
      <p:sp>
        <p:nvSpPr>
          <p:cNvPr id="6" name="Left-Right Arrow 5">
            <a:extLst>
              <a:ext uri="{C183D7F6-B498-43B3-948B-1728B52AA6E4}">
                <adec:decorative xmlns:adec="http://schemas.microsoft.com/office/drawing/2017/decorative" val="1"/>
              </a:ext>
            </a:extLst>
          </p:cNvPr>
          <p:cNvSpPr/>
          <p:nvPr/>
        </p:nvSpPr>
        <p:spPr>
          <a:xfrm>
            <a:off x="4186304" y="3428999"/>
            <a:ext cx="1628677" cy="916953"/>
          </a:xfrm>
          <a:prstGeom prst="leftRightArrow">
            <a:avLst/>
          </a:prstGeom>
          <a:solidFill>
            <a:schemeClr val="accent5">
              <a:lumMod val="75000"/>
            </a:schemeClr>
          </a:solidFill>
          <a:ln w="25400" cap="flat">
            <a:solidFill>
              <a:srgbClr val="0365C0"/>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endParaRPr lang="en-US" sz="2531" dirty="0">
              <a:solidFill>
                <a:srgbClr val="000000"/>
              </a:solidFill>
              <a:sym typeface="Helvetica"/>
            </a:endParaRPr>
          </a:p>
        </p:txBody>
      </p:sp>
      <p:pic>
        <p:nvPicPr>
          <p:cNvPr id="8" name="Picture 7">
            <a:extLst>
              <a:ext uri="{FF2B5EF4-FFF2-40B4-BE49-F238E27FC236}">
                <a16:creationId xmlns:a16="http://schemas.microsoft.com/office/drawing/2014/main" id="{31B982DC-39C3-4DD9-912D-5F468DC027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980" y="6221624"/>
            <a:ext cx="2188654" cy="548688"/>
          </a:xfrm>
          <a:prstGeom prst="rect">
            <a:avLst/>
          </a:prstGeom>
        </p:spPr>
      </p:pic>
    </p:spTree>
    <p:extLst>
      <p:ext uri="{BB962C8B-B14F-4D97-AF65-F5344CB8AC3E}">
        <p14:creationId xmlns:p14="http://schemas.microsoft.com/office/powerpoint/2010/main" val="643388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589" y="160338"/>
            <a:ext cx="9385989" cy="1219200"/>
          </a:xfrm>
        </p:spPr>
        <p:txBody>
          <a:bodyPr>
            <a:noAutofit/>
          </a:bodyPr>
          <a:lstStyle/>
          <a:p>
            <a:pPr algn="ctr"/>
            <a:r>
              <a:rPr lang="en-US" b="1" dirty="0"/>
              <a:t>COVID-19’s Effect on CAEP Agencies</a:t>
            </a:r>
            <a:endParaRPr lang="en-US" dirty="0"/>
          </a:p>
        </p:txBody>
      </p:sp>
      <p:sp>
        <p:nvSpPr>
          <p:cNvPr id="3" name="Content Placeholder 2"/>
          <p:cNvSpPr>
            <a:spLocks noGrp="1"/>
          </p:cNvSpPr>
          <p:nvPr>
            <p:ph idx="1"/>
          </p:nvPr>
        </p:nvSpPr>
        <p:spPr>
          <a:xfrm>
            <a:off x="1302589" y="1845219"/>
            <a:ext cx="9972809" cy="1661613"/>
          </a:xfrm>
        </p:spPr>
        <p:txBody>
          <a:bodyPr>
            <a:normAutofit/>
          </a:bodyPr>
          <a:lstStyle/>
          <a:p>
            <a:r>
              <a:rPr lang="en-US" sz="3600" dirty="0"/>
              <a:t>With most agencies closed for </a:t>
            </a:r>
            <a:r>
              <a:rPr lang="en-US" sz="3600" b="1" i="1" dirty="0"/>
              <a:t>COVID-19</a:t>
            </a:r>
            <a:r>
              <a:rPr lang="en-US" sz="3600" dirty="0"/>
              <a:t>, many agencies have quickly adapted to implementing distance learning options.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367B1F67-6803-461D-9D48-220A92D1A05B}" type="slidenum">
              <a:rPr lang="en-US" altLang="en-US" smtClean="0"/>
              <a:pPr>
                <a:defRPr/>
              </a:pPr>
              <a:t>4</a:t>
            </a:fld>
            <a:endParaRPr lang="en-US" altLang="en-US" dirty="0"/>
          </a:p>
        </p:txBody>
      </p:sp>
      <p:pic>
        <p:nvPicPr>
          <p:cNvPr id="7" name="Picture 6">
            <a:extLst>
              <a:ext uri="{FF2B5EF4-FFF2-40B4-BE49-F238E27FC236}">
                <a16:creationId xmlns:a16="http://schemas.microsoft.com/office/drawing/2014/main" id="{2F624282-AC1B-4A11-B07A-13CC97A763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3563" y="6081395"/>
            <a:ext cx="2551786" cy="640080"/>
          </a:xfrm>
          <a:prstGeom prst="rect">
            <a:avLst/>
          </a:prstGeom>
        </p:spPr>
      </p:pic>
    </p:spTree>
    <p:extLst>
      <p:ext uri="{BB962C8B-B14F-4D97-AF65-F5344CB8AC3E}">
        <p14:creationId xmlns:p14="http://schemas.microsoft.com/office/powerpoint/2010/main" val="2156820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376" y="348891"/>
            <a:ext cx="7886700" cy="500498"/>
          </a:xfrm>
        </p:spPr>
        <p:txBody>
          <a:bodyPr>
            <a:noAutofit/>
          </a:bodyPr>
          <a:lstStyle/>
          <a:p>
            <a:r>
              <a:rPr lang="en-US" sz="4800" b="1" dirty="0">
                <a:solidFill>
                  <a:schemeClr val="accent1">
                    <a:lumMod val="75000"/>
                  </a:schemeClr>
                </a:solidFill>
              </a:rPr>
              <a:t>CAEP Outcomes</a:t>
            </a:r>
          </a:p>
        </p:txBody>
      </p:sp>
      <p:graphicFrame>
        <p:nvGraphicFramePr>
          <p:cNvPr id="3" name="Diagram 2" descr="Literacy Gains&#10;HSE/HS Diploma&#10;Post-Secondary&#10;Enter Employment&#10;Increase Wages&#10;Transition"/>
          <p:cNvGraphicFramePr/>
          <p:nvPr>
            <p:extLst>
              <p:ext uri="{D42A27DB-BD31-4B8C-83A1-F6EECF244321}">
                <p14:modId xmlns:p14="http://schemas.microsoft.com/office/powerpoint/2010/main" val="1878100596"/>
              </p:ext>
            </p:extLst>
          </p:nvPr>
        </p:nvGraphicFramePr>
        <p:xfrm>
          <a:off x="1472018" y="1424257"/>
          <a:ext cx="9526683" cy="4529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854649" y="2360977"/>
            <a:ext cx="2233748" cy="1546577"/>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Pre/Post Level Completion</a:t>
            </a:r>
          </a:p>
          <a:p>
            <a:pPr marL="214312" indent="-214312" defTabSz="685797">
              <a:buFont typeface="Arial" panose="020B0604020202020204" pitchFamily="34" charset="0"/>
              <a:buChar char="•"/>
            </a:pPr>
            <a:r>
              <a:rPr lang="en-US" sz="1350" dirty="0">
                <a:latin typeface="Calibri" panose="020F0502020204030204"/>
              </a:rPr>
              <a:t>Carnegie Units /HS Credits</a:t>
            </a:r>
          </a:p>
          <a:p>
            <a:pPr marL="214312" indent="-214312" defTabSz="685797">
              <a:buFont typeface="Arial" panose="020B0604020202020204" pitchFamily="34" charset="0"/>
              <a:buChar char="•"/>
            </a:pPr>
            <a:r>
              <a:rPr lang="en-US" sz="1350" dirty="0">
                <a:latin typeface="Calibri" panose="020F0502020204030204"/>
              </a:rPr>
              <a:t>CDCP Certificate</a:t>
            </a:r>
          </a:p>
          <a:p>
            <a:pPr marL="214312" indent="-214312" defTabSz="685797">
              <a:buFont typeface="Arial" panose="020B0604020202020204" pitchFamily="34" charset="0"/>
              <a:buChar char="•"/>
            </a:pPr>
            <a:r>
              <a:rPr lang="en-US" sz="1350" dirty="0">
                <a:latin typeface="Calibri" panose="020F0502020204030204"/>
              </a:rPr>
              <a:t>Occupational Skills Gain</a:t>
            </a:r>
          </a:p>
          <a:p>
            <a:pPr marL="214312" indent="-214312" defTabSz="685797">
              <a:buFont typeface="Arial" panose="020B0604020202020204" pitchFamily="34" charset="0"/>
              <a:buChar char="•"/>
            </a:pPr>
            <a:r>
              <a:rPr lang="en-US" sz="1350" dirty="0">
                <a:latin typeface="Calibri" panose="020F0502020204030204"/>
              </a:rPr>
              <a:t>Workforce Preparation</a:t>
            </a:r>
          </a:p>
        </p:txBody>
      </p:sp>
      <p:sp>
        <p:nvSpPr>
          <p:cNvPr id="5" name="TextBox 4"/>
          <p:cNvSpPr txBox="1"/>
          <p:nvPr/>
        </p:nvSpPr>
        <p:spPr>
          <a:xfrm>
            <a:off x="4690111" y="2365242"/>
            <a:ext cx="2233748" cy="923330"/>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High School Diploma</a:t>
            </a:r>
          </a:p>
          <a:p>
            <a:pPr marL="214312" indent="-214312" defTabSz="685797">
              <a:buFont typeface="Arial" panose="020B0604020202020204" pitchFamily="34" charset="0"/>
              <a:buChar char="•"/>
            </a:pPr>
            <a:r>
              <a:rPr lang="en-US" sz="1350" dirty="0">
                <a:solidFill>
                  <a:prstClr val="black"/>
                </a:solidFill>
                <a:latin typeface="Calibri" panose="020F0502020204030204"/>
              </a:rPr>
              <a:t>Passed GED</a:t>
            </a:r>
          </a:p>
          <a:p>
            <a:pPr marL="214312" indent="-214312" defTabSz="685797">
              <a:buFont typeface="Arial" panose="020B0604020202020204" pitchFamily="34" charset="0"/>
              <a:buChar char="•"/>
            </a:pPr>
            <a:r>
              <a:rPr lang="en-US" sz="1350" dirty="0">
                <a:solidFill>
                  <a:prstClr val="black"/>
                </a:solidFill>
                <a:latin typeface="Calibri" panose="020F0502020204030204"/>
              </a:rPr>
              <a:t>Passed HiSET</a:t>
            </a:r>
          </a:p>
          <a:p>
            <a:pPr marL="214312" indent="-214312" defTabSz="685797">
              <a:buFont typeface="Arial" panose="020B0604020202020204" pitchFamily="34" charset="0"/>
              <a:buChar char="•"/>
            </a:pPr>
            <a:r>
              <a:rPr lang="en-US" sz="1350" dirty="0">
                <a:solidFill>
                  <a:prstClr val="black"/>
                </a:solidFill>
                <a:latin typeface="Calibri" panose="020F0502020204030204"/>
              </a:rPr>
              <a:t>Passed TASC</a:t>
            </a:r>
          </a:p>
        </p:txBody>
      </p:sp>
      <p:sp>
        <p:nvSpPr>
          <p:cNvPr id="6" name="TextBox 5"/>
          <p:cNvSpPr txBox="1"/>
          <p:nvPr/>
        </p:nvSpPr>
        <p:spPr>
          <a:xfrm>
            <a:off x="7425146" y="2320778"/>
            <a:ext cx="3043233" cy="1131079"/>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College Degree – AA, AS, BA, BS</a:t>
            </a:r>
          </a:p>
          <a:p>
            <a:pPr marL="214312" indent="-214312" defTabSz="685797">
              <a:buFont typeface="Arial" panose="020B0604020202020204" pitchFamily="34" charset="0"/>
              <a:buChar char="•"/>
            </a:pPr>
            <a:r>
              <a:rPr lang="en-US" sz="1350" dirty="0">
                <a:solidFill>
                  <a:prstClr val="black"/>
                </a:solidFill>
                <a:latin typeface="Calibri" panose="020F0502020204030204"/>
              </a:rPr>
              <a:t>Graduate Studies</a:t>
            </a:r>
          </a:p>
          <a:p>
            <a:pPr marL="214312" indent="-214312" defTabSz="685797">
              <a:buFont typeface="Arial" panose="020B0604020202020204" pitchFamily="34" charset="0"/>
              <a:buChar char="•"/>
            </a:pPr>
            <a:r>
              <a:rPr lang="en-US" sz="1350" dirty="0">
                <a:solidFill>
                  <a:prstClr val="black"/>
                </a:solidFill>
                <a:latin typeface="Calibri" panose="020F0502020204030204"/>
              </a:rPr>
              <a:t>Training Credential</a:t>
            </a:r>
          </a:p>
          <a:p>
            <a:pPr marL="214312" indent="-214312" defTabSz="685797">
              <a:buFont typeface="Arial" panose="020B0604020202020204" pitchFamily="34" charset="0"/>
              <a:buChar char="•"/>
            </a:pPr>
            <a:r>
              <a:rPr lang="en-US" sz="1350" dirty="0">
                <a:solidFill>
                  <a:prstClr val="black"/>
                </a:solidFill>
                <a:latin typeface="Calibri" panose="020F0502020204030204"/>
              </a:rPr>
              <a:t>Occupational Licensure/Certificate</a:t>
            </a:r>
          </a:p>
          <a:p>
            <a:pPr marL="214312" indent="-214312" defTabSz="685797">
              <a:buFont typeface="Arial" panose="020B0604020202020204" pitchFamily="34" charset="0"/>
              <a:buChar char="•"/>
            </a:pPr>
            <a:r>
              <a:rPr lang="en-US" sz="1350" dirty="0">
                <a:solidFill>
                  <a:prstClr val="black"/>
                </a:solidFill>
                <a:latin typeface="Calibri" panose="020F0502020204030204"/>
              </a:rPr>
              <a:t>Apprenticeship</a:t>
            </a:r>
          </a:p>
        </p:txBody>
      </p:sp>
      <p:sp>
        <p:nvSpPr>
          <p:cNvPr id="7" name="TextBox 6"/>
          <p:cNvSpPr txBox="1"/>
          <p:nvPr/>
        </p:nvSpPr>
        <p:spPr>
          <a:xfrm>
            <a:off x="1867981" y="5163971"/>
            <a:ext cx="2233748" cy="715581"/>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Get a Job</a:t>
            </a:r>
          </a:p>
          <a:p>
            <a:pPr marL="214312" indent="-214312" defTabSz="685797">
              <a:buFont typeface="Arial" panose="020B0604020202020204" pitchFamily="34" charset="0"/>
              <a:buChar char="•"/>
            </a:pPr>
            <a:r>
              <a:rPr lang="en-US" sz="1350" dirty="0">
                <a:solidFill>
                  <a:prstClr val="black"/>
                </a:solidFill>
                <a:latin typeface="Calibri" panose="020F0502020204030204"/>
              </a:rPr>
              <a:t>Retain a Job</a:t>
            </a:r>
          </a:p>
          <a:p>
            <a:pPr marL="214312" indent="-214312" defTabSz="685797">
              <a:buFont typeface="Arial" panose="020B0604020202020204" pitchFamily="34" charset="0"/>
              <a:buChar char="•"/>
            </a:pPr>
            <a:r>
              <a:rPr lang="en-US" sz="1350" dirty="0">
                <a:solidFill>
                  <a:prstClr val="black"/>
                </a:solidFill>
                <a:latin typeface="Calibri" panose="020F0502020204030204"/>
              </a:rPr>
              <a:t>Enter Military</a:t>
            </a:r>
          </a:p>
        </p:txBody>
      </p:sp>
      <p:sp>
        <p:nvSpPr>
          <p:cNvPr id="8" name="TextBox 7"/>
          <p:cNvSpPr txBox="1"/>
          <p:nvPr/>
        </p:nvSpPr>
        <p:spPr>
          <a:xfrm>
            <a:off x="4821008" y="5177121"/>
            <a:ext cx="2233748" cy="507831"/>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Increase Wages</a:t>
            </a:r>
          </a:p>
          <a:p>
            <a:pPr marL="214312" indent="-214312" defTabSz="685797">
              <a:buFont typeface="Arial" panose="020B0604020202020204" pitchFamily="34" charset="0"/>
              <a:buChar char="•"/>
            </a:pPr>
            <a:r>
              <a:rPr lang="en-US" sz="1350" dirty="0">
                <a:solidFill>
                  <a:prstClr val="black"/>
                </a:solidFill>
                <a:latin typeface="Calibri" panose="020F0502020204030204"/>
              </a:rPr>
              <a:t>Get a Better Job</a:t>
            </a:r>
          </a:p>
        </p:txBody>
      </p:sp>
      <p:sp>
        <p:nvSpPr>
          <p:cNvPr id="9" name="TextBox 8"/>
          <p:cNvSpPr txBox="1"/>
          <p:nvPr/>
        </p:nvSpPr>
        <p:spPr>
          <a:xfrm>
            <a:off x="7575639" y="5173495"/>
            <a:ext cx="3052128" cy="715581"/>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Transition to ASE</a:t>
            </a:r>
          </a:p>
          <a:p>
            <a:pPr marL="214312" indent="-214312" defTabSz="685797">
              <a:buFont typeface="Arial" panose="020B0604020202020204" pitchFamily="34" charset="0"/>
              <a:buChar char="•"/>
            </a:pPr>
            <a:r>
              <a:rPr lang="en-US" sz="1350" dirty="0">
                <a:solidFill>
                  <a:prstClr val="black"/>
                </a:solidFill>
                <a:latin typeface="Calibri" panose="020F0502020204030204"/>
              </a:rPr>
              <a:t>Transition to Post-Secondary/CTE</a:t>
            </a:r>
          </a:p>
          <a:p>
            <a:pPr marL="214312" indent="-214312" defTabSz="685797">
              <a:buFont typeface="Arial" panose="020B0604020202020204" pitchFamily="34" charset="0"/>
              <a:buChar char="•"/>
            </a:pPr>
            <a:r>
              <a:rPr lang="en-US" sz="1350" dirty="0">
                <a:solidFill>
                  <a:prstClr val="black"/>
                </a:solidFill>
                <a:latin typeface="Calibri" panose="020F0502020204030204"/>
              </a:rPr>
              <a:t>Transition to Post-Secondary/College</a:t>
            </a:r>
          </a:p>
        </p:txBody>
      </p:sp>
      <p:pic>
        <p:nvPicPr>
          <p:cNvPr id="11" name="Picture 10">
            <a:extLst>
              <a:ext uri="{FF2B5EF4-FFF2-40B4-BE49-F238E27FC236}">
                <a16:creationId xmlns:a16="http://schemas.microsoft.com/office/drawing/2014/main" id="{52E62B33-DC36-4ECC-8189-B4C5A2F56CD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41997" y="6234765"/>
            <a:ext cx="2188654" cy="548688"/>
          </a:xfrm>
          <a:prstGeom prst="rect">
            <a:avLst/>
          </a:prstGeom>
        </p:spPr>
      </p:pic>
    </p:spTree>
    <p:extLst>
      <p:ext uri="{BB962C8B-B14F-4D97-AF65-F5344CB8AC3E}">
        <p14:creationId xmlns:p14="http://schemas.microsoft.com/office/powerpoint/2010/main" val="434883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ABCFA-B1D1-4CB6-AF73-7676CDD4E97F}"/>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CA" dirty="0"/>
              <a:t>Literacy Gains</a:t>
            </a:r>
          </a:p>
        </p:txBody>
      </p:sp>
      <p:graphicFrame>
        <p:nvGraphicFramePr>
          <p:cNvPr id="3" name="Diagram 2" descr="Literacy Gains"/>
          <p:cNvGraphicFramePr/>
          <p:nvPr>
            <p:extLst>
              <p:ext uri="{D42A27DB-BD31-4B8C-83A1-F6EECF244321}">
                <p14:modId xmlns:p14="http://schemas.microsoft.com/office/powerpoint/2010/main" val="1243508422"/>
              </p:ext>
            </p:extLst>
          </p:nvPr>
        </p:nvGraphicFramePr>
        <p:xfrm>
          <a:off x="224287" y="198408"/>
          <a:ext cx="10774415" cy="5755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9A9EAF5-1DD3-4484-ABF0-3CE2F9E0704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1545" y="6213794"/>
            <a:ext cx="2188654" cy="54868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577525012"/>
              </p:ext>
            </p:extLst>
          </p:nvPr>
        </p:nvGraphicFramePr>
        <p:xfrm>
          <a:off x="3614466" y="1256536"/>
          <a:ext cx="7858666" cy="5303520"/>
        </p:xfrm>
        <a:graphic>
          <a:graphicData uri="http://schemas.openxmlformats.org/drawingml/2006/table">
            <a:tbl>
              <a:tblPr firstRow="1" bandRow="1">
                <a:tableStyleId>{5C22544A-7EE6-4342-B048-85BDC9FD1C3A}</a:tableStyleId>
              </a:tblPr>
              <a:tblGrid>
                <a:gridCol w="3929333">
                  <a:extLst>
                    <a:ext uri="{9D8B030D-6E8A-4147-A177-3AD203B41FA5}">
                      <a16:colId xmlns:a16="http://schemas.microsoft.com/office/drawing/2014/main" val="298442227"/>
                    </a:ext>
                  </a:extLst>
                </a:gridCol>
                <a:gridCol w="3929333">
                  <a:extLst>
                    <a:ext uri="{9D8B030D-6E8A-4147-A177-3AD203B41FA5}">
                      <a16:colId xmlns:a16="http://schemas.microsoft.com/office/drawing/2014/main" val="3636675005"/>
                    </a:ext>
                  </a:extLst>
                </a:gridCol>
              </a:tblGrid>
              <a:tr h="389069">
                <a:tc>
                  <a:txBody>
                    <a:bodyPr/>
                    <a:lstStyle/>
                    <a:p>
                      <a:r>
                        <a:rPr lang="en-US" sz="2400" dirty="0">
                          <a:solidFill>
                            <a:schemeClr val="tx1"/>
                          </a:solidFill>
                        </a:rPr>
                        <a:t>AEBG</a:t>
                      </a:r>
                      <a:r>
                        <a:rPr lang="en-US" sz="2400" baseline="0" dirty="0">
                          <a:solidFill>
                            <a:schemeClr val="tx1"/>
                          </a:solidFill>
                        </a:rPr>
                        <a:t> Outcome</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2400" dirty="0">
                          <a:solidFill>
                            <a:schemeClr val="tx1"/>
                          </a:solidFill>
                        </a:rPr>
                        <a:t>Recording Method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01689307"/>
                  </a:ext>
                </a:extLst>
              </a:tr>
              <a:tr h="671543">
                <a:tc>
                  <a:txBody>
                    <a:bodyPr/>
                    <a:lstStyle/>
                    <a:p>
                      <a:r>
                        <a:rPr lang="en-US" sz="2400" dirty="0"/>
                        <a:t>Pre/Post-Test</a:t>
                      </a:r>
                      <a:r>
                        <a:rPr lang="en-US" sz="2400" baseline="0" dirty="0"/>
                        <a:t> Gains</a:t>
                      </a:r>
                    </a:p>
                    <a:p>
                      <a:endParaRPr lang="en-US" sz="2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Enter</a:t>
                      </a:r>
                      <a:r>
                        <a:rPr lang="en-US" sz="2400" baseline="0" dirty="0"/>
                        <a:t> pre/post-test results</a:t>
                      </a:r>
                      <a:endParaRPr lang="en-US" sz="2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6230134"/>
                  </a:ext>
                </a:extLst>
              </a:tr>
              <a:tr h="671543">
                <a:tc>
                  <a:txBody>
                    <a:bodyPr/>
                    <a:lstStyle/>
                    <a:p>
                      <a:r>
                        <a:rPr lang="en-US" sz="2400" dirty="0"/>
                        <a:t>Carnegie Units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t>No “bubble” but via self reported level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3637617"/>
                  </a:ext>
                </a:extLst>
              </a:tr>
              <a:tr h="6715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CDCP Certificate</a:t>
                      </a:r>
                    </a:p>
                    <a:p>
                      <a:endParaRPr lang="en-US" sz="2400"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285750" indent="-285750">
                        <a:buFont typeface="Arial" panose="020B0604020202020204" pitchFamily="34" charset="0"/>
                        <a:buChar char="•"/>
                      </a:pPr>
                      <a:r>
                        <a:rPr lang="en-US" sz="2400" dirty="0"/>
                        <a:t>Mastered course competencies</a:t>
                      </a:r>
                    </a:p>
                    <a:p>
                      <a:pPr marL="285750" indent="-285750">
                        <a:buFont typeface="Arial" panose="020B0604020202020204" pitchFamily="34" charset="0"/>
                        <a:buChar char="•"/>
                      </a:pPr>
                      <a:r>
                        <a:rPr lang="en-US" sz="2400" dirty="0"/>
                        <a:t>Skills Progression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57410779"/>
                  </a:ext>
                </a:extLst>
              </a:tr>
              <a:tr h="6715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Occupational Skills Gain</a:t>
                      </a:r>
                    </a:p>
                    <a:p>
                      <a:endParaRPr lang="en-US" sz="2400" dirty="0"/>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2400" dirty="0"/>
                        <a:t>Met Work based Project </a:t>
                      </a:r>
                    </a:p>
                    <a:p>
                      <a:pPr marL="285750" indent="-285750">
                        <a:buFont typeface="Arial" panose="020B0604020202020204" pitchFamily="34" charset="0"/>
                        <a:buChar char="•"/>
                      </a:pPr>
                      <a:r>
                        <a:rPr lang="en-US" sz="2400" dirty="0"/>
                        <a:t>Training Milestone</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50614372"/>
                  </a:ext>
                </a:extLst>
              </a:tr>
              <a:tr h="6715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Workforce Preparation</a:t>
                      </a:r>
                    </a:p>
                    <a:p>
                      <a:endParaRPr lang="en-US" sz="24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Acquired Workforce Readiness</a:t>
                      </a:r>
                    </a:p>
                    <a:p>
                      <a:endParaRPr lang="en-US" sz="2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8910136"/>
                  </a:ext>
                </a:extLst>
              </a:tr>
            </a:tbl>
          </a:graphicData>
        </a:graphic>
      </p:graphicFrame>
    </p:spTree>
    <p:extLst>
      <p:ext uri="{BB962C8B-B14F-4D97-AF65-F5344CB8AC3E}">
        <p14:creationId xmlns:p14="http://schemas.microsoft.com/office/powerpoint/2010/main" val="4108334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120771" y="195962"/>
            <a:ext cx="7962181"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n-ea"/>
                <a:cs typeface="+mn-cs"/>
              </a:rPr>
              <a:t>Literacy Gains – HS Credits</a:t>
            </a:r>
          </a:p>
        </p:txBody>
      </p:sp>
      <p:grpSp>
        <p:nvGrpSpPr>
          <p:cNvPr id="5" name="Group 4" descr="Screen capture of the Literacy Gains High School Credits indicating the instructional levels dropdown menu.">
            <a:extLst>
              <a:ext uri="{FF2B5EF4-FFF2-40B4-BE49-F238E27FC236}">
                <a16:creationId xmlns:a16="http://schemas.microsoft.com/office/drawing/2014/main" id="{C3A86E1F-CC8B-4B06-8351-EAC1934C3914}"/>
              </a:ext>
            </a:extLst>
          </p:cNvPr>
          <p:cNvGrpSpPr/>
          <p:nvPr/>
        </p:nvGrpSpPr>
        <p:grpSpPr>
          <a:xfrm>
            <a:off x="463951" y="1362974"/>
            <a:ext cx="5614526" cy="4914985"/>
            <a:chOff x="463951" y="1362974"/>
            <a:chExt cx="5614526" cy="4914985"/>
          </a:xfrm>
        </p:grpSpPr>
        <p:pic>
          <p:nvPicPr>
            <p:cNvPr id="2" name="Picture 1"/>
            <p:cNvPicPr>
              <a:picLocks noChangeAspect="1"/>
            </p:cNvPicPr>
            <p:nvPr/>
          </p:nvPicPr>
          <p:blipFill>
            <a:blip r:embed="rId3"/>
            <a:stretch>
              <a:fillRect/>
            </a:stretch>
          </p:blipFill>
          <p:spPr>
            <a:xfrm>
              <a:off x="463951" y="1362974"/>
              <a:ext cx="4570311" cy="3985403"/>
            </a:xfrm>
            <a:prstGeom prst="rect">
              <a:avLst/>
            </a:prstGeom>
            <a:ln>
              <a:solidFill>
                <a:schemeClr val="accent1"/>
              </a:solidFill>
            </a:ln>
          </p:spPr>
        </p:pic>
        <p:pic>
          <p:nvPicPr>
            <p:cNvPr id="4" name="Picture 3"/>
            <p:cNvPicPr>
              <a:picLocks noChangeAspect="1"/>
            </p:cNvPicPr>
            <p:nvPr/>
          </p:nvPicPr>
          <p:blipFill>
            <a:blip r:embed="rId4"/>
            <a:stretch>
              <a:fillRect/>
            </a:stretch>
          </p:blipFill>
          <p:spPr>
            <a:xfrm>
              <a:off x="1420752" y="3944334"/>
              <a:ext cx="4657725" cy="2333625"/>
            </a:xfrm>
            <a:prstGeom prst="rect">
              <a:avLst/>
            </a:prstGeom>
          </p:spPr>
        </p:pic>
      </p:grpSp>
      <p:sp>
        <p:nvSpPr>
          <p:cNvPr id="6" name="TextBox 5"/>
          <p:cNvSpPr txBox="1"/>
          <p:nvPr/>
        </p:nvSpPr>
        <p:spPr>
          <a:xfrm>
            <a:off x="6676845" y="2950234"/>
            <a:ext cx="4787661" cy="3539430"/>
          </a:xfrm>
          <a:prstGeom prst="rect">
            <a:avLst/>
          </a:prstGeom>
          <a:noFill/>
          <a:ln>
            <a:solidFill>
              <a:schemeClr val="accent1"/>
            </a:solidFill>
          </a:ln>
        </p:spPr>
        <p:txBody>
          <a:bodyPr wrap="square" rtlCol="0">
            <a:spAutoFit/>
          </a:bodyPr>
          <a:lstStyle/>
          <a:p>
            <a:r>
              <a:rPr lang="en-US" sz="2800" dirty="0"/>
              <a:t>In TE, go to Records – Students – Records and refer to Instructional Levels:</a:t>
            </a:r>
          </a:p>
          <a:p>
            <a:pPr marL="285750" indent="-285750">
              <a:buFont typeface="Arial" panose="020B0604020202020204" pitchFamily="34" charset="0"/>
              <a:buChar char="•"/>
            </a:pPr>
            <a:r>
              <a:rPr lang="en-US" sz="2800" dirty="0"/>
              <a:t>Select ASE Low upon enrollment</a:t>
            </a:r>
          </a:p>
          <a:p>
            <a:pPr marL="285750" indent="-285750">
              <a:buFont typeface="Arial" panose="020B0604020202020204" pitchFamily="34" charset="0"/>
              <a:buChar char="•"/>
            </a:pPr>
            <a:r>
              <a:rPr lang="en-US" sz="2800" dirty="0"/>
              <a:t>Select ASE High later in the year once student progresses to the 11</a:t>
            </a:r>
            <a:r>
              <a:rPr lang="en-US" sz="2800" baseline="30000" dirty="0"/>
              <a:t>th</a:t>
            </a:r>
            <a:r>
              <a:rPr lang="en-US" sz="2800" dirty="0"/>
              <a:t> or 12</a:t>
            </a:r>
            <a:r>
              <a:rPr lang="en-US" sz="2800" baseline="30000" dirty="0"/>
              <a:t>th</a:t>
            </a:r>
            <a:r>
              <a:rPr lang="en-US" sz="2800" dirty="0"/>
              <a:t> grade level</a:t>
            </a:r>
          </a:p>
        </p:txBody>
      </p:sp>
      <p:pic>
        <p:nvPicPr>
          <p:cNvPr id="7" name="Picture 6">
            <a:extLst>
              <a:ext uri="{FF2B5EF4-FFF2-40B4-BE49-F238E27FC236}">
                <a16:creationId xmlns:a16="http://schemas.microsoft.com/office/drawing/2014/main" id="{54DFB7B6-4D63-4BD0-80E4-662ADEBABE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0771" y="6215320"/>
            <a:ext cx="2188654" cy="548688"/>
          </a:xfrm>
          <a:prstGeom prst="rect">
            <a:avLst/>
          </a:prstGeom>
        </p:spPr>
      </p:pic>
    </p:spTree>
    <p:extLst>
      <p:ext uri="{BB962C8B-B14F-4D97-AF65-F5344CB8AC3E}">
        <p14:creationId xmlns:p14="http://schemas.microsoft.com/office/powerpoint/2010/main" val="3926455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120771" y="195962"/>
            <a:ext cx="1128335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n-ea"/>
                <a:cs typeface="+mn-cs"/>
              </a:rPr>
              <a:t>Literacy Gains – CTE Related Outcomes</a:t>
            </a:r>
          </a:p>
        </p:txBody>
      </p:sp>
      <p:sp>
        <p:nvSpPr>
          <p:cNvPr id="5" name="TextBox 4"/>
          <p:cNvSpPr txBox="1"/>
          <p:nvPr/>
        </p:nvSpPr>
        <p:spPr>
          <a:xfrm>
            <a:off x="514709" y="996002"/>
            <a:ext cx="11162581" cy="5570756"/>
          </a:xfrm>
          <a:prstGeom prst="rect">
            <a:avLst/>
          </a:prstGeom>
          <a:noFill/>
          <a:ln>
            <a:solidFill>
              <a:schemeClr val="accent1"/>
            </a:solidFill>
          </a:ln>
        </p:spPr>
        <p:txBody>
          <a:bodyPr wrap="square" rtlCol="0">
            <a:spAutoFit/>
          </a:bodyPr>
          <a:lstStyle/>
          <a:p>
            <a:r>
              <a:rPr lang="en-US" sz="3200" b="1" u="sng" dirty="0"/>
              <a:t>Occupational Skills Gain:</a:t>
            </a:r>
          </a:p>
          <a:p>
            <a:pPr marL="285750" indent="-285750">
              <a:buFont typeface="Arial" panose="020B0604020202020204" pitchFamily="34" charset="0"/>
              <a:buChar char="•"/>
            </a:pPr>
            <a:r>
              <a:rPr lang="en-US" sz="3200" dirty="0"/>
              <a:t>Usually suggests accomplishment of a portion of a longer term program</a:t>
            </a:r>
          </a:p>
          <a:p>
            <a:pPr marL="742950" lvl="1" indent="-285750">
              <a:buFont typeface="Arial" panose="020B0604020202020204" pitchFamily="34" charset="0"/>
              <a:buChar char="•"/>
            </a:pPr>
            <a:r>
              <a:rPr lang="en-US" sz="2800" i="1" dirty="0"/>
              <a:t>For example</a:t>
            </a:r>
            <a:r>
              <a:rPr lang="en-US" sz="2800" dirty="0"/>
              <a:t>: a student enrolls in a long term welding program in CTE, which is five semesters/five modules long. </a:t>
            </a:r>
            <a:r>
              <a:rPr lang="en-US" sz="2800" b="1" i="1" dirty="0"/>
              <a:t>The student passes a skills check/written  test </a:t>
            </a:r>
            <a:r>
              <a:rPr lang="en-US" sz="2800" dirty="0"/>
              <a:t> that indicates the student is ready to finish Module I and enroll in Module II.</a:t>
            </a:r>
          </a:p>
          <a:p>
            <a:r>
              <a:rPr lang="en-US" sz="3200" b="1" u="sng" dirty="0"/>
              <a:t>Workforce Prep Outcome</a:t>
            </a:r>
            <a:r>
              <a:rPr lang="en-US" sz="3200" b="1" dirty="0"/>
              <a:t>:</a:t>
            </a:r>
          </a:p>
          <a:p>
            <a:pPr marL="285750" indent="-285750">
              <a:buFont typeface="Arial" panose="020B0604020202020204" pitchFamily="34" charset="0"/>
              <a:buChar char="•"/>
            </a:pPr>
            <a:r>
              <a:rPr lang="en-US" sz="3200" dirty="0"/>
              <a:t>Usually suggests completion of a shorter term program</a:t>
            </a:r>
          </a:p>
          <a:p>
            <a:pPr marL="742950" lvl="1" indent="-285750">
              <a:buFont typeface="Arial" panose="020B0604020202020204" pitchFamily="34" charset="0"/>
              <a:buChar char="•"/>
            </a:pPr>
            <a:r>
              <a:rPr lang="en-US" sz="2800" i="1" dirty="0"/>
              <a:t>For example</a:t>
            </a:r>
            <a:r>
              <a:rPr lang="en-US" sz="2800" dirty="0"/>
              <a:t>: a student enrolls and completes a 15 hour instructional module on job search strategies. </a:t>
            </a:r>
            <a:r>
              <a:rPr lang="en-US" sz="2800" b="1" i="1" dirty="0"/>
              <a:t>The student earns documentation </a:t>
            </a:r>
            <a:r>
              <a:rPr lang="en-US" sz="2800" dirty="0"/>
              <a:t>such as an informal certificate at the end of the instructional module.</a:t>
            </a:r>
          </a:p>
        </p:txBody>
      </p:sp>
    </p:spTree>
    <p:extLst>
      <p:ext uri="{BB962C8B-B14F-4D97-AF65-F5344CB8AC3E}">
        <p14:creationId xmlns:p14="http://schemas.microsoft.com/office/powerpoint/2010/main" val="1340497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422695" y="198407"/>
            <a:ext cx="7858663"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mn-lt"/>
                <a:ea typeface="+mn-ea"/>
                <a:cs typeface="+mn-cs"/>
              </a:rPr>
              <a:t>Occupational Outcomes: Post-Secondary vs. Literacy Gains</a:t>
            </a:r>
          </a:p>
        </p:txBody>
      </p:sp>
      <p:pic>
        <p:nvPicPr>
          <p:cNvPr id="5" name="Picture 4" descr="Screen capture of the AEBG Post Secondary Credential Completion certifications."/>
          <p:cNvPicPr>
            <a:picLocks noChangeAspect="1"/>
          </p:cNvPicPr>
          <p:nvPr/>
        </p:nvPicPr>
        <p:blipFill>
          <a:blip r:embed="rId3"/>
          <a:stretch>
            <a:fillRect/>
          </a:stretch>
        </p:blipFill>
        <p:spPr>
          <a:xfrm>
            <a:off x="8721303" y="198407"/>
            <a:ext cx="2924356" cy="2192196"/>
          </a:xfrm>
          <a:prstGeom prst="rect">
            <a:avLst/>
          </a:prstGeom>
          <a:ln>
            <a:solidFill>
              <a:schemeClr val="accent1"/>
            </a:solidFill>
          </a:ln>
        </p:spPr>
      </p:pic>
      <p:sp>
        <p:nvSpPr>
          <p:cNvPr id="4" name="TextBox 3"/>
          <p:cNvSpPr txBox="1"/>
          <p:nvPr/>
        </p:nvSpPr>
        <p:spPr>
          <a:xfrm>
            <a:off x="362310" y="2693350"/>
            <a:ext cx="4399471" cy="3539430"/>
          </a:xfrm>
          <a:prstGeom prst="rect">
            <a:avLst/>
          </a:prstGeom>
          <a:noFill/>
          <a:ln>
            <a:solidFill>
              <a:schemeClr val="accent1"/>
            </a:solidFill>
          </a:ln>
        </p:spPr>
        <p:txBody>
          <a:bodyPr wrap="square" rtlCol="0">
            <a:spAutoFit/>
          </a:bodyPr>
          <a:lstStyle/>
          <a:p>
            <a:r>
              <a:rPr lang="en-US" sz="2800" b="1" u="sng" dirty="0"/>
              <a:t>Post-Secondary:</a:t>
            </a:r>
          </a:p>
          <a:p>
            <a:pPr marL="285750" indent="-285750">
              <a:buFont typeface="Arial" panose="020B0604020202020204" pitchFamily="34" charset="0"/>
              <a:buChar char="•"/>
            </a:pPr>
            <a:r>
              <a:rPr lang="en-US" sz="2800" dirty="0"/>
              <a:t>Attained Credential</a:t>
            </a:r>
          </a:p>
          <a:p>
            <a:pPr marL="285750" indent="-285750">
              <a:buFont typeface="Arial" panose="020B0604020202020204" pitchFamily="34" charset="0"/>
              <a:buChar char="•"/>
            </a:pPr>
            <a:r>
              <a:rPr lang="en-US" sz="2800" dirty="0"/>
              <a:t>Occupational licensure</a:t>
            </a:r>
          </a:p>
          <a:p>
            <a:pPr marL="285750" indent="-285750">
              <a:buFont typeface="Arial" panose="020B0604020202020204" pitchFamily="34" charset="0"/>
              <a:buChar char="•"/>
            </a:pPr>
            <a:r>
              <a:rPr lang="en-US" sz="2800" dirty="0"/>
              <a:t>Occupational certificate</a:t>
            </a:r>
          </a:p>
          <a:p>
            <a:endParaRPr lang="en-US" sz="2800" b="1" u="sng" dirty="0"/>
          </a:p>
          <a:p>
            <a:r>
              <a:rPr lang="en-US" sz="2800" b="1" u="sng" dirty="0"/>
              <a:t>Literacy Gains</a:t>
            </a:r>
            <a:r>
              <a:rPr lang="en-US" sz="2800" b="1" dirty="0"/>
              <a:t>:</a:t>
            </a:r>
          </a:p>
          <a:p>
            <a:pPr marL="285750" indent="-285750">
              <a:buFont typeface="Arial" panose="020B0604020202020204" pitchFamily="34" charset="0"/>
              <a:buChar char="•"/>
            </a:pPr>
            <a:r>
              <a:rPr lang="en-US" sz="2800" dirty="0"/>
              <a:t>Occupational Skills Gain</a:t>
            </a:r>
          </a:p>
          <a:p>
            <a:pPr marL="285750" indent="-285750">
              <a:buFont typeface="Arial" panose="020B0604020202020204" pitchFamily="34" charset="0"/>
              <a:buChar char="•"/>
            </a:pPr>
            <a:r>
              <a:rPr lang="en-US" sz="2800" dirty="0"/>
              <a:t>Workforce Prep Milestone</a:t>
            </a:r>
          </a:p>
        </p:txBody>
      </p:sp>
      <p:sp>
        <p:nvSpPr>
          <p:cNvPr id="6" name="TextBox 5"/>
          <p:cNvSpPr txBox="1"/>
          <p:nvPr/>
        </p:nvSpPr>
        <p:spPr>
          <a:xfrm>
            <a:off x="5037826" y="2693350"/>
            <a:ext cx="6625087" cy="3108543"/>
          </a:xfrm>
          <a:prstGeom prst="rect">
            <a:avLst/>
          </a:prstGeom>
          <a:noFill/>
          <a:ln>
            <a:solidFill>
              <a:schemeClr val="accent1"/>
            </a:solidFill>
          </a:ln>
        </p:spPr>
        <p:txBody>
          <a:bodyPr wrap="square" rtlCol="0">
            <a:spAutoFit/>
          </a:bodyPr>
          <a:lstStyle/>
          <a:p>
            <a:r>
              <a:rPr lang="en-US" sz="2800" b="1" dirty="0"/>
              <a:t>Post-Secondary</a:t>
            </a:r>
            <a:r>
              <a:rPr lang="en-US" sz="2800" dirty="0"/>
              <a:t> = </a:t>
            </a:r>
          </a:p>
          <a:p>
            <a:pPr marL="457200" indent="-457200">
              <a:buFont typeface="Arial" panose="020B0604020202020204" pitchFamily="34" charset="0"/>
              <a:buChar char="•"/>
            </a:pPr>
            <a:r>
              <a:rPr lang="en-US" sz="2800" dirty="0"/>
              <a:t>Completion of a longer term program</a:t>
            </a:r>
          </a:p>
          <a:p>
            <a:endParaRPr lang="en-US" sz="2800" dirty="0"/>
          </a:p>
          <a:p>
            <a:r>
              <a:rPr lang="en-US" sz="2800" dirty="0"/>
              <a:t>“</a:t>
            </a:r>
            <a:r>
              <a:rPr lang="en-US" sz="2800" b="1" dirty="0"/>
              <a:t>Literacy Gains</a:t>
            </a:r>
            <a:r>
              <a:rPr lang="en-US" sz="2800" dirty="0"/>
              <a:t>” = </a:t>
            </a:r>
          </a:p>
          <a:p>
            <a:pPr marL="457200" indent="-457200">
              <a:buFont typeface="Arial" panose="020B0604020202020204" pitchFamily="34" charset="0"/>
              <a:buChar char="•"/>
            </a:pPr>
            <a:r>
              <a:rPr lang="en-US" sz="2800" dirty="0"/>
              <a:t>Partial completion of a longer term program</a:t>
            </a:r>
          </a:p>
          <a:p>
            <a:pPr marL="457200" indent="-457200">
              <a:buFont typeface="Arial" panose="020B0604020202020204" pitchFamily="34" charset="0"/>
              <a:buChar char="•"/>
            </a:pPr>
            <a:r>
              <a:rPr lang="en-US" sz="2800" dirty="0"/>
              <a:t>Completion of a shorter term program</a:t>
            </a:r>
          </a:p>
        </p:txBody>
      </p:sp>
      <p:pic>
        <p:nvPicPr>
          <p:cNvPr id="7" name="Picture 6">
            <a:extLst>
              <a:ext uri="{FF2B5EF4-FFF2-40B4-BE49-F238E27FC236}">
                <a16:creationId xmlns:a16="http://schemas.microsoft.com/office/drawing/2014/main" id="{A4CB261A-939A-4747-89BF-A6A17AC72E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5021" y="6309312"/>
            <a:ext cx="2188654" cy="548688"/>
          </a:xfrm>
          <a:prstGeom prst="rect">
            <a:avLst/>
          </a:prstGeom>
        </p:spPr>
      </p:pic>
    </p:spTree>
    <p:extLst>
      <p:ext uri="{BB962C8B-B14F-4D97-AF65-F5344CB8AC3E}">
        <p14:creationId xmlns:p14="http://schemas.microsoft.com/office/powerpoint/2010/main" val="1666202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cs typeface="Calibri" panose="020F0502020204030204" pitchFamily="34" charset="0"/>
              </a:rPr>
              <a:t>Passing Knowledge-Based Exam	</a:t>
            </a:r>
            <a:endParaRPr lang="en-US" dirty="0"/>
          </a:p>
        </p:txBody>
      </p:sp>
      <p:sp>
        <p:nvSpPr>
          <p:cNvPr id="3" name="Content Placeholder 2"/>
          <p:cNvSpPr>
            <a:spLocks noGrp="1"/>
          </p:cNvSpPr>
          <p:nvPr>
            <p:ph idx="1"/>
          </p:nvPr>
        </p:nvSpPr>
        <p:spPr>
          <a:xfrm>
            <a:off x="838200" y="1690688"/>
            <a:ext cx="10515600" cy="4727365"/>
          </a:xfrm>
        </p:spPr>
        <p:txBody>
          <a:bodyPr>
            <a:normAutofit lnSpcReduction="10000"/>
          </a:bodyPr>
          <a:lstStyle/>
          <a:p>
            <a:pPr marL="463550" indent="-463550">
              <a:buFont typeface="Wingdings" panose="05000000000000000000" pitchFamily="2" charset="2"/>
              <a:buChar char="§"/>
            </a:pPr>
            <a:r>
              <a:rPr lang="en-US" sz="3600" dirty="0"/>
              <a:t>The Skills Progression MSG has now been replaced by </a:t>
            </a:r>
            <a:r>
              <a:rPr lang="en-US" sz="3600" b="1" i="1" dirty="0"/>
              <a:t>Passage of an Exam</a:t>
            </a:r>
            <a:r>
              <a:rPr lang="en-US" sz="3600" dirty="0"/>
              <a:t>.</a:t>
            </a:r>
          </a:p>
          <a:p>
            <a:pPr marL="463550" indent="-463550">
              <a:buFont typeface="Wingdings" panose="05000000000000000000" pitchFamily="2" charset="2"/>
              <a:buChar char="§"/>
            </a:pPr>
            <a:r>
              <a:rPr lang="en-US" sz="3600" dirty="0"/>
              <a:t>Learner </a:t>
            </a:r>
            <a:r>
              <a:rPr lang="en-US" sz="3600" b="1" i="1" dirty="0"/>
              <a:t>passes an exam </a:t>
            </a:r>
            <a:r>
              <a:rPr lang="en-US" sz="3600" dirty="0"/>
              <a:t>during the year that is required for a job, or that demonstrates progress in attaining technical or occupational skills.</a:t>
            </a:r>
          </a:p>
          <a:p>
            <a:pPr marL="463550" indent="-463550">
              <a:buFont typeface="Wingdings" panose="05000000000000000000" pitchFamily="2" charset="2"/>
              <a:buChar char="§"/>
            </a:pPr>
            <a:r>
              <a:rPr lang="en-US" sz="3600" dirty="0"/>
              <a:t>Exam can be a hands on occupational skills demonstration, written test, standardized pre/post-test, or other method of assessment that clearly demonstrates skill progression or attainment.</a:t>
            </a:r>
          </a:p>
        </p:txBody>
      </p:sp>
      <p:pic>
        <p:nvPicPr>
          <p:cNvPr id="5" name="Picture 4">
            <a:extLst>
              <a:ext uri="{FF2B5EF4-FFF2-40B4-BE49-F238E27FC236}">
                <a16:creationId xmlns:a16="http://schemas.microsoft.com/office/drawing/2014/main" id="{18894345-0361-44A7-A0D2-AC6C72F191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997" y="6218531"/>
            <a:ext cx="2188654" cy="548688"/>
          </a:xfrm>
          <a:prstGeom prst="rect">
            <a:avLst/>
          </a:prstGeom>
        </p:spPr>
      </p:pic>
    </p:spTree>
    <p:extLst>
      <p:ext uri="{BB962C8B-B14F-4D97-AF65-F5344CB8AC3E}">
        <p14:creationId xmlns:p14="http://schemas.microsoft.com/office/powerpoint/2010/main" val="3817839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MSG’s for CTE </a:t>
            </a:r>
          </a:p>
        </p:txBody>
      </p:sp>
      <p:sp>
        <p:nvSpPr>
          <p:cNvPr id="3" name="Content Placeholder 2"/>
          <p:cNvSpPr>
            <a:spLocks noGrp="1"/>
          </p:cNvSpPr>
          <p:nvPr>
            <p:ph idx="1"/>
          </p:nvPr>
        </p:nvSpPr>
        <p:spPr>
          <a:xfrm>
            <a:off x="631166" y="1515073"/>
            <a:ext cx="6899694" cy="5041001"/>
          </a:xfrm>
        </p:spPr>
        <p:txBody>
          <a:bodyPr>
            <a:normAutofit/>
          </a:bodyPr>
          <a:lstStyle/>
          <a:p>
            <a:pPr marL="0" indent="0">
              <a:buNone/>
            </a:pPr>
            <a:r>
              <a:rPr lang="en-US" sz="3200" dirty="0"/>
              <a:t>The Passage of Exam Measurable Skills Gain for WIOA I aligns with the CAEP Occupational Skills Gain.</a:t>
            </a:r>
          </a:p>
          <a:p>
            <a:pPr lvl="1"/>
            <a:r>
              <a:rPr lang="en-US" sz="3200" dirty="0"/>
              <a:t>When a student achieves an Occupational Skills Gain, that now entails that the student passes an exam such as work skills demonstration</a:t>
            </a:r>
          </a:p>
        </p:txBody>
      </p:sp>
      <p:pic>
        <p:nvPicPr>
          <p:cNvPr id="4" name="Picture 3" descr="Screen capture of the Work checklist indicating Met work-based project goal and training milestone marked as completed."/>
          <p:cNvPicPr>
            <a:picLocks noChangeAspect="1"/>
          </p:cNvPicPr>
          <p:nvPr/>
        </p:nvPicPr>
        <p:blipFill rotWithShape="1">
          <a:blip r:embed="rId3">
            <a:extLst>
              <a:ext uri="{28A0092B-C50C-407E-A947-70E740481C1C}">
                <a14:useLocalDpi xmlns:a14="http://schemas.microsoft.com/office/drawing/2010/main" val="0"/>
              </a:ext>
            </a:extLst>
          </a:blip>
          <a:srcRect t="1" r="68778" b="40435"/>
          <a:stretch/>
        </p:blipFill>
        <p:spPr>
          <a:xfrm>
            <a:off x="7737894" y="1690688"/>
            <a:ext cx="3508951" cy="3825448"/>
          </a:xfrm>
          <a:prstGeom prst="rect">
            <a:avLst/>
          </a:prstGeom>
        </p:spPr>
      </p:pic>
      <p:pic>
        <p:nvPicPr>
          <p:cNvPr id="6" name="Picture 5">
            <a:extLst>
              <a:ext uri="{FF2B5EF4-FFF2-40B4-BE49-F238E27FC236}">
                <a16:creationId xmlns:a16="http://schemas.microsoft.com/office/drawing/2014/main" id="{1E484BFF-DA9C-46B7-B3D8-251CD8B9BF5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352" y="6218531"/>
            <a:ext cx="2188654" cy="548688"/>
          </a:xfrm>
          <a:prstGeom prst="rect">
            <a:avLst/>
          </a:prstGeom>
        </p:spPr>
      </p:pic>
    </p:spTree>
    <p:extLst>
      <p:ext uri="{BB962C8B-B14F-4D97-AF65-F5344CB8AC3E}">
        <p14:creationId xmlns:p14="http://schemas.microsoft.com/office/powerpoint/2010/main" val="2006989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62" y="270567"/>
            <a:ext cx="10515600" cy="1325563"/>
          </a:xfrm>
        </p:spPr>
        <p:txBody>
          <a:bodyPr/>
          <a:lstStyle/>
          <a:p>
            <a:r>
              <a:rPr lang="en-US" dirty="0">
                <a:solidFill>
                  <a:schemeClr val="accent1">
                    <a:lumMod val="75000"/>
                  </a:schemeClr>
                </a:solidFill>
              </a:rPr>
              <a:t>MSG’s for CTE  </a:t>
            </a:r>
          </a:p>
        </p:txBody>
      </p:sp>
      <p:sp>
        <p:nvSpPr>
          <p:cNvPr id="3" name="Content Placeholder 2"/>
          <p:cNvSpPr>
            <a:spLocks noGrp="1"/>
          </p:cNvSpPr>
          <p:nvPr>
            <p:ph idx="1"/>
          </p:nvPr>
        </p:nvSpPr>
        <p:spPr>
          <a:xfrm>
            <a:off x="631166" y="1515073"/>
            <a:ext cx="6899694" cy="5041001"/>
          </a:xfrm>
        </p:spPr>
        <p:txBody>
          <a:bodyPr>
            <a:normAutofit/>
          </a:bodyPr>
          <a:lstStyle/>
          <a:p>
            <a:pPr marL="0" indent="0">
              <a:buNone/>
            </a:pPr>
            <a:r>
              <a:rPr lang="en-US" sz="3200" dirty="0"/>
              <a:t>The Passage of Exam Measurable Skills Gain for WIOA I aligns with the CAEP Workforce Preparation Outcome</a:t>
            </a:r>
          </a:p>
          <a:p>
            <a:pPr lvl="1"/>
            <a:r>
              <a:rPr lang="en-US" sz="3200" dirty="0"/>
              <a:t>Workforce Preparation Outcome should include some documentation of work skills progression or attainment.</a:t>
            </a:r>
          </a:p>
          <a:p>
            <a:pPr marL="0" indent="0">
              <a:buNone/>
            </a:pPr>
            <a:endParaRPr lang="en-US" sz="3200" dirty="0"/>
          </a:p>
        </p:txBody>
      </p:sp>
      <p:pic>
        <p:nvPicPr>
          <p:cNvPr id="6" name="Picture 5" descr="Screen capture of the Work checklist indicating acquired workforce readiness skills marked as completed."/>
          <p:cNvPicPr>
            <a:picLocks noChangeAspect="1"/>
          </p:cNvPicPr>
          <p:nvPr/>
        </p:nvPicPr>
        <p:blipFill>
          <a:blip r:embed="rId3"/>
          <a:stretch>
            <a:fillRect/>
          </a:stretch>
        </p:blipFill>
        <p:spPr>
          <a:xfrm>
            <a:off x="7639589" y="2530505"/>
            <a:ext cx="3486150" cy="2314575"/>
          </a:xfrm>
          <a:prstGeom prst="rect">
            <a:avLst/>
          </a:prstGeom>
        </p:spPr>
      </p:pic>
      <p:pic>
        <p:nvPicPr>
          <p:cNvPr id="5" name="Picture 4">
            <a:extLst>
              <a:ext uri="{FF2B5EF4-FFF2-40B4-BE49-F238E27FC236}">
                <a16:creationId xmlns:a16="http://schemas.microsoft.com/office/drawing/2014/main" id="{3736E8D5-F9DD-4C83-8876-EBB8BECDA2E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6840" y="6195807"/>
            <a:ext cx="2188654" cy="548688"/>
          </a:xfrm>
          <a:prstGeom prst="rect">
            <a:avLst/>
          </a:prstGeom>
        </p:spPr>
      </p:pic>
    </p:spTree>
    <p:extLst>
      <p:ext uri="{BB962C8B-B14F-4D97-AF65-F5344CB8AC3E}">
        <p14:creationId xmlns:p14="http://schemas.microsoft.com/office/powerpoint/2010/main" val="85285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Literacy Gains Outcomes – COVID-19 Update</a:t>
            </a:r>
          </a:p>
        </p:txBody>
      </p:sp>
      <p:sp>
        <p:nvSpPr>
          <p:cNvPr id="3" name="Content Placeholder 2"/>
          <p:cNvSpPr>
            <a:spLocks noGrp="1"/>
          </p:cNvSpPr>
          <p:nvPr>
            <p:ph idx="1"/>
          </p:nvPr>
        </p:nvSpPr>
        <p:spPr>
          <a:xfrm>
            <a:off x="838200" y="1556017"/>
            <a:ext cx="10150565" cy="5041001"/>
          </a:xfrm>
          <a:ln>
            <a:solidFill>
              <a:schemeClr val="accent1"/>
            </a:solidFill>
          </a:ln>
        </p:spPr>
        <p:txBody>
          <a:bodyPr>
            <a:normAutofit/>
          </a:bodyPr>
          <a:lstStyle/>
          <a:p>
            <a:r>
              <a:rPr lang="en-US" sz="3200" dirty="0"/>
              <a:t>Mark when CAEP learners achieve outcomes in Distance Learning classes.</a:t>
            </a:r>
          </a:p>
          <a:p>
            <a:r>
              <a:rPr lang="en-US" sz="3200" dirty="0"/>
              <a:t>Record achievements already attained before closures</a:t>
            </a:r>
          </a:p>
          <a:p>
            <a:r>
              <a:rPr lang="en-US" sz="3200" dirty="0"/>
              <a:t>Use “passage of exam” process for CTE MSG’s as a guide for recording student achievement.</a:t>
            </a:r>
          </a:p>
          <a:p>
            <a:pPr lvl="1"/>
            <a:r>
              <a:rPr lang="en-US" sz="3200" dirty="0"/>
              <a:t>Student passes informal exam such as a (virtual) class assessment, written assignment, or oral interview </a:t>
            </a:r>
          </a:p>
          <a:p>
            <a:pPr lvl="1"/>
            <a:r>
              <a:rPr lang="en-US" sz="3200" dirty="0"/>
              <a:t>Completes skills demonstration in workforce preparation activities</a:t>
            </a:r>
          </a:p>
          <a:p>
            <a:pPr lvl="1"/>
            <a:endParaRPr lang="en-US" sz="3200" dirty="0"/>
          </a:p>
          <a:p>
            <a:pPr lvl="1"/>
            <a:endParaRPr lang="en-US" sz="3200" dirty="0"/>
          </a:p>
          <a:p>
            <a:pPr marL="0" indent="0">
              <a:buNone/>
            </a:pPr>
            <a:endParaRPr lang="en-US" sz="3200" dirty="0"/>
          </a:p>
        </p:txBody>
      </p:sp>
      <p:grpSp>
        <p:nvGrpSpPr>
          <p:cNvPr id="4" name="Group 3">
            <a:extLst>
              <a:ext uri="{C183D7F6-B498-43B3-948B-1728B52AA6E4}">
                <adec:decorative xmlns:adec="http://schemas.microsoft.com/office/drawing/2017/decorative" val="1"/>
              </a:ext>
            </a:extLst>
          </p:cNvPr>
          <p:cNvGrpSpPr/>
          <p:nvPr/>
        </p:nvGrpSpPr>
        <p:grpSpPr>
          <a:xfrm>
            <a:off x="9217742" y="5545394"/>
            <a:ext cx="2685352" cy="1199108"/>
            <a:chOff x="0" y="0"/>
            <a:chExt cx="3030627" cy="1382982"/>
          </a:xfrm>
        </p:grpSpPr>
        <p:sp>
          <p:nvSpPr>
            <p:cNvPr id="5" name="Rectangle 4"/>
            <p:cNvSpPr/>
            <p:nvPr/>
          </p:nvSpPr>
          <p:spPr>
            <a:xfrm>
              <a:off x="0" y="0"/>
              <a:ext cx="3030627" cy="138298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TextBox 5"/>
            <p:cNvSpPr txBox="1"/>
            <p:nvPr/>
          </p:nvSpPr>
          <p:spPr>
            <a:xfrm>
              <a:off x="0" y="0"/>
              <a:ext cx="3030627" cy="13829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Literacy Gains</a:t>
              </a:r>
            </a:p>
          </p:txBody>
        </p:sp>
      </p:grpSp>
      <p:pic>
        <p:nvPicPr>
          <p:cNvPr id="8" name="Picture 7">
            <a:extLst>
              <a:ext uri="{FF2B5EF4-FFF2-40B4-BE49-F238E27FC236}">
                <a16:creationId xmlns:a16="http://schemas.microsoft.com/office/drawing/2014/main" id="{D1DEF550-864D-49C3-836D-846B8AFDC9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908" y="6195814"/>
            <a:ext cx="2188654" cy="548688"/>
          </a:xfrm>
          <a:prstGeom prst="rect">
            <a:avLst/>
          </a:prstGeom>
        </p:spPr>
      </p:pic>
    </p:spTree>
    <p:extLst>
      <p:ext uri="{BB962C8B-B14F-4D97-AF65-F5344CB8AC3E}">
        <p14:creationId xmlns:p14="http://schemas.microsoft.com/office/powerpoint/2010/main" val="2557167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Literacy Gains Outcomes– COVID-19 Update</a:t>
            </a:r>
          </a:p>
        </p:txBody>
      </p:sp>
      <p:sp>
        <p:nvSpPr>
          <p:cNvPr id="3" name="Content Placeholder 2"/>
          <p:cNvSpPr>
            <a:spLocks noGrp="1"/>
          </p:cNvSpPr>
          <p:nvPr>
            <p:ph idx="1"/>
          </p:nvPr>
        </p:nvSpPr>
        <p:spPr>
          <a:xfrm>
            <a:off x="838200" y="1556017"/>
            <a:ext cx="10515600" cy="5041001"/>
          </a:xfrm>
          <a:ln>
            <a:solidFill>
              <a:schemeClr val="accent1"/>
            </a:solidFill>
          </a:ln>
        </p:spPr>
        <p:txBody>
          <a:bodyPr>
            <a:normAutofit/>
          </a:bodyPr>
          <a:lstStyle/>
          <a:p>
            <a:pPr marL="0" indent="0">
              <a:buNone/>
            </a:pPr>
            <a:r>
              <a:rPr lang="en-US" sz="3600" dirty="0"/>
              <a:t>Passes (virtual) class assessment, written assignment, or oral interview </a:t>
            </a:r>
          </a:p>
          <a:p>
            <a:r>
              <a:rPr lang="en-US" sz="3600" dirty="0"/>
              <a:t>Learner Mastery</a:t>
            </a:r>
          </a:p>
          <a:p>
            <a:r>
              <a:rPr lang="en-US" sz="3600" dirty="0"/>
              <a:t>Educational Software</a:t>
            </a:r>
          </a:p>
          <a:p>
            <a:r>
              <a:rPr lang="en-US" sz="3600" dirty="0"/>
              <a:t>Local Program Milestones</a:t>
            </a:r>
          </a:p>
          <a:p>
            <a:pPr marL="0" indent="0">
              <a:buNone/>
            </a:pPr>
            <a:endParaRPr lang="en-US" sz="3600" dirty="0"/>
          </a:p>
          <a:p>
            <a:pPr marL="457200" lvl="1" indent="0">
              <a:buNone/>
            </a:pPr>
            <a:endParaRPr lang="en-US" sz="3200" dirty="0"/>
          </a:p>
          <a:p>
            <a:pPr lvl="1"/>
            <a:endParaRPr lang="en-US" sz="3200" dirty="0"/>
          </a:p>
          <a:p>
            <a:pPr marL="0" indent="0">
              <a:buNone/>
            </a:pPr>
            <a:endParaRPr lang="en-US" sz="32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17729" y="5095119"/>
            <a:ext cx="3036071" cy="1383912"/>
          </a:xfrm>
          <a:prstGeom prst="rect">
            <a:avLst/>
          </a:prstGeom>
        </p:spPr>
      </p:pic>
      <p:pic>
        <p:nvPicPr>
          <p:cNvPr id="6" name="Picture 5">
            <a:extLst>
              <a:ext uri="{FF2B5EF4-FFF2-40B4-BE49-F238E27FC236}">
                <a16:creationId xmlns:a16="http://schemas.microsoft.com/office/drawing/2014/main" id="{D09B540D-4BB0-4BA3-B7D9-7F19070D05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900" y="6218531"/>
            <a:ext cx="2188654" cy="548688"/>
          </a:xfrm>
          <a:prstGeom prst="rect">
            <a:avLst/>
          </a:prstGeom>
        </p:spPr>
      </p:pic>
    </p:spTree>
    <p:extLst>
      <p:ext uri="{BB962C8B-B14F-4D97-AF65-F5344CB8AC3E}">
        <p14:creationId xmlns:p14="http://schemas.microsoft.com/office/powerpoint/2010/main" val="199341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3763" y="76200"/>
            <a:ext cx="6858000" cy="1219200"/>
          </a:xfrm>
        </p:spPr>
        <p:txBody>
          <a:bodyPr/>
          <a:lstStyle/>
          <a:p>
            <a:r>
              <a:rPr lang="en-US" b="1" dirty="0"/>
              <a:t>OCTAE Memorandums</a:t>
            </a:r>
            <a:endParaRPr lang="en-US" dirty="0"/>
          </a:p>
        </p:txBody>
      </p:sp>
      <p:sp>
        <p:nvSpPr>
          <p:cNvPr id="3" name="Content Placeholder 2"/>
          <p:cNvSpPr>
            <a:spLocks noGrp="1"/>
          </p:cNvSpPr>
          <p:nvPr>
            <p:ph idx="1"/>
          </p:nvPr>
        </p:nvSpPr>
        <p:spPr>
          <a:xfrm>
            <a:off x="600501" y="1542197"/>
            <a:ext cx="11000096" cy="5179279"/>
          </a:xfrm>
        </p:spPr>
        <p:txBody>
          <a:bodyPr>
            <a:normAutofit/>
          </a:bodyPr>
          <a:lstStyle/>
          <a:p>
            <a:pPr marL="0" indent="0">
              <a:buNone/>
            </a:pPr>
            <a:r>
              <a:rPr lang="en-US" sz="3200" b="1" i="1" dirty="0"/>
              <a:t>OCTAE has disseminated Memorandum 20-3 (March 27, 2020) </a:t>
            </a:r>
            <a:r>
              <a:rPr lang="en-US" sz="3200" b="1" dirty="0"/>
              <a:t> 20-4 (April 17, 2020) and 20-5 (May 29, 2020)</a:t>
            </a:r>
          </a:p>
          <a:p>
            <a:pPr marL="0" indent="0">
              <a:buNone/>
            </a:pPr>
            <a:r>
              <a:rPr lang="en-US" sz="3200" dirty="0">
                <a:hlinkClick r:id="rId3"/>
              </a:rPr>
              <a:t>https://www2.ed.gov/policy/adulted/guid/memoranda.html</a:t>
            </a:r>
            <a:endParaRPr lang="en-US" sz="3200" dirty="0"/>
          </a:p>
          <a:p>
            <a:pPr marL="0" indent="0">
              <a:buNone/>
            </a:pPr>
            <a:endParaRPr lang="en-US" sz="3200" dirty="0"/>
          </a:p>
          <a:p>
            <a:r>
              <a:rPr lang="en-US" sz="3200" dirty="0"/>
              <a:t>Posted on CASAS Website: </a:t>
            </a:r>
            <a:r>
              <a:rPr lang="en-US" sz="3200" dirty="0">
                <a:hlinkClick r:id="rId3"/>
              </a:rPr>
              <a:t>https://www.casas.org/social-media-newsroom/2020/03/27/casas-testing-during-the-covid-19-pandemic</a:t>
            </a:r>
            <a:endParaRPr lang="en-US" sz="3200" dirty="0"/>
          </a:p>
          <a:p>
            <a:pPr marL="0" indent="0">
              <a:buNone/>
            </a:pPr>
            <a:endParaRPr lang="en-US" sz="3200"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367B1F67-6803-461D-9D48-220A92D1A05B}" type="slidenum">
              <a:rPr lang="en-US" altLang="en-US" smtClean="0"/>
              <a:pPr>
                <a:defRPr/>
              </a:pPr>
              <a:t>5</a:t>
            </a:fld>
            <a:endParaRPr lang="en-US" altLang="en-US" dirty="0"/>
          </a:p>
        </p:txBody>
      </p:sp>
      <p:pic>
        <p:nvPicPr>
          <p:cNvPr id="6" name="Picture 5">
            <a:extLst>
              <a:ext uri="{FF2B5EF4-FFF2-40B4-BE49-F238E27FC236}">
                <a16:creationId xmlns:a16="http://schemas.microsoft.com/office/drawing/2014/main" id="{75097AF6-A74B-4C0E-91E2-77DFC7EAE1F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824" y="6138727"/>
            <a:ext cx="2551786" cy="640080"/>
          </a:xfrm>
          <a:prstGeom prst="rect">
            <a:avLst/>
          </a:prstGeom>
        </p:spPr>
      </p:pic>
    </p:spTree>
    <p:extLst>
      <p:ext uri="{BB962C8B-B14F-4D97-AF65-F5344CB8AC3E}">
        <p14:creationId xmlns:p14="http://schemas.microsoft.com/office/powerpoint/2010/main" val="320567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Literacy Gains Outcomes– COVID-19 Update </a:t>
            </a:r>
          </a:p>
        </p:txBody>
      </p:sp>
      <p:sp>
        <p:nvSpPr>
          <p:cNvPr id="3" name="Content Placeholder 2"/>
          <p:cNvSpPr>
            <a:spLocks noGrp="1"/>
          </p:cNvSpPr>
          <p:nvPr>
            <p:ph idx="1"/>
          </p:nvPr>
        </p:nvSpPr>
        <p:spPr>
          <a:xfrm>
            <a:off x="838200" y="1556017"/>
            <a:ext cx="10515600" cy="5041001"/>
          </a:xfrm>
          <a:ln>
            <a:solidFill>
              <a:schemeClr val="accent1"/>
            </a:solidFill>
          </a:ln>
        </p:spPr>
        <p:txBody>
          <a:bodyPr>
            <a:normAutofit/>
          </a:bodyPr>
          <a:lstStyle/>
          <a:p>
            <a:pPr marL="0" indent="0">
              <a:buNone/>
            </a:pPr>
            <a:r>
              <a:rPr lang="en-US" sz="3600" dirty="0"/>
              <a:t>Completes skills demonstration in workforce preparation activities</a:t>
            </a:r>
          </a:p>
          <a:p>
            <a:r>
              <a:rPr lang="en-US" sz="3600" dirty="0"/>
              <a:t>EL Civics/IET </a:t>
            </a:r>
          </a:p>
          <a:p>
            <a:r>
              <a:rPr lang="en-US" sz="3600" dirty="0"/>
              <a:t>Transitions</a:t>
            </a:r>
          </a:p>
          <a:p>
            <a:r>
              <a:rPr lang="en-US" sz="3600" dirty="0"/>
              <a:t>EL Co-Enrollment</a:t>
            </a:r>
          </a:p>
          <a:p>
            <a:pPr lvl="1"/>
            <a:endParaRPr lang="en-US" sz="3200" dirty="0"/>
          </a:p>
          <a:p>
            <a:pPr lvl="1"/>
            <a:endParaRPr lang="en-US" sz="3200" dirty="0"/>
          </a:p>
          <a:p>
            <a:pPr marL="0" indent="0">
              <a:buNone/>
            </a:pPr>
            <a:endParaRPr lang="en-US" sz="32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17729" y="5082038"/>
            <a:ext cx="3036071" cy="1383912"/>
          </a:xfrm>
          <a:prstGeom prst="rect">
            <a:avLst/>
          </a:prstGeom>
        </p:spPr>
      </p:pic>
      <p:pic>
        <p:nvPicPr>
          <p:cNvPr id="6" name="Picture 5">
            <a:extLst>
              <a:ext uri="{FF2B5EF4-FFF2-40B4-BE49-F238E27FC236}">
                <a16:creationId xmlns:a16="http://schemas.microsoft.com/office/drawing/2014/main" id="{DD69CF6D-2A1C-4014-862A-F0AE258CCB2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900" y="6191606"/>
            <a:ext cx="2188654" cy="548688"/>
          </a:xfrm>
          <a:prstGeom prst="rect">
            <a:avLst/>
          </a:prstGeom>
        </p:spPr>
      </p:pic>
    </p:spTree>
    <p:extLst>
      <p:ext uri="{BB962C8B-B14F-4D97-AF65-F5344CB8AC3E}">
        <p14:creationId xmlns:p14="http://schemas.microsoft.com/office/powerpoint/2010/main" val="934133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3733B-4199-45D3-9C26-94A4031C3B0F}"/>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CA" dirty="0"/>
              <a:t>Transition</a:t>
            </a:r>
          </a:p>
        </p:txBody>
      </p:sp>
      <p:graphicFrame>
        <p:nvGraphicFramePr>
          <p:cNvPr id="3" name="Diagram 2" descr="Transition"/>
          <p:cNvGraphicFramePr/>
          <p:nvPr>
            <p:extLst>
              <p:ext uri="{D42A27DB-BD31-4B8C-83A1-F6EECF244321}">
                <p14:modId xmlns:p14="http://schemas.microsoft.com/office/powerpoint/2010/main" val="3398330842"/>
              </p:ext>
            </p:extLst>
          </p:nvPr>
        </p:nvGraphicFramePr>
        <p:xfrm>
          <a:off x="543465" y="526211"/>
          <a:ext cx="10429358" cy="526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400227137"/>
              </p:ext>
            </p:extLst>
          </p:nvPr>
        </p:nvGraphicFramePr>
        <p:xfrm>
          <a:off x="3714151" y="1843134"/>
          <a:ext cx="7042988" cy="4632960"/>
        </p:xfrm>
        <a:graphic>
          <a:graphicData uri="http://schemas.openxmlformats.org/drawingml/2006/table">
            <a:tbl>
              <a:tblPr firstRow="1" bandRow="1">
                <a:tableStyleId>{5C22544A-7EE6-4342-B048-85BDC9FD1C3A}</a:tableStyleId>
              </a:tblPr>
              <a:tblGrid>
                <a:gridCol w="3521494">
                  <a:extLst>
                    <a:ext uri="{9D8B030D-6E8A-4147-A177-3AD203B41FA5}">
                      <a16:colId xmlns:a16="http://schemas.microsoft.com/office/drawing/2014/main" val="298442227"/>
                    </a:ext>
                  </a:extLst>
                </a:gridCol>
                <a:gridCol w="3521494">
                  <a:extLst>
                    <a:ext uri="{9D8B030D-6E8A-4147-A177-3AD203B41FA5}">
                      <a16:colId xmlns:a16="http://schemas.microsoft.com/office/drawing/2014/main" val="3636675005"/>
                    </a:ext>
                  </a:extLst>
                </a:gridCol>
              </a:tblGrid>
              <a:tr h="370840">
                <a:tc>
                  <a:txBody>
                    <a:bodyPr/>
                    <a:lstStyle/>
                    <a:p>
                      <a:r>
                        <a:rPr lang="en-US" sz="2800" dirty="0">
                          <a:solidFill>
                            <a:schemeClr val="tx1"/>
                          </a:solidFill>
                        </a:rPr>
                        <a:t>AEBG Title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800" dirty="0">
                          <a:solidFill>
                            <a:schemeClr val="tx1"/>
                          </a:solidFill>
                        </a:rPr>
                        <a:t>Update Record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01689307"/>
                  </a:ext>
                </a:extLst>
              </a:tr>
              <a:tr h="370840">
                <a:tc>
                  <a:txBody>
                    <a:bodyPr/>
                    <a:lstStyle/>
                    <a:p>
                      <a:pPr marL="0" indent="0" defTabSz="685797">
                        <a:buFont typeface="Arial" panose="020B0604020202020204" pitchFamily="34" charset="0"/>
                        <a:buNone/>
                      </a:pPr>
                      <a:r>
                        <a:rPr lang="en-US" sz="2800" dirty="0">
                          <a:solidFill>
                            <a:prstClr val="black"/>
                          </a:solidFill>
                          <a:latin typeface="+mn-lt"/>
                        </a:rPr>
                        <a:t>Transition to ASE</a:t>
                      </a:r>
                    </a:p>
                  </a:txBody>
                  <a:tcPr>
                    <a:lnL w="12700" cap="flat" cmpd="sng" algn="ctr">
                      <a:solidFill>
                        <a:schemeClr val="tx1"/>
                      </a:solidFill>
                      <a:prstDash val="solid"/>
                      <a:round/>
                      <a:headEnd type="none" w="med" len="med"/>
                      <a:tailEnd type="none" w="med" len="med"/>
                    </a:lnL>
                  </a:tcPr>
                </a:tc>
                <a:tc>
                  <a:txBody>
                    <a:bodyPr/>
                    <a:lstStyle/>
                    <a:p>
                      <a:r>
                        <a:rPr lang="en-US" sz="2800" dirty="0"/>
                        <a:t>No “bubble” but via instructional</a:t>
                      </a:r>
                      <a:r>
                        <a:rPr lang="en-US" sz="2800" baseline="0" dirty="0"/>
                        <a:t> program</a:t>
                      </a:r>
                      <a:endParaRPr lang="en-US" sz="28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3637617"/>
                  </a:ext>
                </a:extLst>
              </a:tr>
              <a:tr h="370840">
                <a:tc>
                  <a:txBody>
                    <a:bodyPr/>
                    <a:lstStyle/>
                    <a:p>
                      <a:pPr marL="0" indent="0" defTabSz="685797">
                        <a:buFont typeface="Arial" panose="020B0604020202020204" pitchFamily="34" charset="0"/>
                        <a:buNone/>
                      </a:pPr>
                      <a:r>
                        <a:rPr lang="en-US" sz="2800" dirty="0">
                          <a:solidFill>
                            <a:prstClr val="black"/>
                          </a:solidFill>
                        </a:rPr>
                        <a:t>Transition to Post-Secondary/CTE</a:t>
                      </a:r>
                    </a:p>
                    <a:p>
                      <a:endParaRPr lang="en-US" sz="2800" dirty="0"/>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2800" dirty="0"/>
                        <a:t>Entered job training</a:t>
                      </a:r>
                    </a:p>
                    <a:p>
                      <a:pPr marL="285750" indent="-285750">
                        <a:buFont typeface="Arial" panose="020B0604020202020204" pitchFamily="34" charset="0"/>
                        <a:buChar char="•"/>
                      </a:pPr>
                      <a:r>
                        <a:rPr lang="en-US" sz="2800" dirty="0"/>
                        <a:t>Entered training pgm</a:t>
                      </a:r>
                    </a:p>
                    <a:p>
                      <a:pPr marL="285750" indent="-285750">
                        <a:buFont typeface="Arial" panose="020B0604020202020204" pitchFamily="34" charset="0"/>
                        <a:buChar char="•"/>
                      </a:pPr>
                      <a:r>
                        <a:rPr lang="en-US" sz="2800" dirty="0"/>
                        <a:t>Entered apprenticeship</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57410779"/>
                  </a:ext>
                </a:extLst>
              </a:tr>
              <a:tr h="370840">
                <a:tc>
                  <a:txBody>
                    <a:bodyPr/>
                    <a:lstStyle/>
                    <a:p>
                      <a:pPr marL="0" indent="0" defTabSz="685797">
                        <a:buFont typeface="Arial" panose="020B0604020202020204" pitchFamily="34" charset="0"/>
                        <a:buNone/>
                      </a:pPr>
                      <a:r>
                        <a:rPr lang="en-US" sz="2800" dirty="0">
                          <a:solidFill>
                            <a:prstClr val="black"/>
                          </a:solidFill>
                          <a:latin typeface="+mn-lt"/>
                        </a:rPr>
                        <a:t>Transition to Post-Secondary/College</a:t>
                      </a:r>
                    </a:p>
                    <a:p>
                      <a:endParaRPr lang="en-US" sz="28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800" dirty="0"/>
                        <a:t>Enrolled in secondary</a:t>
                      </a:r>
                    </a:p>
                    <a:p>
                      <a:pPr marL="285750" indent="-285750">
                        <a:buFont typeface="Arial" panose="020B0604020202020204" pitchFamily="34" charset="0"/>
                        <a:buChar char="•"/>
                      </a:pPr>
                      <a:r>
                        <a:rPr lang="en-US" sz="2800" dirty="0"/>
                        <a:t>Transition to credit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0614372"/>
                  </a:ext>
                </a:extLst>
              </a:tr>
            </a:tbl>
          </a:graphicData>
        </a:graphic>
      </p:graphicFrame>
      <p:pic>
        <p:nvPicPr>
          <p:cNvPr id="4" name="Picture 3">
            <a:extLst>
              <a:ext uri="{FF2B5EF4-FFF2-40B4-BE49-F238E27FC236}">
                <a16:creationId xmlns:a16="http://schemas.microsoft.com/office/drawing/2014/main" id="{CF31E262-D445-4517-9C24-56253CFABE2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0351" y="6201750"/>
            <a:ext cx="2188654" cy="548688"/>
          </a:xfrm>
          <a:prstGeom prst="rect">
            <a:avLst/>
          </a:prstGeom>
        </p:spPr>
      </p:pic>
    </p:spTree>
    <p:extLst>
      <p:ext uri="{BB962C8B-B14F-4D97-AF65-F5344CB8AC3E}">
        <p14:creationId xmlns:p14="http://schemas.microsoft.com/office/powerpoint/2010/main" val="2816770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603849" y="215080"/>
            <a:ext cx="7832785"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n-ea"/>
                <a:cs typeface="+mn-cs"/>
              </a:rPr>
              <a:t>Transition </a:t>
            </a:r>
          </a:p>
        </p:txBody>
      </p:sp>
      <p:grpSp>
        <p:nvGrpSpPr>
          <p:cNvPr id="2" name="Group 1" descr="Diagram showing the Transition indicating the following:&#10;&#10;From: K12 Adult Education (ABE, ASE, ESL) &#10;Transition To CTE: K12 Adult Ed CTW and CC CTE.&#10;Transition to for credit: For Credit CC&#10;&#10;From: Non-Credit CC (ABE, ASE, ESL)&#10;Transition To CTE: K12 Adult Ed CTW and CC CTE.&#10;Transition to for credit: For Credit CC">
            <a:extLst>
              <a:ext uri="{FF2B5EF4-FFF2-40B4-BE49-F238E27FC236}">
                <a16:creationId xmlns:a16="http://schemas.microsoft.com/office/drawing/2014/main" id="{06A878BE-93CF-4C0D-9D68-7E3C662253CD}"/>
              </a:ext>
            </a:extLst>
          </p:cNvPr>
          <p:cNvGrpSpPr/>
          <p:nvPr/>
        </p:nvGrpSpPr>
        <p:grpSpPr>
          <a:xfrm>
            <a:off x="323850" y="1171575"/>
            <a:ext cx="11212590" cy="5563227"/>
            <a:chOff x="323850" y="1171575"/>
            <a:chExt cx="11212590" cy="5563227"/>
          </a:xfrm>
        </p:grpSpPr>
        <p:grpSp>
          <p:nvGrpSpPr>
            <p:cNvPr id="5" name="Group 4"/>
            <p:cNvGrpSpPr/>
            <p:nvPr/>
          </p:nvGrpSpPr>
          <p:grpSpPr>
            <a:xfrm>
              <a:off x="2253603" y="1917202"/>
              <a:ext cx="1835220" cy="1015694"/>
              <a:chOff x="366205" y="2789849"/>
              <a:chExt cx="1835220" cy="843511"/>
            </a:xfrm>
          </p:grpSpPr>
          <p:sp>
            <p:nvSpPr>
              <p:cNvPr id="9" name="Rectangle 8"/>
              <p:cNvSpPr/>
              <p:nvPr/>
            </p:nvSpPr>
            <p:spPr>
              <a:xfrm>
                <a:off x="366205" y="2789849"/>
                <a:ext cx="1835220" cy="843511"/>
              </a:xfrm>
              <a:prstGeom prst="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TextBox 9"/>
              <p:cNvSpPr txBox="1"/>
              <p:nvPr/>
            </p:nvSpPr>
            <p:spPr>
              <a:xfrm>
                <a:off x="366205" y="2789849"/>
                <a:ext cx="1835220" cy="843511"/>
              </a:xfrm>
              <a:prstGeom prst="rect">
                <a:avLst/>
              </a:prstGeom>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K12 Adult Education </a:t>
                </a:r>
              </a:p>
              <a:p>
                <a:pPr lvl="0" algn="ctr" defTabSz="933450">
                  <a:lnSpc>
                    <a:spcPct val="90000"/>
                  </a:lnSpc>
                  <a:spcBef>
                    <a:spcPct val="0"/>
                  </a:spcBef>
                  <a:spcAft>
                    <a:spcPct val="35000"/>
                  </a:spcAft>
                </a:pPr>
                <a:r>
                  <a:rPr lang="en-US" sz="2100" kern="1200" dirty="0"/>
                  <a:t>(ABE, ASE, ESL)</a:t>
                </a:r>
              </a:p>
            </p:txBody>
          </p:sp>
        </p:grpSp>
        <p:grpSp>
          <p:nvGrpSpPr>
            <p:cNvPr id="6" name="Group 5"/>
            <p:cNvGrpSpPr/>
            <p:nvPr/>
          </p:nvGrpSpPr>
          <p:grpSpPr>
            <a:xfrm>
              <a:off x="8439593" y="1858410"/>
              <a:ext cx="1835220" cy="843511"/>
              <a:chOff x="6215779" y="2774187"/>
              <a:chExt cx="1835220" cy="843511"/>
            </a:xfrm>
          </p:grpSpPr>
          <p:sp>
            <p:nvSpPr>
              <p:cNvPr id="7" name="Rectangle 6"/>
              <p:cNvSpPr/>
              <p:nvPr/>
            </p:nvSpPr>
            <p:spPr>
              <a:xfrm>
                <a:off x="6215779" y="2774187"/>
                <a:ext cx="1835220" cy="843511"/>
              </a:xfrm>
              <a:prstGeom prst="rect">
                <a:avLst/>
              </a:prstGeom>
              <a:solidFill>
                <a:srgbClr val="FF0000"/>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TextBox 7"/>
              <p:cNvSpPr txBox="1"/>
              <p:nvPr/>
            </p:nvSpPr>
            <p:spPr>
              <a:xfrm>
                <a:off x="6215779" y="2774187"/>
                <a:ext cx="1835220" cy="843511"/>
              </a:xfrm>
              <a:prstGeom prst="rect">
                <a:avLst/>
              </a:prstGeom>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K12 Adult Ed CTE</a:t>
                </a:r>
              </a:p>
            </p:txBody>
          </p:sp>
        </p:grpSp>
        <p:grpSp>
          <p:nvGrpSpPr>
            <p:cNvPr id="11" name="Group 10"/>
            <p:cNvGrpSpPr/>
            <p:nvPr/>
          </p:nvGrpSpPr>
          <p:grpSpPr>
            <a:xfrm>
              <a:off x="2253603" y="4400550"/>
              <a:ext cx="1835220" cy="1014205"/>
              <a:chOff x="366205" y="2789849"/>
              <a:chExt cx="1835220" cy="843511"/>
            </a:xfrm>
          </p:grpSpPr>
          <p:sp>
            <p:nvSpPr>
              <p:cNvPr id="15" name="Rectangle 14"/>
              <p:cNvSpPr/>
              <p:nvPr/>
            </p:nvSpPr>
            <p:spPr>
              <a:xfrm>
                <a:off x="366205" y="2789849"/>
                <a:ext cx="1835220" cy="843511"/>
              </a:xfrm>
              <a:prstGeom prst="rect">
                <a:avLst/>
              </a:prstGeom>
              <a:ln>
                <a:solidFill>
                  <a:schemeClr val="tx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TextBox 15"/>
              <p:cNvSpPr txBox="1"/>
              <p:nvPr/>
            </p:nvSpPr>
            <p:spPr>
              <a:xfrm>
                <a:off x="366205" y="2789849"/>
                <a:ext cx="1835220" cy="843511"/>
              </a:xfrm>
              <a:prstGeom prst="rect">
                <a:avLst/>
              </a:prstGeom>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Non Credit CC</a:t>
                </a:r>
              </a:p>
              <a:p>
                <a:pPr algn="ctr" defTabSz="933450">
                  <a:lnSpc>
                    <a:spcPct val="90000"/>
                  </a:lnSpc>
                  <a:spcBef>
                    <a:spcPct val="0"/>
                  </a:spcBef>
                  <a:spcAft>
                    <a:spcPct val="35000"/>
                  </a:spcAft>
                </a:pPr>
                <a:r>
                  <a:rPr lang="en-US" sz="2100" dirty="0"/>
                  <a:t>(ABE, ASE, ESL)</a:t>
                </a:r>
              </a:p>
            </p:txBody>
          </p:sp>
        </p:grpSp>
        <p:grpSp>
          <p:nvGrpSpPr>
            <p:cNvPr id="12" name="Group 11"/>
            <p:cNvGrpSpPr/>
            <p:nvPr/>
          </p:nvGrpSpPr>
          <p:grpSpPr>
            <a:xfrm>
              <a:off x="9701220" y="2511140"/>
              <a:ext cx="1835220" cy="843511"/>
              <a:chOff x="6215779" y="2774187"/>
              <a:chExt cx="1835220" cy="843511"/>
            </a:xfrm>
          </p:grpSpPr>
          <p:sp>
            <p:nvSpPr>
              <p:cNvPr id="13" name="Rectangle 12"/>
              <p:cNvSpPr/>
              <p:nvPr/>
            </p:nvSpPr>
            <p:spPr>
              <a:xfrm>
                <a:off x="6215779" y="2774187"/>
                <a:ext cx="1835220" cy="843511"/>
              </a:xfrm>
              <a:prstGeom prst="rect">
                <a:avLst/>
              </a:prstGeom>
              <a:solidFill>
                <a:srgbClr val="FF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TextBox 13"/>
              <p:cNvSpPr txBox="1"/>
              <p:nvPr/>
            </p:nvSpPr>
            <p:spPr>
              <a:xfrm>
                <a:off x="6215779" y="2774187"/>
                <a:ext cx="1835220" cy="8435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CC CTE</a:t>
                </a:r>
              </a:p>
            </p:txBody>
          </p:sp>
        </p:grpSp>
        <p:grpSp>
          <p:nvGrpSpPr>
            <p:cNvPr id="17" name="Group 16"/>
            <p:cNvGrpSpPr/>
            <p:nvPr/>
          </p:nvGrpSpPr>
          <p:grpSpPr>
            <a:xfrm>
              <a:off x="8103177" y="4571243"/>
              <a:ext cx="1835220" cy="843511"/>
              <a:chOff x="6215779" y="2774187"/>
              <a:chExt cx="1835220" cy="843511"/>
            </a:xfrm>
          </p:grpSpPr>
          <p:sp>
            <p:nvSpPr>
              <p:cNvPr id="18" name="Rectangle 17"/>
              <p:cNvSpPr/>
              <p:nvPr/>
            </p:nvSpPr>
            <p:spPr>
              <a:xfrm>
                <a:off x="6215779" y="2774187"/>
                <a:ext cx="1835220" cy="843511"/>
              </a:xfrm>
              <a:prstGeom prst="rect">
                <a:avLst/>
              </a:prstGeom>
              <a:solidFill>
                <a:srgbClr val="FF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9" name="TextBox 18"/>
              <p:cNvSpPr txBox="1"/>
              <p:nvPr/>
            </p:nvSpPr>
            <p:spPr>
              <a:xfrm>
                <a:off x="6215779" y="2774187"/>
                <a:ext cx="1835220" cy="843511"/>
              </a:xfrm>
              <a:prstGeom prst="rect">
                <a:avLst/>
              </a:prstGeom>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For Credit CC</a:t>
                </a:r>
              </a:p>
            </p:txBody>
          </p:sp>
        </p:grpSp>
        <p:cxnSp>
          <p:nvCxnSpPr>
            <p:cNvPr id="21" name="Straight Arrow Connector 20"/>
            <p:cNvCxnSpPr>
              <a:endCxn id="8" idx="1"/>
            </p:cNvCxnSpPr>
            <p:nvPr/>
          </p:nvCxnSpPr>
          <p:spPr>
            <a:xfrm flipV="1">
              <a:off x="4088823" y="2280166"/>
              <a:ext cx="4350770" cy="1941"/>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a:endCxn id="14" idx="1"/>
            </p:cNvCxnSpPr>
            <p:nvPr/>
          </p:nvCxnSpPr>
          <p:spPr>
            <a:xfrm>
              <a:off x="4280858" y="2323295"/>
              <a:ext cx="5420362" cy="609601"/>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a:endCxn id="19" idx="1"/>
            </p:cNvCxnSpPr>
            <p:nvPr/>
          </p:nvCxnSpPr>
          <p:spPr>
            <a:xfrm>
              <a:off x="4088265" y="2360207"/>
              <a:ext cx="4014912" cy="2632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4" idx="1"/>
            </p:cNvCxnSpPr>
            <p:nvPr/>
          </p:nvCxnSpPr>
          <p:spPr>
            <a:xfrm flipV="1">
              <a:off x="4166558" y="2932896"/>
              <a:ext cx="5534662" cy="2056925"/>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a:endCxn id="19" idx="1"/>
            </p:cNvCxnSpPr>
            <p:nvPr/>
          </p:nvCxnSpPr>
          <p:spPr>
            <a:xfrm>
              <a:off x="4166558" y="4989819"/>
              <a:ext cx="3936619" cy="3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8" idx="1"/>
            </p:cNvCxnSpPr>
            <p:nvPr/>
          </p:nvCxnSpPr>
          <p:spPr>
            <a:xfrm flipV="1">
              <a:off x="4088265" y="2280166"/>
              <a:ext cx="4351328" cy="2659607"/>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2253603" y="1171575"/>
              <a:ext cx="1584972" cy="523220"/>
            </a:xfrm>
            <a:prstGeom prst="rect">
              <a:avLst/>
            </a:prstGeom>
            <a:noFill/>
          </p:spPr>
          <p:txBody>
            <a:bodyPr wrap="square" rtlCol="0">
              <a:spAutoFit/>
            </a:bodyPr>
            <a:lstStyle/>
            <a:p>
              <a:r>
                <a:rPr lang="en-US" sz="2800" b="1" dirty="0"/>
                <a:t>From:</a:t>
              </a:r>
            </a:p>
          </p:txBody>
        </p:sp>
        <p:sp>
          <p:nvSpPr>
            <p:cNvPr id="37" name="TextBox 36"/>
            <p:cNvSpPr txBox="1"/>
            <p:nvPr/>
          </p:nvSpPr>
          <p:spPr>
            <a:xfrm>
              <a:off x="8353425" y="1217359"/>
              <a:ext cx="1584972" cy="523220"/>
            </a:xfrm>
            <a:prstGeom prst="rect">
              <a:avLst/>
            </a:prstGeom>
            <a:noFill/>
          </p:spPr>
          <p:txBody>
            <a:bodyPr wrap="square" rtlCol="0">
              <a:spAutoFit/>
            </a:bodyPr>
            <a:lstStyle/>
            <a:p>
              <a:r>
                <a:rPr lang="en-US" sz="2800" b="1" dirty="0"/>
                <a:t>To:</a:t>
              </a:r>
            </a:p>
          </p:txBody>
        </p:sp>
        <p:cxnSp>
          <p:nvCxnSpPr>
            <p:cNvPr id="38" name="Straight Arrow Connector 37"/>
            <p:cNvCxnSpPr/>
            <p:nvPr/>
          </p:nvCxnSpPr>
          <p:spPr>
            <a:xfrm>
              <a:off x="571388" y="6177833"/>
              <a:ext cx="1943212" cy="3892"/>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a:off x="622490" y="6513291"/>
              <a:ext cx="1892110" cy="13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667000" y="6013105"/>
              <a:ext cx="2028825" cy="369332"/>
            </a:xfrm>
            <a:prstGeom prst="rect">
              <a:avLst/>
            </a:prstGeom>
            <a:noFill/>
          </p:spPr>
          <p:txBody>
            <a:bodyPr wrap="square" rtlCol="0">
              <a:spAutoFit/>
            </a:bodyPr>
            <a:lstStyle/>
            <a:p>
              <a:r>
                <a:rPr lang="en-US" dirty="0"/>
                <a:t>Transition to CTE</a:t>
              </a:r>
            </a:p>
          </p:txBody>
        </p:sp>
        <p:sp>
          <p:nvSpPr>
            <p:cNvPr id="43" name="TextBox 42"/>
            <p:cNvSpPr txBox="1"/>
            <p:nvPr/>
          </p:nvSpPr>
          <p:spPr>
            <a:xfrm>
              <a:off x="2667000" y="6365470"/>
              <a:ext cx="2324100" cy="369332"/>
            </a:xfrm>
            <a:prstGeom prst="rect">
              <a:avLst/>
            </a:prstGeom>
            <a:noFill/>
          </p:spPr>
          <p:txBody>
            <a:bodyPr wrap="square" rtlCol="0">
              <a:spAutoFit/>
            </a:bodyPr>
            <a:lstStyle/>
            <a:p>
              <a:r>
                <a:rPr lang="en-US" dirty="0"/>
                <a:t>Transition to for credit</a:t>
              </a:r>
            </a:p>
          </p:txBody>
        </p:sp>
        <p:sp>
          <p:nvSpPr>
            <p:cNvPr id="44" name="Rectangle 43"/>
            <p:cNvSpPr/>
            <p:nvPr/>
          </p:nvSpPr>
          <p:spPr>
            <a:xfrm>
              <a:off x="323850" y="6013104"/>
              <a:ext cx="4667250" cy="7216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B260C88B-C795-4AAD-81CD-29CDEC9B5C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38397" y="6177833"/>
            <a:ext cx="2188654" cy="548688"/>
          </a:xfrm>
          <a:prstGeom prst="rect">
            <a:avLst/>
          </a:prstGeom>
        </p:spPr>
      </p:pic>
    </p:spTree>
    <p:extLst>
      <p:ext uri="{BB962C8B-B14F-4D97-AF65-F5344CB8AC3E}">
        <p14:creationId xmlns:p14="http://schemas.microsoft.com/office/powerpoint/2010/main" val="3558501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9627" y="321994"/>
            <a:ext cx="10515600" cy="566528"/>
          </a:xfrm>
        </p:spPr>
        <p:txBody>
          <a:bodyPr>
            <a:normAutofit fontScale="90000"/>
          </a:bodyPr>
          <a:lstStyle/>
          <a:p>
            <a:r>
              <a:rPr lang="en-US" b="1" dirty="0">
                <a:solidFill>
                  <a:srgbClr val="C00000"/>
                </a:solidFill>
              </a:rPr>
              <a:t>CAEP Short Term Services</a:t>
            </a:r>
            <a:endParaRPr lang="en-US" dirty="0"/>
          </a:p>
        </p:txBody>
      </p:sp>
      <p:pic>
        <p:nvPicPr>
          <p:cNvPr id="2" name="Picture 1" descr="Screen capture of the CAEP Short Term Services Current Workforce Services indicating the following:&#10;- Training Services Received in Program&#10;- Transition Services Received in Program&#10;- Supportive Services Received in Program"/>
          <p:cNvPicPr>
            <a:picLocks noChangeAspect="1"/>
          </p:cNvPicPr>
          <p:nvPr/>
        </p:nvPicPr>
        <p:blipFill>
          <a:blip r:embed="rId3"/>
          <a:stretch>
            <a:fillRect/>
          </a:stretch>
        </p:blipFill>
        <p:spPr>
          <a:xfrm>
            <a:off x="264725" y="1319842"/>
            <a:ext cx="4427403" cy="3448386"/>
          </a:xfrm>
          <a:prstGeom prst="rect">
            <a:avLst/>
          </a:prstGeom>
          <a:ln>
            <a:solidFill>
              <a:srgbClr val="FF0000"/>
            </a:solidFill>
          </a:ln>
        </p:spPr>
      </p:pic>
      <p:sp>
        <p:nvSpPr>
          <p:cNvPr id="4" name="Rectangle 3"/>
          <p:cNvSpPr/>
          <p:nvPr/>
        </p:nvSpPr>
        <p:spPr>
          <a:xfrm>
            <a:off x="5055080" y="1319842"/>
            <a:ext cx="6633049" cy="3046988"/>
          </a:xfrm>
          <a:prstGeom prst="rect">
            <a:avLst/>
          </a:prstGeom>
        </p:spPr>
        <p:txBody>
          <a:bodyPr wrap="square">
            <a:spAutoFit/>
          </a:bodyPr>
          <a:lstStyle/>
          <a:p>
            <a:pPr marL="11113" indent="-11113">
              <a:tabLst>
                <a:tab pos="914400" algn="l"/>
              </a:tabLst>
            </a:pPr>
            <a:r>
              <a:rPr lang="en-US" sz="3200" dirty="0"/>
              <a:t>Record short term services such as counseling or mentorship that may be received outside of the classroom. </a:t>
            </a:r>
          </a:p>
          <a:p>
            <a:pPr marL="757238" indent="-588963">
              <a:buFont typeface="Arial" panose="020B0604020202020204" pitchFamily="34" charset="0"/>
              <a:buChar char="•"/>
            </a:pPr>
            <a:r>
              <a:rPr lang="en-US" sz="3200" dirty="0"/>
              <a:t>Supportive Services</a:t>
            </a:r>
          </a:p>
          <a:p>
            <a:pPr marL="757238" indent="-588963">
              <a:buFont typeface="Arial" panose="020B0604020202020204" pitchFamily="34" charset="0"/>
              <a:buChar char="•"/>
            </a:pPr>
            <a:r>
              <a:rPr lang="en-US" sz="3200" dirty="0"/>
              <a:t>Training Services</a:t>
            </a:r>
          </a:p>
          <a:p>
            <a:pPr marL="757238" indent="-588963">
              <a:buFont typeface="Arial" panose="020B0604020202020204" pitchFamily="34" charset="0"/>
              <a:buChar char="•"/>
            </a:pPr>
            <a:r>
              <a:rPr lang="en-US" sz="3200" dirty="0"/>
              <a:t>Transition Services</a:t>
            </a:r>
          </a:p>
        </p:txBody>
      </p:sp>
      <p:pic>
        <p:nvPicPr>
          <p:cNvPr id="6" name="Picture 5">
            <a:extLst>
              <a:ext uri="{FF2B5EF4-FFF2-40B4-BE49-F238E27FC236}">
                <a16:creationId xmlns:a16="http://schemas.microsoft.com/office/drawing/2014/main" id="{944BB781-8882-4CCF-814F-34A0288A0E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1723" y="6261662"/>
            <a:ext cx="2188654" cy="548688"/>
          </a:xfrm>
          <a:prstGeom prst="rect">
            <a:avLst/>
          </a:prstGeom>
        </p:spPr>
      </p:pic>
    </p:spTree>
    <p:extLst>
      <p:ext uri="{BB962C8B-B14F-4D97-AF65-F5344CB8AC3E}">
        <p14:creationId xmlns:p14="http://schemas.microsoft.com/office/powerpoint/2010/main" val="2278159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7803" y="425511"/>
            <a:ext cx="10515600" cy="704550"/>
          </a:xfrm>
        </p:spPr>
        <p:txBody>
          <a:bodyPr/>
          <a:lstStyle/>
          <a:p>
            <a:r>
              <a:rPr lang="en-US" dirty="0"/>
              <a:t>Supportive Services</a:t>
            </a:r>
          </a:p>
        </p:txBody>
      </p:sp>
      <p:pic>
        <p:nvPicPr>
          <p:cNvPr id="2" name="Picture 1" descr="Screen capture of the Supportive Services Received in Program requirements."/>
          <p:cNvPicPr>
            <a:picLocks noChangeAspect="1"/>
          </p:cNvPicPr>
          <p:nvPr/>
        </p:nvPicPr>
        <p:blipFill>
          <a:blip r:embed="rId3"/>
          <a:stretch>
            <a:fillRect/>
          </a:stretch>
        </p:blipFill>
        <p:spPr>
          <a:xfrm>
            <a:off x="327804" y="1473410"/>
            <a:ext cx="5124450" cy="1533525"/>
          </a:xfrm>
          <a:prstGeom prst="rect">
            <a:avLst/>
          </a:prstGeom>
          <a:ln>
            <a:solidFill>
              <a:srgbClr val="FF0000"/>
            </a:solidFill>
          </a:ln>
        </p:spPr>
      </p:pic>
      <p:sp>
        <p:nvSpPr>
          <p:cNvPr id="3" name="TextBox 2"/>
          <p:cNvSpPr txBox="1"/>
          <p:nvPr/>
        </p:nvSpPr>
        <p:spPr>
          <a:xfrm>
            <a:off x="327803" y="3410669"/>
            <a:ext cx="11240219" cy="2062103"/>
          </a:xfrm>
          <a:prstGeom prst="rect">
            <a:avLst/>
          </a:prstGeom>
          <a:noFill/>
          <a:ln>
            <a:solidFill>
              <a:srgbClr val="FF0000"/>
            </a:solidFill>
          </a:ln>
        </p:spPr>
        <p:txBody>
          <a:bodyPr wrap="square" rtlCol="0">
            <a:spAutoFit/>
          </a:bodyPr>
          <a:lstStyle/>
          <a:p>
            <a:r>
              <a:rPr lang="en-US" sz="3200" dirty="0"/>
              <a:t>Services that better enable an individual to participate in adult education activities, or related activities such as WIOA Title I -- such as transportation, child care, dependent care, housing, and personal needs</a:t>
            </a:r>
          </a:p>
        </p:txBody>
      </p:sp>
      <p:pic>
        <p:nvPicPr>
          <p:cNvPr id="6" name="Picture 5">
            <a:extLst>
              <a:ext uri="{FF2B5EF4-FFF2-40B4-BE49-F238E27FC236}">
                <a16:creationId xmlns:a16="http://schemas.microsoft.com/office/drawing/2014/main" id="{70D183C7-05C8-4377-BB3C-6868DC66A9A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900" y="6158145"/>
            <a:ext cx="2188654" cy="548688"/>
          </a:xfrm>
          <a:prstGeom prst="rect">
            <a:avLst/>
          </a:prstGeom>
        </p:spPr>
      </p:pic>
    </p:spTree>
    <p:extLst>
      <p:ext uri="{BB962C8B-B14F-4D97-AF65-F5344CB8AC3E}">
        <p14:creationId xmlns:p14="http://schemas.microsoft.com/office/powerpoint/2010/main" val="2463453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47" y="347874"/>
            <a:ext cx="10515600" cy="666672"/>
          </a:xfrm>
        </p:spPr>
        <p:txBody>
          <a:bodyPr>
            <a:normAutofit fontScale="90000"/>
          </a:bodyPr>
          <a:lstStyle/>
          <a:p>
            <a:r>
              <a:rPr lang="en-US" dirty="0"/>
              <a:t>Training Services</a:t>
            </a:r>
          </a:p>
        </p:txBody>
      </p:sp>
      <p:pic>
        <p:nvPicPr>
          <p:cNvPr id="3" name="Picture 2" descr="Screen capture of the Training Services Received in Program requirements."/>
          <p:cNvPicPr>
            <a:picLocks noChangeAspect="1"/>
          </p:cNvPicPr>
          <p:nvPr/>
        </p:nvPicPr>
        <p:blipFill>
          <a:blip r:embed="rId3"/>
          <a:stretch>
            <a:fillRect/>
          </a:stretch>
        </p:blipFill>
        <p:spPr>
          <a:xfrm>
            <a:off x="465647" y="1112047"/>
            <a:ext cx="5874768" cy="1614238"/>
          </a:xfrm>
          <a:prstGeom prst="rect">
            <a:avLst/>
          </a:prstGeom>
          <a:ln>
            <a:solidFill>
              <a:srgbClr val="FF0000"/>
            </a:solidFill>
          </a:ln>
        </p:spPr>
      </p:pic>
      <p:sp>
        <p:nvSpPr>
          <p:cNvPr id="4" name="TextBox 3"/>
          <p:cNvSpPr txBox="1"/>
          <p:nvPr/>
        </p:nvSpPr>
        <p:spPr>
          <a:xfrm>
            <a:off x="465647" y="2823786"/>
            <a:ext cx="11412927" cy="3785652"/>
          </a:xfrm>
          <a:prstGeom prst="rect">
            <a:avLst/>
          </a:prstGeom>
          <a:noFill/>
          <a:ln>
            <a:solidFill>
              <a:srgbClr val="FF0000"/>
            </a:solidFill>
          </a:ln>
        </p:spPr>
        <p:txBody>
          <a:bodyPr wrap="square" rtlCol="0">
            <a:spAutoFit/>
          </a:bodyPr>
          <a:lstStyle/>
          <a:p>
            <a:r>
              <a:rPr lang="en-US" sz="2400" dirty="0"/>
              <a:t>Services that help individuals:</a:t>
            </a:r>
          </a:p>
          <a:p>
            <a:pPr marL="285750" indent="-285750">
              <a:buFont typeface="Arial" panose="020B0604020202020204" pitchFamily="34" charset="0"/>
              <a:buChar char="•"/>
            </a:pPr>
            <a:r>
              <a:rPr lang="en-US" sz="2400" dirty="0"/>
              <a:t>Select programs that relate to economic priorities in local planning region</a:t>
            </a:r>
          </a:p>
          <a:p>
            <a:pPr marL="285750" indent="-285750">
              <a:buFont typeface="Arial" panose="020B0604020202020204" pitchFamily="34" charset="0"/>
              <a:buChar char="•"/>
            </a:pPr>
            <a:r>
              <a:rPr lang="en-US" sz="2400" dirty="0"/>
              <a:t>Enroll/meet minimum qualifications for longer term employment and/or employment training programs</a:t>
            </a:r>
          </a:p>
          <a:p>
            <a:r>
              <a:rPr lang="en-US" sz="2400" dirty="0"/>
              <a:t>Services administered to individuals who have been determined to:</a:t>
            </a:r>
          </a:p>
          <a:p>
            <a:pPr marL="285750" indent="-285750">
              <a:buFont typeface="Arial" panose="020B0604020202020204" pitchFamily="34" charset="0"/>
              <a:buChar char="•"/>
            </a:pPr>
            <a:r>
              <a:rPr lang="en-US" sz="2400" dirty="0"/>
              <a:t>Be unlikely to obtain/retain employment</a:t>
            </a:r>
          </a:p>
          <a:p>
            <a:pPr marL="285750" indent="-285750">
              <a:buFont typeface="Arial" panose="020B0604020202020204" pitchFamily="34" charset="0"/>
              <a:buChar char="•"/>
            </a:pPr>
            <a:r>
              <a:rPr lang="en-US" sz="2400" dirty="0"/>
              <a:t>Be in need of additional services in order to attain economic self-sufficiency/permanent employment</a:t>
            </a:r>
          </a:p>
          <a:p>
            <a:pPr marL="285750" indent="-285750">
              <a:buFont typeface="Arial" panose="020B0604020202020204" pitchFamily="34" charset="0"/>
              <a:buChar char="•"/>
            </a:pPr>
            <a:r>
              <a:rPr lang="en-US" sz="2400" dirty="0"/>
              <a:t>Have skills sufficient to enroll in appropriate training program that provides skills necessary for self-sufficiency</a:t>
            </a:r>
          </a:p>
        </p:txBody>
      </p:sp>
      <p:pic>
        <p:nvPicPr>
          <p:cNvPr id="6" name="Picture 5">
            <a:extLst>
              <a:ext uri="{FF2B5EF4-FFF2-40B4-BE49-F238E27FC236}">
                <a16:creationId xmlns:a16="http://schemas.microsoft.com/office/drawing/2014/main" id="{66C8EB52-F419-420B-986B-B5B10F91FCE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6920" y="6235782"/>
            <a:ext cx="2188654" cy="548688"/>
          </a:xfrm>
          <a:prstGeom prst="rect">
            <a:avLst/>
          </a:prstGeom>
        </p:spPr>
      </p:pic>
    </p:spTree>
    <p:extLst>
      <p:ext uri="{BB962C8B-B14F-4D97-AF65-F5344CB8AC3E}">
        <p14:creationId xmlns:p14="http://schemas.microsoft.com/office/powerpoint/2010/main" val="3401604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19" y="350207"/>
            <a:ext cx="10515600" cy="724140"/>
          </a:xfrm>
        </p:spPr>
        <p:txBody>
          <a:bodyPr/>
          <a:lstStyle/>
          <a:p>
            <a:r>
              <a:rPr lang="en-US" dirty="0"/>
              <a:t>Transition Services</a:t>
            </a:r>
          </a:p>
        </p:txBody>
      </p:sp>
      <p:pic>
        <p:nvPicPr>
          <p:cNvPr id="3" name="Picture 2" descr="Screen capture of the Transition Services Received in Program requirements."/>
          <p:cNvPicPr>
            <a:picLocks noChangeAspect="1"/>
          </p:cNvPicPr>
          <p:nvPr/>
        </p:nvPicPr>
        <p:blipFill>
          <a:blip r:embed="rId3"/>
          <a:stretch>
            <a:fillRect/>
          </a:stretch>
        </p:blipFill>
        <p:spPr>
          <a:xfrm>
            <a:off x="610319" y="1297467"/>
            <a:ext cx="6019800" cy="1504950"/>
          </a:xfrm>
          <a:prstGeom prst="rect">
            <a:avLst/>
          </a:prstGeom>
          <a:ln>
            <a:solidFill>
              <a:srgbClr val="FF0000"/>
            </a:solidFill>
          </a:ln>
        </p:spPr>
      </p:pic>
      <p:sp>
        <p:nvSpPr>
          <p:cNvPr id="4" name="TextBox 3"/>
          <p:cNvSpPr txBox="1"/>
          <p:nvPr/>
        </p:nvSpPr>
        <p:spPr>
          <a:xfrm>
            <a:off x="610319" y="3163293"/>
            <a:ext cx="10914572" cy="3108543"/>
          </a:xfrm>
          <a:prstGeom prst="rect">
            <a:avLst/>
          </a:prstGeom>
          <a:noFill/>
          <a:ln>
            <a:solidFill>
              <a:srgbClr val="FF0000"/>
            </a:solidFill>
          </a:ln>
        </p:spPr>
        <p:txBody>
          <a:bodyPr wrap="square" rtlCol="0">
            <a:spAutoFit/>
          </a:bodyPr>
          <a:lstStyle/>
          <a:p>
            <a:r>
              <a:rPr lang="en-US" sz="2800" dirty="0"/>
              <a:t>Services that help individuals:</a:t>
            </a:r>
          </a:p>
          <a:p>
            <a:pPr marL="457200" indent="-457200">
              <a:buFont typeface="Arial" panose="020B0604020202020204" pitchFamily="34" charset="0"/>
              <a:buChar char="•"/>
            </a:pPr>
            <a:r>
              <a:rPr lang="en-US" sz="2800" dirty="0"/>
              <a:t>Facilitate successful transition from school to postsecondary life, such as attaining employment, enrolling in college, or accessing designated pre-employment transition services.</a:t>
            </a:r>
            <a:br>
              <a:rPr lang="en-US" sz="2800" dirty="0"/>
            </a:br>
            <a:endParaRPr lang="en-US" sz="2800" dirty="0"/>
          </a:p>
          <a:p>
            <a:pPr marL="457200" indent="-457200">
              <a:buFont typeface="Arial" panose="020B0604020202020204" pitchFamily="34" charset="0"/>
              <a:buChar char="•"/>
            </a:pPr>
            <a:r>
              <a:rPr lang="en-US" sz="2800" dirty="0"/>
              <a:t>Provide opportunities to receive training and other services necessary to achieve competitive employment or postsecondary enrollment</a:t>
            </a:r>
          </a:p>
        </p:txBody>
      </p:sp>
      <p:pic>
        <p:nvPicPr>
          <p:cNvPr id="6" name="Picture 5">
            <a:extLst>
              <a:ext uri="{FF2B5EF4-FFF2-40B4-BE49-F238E27FC236}">
                <a16:creationId xmlns:a16="http://schemas.microsoft.com/office/drawing/2014/main" id="{45016113-DBA6-4D34-AD22-EE7A074F0F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2544" y="6271836"/>
            <a:ext cx="2188654" cy="548688"/>
          </a:xfrm>
          <a:prstGeom prst="rect">
            <a:avLst/>
          </a:prstGeom>
        </p:spPr>
      </p:pic>
    </p:spTree>
    <p:extLst>
      <p:ext uri="{BB962C8B-B14F-4D97-AF65-F5344CB8AC3E}">
        <p14:creationId xmlns:p14="http://schemas.microsoft.com/office/powerpoint/2010/main" val="40721902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9627" y="321994"/>
            <a:ext cx="10515600" cy="566528"/>
          </a:xfrm>
        </p:spPr>
        <p:txBody>
          <a:bodyPr>
            <a:normAutofit fontScale="90000"/>
          </a:bodyPr>
          <a:lstStyle/>
          <a:p>
            <a:r>
              <a:rPr lang="en-US" b="1" dirty="0">
                <a:solidFill>
                  <a:srgbClr val="C00000"/>
                </a:solidFill>
              </a:rPr>
              <a:t>CAEP Short Term Services – COVID-19 Update</a:t>
            </a:r>
            <a:endParaRPr lang="en-US" dirty="0"/>
          </a:p>
        </p:txBody>
      </p:sp>
      <p:pic>
        <p:nvPicPr>
          <p:cNvPr id="2" name="Picture 1" descr="Screen capture of the CAEP Short Term Services COVID – 19 Update indicating the following:&#10;- Training Services Received in Program&#10;- Transition Services Received in Program&#10;- Supportive Services Received in Program"/>
          <p:cNvPicPr>
            <a:picLocks noChangeAspect="1"/>
          </p:cNvPicPr>
          <p:nvPr/>
        </p:nvPicPr>
        <p:blipFill>
          <a:blip r:embed="rId3"/>
          <a:stretch>
            <a:fillRect/>
          </a:stretch>
        </p:blipFill>
        <p:spPr>
          <a:xfrm>
            <a:off x="389627" y="1237954"/>
            <a:ext cx="4427403" cy="3448386"/>
          </a:xfrm>
          <a:prstGeom prst="rect">
            <a:avLst/>
          </a:prstGeom>
          <a:ln>
            <a:solidFill>
              <a:srgbClr val="FF0000"/>
            </a:solidFill>
          </a:ln>
        </p:spPr>
      </p:pic>
      <p:sp>
        <p:nvSpPr>
          <p:cNvPr id="4" name="Rectangle 3"/>
          <p:cNvSpPr/>
          <p:nvPr/>
        </p:nvSpPr>
        <p:spPr>
          <a:xfrm>
            <a:off x="5041433" y="1115122"/>
            <a:ext cx="6633049" cy="5509200"/>
          </a:xfrm>
          <a:prstGeom prst="rect">
            <a:avLst/>
          </a:prstGeom>
        </p:spPr>
        <p:txBody>
          <a:bodyPr wrap="square">
            <a:spAutoFit/>
          </a:bodyPr>
          <a:lstStyle/>
          <a:p>
            <a:pPr marL="11113" indent="-11113">
              <a:tabLst>
                <a:tab pos="914400" algn="l"/>
              </a:tabLst>
            </a:pPr>
            <a:r>
              <a:rPr lang="en-US" sz="3200" dirty="0"/>
              <a:t>Record short term services received outside of the classroom. </a:t>
            </a:r>
          </a:p>
          <a:p>
            <a:pPr marL="11113" indent="-11113">
              <a:tabLst>
                <a:tab pos="914400" algn="l"/>
              </a:tabLst>
            </a:pPr>
            <a:endParaRPr lang="en-US" sz="3200" i="1" dirty="0"/>
          </a:p>
          <a:p>
            <a:pPr marL="11113" indent="-11113">
              <a:tabLst>
                <a:tab pos="914400" algn="l"/>
              </a:tabLst>
            </a:pPr>
            <a:r>
              <a:rPr lang="en-US" sz="3200" i="1" dirty="0"/>
              <a:t>Current Examples:</a:t>
            </a:r>
          </a:p>
          <a:p>
            <a:pPr marL="757238" indent="-588963">
              <a:buFont typeface="Arial" panose="020B0604020202020204" pitchFamily="34" charset="0"/>
              <a:buChar char="•"/>
            </a:pPr>
            <a:r>
              <a:rPr lang="en-US" sz="3200" i="1" dirty="0"/>
              <a:t>Additional Health Care needs &amp; requirements</a:t>
            </a:r>
          </a:p>
          <a:p>
            <a:pPr marL="757238" indent="-588963">
              <a:buFont typeface="Arial" panose="020B0604020202020204" pitchFamily="34" charset="0"/>
              <a:buChar char="•"/>
            </a:pPr>
            <a:r>
              <a:rPr lang="en-US" sz="3200" i="1" dirty="0"/>
              <a:t>Financial services</a:t>
            </a:r>
          </a:p>
          <a:p>
            <a:pPr marL="757238" indent="-588963">
              <a:buFont typeface="Arial" panose="020B0604020202020204" pitchFamily="34" charset="0"/>
              <a:buChar char="•"/>
            </a:pPr>
            <a:r>
              <a:rPr lang="en-US" sz="3200" i="1" dirty="0"/>
              <a:t>Services to assist with new software applications</a:t>
            </a:r>
          </a:p>
          <a:p>
            <a:pPr marL="757238" indent="-588963">
              <a:buFont typeface="Arial" panose="020B0604020202020204" pitchFamily="34" charset="0"/>
              <a:buChar char="•"/>
            </a:pPr>
            <a:r>
              <a:rPr lang="en-US" sz="3200" i="1" dirty="0"/>
              <a:t>Skill upgrades to work remotely</a:t>
            </a:r>
          </a:p>
          <a:p>
            <a:pPr marL="757238" indent="-588963">
              <a:buFont typeface="Arial" panose="020B0604020202020204" pitchFamily="34" charset="0"/>
              <a:buChar char="•"/>
            </a:pPr>
            <a:r>
              <a:rPr lang="en-US" sz="3200" i="1" dirty="0"/>
              <a:t>Job seeking skills</a:t>
            </a:r>
          </a:p>
        </p:txBody>
      </p:sp>
      <p:pic>
        <p:nvPicPr>
          <p:cNvPr id="6" name="Picture 5">
            <a:extLst>
              <a:ext uri="{FF2B5EF4-FFF2-40B4-BE49-F238E27FC236}">
                <a16:creationId xmlns:a16="http://schemas.microsoft.com/office/drawing/2014/main" id="{A2F825C0-424E-492B-A329-6523359895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2269" y="6189743"/>
            <a:ext cx="2188654" cy="548688"/>
          </a:xfrm>
          <a:prstGeom prst="rect">
            <a:avLst/>
          </a:prstGeom>
        </p:spPr>
      </p:pic>
    </p:spTree>
    <p:extLst>
      <p:ext uri="{BB962C8B-B14F-4D97-AF65-F5344CB8AC3E}">
        <p14:creationId xmlns:p14="http://schemas.microsoft.com/office/powerpoint/2010/main" val="1182796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9627" y="321994"/>
            <a:ext cx="10515600" cy="566528"/>
          </a:xfrm>
        </p:spPr>
        <p:txBody>
          <a:bodyPr>
            <a:normAutofit fontScale="90000"/>
          </a:bodyPr>
          <a:lstStyle/>
          <a:p>
            <a:r>
              <a:rPr lang="en-US" b="1" dirty="0">
                <a:solidFill>
                  <a:srgbClr val="C00000"/>
                </a:solidFill>
              </a:rPr>
              <a:t>CAEP Short Term Services– COVID-19 Update</a:t>
            </a:r>
            <a:endParaRPr lang="en-US" dirty="0"/>
          </a:p>
        </p:txBody>
      </p:sp>
      <p:pic>
        <p:nvPicPr>
          <p:cNvPr id="2" name="Picture 1" descr="Screen capture of the CAEP Short Term Services COVID – 19 Update indicating the following:&#10;- Training Services Received in Program&#10;- Transition Services Received in Program&#10;- Supportive Services Received in Program"/>
          <p:cNvPicPr>
            <a:picLocks noChangeAspect="1"/>
          </p:cNvPicPr>
          <p:nvPr/>
        </p:nvPicPr>
        <p:blipFill>
          <a:blip r:embed="rId3"/>
          <a:stretch>
            <a:fillRect/>
          </a:stretch>
        </p:blipFill>
        <p:spPr>
          <a:xfrm>
            <a:off x="389627" y="1237954"/>
            <a:ext cx="4427403" cy="3448386"/>
          </a:xfrm>
          <a:prstGeom prst="rect">
            <a:avLst/>
          </a:prstGeom>
          <a:ln>
            <a:solidFill>
              <a:srgbClr val="FF0000"/>
            </a:solidFill>
          </a:ln>
        </p:spPr>
      </p:pic>
      <p:sp>
        <p:nvSpPr>
          <p:cNvPr id="4" name="Rectangle 3"/>
          <p:cNvSpPr/>
          <p:nvPr/>
        </p:nvSpPr>
        <p:spPr>
          <a:xfrm>
            <a:off x="5041433" y="1115122"/>
            <a:ext cx="6633049" cy="4524315"/>
          </a:xfrm>
          <a:prstGeom prst="rect">
            <a:avLst/>
          </a:prstGeom>
        </p:spPr>
        <p:txBody>
          <a:bodyPr wrap="square">
            <a:spAutoFit/>
          </a:bodyPr>
          <a:lstStyle/>
          <a:p>
            <a:pPr marL="11113" indent="-11113">
              <a:tabLst>
                <a:tab pos="914400" algn="l"/>
              </a:tabLst>
            </a:pPr>
            <a:r>
              <a:rPr lang="en-US" sz="3200" dirty="0"/>
              <a:t>Record short term services received outside of the classroom. </a:t>
            </a:r>
          </a:p>
          <a:p>
            <a:pPr marL="11113" indent="-11113">
              <a:tabLst>
                <a:tab pos="914400" algn="l"/>
              </a:tabLst>
            </a:pPr>
            <a:endParaRPr lang="en-US" sz="3200" i="1" dirty="0"/>
          </a:p>
          <a:p>
            <a:pPr marL="11113" indent="-11113">
              <a:tabLst>
                <a:tab pos="914400" algn="l"/>
              </a:tabLst>
            </a:pPr>
            <a:r>
              <a:rPr lang="en-US" sz="3200" i="1" dirty="0"/>
              <a:t>Current Examples:</a:t>
            </a:r>
          </a:p>
          <a:p>
            <a:pPr marL="757238" indent="-588963">
              <a:buFont typeface="Arial" panose="020B0604020202020204" pitchFamily="34" charset="0"/>
              <a:buChar char="•"/>
            </a:pPr>
            <a:r>
              <a:rPr lang="en-US" sz="3200" i="1" dirty="0"/>
              <a:t>Prerequisite training</a:t>
            </a:r>
          </a:p>
          <a:p>
            <a:pPr marL="757238" indent="-588963">
              <a:buFont typeface="Arial" panose="020B0604020202020204" pitchFamily="34" charset="0"/>
              <a:buChar char="•"/>
            </a:pPr>
            <a:r>
              <a:rPr lang="en-US" sz="3200" i="1" dirty="0"/>
              <a:t>Assessment/Testing</a:t>
            </a:r>
          </a:p>
          <a:p>
            <a:pPr marL="757238" indent="-588963">
              <a:buFont typeface="Arial" panose="020B0604020202020204" pitchFamily="34" charset="0"/>
              <a:buChar char="•"/>
            </a:pPr>
            <a:r>
              <a:rPr lang="en-US" sz="3200" i="1" dirty="0"/>
              <a:t>Job Readiness Training</a:t>
            </a:r>
          </a:p>
          <a:p>
            <a:pPr marL="757238" indent="-588963">
              <a:buFont typeface="Arial" panose="020B0604020202020204" pitchFamily="34" charset="0"/>
              <a:buChar char="•"/>
            </a:pPr>
            <a:r>
              <a:rPr lang="en-US" sz="3200" i="1" dirty="0"/>
              <a:t>Emergency Financial Services</a:t>
            </a:r>
          </a:p>
          <a:p>
            <a:pPr marL="757238" indent="-588963">
              <a:buFont typeface="Arial" panose="020B0604020202020204" pitchFamily="34" charset="0"/>
              <a:buChar char="•"/>
            </a:pPr>
            <a:r>
              <a:rPr lang="en-US" sz="3200" i="1" dirty="0"/>
              <a:t>Health Care Services</a:t>
            </a:r>
          </a:p>
        </p:txBody>
      </p:sp>
      <p:pic>
        <p:nvPicPr>
          <p:cNvPr id="6" name="Picture 5">
            <a:extLst>
              <a:ext uri="{FF2B5EF4-FFF2-40B4-BE49-F238E27FC236}">
                <a16:creationId xmlns:a16="http://schemas.microsoft.com/office/drawing/2014/main" id="{DC4C5E4E-846B-4ED2-9D59-7765C0D243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899" y="6175258"/>
            <a:ext cx="2188654" cy="548688"/>
          </a:xfrm>
          <a:prstGeom prst="rect">
            <a:avLst/>
          </a:prstGeom>
        </p:spPr>
      </p:pic>
    </p:spTree>
    <p:extLst>
      <p:ext uri="{BB962C8B-B14F-4D97-AF65-F5344CB8AC3E}">
        <p14:creationId xmlns:p14="http://schemas.microsoft.com/office/powerpoint/2010/main" val="4018494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774" y="349004"/>
            <a:ext cx="7886700" cy="500498"/>
          </a:xfrm>
        </p:spPr>
        <p:txBody>
          <a:bodyPr>
            <a:noAutofit/>
          </a:bodyPr>
          <a:lstStyle/>
          <a:p>
            <a:r>
              <a:rPr lang="en-US" sz="4800" b="1" dirty="0">
                <a:solidFill>
                  <a:srgbClr val="C00000"/>
                </a:solidFill>
              </a:rPr>
              <a:t>CAEP Short Term Services </a:t>
            </a:r>
          </a:p>
        </p:txBody>
      </p:sp>
      <p:graphicFrame>
        <p:nvGraphicFramePr>
          <p:cNvPr id="3" name="Diagram 2" descr="Supportive Services&#10;Transition Services&#10;Training Services"/>
          <p:cNvGraphicFramePr/>
          <p:nvPr>
            <p:extLst>
              <p:ext uri="{D42A27DB-BD31-4B8C-83A1-F6EECF244321}">
                <p14:modId xmlns:p14="http://schemas.microsoft.com/office/powerpoint/2010/main" val="2167480182"/>
              </p:ext>
            </p:extLst>
          </p:nvPr>
        </p:nvGraphicFramePr>
        <p:xfrm>
          <a:off x="1202313" y="1285339"/>
          <a:ext cx="9367877" cy="4030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126774" y="2695218"/>
            <a:ext cx="2233748" cy="923330"/>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Transportation</a:t>
            </a:r>
          </a:p>
          <a:p>
            <a:pPr marL="214312" indent="-214312" defTabSz="685797">
              <a:buFont typeface="Arial" panose="020B0604020202020204" pitchFamily="34" charset="0"/>
              <a:buChar char="•"/>
            </a:pPr>
            <a:r>
              <a:rPr lang="en-US" sz="1350" dirty="0">
                <a:solidFill>
                  <a:prstClr val="black"/>
                </a:solidFill>
                <a:latin typeface="Calibri" panose="020F0502020204030204"/>
              </a:rPr>
              <a:t>Child Care</a:t>
            </a:r>
          </a:p>
          <a:p>
            <a:pPr marL="214312" indent="-214312" defTabSz="685797">
              <a:buFont typeface="Arial" panose="020B0604020202020204" pitchFamily="34" charset="0"/>
              <a:buChar char="•"/>
            </a:pPr>
            <a:r>
              <a:rPr lang="en-US" sz="1350" dirty="0">
                <a:solidFill>
                  <a:prstClr val="black"/>
                </a:solidFill>
                <a:latin typeface="Calibri" panose="020F0502020204030204"/>
              </a:rPr>
              <a:t>Personal Counseling</a:t>
            </a:r>
          </a:p>
          <a:p>
            <a:pPr marL="214312" indent="-214312" defTabSz="685797">
              <a:buFont typeface="Arial" panose="020B0604020202020204" pitchFamily="34" charset="0"/>
              <a:buChar char="•"/>
            </a:pPr>
            <a:r>
              <a:rPr lang="en-US" sz="1350" dirty="0">
                <a:solidFill>
                  <a:prstClr val="black"/>
                </a:solidFill>
                <a:latin typeface="Calibri" panose="020F0502020204030204"/>
              </a:rPr>
              <a:t>Financial Assistance</a:t>
            </a:r>
          </a:p>
        </p:txBody>
      </p:sp>
      <p:sp>
        <p:nvSpPr>
          <p:cNvPr id="8" name="TextBox 7"/>
          <p:cNvSpPr txBox="1"/>
          <p:nvPr/>
        </p:nvSpPr>
        <p:spPr>
          <a:xfrm>
            <a:off x="4701654" y="2695218"/>
            <a:ext cx="2299647" cy="1131079"/>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Assessment (other than required pre/post)</a:t>
            </a:r>
          </a:p>
          <a:p>
            <a:pPr marL="214312" indent="-214312" defTabSz="685797">
              <a:buFont typeface="Arial" panose="020B0604020202020204" pitchFamily="34" charset="0"/>
              <a:buChar char="•"/>
            </a:pPr>
            <a:r>
              <a:rPr lang="en-US" sz="1350" dirty="0">
                <a:solidFill>
                  <a:prstClr val="black"/>
                </a:solidFill>
                <a:latin typeface="Calibri" panose="020F0502020204030204"/>
              </a:rPr>
              <a:t>Academic/Career Counseling</a:t>
            </a:r>
          </a:p>
          <a:p>
            <a:pPr marL="214312" indent="-214312" defTabSz="685797">
              <a:buFont typeface="Arial" panose="020B0604020202020204" pitchFamily="34" charset="0"/>
              <a:buChar char="•"/>
            </a:pPr>
            <a:r>
              <a:rPr lang="en-US" sz="1350" dirty="0">
                <a:solidFill>
                  <a:prstClr val="black"/>
                </a:solidFill>
                <a:latin typeface="Calibri" panose="020F0502020204030204"/>
              </a:rPr>
              <a:t>Job Development</a:t>
            </a:r>
          </a:p>
        </p:txBody>
      </p:sp>
      <p:sp>
        <p:nvSpPr>
          <p:cNvPr id="9" name="TextBox 8"/>
          <p:cNvSpPr txBox="1"/>
          <p:nvPr/>
        </p:nvSpPr>
        <p:spPr>
          <a:xfrm>
            <a:off x="7438088" y="2695218"/>
            <a:ext cx="2401948" cy="923330"/>
          </a:xfrm>
          <a:prstGeom prst="rect">
            <a:avLst/>
          </a:prstGeom>
          <a:noFill/>
          <a:ln>
            <a:solidFill>
              <a:schemeClr val="accent1"/>
            </a:solidFill>
          </a:ln>
        </p:spPr>
        <p:txBody>
          <a:bodyPr wrap="square" rtlCol="0">
            <a:spAutoFit/>
          </a:bodyPr>
          <a:lstStyle/>
          <a:p>
            <a:pPr marL="214312" indent="-214312" defTabSz="685797">
              <a:buFont typeface="Arial" panose="020B0604020202020204" pitchFamily="34" charset="0"/>
              <a:buChar char="•"/>
            </a:pPr>
            <a:r>
              <a:rPr lang="en-US" sz="1350" dirty="0">
                <a:solidFill>
                  <a:prstClr val="black"/>
                </a:solidFill>
                <a:latin typeface="Calibri" panose="020F0502020204030204"/>
              </a:rPr>
              <a:t>Student Orientation</a:t>
            </a:r>
          </a:p>
          <a:p>
            <a:pPr marL="214312" indent="-214312" defTabSz="685797">
              <a:buFont typeface="Arial" panose="020B0604020202020204" pitchFamily="34" charset="0"/>
              <a:buChar char="•"/>
            </a:pPr>
            <a:r>
              <a:rPr lang="en-US" sz="1350" dirty="0">
                <a:solidFill>
                  <a:prstClr val="black"/>
                </a:solidFill>
                <a:latin typeface="Calibri" panose="020F0502020204030204"/>
              </a:rPr>
              <a:t>Community Support Training (OSHA, CPR, etc.)</a:t>
            </a:r>
          </a:p>
          <a:p>
            <a:pPr marL="214312" indent="-214312" defTabSz="685797">
              <a:buFont typeface="Arial" panose="020B0604020202020204" pitchFamily="34" charset="0"/>
              <a:buChar char="•"/>
            </a:pPr>
            <a:r>
              <a:rPr lang="en-US" sz="1350" dirty="0">
                <a:solidFill>
                  <a:prstClr val="black"/>
                </a:solidFill>
                <a:latin typeface="Calibri" panose="020F0502020204030204"/>
              </a:rPr>
              <a:t>Prerequisite Training</a:t>
            </a:r>
          </a:p>
        </p:txBody>
      </p:sp>
      <p:pic>
        <p:nvPicPr>
          <p:cNvPr id="10" name="Picture 9" descr="Screen capture of the CAEP Short Term Services Current Workforce Services indicating the following:&#10;- Training Services Received in Program&#10;- Transition Services Received in Program&#10;- Supportive Services Received in Program"/>
          <p:cNvPicPr>
            <a:picLocks noChangeAspect="1"/>
          </p:cNvPicPr>
          <p:nvPr/>
        </p:nvPicPr>
        <p:blipFill>
          <a:blip r:embed="rId8"/>
          <a:stretch>
            <a:fillRect/>
          </a:stretch>
        </p:blipFill>
        <p:spPr>
          <a:xfrm>
            <a:off x="483442" y="4035635"/>
            <a:ext cx="3286664" cy="2559895"/>
          </a:xfrm>
          <a:prstGeom prst="rect">
            <a:avLst/>
          </a:prstGeom>
          <a:ln>
            <a:solidFill>
              <a:srgbClr val="FF0000"/>
            </a:solidFill>
          </a:ln>
        </p:spPr>
      </p:pic>
      <p:pic>
        <p:nvPicPr>
          <p:cNvPr id="5" name="Picture 4">
            <a:extLst>
              <a:ext uri="{FF2B5EF4-FFF2-40B4-BE49-F238E27FC236}">
                <a16:creationId xmlns:a16="http://schemas.microsoft.com/office/drawing/2014/main" id="{8D2562D7-A48E-4DD9-B1B1-DCCF0444E1C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840036" y="6176774"/>
            <a:ext cx="2188654" cy="548688"/>
          </a:xfrm>
          <a:prstGeom prst="rect">
            <a:avLst/>
          </a:prstGeom>
        </p:spPr>
      </p:pic>
    </p:spTree>
    <p:extLst>
      <p:ext uri="{BB962C8B-B14F-4D97-AF65-F5344CB8AC3E}">
        <p14:creationId xmlns:p14="http://schemas.microsoft.com/office/powerpoint/2010/main" val="262393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3763" y="76200"/>
            <a:ext cx="6858000" cy="1219200"/>
          </a:xfrm>
        </p:spPr>
        <p:txBody>
          <a:bodyPr/>
          <a:lstStyle/>
          <a:p>
            <a:r>
              <a:rPr lang="en-US" b="1" dirty="0"/>
              <a:t>OCTAE Memorandums </a:t>
            </a:r>
            <a:endParaRPr lang="en-US" dirty="0"/>
          </a:p>
        </p:txBody>
      </p:sp>
      <p:sp>
        <p:nvSpPr>
          <p:cNvPr id="3" name="Content Placeholder 2"/>
          <p:cNvSpPr>
            <a:spLocks noGrp="1"/>
          </p:cNvSpPr>
          <p:nvPr>
            <p:ph idx="1"/>
          </p:nvPr>
        </p:nvSpPr>
        <p:spPr>
          <a:xfrm>
            <a:off x="595952" y="941404"/>
            <a:ext cx="11000096" cy="5426076"/>
          </a:xfrm>
        </p:spPr>
        <p:txBody>
          <a:bodyPr>
            <a:normAutofit/>
          </a:bodyPr>
          <a:lstStyle/>
          <a:p>
            <a:pPr marL="0" indent="0">
              <a:buNone/>
            </a:pPr>
            <a:r>
              <a:rPr lang="en-US" sz="3200" b="1" dirty="0"/>
              <a:t>Summary of OCTAE Memos</a:t>
            </a:r>
            <a:r>
              <a:rPr lang="en-US" sz="3200" dirty="0"/>
              <a:t>:</a:t>
            </a:r>
          </a:p>
          <a:p>
            <a:r>
              <a:rPr lang="en-US" sz="3200" dirty="0"/>
              <a:t>Statewide performance reporting to the NRS is still required</a:t>
            </a:r>
          </a:p>
          <a:p>
            <a:r>
              <a:rPr lang="en-US" sz="3200" dirty="0"/>
              <a:t>For PY 2019-20 all states reported “Force Majeure”</a:t>
            </a:r>
          </a:p>
          <a:p>
            <a:r>
              <a:rPr lang="en-US" sz="3200" dirty="0"/>
              <a:t>States can now decide whether or not to allow remote testing</a:t>
            </a:r>
          </a:p>
          <a:p>
            <a:r>
              <a:rPr lang="en-US" sz="3200" dirty="0"/>
              <a:t>Each state that opts to allow remote testing submits its own remote testing plan to OCTAE</a:t>
            </a:r>
          </a:p>
          <a:p>
            <a:r>
              <a:rPr lang="en-US" sz="3200" b="1" i="1" dirty="0"/>
              <a:t>Memo 20-5 (5.29): </a:t>
            </a:r>
            <a:r>
              <a:rPr lang="en-US" sz="3200" dirty="0"/>
              <a:t>participants can self-report into a federal EFL (Educational Functioning Level) without a pretest.</a:t>
            </a:r>
          </a:p>
          <a:p>
            <a:r>
              <a:rPr lang="en-US" sz="3200" b="1" i="1" dirty="0"/>
              <a:t>Memo 20-5 (5.29): </a:t>
            </a:r>
            <a:r>
              <a:rPr lang="en-US" sz="3200" dirty="0"/>
              <a:t>a pretest is still required to achieve a pre/post-test MSG.</a:t>
            </a:r>
          </a:p>
          <a:p>
            <a:endParaRPr lang="en-US" sz="3200" dirty="0"/>
          </a:p>
          <a:p>
            <a:endParaRPr lang="en-US" sz="3200"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367B1F67-6803-461D-9D48-220A92D1A05B}" type="slidenum">
              <a:rPr lang="en-US" altLang="en-US" smtClean="0"/>
              <a:pPr>
                <a:defRPr/>
              </a:pPr>
              <a:t>6</a:t>
            </a:fld>
            <a:endParaRPr lang="en-US" altLang="en-US" dirty="0"/>
          </a:p>
        </p:txBody>
      </p:sp>
      <p:pic>
        <p:nvPicPr>
          <p:cNvPr id="6" name="Picture 5">
            <a:extLst>
              <a:ext uri="{FF2B5EF4-FFF2-40B4-BE49-F238E27FC236}">
                <a16:creationId xmlns:a16="http://schemas.microsoft.com/office/drawing/2014/main" id="{91037DCE-5DF4-4F79-BEA2-6E711CB586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096" y="6264592"/>
            <a:ext cx="2187245" cy="548640"/>
          </a:xfrm>
          <a:prstGeom prst="rect">
            <a:avLst/>
          </a:prstGeom>
        </p:spPr>
      </p:pic>
    </p:spTree>
    <p:extLst>
      <p:ext uri="{BB962C8B-B14F-4D97-AF65-F5344CB8AC3E}">
        <p14:creationId xmlns:p14="http://schemas.microsoft.com/office/powerpoint/2010/main" val="1449547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1969"/>
          </a:xfrm>
        </p:spPr>
        <p:txBody>
          <a:bodyPr/>
          <a:lstStyle/>
          <a:p>
            <a:r>
              <a:rPr lang="en-US" dirty="0"/>
              <a:t>Student Barriers to Employment </a:t>
            </a:r>
          </a:p>
        </p:txBody>
      </p:sp>
      <p:sp>
        <p:nvSpPr>
          <p:cNvPr id="3" name="Content Placeholder 2"/>
          <p:cNvSpPr>
            <a:spLocks noGrp="1"/>
          </p:cNvSpPr>
          <p:nvPr>
            <p:ph idx="1"/>
          </p:nvPr>
        </p:nvSpPr>
        <p:spPr>
          <a:xfrm>
            <a:off x="536275" y="1406105"/>
            <a:ext cx="8607725" cy="5020573"/>
          </a:xfrm>
        </p:spPr>
        <p:txBody>
          <a:bodyPr>
            <a:normAutofit lnSpcReduction="10000"/>
          </a:bodyPr>
          <a:lstStyle/>
          <a:p>
            <a:r>
              <a:rPr lang="en-US" sz="3200" dirty="0"/>
              <a:t>Agencies will record barriers to employment for all CAEP students at intake.</a:t>
            </a:r>
          </a:p>
          <a:p>
            <a:r>
              <a:rPr lang="en-US" sz="3200" dirty="0"/>
              <a:t>CAEP student barriers and their definitions will align with federal WIOA II barriers to employment.</a:t>
            </a:r>
          </a:p>
          <a:p>
            <a:r>
              <a:rPr lang="en-US" sz="3200" dirty="0"/>
              <a:t>As part of the federal alignment, ABE/ASE and ESL learners will automatically tie into specific barriers </a:t>
            </a:r>
          </a:p>
          <a:p>
            <a:r>
              <a:rPr lang="en-US" sz="3200" dirty="0"/>
              <a:t>For Workforce Preparation/Workforce Re-Entry – learners are no longer tied to any specific barriers, and no longer tied to 55 + years of age.</a:t>
            </a:r>
          </a:p>
          <a:p>
            <a:endParaRPr lang="en-US" sz="3200" dirty="0"/>
          </a:p>
          <a:p>
            <a:pPr marL="0" indent="0">
              <a:buNone/>
            </a:pPr>
            <a:endParaRPr lang="en-US" dirty="0"/>
          </a:p>
        </p:txBody>
      </p:sp>
      <p:pic>
        <p:nvPicPr>
          <p:cNvPr id="5" name="Picture 1" descr="Screen capture of the Employment Barriers indicating the Cultural barriers, English Language Learner and Low Levels of Literacy."/>
          <p:cNvPicPr>
            <a:picLocks noChangeAspect="1" noChangeArrowheads="1"/>
          </p:cNvPicPr>
          <p:nvPr/>
        </p:nvPicPr>
        <p:blipFill>
          <a:blip r:embed="rId3" cstate="print"/>
          <a:srcRect/>
          <a:stretch>
            <a:fillRect/>
          </a:stretch>
        </p:blipFill>
        <p:spPr bwMode="auto">
          <a:xfrm>
            <a:off x="9682539" y="2060235"/>
            <a:ext cx="2205486" cy="3882117"/>
          </a:xfrm>
          <a:prstGeom prst="rect">
            <a:avLst/>
          </a:prstGeom>
          <a:noFill/>
          <a:ln w="9525">
            <a:noFill/>
            <a:miter lim="800000"/>
            <a:headEnd/>
            <a:tailEnd/>
          </a:ln>
        </p:spPr>
      </p:pic>
      <p:sp>
        <p:nvSpPr>
          <p:cNvPr id="6" name="Right Arrow 5">
            <a:extLst>
              <a:ext uri="{C183D7F6-B498-43B3-948B-1728B52AA6E4}">
                <adec:decorative xmlns:adec="http://schemas.microsoft.com/office/drawing/2017/decorative" val="1"/>
              </a:ext>
            </a:extLst>
          </p:cNvPr>
          <p:cNvSpPr/>
          <p:nvPr/>
        </p:nvSpPr>
        <p:spPr>
          <a:xfrm>
            <a:off x="8883446" y="3439353"/>
            <a:ext cx="908360" cy="1751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ight Arrow 6">
            <a:extLst>
              <a:ext uri="{C183D7F6-B498-43B3-948B-1728B52AA6E4}">
                <adec:decorative xmlns:adec="http://schemas.microsoft.com/office/drawing/2017/decorative" val="1"/>
              </a:ext>
            </a:extLst>
          </p:cNvPr>
          <p:cNvSpPr/>
          <p:nvPr/>
        </p:nvSpPr>
        <p:spPr>
          <a:xfrm>
            <a:off x="8883446" y="4906028"/>
            <a:ext cx="908360" cy="1751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ight Arrow 7">
            <a:extLst>
              <a:ext uri="{C183D7F6-B498-43B3-948B-1728B52AA6E4}">
                <adec:decorative xmlns:adec="http://schemas.microsoft.com/office/drawing/2017/decorative" val="1"/>
              </a:ext>
            </a:extLst>
          </p:cNvPr>
          <p:cNvSpPr/>
          <p:nvPr/>
        </p:nvSpPr>
        <p:spPr>
          <a:xfrm>
            <a:off x="8883446" y="2807133"/>
            <a:ext cx="908360" cy="1751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35AD3A9-E069-47D3-866A-F808902AD3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2271" y="6218531"/>
            <a:ext cx="2188654" cy="548688"/>
          </a:xfrm>
          <a:prstGeom prst="rect">
            <a:avLst/>
          </a:prstGeom>
        </p:spPr>
      </p:pic>
    </p:spTree>
    <p:extLst>
      <p:ext uri="{BB962C8B-B14F-4D97-AF65-F5344CB8AC3E}">
        <p14:creationId xmlns:p14="http://schemas.microsoft.com/office/powerpoint/2010/main" val="2490679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Immigrant Integration AB2098</a:t>
            </a:r>
          </a:p>
        </p:txBody>
      </p:sp>
      <p:pic>
        <p:nvPicPr>
          <p:cNvPr id="4" name="Picture 3" descr="Image of USA silhouette map filled with images of peop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793" y="1941576"/>
            <a:ext cx="8682605" cy="4593448"/>
          </a:xfrm>
          <a:prstGeom prst="rect">
            <a:avLst/>
          </a:prstGeom>
        </p:spPr>
      </p:pic>
      <p:pic>
        <p:nvPicPr>
          <p:cNvPr id="3" name="Picture 2">
            <a:extLst>
              <a:ext uri="{FF2B5EF4-FFF2-40B4-BE49-F238E27FC236}">
                <a16:creationId xmlns:a16="http://schemas.microsoft.com/office/drawing/2014/main" id="{EE25DFB8-68D2-4401-943A-807D72D641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357" y="6218555"/>
            <a:ext cx="2187245" cy="548640"/>
          </a:xfrm>
          <a:prstGeom prst="rect">
            <a:avLst/>
          </a:prstGeom>
        </p:spPr>
      </p:pic>
    </p:spTree>
    <p:extLst>
      <p:ext uri="{BB962C8B-B14F-4D97-AF65-F5344CB8AC3E}">
        <p14:creationId xmlns:p14="http://schemas.microsoft.com/office/powerpoint/2010/main" val="32027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AB 2098 – Immigrant Integration</a:t>
            </a:r>
            <a:endParaRPr lang="en-US" dirty="0"/>
          </a:p>
        </p:txBody>
      </p:sp>
      <p:sp>
        <p:nvSpPr>
          <p:cNvPr id="3" name="Content Placeholder 2"/>
          <p:cNvSpPr>
            <a:spLocks noGrp="1"/>
          </p:cNvSpPr>
          <p:nvPr>
            <p:ph idx="1"/>
          </p:nvPr>
        </p:nvSpPr>
        <p:spPr>
          <a:xfrm>
            <a:off x="838200" y="1690688"/>
            <a:ext cx="9853247" cy="4205753"/>
          </a:xfrm>
        </p:spPr>
        <p:txBody>
          <a:bodyPr>
            <a:noAutofit/>
          </a:bodyPr>
          <a:lstStyle/>
          <a:p>
            <a:r>
              <a:rPr lang="en-US" sz="3200" dirty="0"/>
              <a:t>Consortia </a:t>
            </a:r>
            <a:r>
              <a:rPr lang="en-US" sz="3200" u="sng" dirty="0"/>
              <a:t>may</a:t>
            </a:r>
            <a:r>
              <a:rPr lang="en-US" sz="3200" dirty="0"/>
              <a:t> report additional measures for assessing the effectiveness of programs in meeting the needs of immigrant learners seeking integration in civic and community life.</a:t>
            </a:r>
          </a:p>
          <a:p>
            <a:r>
              <a:rPr lang="en-US" sz="3200" dirty="0"/>
              <a:t>The TE CAEP Summary now has a new column that reports Immigrant Integration Indicators (I</a:t>
            </a:r>
            <a:r>
              <a:rPr lang="en-US" sz="3200" baseline="30000" dirty="0"/>
              <a:t>3</a:t>
            </a:r>
            <a:r>
              <a:rPr lang="en-US" sz="3200" dirty="0"/>
              <a:t>) outcomes.</a:t>
            </a:r>
            <a:endParaRPr lang="en-US" sz="3200" baseline="30000" dirty="0"/>
          </a:p>
          <a:p>
            <a:r>
              <a:rPr lang="en-US" sz="3200" dirty="0"/>
              <a:t>TE now includes reports that relates EL Civics COAAPs with Immigrant Integration goal areas.</a:t>
            </a:r>
          </a:p>
        </p:txBody>
      </p:sp>
      <p:pic>
        <p:nvPicPr>
          <p:cNvPr id="5" name="Picture 4">
            <a:extLst>
              <a:ext uri="{FF2B5EF4-FFF2-40B4-BE49-F238E27FC236}">
                <a16:creationId xmlns:a16="http://schemas.microsoft.com/office/drawing/2014/main" id="{2FEAAD43-6C88-41EB-B8FF-12FA86364E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1448" y="6218531"/>
            <a:ext cx="2188654" cy="548688"/>
          </a:xfrm>
          <a:prstGeom prst="rect">
            <a:avLst/>
          </a:prstGeom>
        </p:spPr>
      </p:pic>
    </p:spTree>
    <p:extLst>
      <p:ext uri="{BB962C8B-B14F-4D97-AF65-F5344CB8AC3E}">
        <p14:creationId xmlns:p14="http://schemas.microsoft.com/office/powerpoint/2010/main" val="3972319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AB 2098 – Immigrant Integration </a:t>
            </a:r>
          </a:p>
        </p:txBody>
      </p:sp>
      <p:sp>
        <p:nvSpPr>
          <p:cNvPr id="3" name="Content Placeholder 2"/>
          <p:cNvSpPr>
            <a:spLocks noGrp="1"/>
          </p:cNvSpPr>
          <p:nvPr>
            <p:ph idx="1"/>
          </p:nvPr>
        </p:nvSpPr>
        <p:spPr>
          <a:xfrm>
            <a:off x="715106" y="1690688"/>
            <a:ext cx="10020300" cy="4351338"/>
          </a:xfrm>
        </p:spPr>
        <p:txBody>
          <a:bodyPr>
            <a:normAutofit/>
          </a:bodyPr>
          <a:lstStyle/>
          <a:p>
            <a:pPr marL="0" indent="0">
              <a:buNone/>
            </a:pPr>
            <a:r>
              <a:rPr lang="en-US" sz="3600" dirty="0">
                <a:solidFill>
                  <a:schemeClr val="accent1">
                    <a:lumMod val="50000"/>
                  </a:schemeClr>
                </a:solidFill>
              </a:rPr>
              <a:t>Key Points About AB 2098:</a:t>
            </a:r>
          </a:p>
          <a:p>
            <a:pPr marL="514350" indent="-514350">
              <a:buFont typeface="+mj-lt"/>
              <a:buAutoNum type="arabicPeriod"/>
            </a:pPr>
            <a:r>
              <a:rPr lang="en-US" sz="3600" dirty="0"/>
              <a:t>We already serve this population</a:t>
            </a:r>
          </a:p>
          <a:p>
            <a:pPr marL="514350" indent="-514350">
              <a:buFont typeface="+mj-lt"/>
              <a:buAutoNum type="arabicPeriod"/>
            </a:pPr>
            <a:r>
              <a:rPr lang="en-US" sz="3600" dirty="0"/>
              <a:t>WIOA II grantees report EL Civics outcomes</a:t>
            </a:r>
          </a:p>
          <a:p>
            <a:pPr marL="514350" indent="-514350">
              <a:buFont typeface="+mj-lt"/>
              <a:buAutoNum type="arabicPeriod"/>
            </a:pPr>
            <a:r>
              <a:rPr lang="en-US" sz="3600" dirty="0"/>
              <a:t>EL Civics effectiveness is shown through these metrics</a:t>
            </a:r>
          </a:p>
          <a:p>
            <a:pPr marL="514350" indent="-514350">
              <a:buFont typeface="+mj-lt"/>
              <a:buAutoNum type="arabicPeriod"/>
            </a:pPr>
            <a:r>
              <a:rPr lang="en-US" sz="3600" dirty="0"/>
              <a:t>Most of the data is already there </a:t>
            </a:r>
          </a:p>
          <a:p>
            <a:pPr marL="514350" indent="-514350">
              <a:buFont typeface="+mj-lt"/>
              <a:buAutoNum type="arabicPeriod"/>
            </a:pPr>
            <a:r>
              <a:rPr lang="en-US" sz="3600" dirty="0"/>
              <a:t>This is not a mandate</a:t>
            </a:r>
          </a:p>
        </p:txBody>
      </p:sp>
      <p:pic>
        <p:nvPicPr>
          <p:cNvPr id="5" name="Picture 4">
            <a:extLst>
              <a:ext uri="{FF2B5EF4-FFF2-40B4-BE49-F238E27FC236}">
                <a16:creationId xmlns:a16="http://schemas.microsoft.com/office/drawing/2014/main" id="{7126A2A6-D770-4427-87F6-0852569C47C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997" y="6218531"/>
            <a:ext cx="2188654" cy="548688"/>
          </a:xfrm>
          <a:prstGeom prst="rect">
            <a:avLst/>
          </a:prstGeom>
        </p:spPr>
      </p:pic>
    </p:spTree>
    <p:extLst>
      <p:ext uri="{BB962C8B-B14F-4D97-AF65-F5344CB8AC3E}">
        <p14:creationId xmlns:p14="http://schemas.microsoft.com/office/powerpoint/2010/main" val="375198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4B554-5F77-40CD-BAAD-E12EC9077FBC}"/>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CA" dirty="0"/>
              <a:t>CAEP Summary</a:t>
            </a:r>
          </a:p>
        </p:txBody>
      </p:sp>
      <p:sp>
        <p:nvSpPr>
          <p:cNvPr id="4" name="Rectangle 3">
            <a:extLst>
              <a:ext uri="{C183D7F6-B498-43B3-948B-1728B52AA6E4}">
                <adec:decorative xmlns:adec="http://schemas.microsoft.com/office/drawing/2017/decorative" val="1"/>
              </a:ext>
            </a:extLst>
          </p:cNvPr>
          <p:cNvSpPr/>
          <p:nvPr/>
        </p:nvSpPr>
        <p:spPr>
          <a:xfrm>
            <a:off x="7021902" y="1449238"/>
            <a:ext cx="3165894" cy="23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Screen capture of the CASAS CAEP Summary for 2019 to 2020 indicating the program areas and types."/>
          <p:cNvPicPr>
            <a:picLocks noChangeAspect="1"/>
          </p:cNvPicPr>
          <p:nvPr/>
        </p:nvPicPr>
        <p:blipFill>
          <a:blip r:embed="rId3"/>
          <a:stretch>
            <a:fillRect/>
          </a:stretch>
        </p:blipFill>
        <p:spPr>
          <a:xfrm>
            <a:off x="119588" y="129401"/>
            <a:ext cx="11994778" cy="5520906"/>
          </a:xfrm>
          <a:prstGeom prst="rect">
            <a:avLst/>
          </a:prstGeom>
        </p:spPr>
      </p:pic>
      <p:sp>
        <p:nvSpPr>
          <p:cNvPr id="5" name="Text Box 2"/>
          <p:cNvSpPr txBox="1">
            <a:spLocks noChangeArrowheads="1"/>
          </p:cNvSpPr>
          <p:nvPr/>
        </p:nvSpPr>
        <p:spPr bwMode="auto">
          <a:xfrm>
            <a:off x="5772989" y="3715714"/>
            <a:ext cx="5994400" cy="297837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Displays outcomes in three separate sections: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Literacy Gains (Pre/Post) </a:t>
            </a:r>
            <a:r>
              <a:rPr lang="en-US" sz="2400" dirty="0">
                <a:latin typeface="Calibri" panose="020F0502020204030204" pitchFamily="34" charset="0"/>
                <a:ea typeface="Calibri" panose="020F0502020204030204" pitchFamily="34" charset="0"/>
                <a:cs typeface="Times New Roman" panose="02020603050405020304" pitchFamily="18" charset="0"/>
              </a:rPr>
              <a:t>using </a:t>
            </a:r>
            <a:r>
              <a:rPr lang="en-US" sz="2400" dirty="0">
                <a:effectLst/>
                <a:latin typeface="Calibri" panose="020F0502020204030204" pitchFamily="34" charset="0"/>
                <a:ea typeface="Calibri" panose="020F0502020204030204" pitchFamily="34" charset="0"/>
                <a:cs typeface="Times New Roman" panose="02020603050405020304" pitchFamily="18" charset="0"/>
              </a:rPr>
              <a:t>NRS Table 4 guidelines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Other AB 104 outcomes using WIOA II reporting requirements but not pre/post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Services Received that do not impose WIOA II reporting requirements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CA986A9-89D9-4575-950B-1A08F6B812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588" y="6179911"/>
            <a:ext cx="2188654" cy="548688"/>
          </a:xfrm>
          <a:prstGeom prst="rect">
            <a:avLst/>
          </a:prstGeom>
        </p:spPr>
      </p:pic>
    </p:spTree>
    <p:extLst>
      <p:ext uri="{BB962C8B-B14F-4D97-AF65-F5344CB8AC3E}">
        <p14:creationId xmlns:p14="http://schemas.microsoft.com/office/powerpoint/2010/main" val="15519952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4ABD9-E90A-47C3-A8B1-33DD97A7A7B6}"/>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dirty="0"/>
              <a:t>AEP Data Integrity</a:t>
            </a:r>
          </a:p>
        </p:txBody>
      </p:sp>
      <p:sp>
        <p:nvSpPr>
          <p:cNvPr id="4" name="TextBox 3"/>
          <p:cNvSpPr txBox="1"/>
          <p:nvPr/>
        </p:nvSpPr>
        <p:spPr>
          <a:xfrm>
            <a:off x="517585" y="235895"/>
            <a:ext cx="11611154" cy="892552"/>
          </a:xfrm>
          <a:prstGeom prst="rect">
            <a:avLst/>
          </a:prstGeom>
          <a:noFill/>
          <a:ln>
            <a:solidFill>
              <a:schemeClr val="accent1"/>
            </a:solidFill>
          </a:ln>
        </p:spPr>
        <p:txBody>
          <a:bodyPr wrap="square" rtlCol="0">
            <a:spAutoFit/>
          </a:bodyPr>
          <a:lstStyle/>
          <a:p>
            <a:r>
              <a:rPr lang="en-US" sz="2800" b="1" dirty="0">
                <a:solidFill>
                  <a:srgbClr val="FF0000"/>
                </a:solidFill>
              </a:rPr>
              <a:t>AEP Data Integrity </a:t>
            </a:r>
            <a:r>
              <a:rPr lang="en-US" sz="2400" dirty="0"/>
              <a:t>displays 27 different data elements related to the AEP instructional programs and outcomes.</a:t>
            </a:r>
          </a:p>
        </p:txBody>
      </p:sp>
      <p:pic>
        <p:nvPicPr>
          <p:cNvPr id="3" name="Picture 2" descr="Screen capture of the CASAS AEP Data Integrity Summary information and Item description including item count and item percent."/>
          <p:cNvPicPr>
            <a:picLocks noChangeAspect="1"/>
          </p:cNvPicPr>
          <p:nvPr/>
        </p:nvPicPr>
        <p:blipFill rotWithShape="1">
          <a:blip r:embed="rId3"/>
          <a:srcRect b="1021"/>
          <a:stretch/>
        </p:blipFill>
        <p:spPr>
          <a:xfrm>
            <a:off x="522893" y="1354346"/>
            <a:ext cx="9423363" cy="5106839"/>
          </a:xfrm>
          <a:prstGeom prst="rect">
            <a:avLst/>
          </a:prstGeom>
          <a:ln>
            <a:solidFill>
              <a:schemeClr val="accent1"/>
            </a:solidFill>
          </a:ln>
        </p:spPr>
      </p:pic>
      <p:sp>
        <p:nvSpPr>
          <p:cNvPr id="5" name="TextBox 4"/>
          <p:cNvSpPr txBox="1"/>
          <p:nvPr/>
        </p:nvSpPr>
        <p:spPr>
          <a:xfrm>
            <a:off x="6616461" y="1371600"/>
            <a:ext cx="5098211" cy="3046988"/>
          </a:xfrm>
          <a:prstGeom prst="rect">
            <a:avLst/>
          </a:prstGeom>
          <a:solidFill>
            <a:schemeClr val="bg1"/>
          </a:solidFill>
          <a:ln>
            <a:solidFill>
              <a:schemeClr val="accent1"/>
            </a:solidFill>
          </a:ln>
        </p:spPr>
        <p:txBody>
          <a:bodyPr wrap="square" rtlCol="0">
            <a:spAutoFit/>
          </a:bodyPr>
          <a:lstStyle/>
          <a:p>
            <a:r>
              <a:rPr lang="en-US" sz="2400" b="1" dirty="0"/>
              <a:t>Item Description </a:t>
            </a:r>
            <a:r>
              <a:rPr lang="en-US" sz="2400" dirty="0"/>
              <a:t>lists 27 data elements that may prevent or contribute to official AEP outcomes.</a:t>
            </a:r>
          </a:p>
          <a:p>
            <a:pPr marL="342900" indent="-342900">
              <a:buFont typeface="Arial" panose="020B0604020202020204" pitchFamily="34" charset="0"/>
              <a:buChar char="•"/>
            </a:pPr>
            <a:r>
              <a:rPr lang="en-US" sz="2400" dirty="0"/>
              <a:t>The DIR displays the item count and percentage for each listed item. </a:t>
            </a:r>
          </a:p>
          <a:p>
            <a:pPr marL="342900" indent="-342900">
              <a:buFont typeface="Arial" panose="020B0604020202020204" pitchFamily="34" charset="0"/>
              <a:buChar char="•"/>
            </a:pPr>
            <a:r>
              <a:rPr lang="en-US" sz="2400" b="1" i="1" dirty="0"/>
              <a:t>Item Percent = Item Count ÷ # of Students Enrolled in 7 AEP Programs</a:t>
            </a:r>
          </a:p>
        </p:txBody>
      </p:sp>
      <p:pic>
        <p:nvPicPr>
          <p:cNvPr id="6" name="Picture 5">
            <a:extLst>
              <a:ext uri="{FF2B5EF4-FFF2-40B4-BE49-F238E27FC236}">
                <a16:creationId xmlns:a16="http://schemas.microsoft.com/office/drawing/2014/main" id="{44B62012-E32D-43BB-9AD0-BE2EFB59EC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46256" y="6204095"/>
            <a:ext cx="2188654" cy="548688"/>
          </a:xfrm>
          <a:prstGeom prst="rect">
            <a:avLst/>
          </a:prstGeom>
        </p:spPr>
      </p:pic>
    </p:spTree>
    <p:extLst>
      <p:ext uri="{BB962C8B-B14F-4D97-AF65-F5344CB8AC3E}">
        <p14:creationId xmlns:p14="http://schemas.microsoft.com/office/powerpoint/2010/main" val="4019853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A4AB7-FD36-46BC-B5BB-8076789296ED}"/>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CA" dirty="0"/>
              <a:t>Learner Results and WIOA Milestones</a:t>
            </a:r>
          </a:p>
        </p:txBody>
      </p:sp>
      <p:grpSp>
        <p:nvGrpSpPr>
          <p:cNvPr id="20" name="Group 19" descr="Screen capture of the Learner Results and WIOA Milestones for Work and Education indicating the following markers like Literacy gains, secondary, post secondary, employment, wages and transition.">
            <a:extLst>
              <a:ext uri="{FF2B5EF4-FFF2-40B4-BE49-F238E27FC236}">
                <a16:creationId xmlns:a16="http://schemas.microsoft.com/office/drawing/2014/main" id="{F61454B0-CD2B-42BE-923B-E798C1A039F4}"/>
              </a:ext>
            </a:extLst>
          </p:cNvPr>
          <p:cNvGrpSpPr/>
          <p:nvPr/>
        </p:nvGrpSpPr>
        <p:grpSpPr>
          <a:xfrm>
            <a:off x="1098968" y="270852"/>
            <a:ext cx="10282906" cy="6522020"/>
            <a:chOff x="1098968" y="270852"/>
            <a:chExt cx="10282906" cy="6522020"/>
          </a:xfrm>
        </p:grpSpPr>
        <p:pic>
          <p:nvPicPr>
            <p:cNvPr id="3" name="Picture 2"/>
            <p:cNvPicPr>
              <a:picLocks noChangeAspect="1"/>
            </p:cNvPicPr>
            <p:nvPr/>
          </p:nvPicPr>
          <p:blipFill>
            <a:blip r:embed="rId3"/>
            <a:stretch>
              <a:fillRect/>
            </a:stretch>
          </p:blipFill>
          <p:spPr>
            <a:xfrm>
              <a:off x="1840417" y="5988395"/>
              <a:ext cx="276225" cy="219075"/>
            </a:xfrm>
            <a:prstGeom prst="rect">
              <a:avLst/>
            </a:prstGeom>
          </p:spPr>
        </p:pic>
        <p:pic>
          <p:nvPicPr>
            <p:cNvPr id="4" name="Picture 3"/>
            <p:cNvPicPr>
              <a:picLocks noChangeAspect="1"/>
            </p:cNvPicPr>
            <p:nvPr/>
          </p:nvPicPr>
          <p:blipFill>
            <a:blip r:embed="rId4"/>
            <a:stretch>
              <a:fillRect/>
            </a:stretch>
          </p:blipFill>
          <p:spPr>
            <a:xfrm>
              <a:off x="1774373" y="6495142"/>
              <a:ext cx="333375" cy="247650"/>
            </a:xfrm>
            <a:prstGeom prst="rect">
              <a:avLst/>
            </a:prstGeom>
          </p:spPr>
        </p:pic>
        <p:pic>
          <p:nvPicPr>
            <p:cNvPr id="5" name="Picture 4"/>
            <p:cNvPicPr>
              <a:picLocks noChangeAspect="1"/>
            </p:cNvPicPr>
            <p:nvPr/>
          </p:nvPicPr>
          <p:blipFill>
            <a:blip r:embed="rId5"/>
            <a:stretch>
              <a:fillRect/>
            </a:stretch>
          </p:blipFill>
          <p:spPr>
            <a:xfrm>
              <a:off x="7998078" y="5974108"/>
              <a:ext cx="257175" cy="247650"/>
            </a:xfrm>
            <a:prstGeom prst="rect">
              <a:avLst/>
            </a:prstGeom>
          </p:spPr>
        </p:pic>
        <p:pic>
          <p:nvPicPr>
            <p:cNvPr id="6" name="Picture 5"/>
            <p:cNvPicPr>
              <a:picLocks noChangeAspect="1"/>
            </p:cNvPicPr>
            <p:nvPr/>
          </p:nvPicPr>
          <p:blipFill>
            <a:blip r:embed="rId6"/>
            <a:stretch>
              <a:fillRect/>
            </a:stretch>
          </p:blipFill>
          <p:spPr>
            <a:xfrm>
              <a:off x="7973634" y="6495142"/>
              <a:ext cx="333375" cy="190500"/>
            </a:xfrm>
            <a:prstGeom prst="rect">
              <a:avLst/>
            </a:prstGeom>
          </p:spPr>
        </p:pic>
        <p:sp>
          <p:nvSpPr>
            <p:cNvPr id="7" name="TextBox 6"/>
            <p:cNvSpPr txBox="1"/>
            <p:nvPr/>
          </p:nvSpPr>
          <p:spPr>
            <a:xfrm>
              <a:off x="2410414" y="5908135"/>
              <a:ext cx="15961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Helvetica"/>
                </a:rPr>
                <a:t>Secondary</a:t>
              </a:r>
            </a:p>
          </p:txBody>
        </p:sp>
        <p:sp>
          <p:nvSpPr>
            <p:cNvPr id="8" name="TextBox 7"/>
            <p:cNvSpPr txBox="1"/>
            <p:nvPr/>
          </p:nvSpPr>
          <p:spPr>
            <a:xfrm>
              <a:off x="2410414" y="6413281"/>
              <a:ext cx="1859294"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Helvetica"/>
                </a:rPr>
                <a:t>Post-Secondary</a:t>
              </a:r>
            </a:p>
          </p:txBody>
        </p:sp>
        <p:sp>
          <p:nvSpPr>
            <p:cNvPr id="9" name="TextBox 8"/>
            <p:cNvSpPr txBox="1"/>
            <p:nvPr/>
          </p:nvSpPr>
          <p:spPr>
            <a:xfrm>
              <a:off x="8518441" y="5908136"/>
              <a:ext cx="15961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b="1" dirty="0">
                  <a:solidFill>
                    <a:srgbClr val="000000"/>
                  </a:solidFill>
                </a:rPr>
                <a:t>Wages</a:t>
              </a:r>
              <a:endParaRPr kumimoji="0" lang="en-US" sz="1800" b="1" i="0" u="none" strike="noStrike" cap="none" spc="0" normalizeH="0" baseline="0" dirty="0">
                <a:ln>
                  <a:noFill/>
                </a:ln>
                <a:solidFill>
                  <a:srgbClr val="000000"/>
                </a:solidFill>
                <a:effectLst/>
                <a:uFillTx/>
                <a:sym typeface="Helvetica"/>
              </a:endParaRPr>
            </a:p>
          </p:txBody>
        </p:sp>
        <p:sp>
          <p:nvSpPr>
            <p:cNvPr id="10" name="TextBox 9"/>
            <p:cNvSpPr txBox="1"/>
            <p:nvPr/>
          </p:nvSpPr>
          <p:spPr>
            <a:xfrm>
              <a:off x="8478340" y="6352319"/>
              <a:ext cx="15961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Helvetica"/>
                </a:rPr>
                <a:t>Transition</a:t>
              </a:r>
            </a:p>
          </p:txBody>
        </p:sp>
        <p:grpSp>
          <p:nvGrpSpPr>
            <p:cNvPr id="11" name="Group 10"/>
            <p:cNvGrpSpPr/>
            <p:nvPr/>
          </p:nvGrpSpPr>
          <p:grpSpPr>
            <a:xfrm>
              <a:off x="1098968" y="270852"/>
              <a:ext cx="10282906" cy="5543352"/>
              <a:chOff x="1098968" y="2004762"/>
              <a:chExt cx="10282906" cy="5824344"/>
            </a:xfrm>
          </p:grpSpPr>
          <p:pic>
            <p:nvPicPr>
              <p:cNvPr id="12" name="Picture 11"/>
              <p:cNvPicPr>
                <a:picLocks noChangeAspect="1"/>
              </p:cNvPicPr>
              <p:nvPr/>
            </p:nvPicPr>
            <p:blipFill rotWithShape="1">
              <a:blip r:embed="rId7"/>
              <a:srcRect r="26209"/>
              <a:stretch/>
            </p:blipFill>
            <p:spPr>
              <a:xfrm>
                <a:off x="1098968" y="2004762"/>
                <a:ext cx="10282906" cy="5238750"/>
              </a:xfrm>
              <a:prstGeom prst="rect">
                <a:avLst/>
              </a:prstGeom>
            </p:spPr>
          </p:pic>
          <p:pic>
            <p:nvPicPr>
              <p:cNvPr id="13" name="Picture 12"/>
              <p:cNvPicPr>
                <a:picLocks noChangeAspect="1"/>
              </p:cNvPicPr>
              <p:nvPr/>
            </p:nvPicPr>
            <p:blipFill>
              <a:blip r:embed="rId8"/>
              <a:stretch>
                <a:fillRect/>
              </a:stretch>
            </p:blipFill>
            <p:spPr>
              <a:xfrm>
                <a:off x="1854705" y="7498242"/>
                <a:ext cx="247650" cy="190500"/>
              </a:xfrm>
              <a:prstGeom prst="rect">
                <a:avLst/>
              </a:prstGeom>
            </p:spPr>
          </p:pic>
          <p:pic>
            <p:nvPicPr>
              <p:cNvPr id="14" name="Picture 13"/>
              <p:cNvPicPr>
                <a:picLocks noChangeAspect="1"/>
              </p:cNvPicPr>
              <p:nvPr/>
            </p:nvPicPr>
            <p:blipFill>
              <a:blip r:embed="rId9"/>
              <a:stretch>
                <a:fillRect/>
              </a:stretch>
            </p:blipFill>
            <p:spPr>
              <a:xfrm>
                <a:off x="7998079" y="7464904"/>
                <a:ext cx="257175" cy="257175"/>
              </a:xfrm>
              <a:prstGeom prst="rect">
                <a:avLst/>
              </a:prstGeom>
            </p:spPr>
          </p:pic>
          <p:sp>
            <p:nvSpPr>
              <p:cNvPr id="15" name="TextBox 14"/>
              <p:cNvSpPr txBox="1"/>
              <p:nvPr/>
            </p:nvSpPr>
            <p:spPr>
              <a:xfrm>
                <a:off x="2410414" y="7395860"/>
                <a:ext cx="1692354"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Helvetica"/>
                  </a:rPr>
                  <a:t>Literacy Gains</a:t>
                </a:r>
              </a:p>
            </p:txBody>
          </p:sp>
          <p:sp>
            <p:nvSpPr>
              <p:cNvPr id="16" name="TextBox 15"/>
              <p:cNvSpPr txBox="1"/>
              <p:nvPr/>
            </p:nvSpPr>
            <p:spPr>
              <a:xfrm>
                <a:off x="8518441" y="7449515"/>
                <a:ext cx="15961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Helvetica"/>
                  </a:rPr>
                  <a:t>Employment</a:t>
                </a:r>
              </a:p>
            </p:txBody>
          </p:sp>
          <p:pic>
            <p:nvPicPr>
              <p:cNvPr id="17" name="Picture 16"/>
              <p:cNvPicPr>
                <a:picLocks noChangeAspect="1"/>
              </p:cNvPicPr>
              <p:nvPr/>
            </p:nvPicPr>
            <p:blipFill>
              <a:blip r:embed="rId8"/>
              <a:stretch>
                <a:fillRect/>
              </a:stretch>
            </p:blipFill>
            <p:spPr>
              <a:xfrm>
                <a:off x="4516339" y="4793989"/>
                <a:ext cx="247650" cy="190500"/>
              </a:xfrm>
              <a:prstGeom prst="rect">
                <a:avLst/>
              </a:prstGeom>
            </p:spPr>
          </p:pic>
          <p:pic>
            <p:nvPicPr>
              <p:cNvPr id="18" name="Picture 17"/>
              <p:cNvPicPr>
                <a:picLocks noChangeAspect="1"/>
              </p:cNvPicPr>
              <p:nvPr/>
            </p:nvPicPr>
            <p:blipFill>
              <a:blip r:embed="rId8"/>
              <a:stretch>
                <a:fillRect/>
              </a:stretch>
            </p:blipFill>
            <p:spPr>
              <a:xfrm>
                <a:off x="4516339" y="6000000"/>
                <a:ext cx="247650" cy="190500"/>
              </a:xfrm>
              <a:prstGeom prst="rect">
                <a:avLst/>
              </a:prstGeom>
            </p:spPr>
          </p:pic>
        </p:grpSp>
      </p:grpSp>
      <p:pic>
        <p:nvPicPr>
          <p:cNvPr id="19" name="Picture 18">
            <a:extLst>
              <a:ext uri="{FF2B5EF4-FFF2-40B4-BE49-F238E27FC236}">
                <a16:creationId xmlns:a16="http://schemas.microsoft.com/office/drawing/2014/main" id="{67FBA2BC-F977-4EA8-A3B0-AD6733C98A9D}"/>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9912720" y="6207470"/>
            <a:ext cx="2188654" cy="548688"/>
          </a:xfrm>
          <a:prstGeom prst="rect">
            <a:avLst/>
          </a:prstGeom>
        </p:spPr>
      </p:pic>
    </p:spTree>
    <p:extLst>
      <p:ext uri="{BB962C8B-B14F-4D97-AF65-F5344CB8AC3E}">
        <p14:creationId xmlns:p14="http://schemas.microsoft.com/office/powerpoint/2010/main" val="3036801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82CE-76C1-4746-A23C-D4D58B642F4E}"/>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dirty="0"/>
              <a:t>Records – Students – Records </a:t>
            </a:r>
          </a:p>
        </p:txBody>
      </p:sp>
      <p:grpSp>
        <p:nvGrpSpPr>
          <p:cNvPr id="8" name="Group 7" descr="Three screen captures showing the Students Records Work Results marked indicating the following:&#10;L = Literacy Gains&#10;H = HSE/HSD&#10;P = Post Secondary&#10;E = Enter Employment&#10;I = Increase Wages&#10;T = Transition Post Sec">
            <a:extLst>
              <a:ext uri="{FF2B5EF4-FFF2-40B4-BE49-F238E27FC236}">
                <a16:creationId xmlns:a16="http://schemas.microsoft.com/office/drawing/2014/main" id="{0D0EE7BB-6169-46DE-A964-7BC6E1600C6D}"/>
              </a:ext>
            </a:extLst>
          </p:cNvPr>
          <p:cNvGrpSpPr/>
          <p:nvPr/>
        </p:nvGrpSpPr>
        <p:grpSpPr>
          <a:xfrm>
            <a:off x="232408" y="72458"/>
            <a:ext cx="11805530" cy="6595756"/>
            <a:chOff x="232408" y="72458"/>
            <a:chExt cx="11805530" cy="6595756"/>
          </a:xfrm>
        </p:grpSpPr>
        <p:pic>
          <p:nvPicPr>
            <p:cNvPr id="3" name="Picture 2"/>
            <p:cNvPicPr>
              <a:picLocks noChangeAspect="1"/>
            </p:cNvPicPr>
            <p:nvPr/>
          </p:nvPicPr>
          <p:blipFill rotWithShape="1">
            <a:blip r:embed="rId3">
              <a:lum bright="-3000" contrast="8000"/>
            </a:blip>
            <a:srcRect l="17783"/>
            <a:stretch/>
          </p:blipFill>
          <p:spPr>
            <a:xfrm>
              <a:off x="4481952" y="2413136"/>
              <a:ext cx="5840083" cy="2221859"/>
            </a:xfrm>
            <a:prstGeom prst="rect">
              <a:avLst/>
            </a:prstGeom>
            <a:ln>
              <a:solidFill>
                <a:schemeClr val="accent1"/>
              </a:solidFill>
            </a:ln>
          </p:spPr>
        </p:pic>
        <p:pic>
          <p:nvPicPr>
            <p:cNvPr id="4" name="Picture 3"/>
            <p:cNvPicPr>
              <a:picLocks noChangeAspect="1"/>
            </p:cNvPicPr>
            <p:nvPr/>
          </p:nvPicPr>
          <p:blipFill>
            <a:blip r:embed="rId4"/>
            <a:stretch>
              <a:fillRect/>
            </a:stretch>
          </p:blipFill>
          <p:spPr>
            <a:xfrm>
              <a:off x="439949" y="223349"/>
              <a:ext cx="7318501" cy="2063600"/>
            </a:xfrm>
            <a:prstGeom prst="rect">
              <a:avLst/>
            </a:prstGeom>
            <a:ln>
              <a:solidFill>
                <a:schemeClr val="accent1"/>
              </a:solidFill>
            </a:ln>
          </p:spPr>
        </p:pic>
        <p:pic>
          <p:nvPicPr>
            <p:cNvPr id="5" name="Picture 4"/>
            <p:cNvPicPr>
              <a:picLocks noChangeAspect="1"/>
            </p:cNvPicPr>
            <p:nvPr/>
          </p:nvPicPr>
          <p:blipFill rotWithShape="1">
            <a:blip r:embed="rId5"/>
            <a:srcRect b="5287"/>
            <a:stretch/>
          </p:blipFill>
          <p:spPr>
            <a:xfrm>
              <a:off x="631543" y="4722167"/>
              <a:ext cx="10549351" cy="1946047"/>
            </a:xfrm>
            <a:prstGeom prst="rect">
              <a:avLst/>
            </a:prstGeom>
            <a:ln>
              <a:solidFill>
                <a:schemeClr val="accent1"/>
              </a:solidFill>
            </a:ln>
          </p:spPr>
        </p:pic>
        <p:pic>
          <p:nvPicPr>
            <p:cNvPr id="6" name="Picture 5"/>
            <p:cNvPicPr>
              <a:picLocks noChangeAspect="1"/>
            </p:cNvPicPr>
            <p:nvPr/>
          </p:nvPicPr>
          <p:blipFill>
            <a:blip r:embed="rId6"/>
            <a:stretch>
              <a:fillRect/>
            </a:stretch>
          </p:blipFill>
          <p:spPr>
            <a:xfrm>
              <a:off x="9558068" y="72458"/>
              <a:ext cx="2479870" cy="2301663"/>
            </a:xfrm>
            <a:prstGeom prst="rect">
              <a:avLst/>
            </a:prstGeom>
          </p:spPr>
        </p:pic>
        <p:sp>
          <p:nvSpPr>
            <p:cNvPr id="7" name="Left-Up Arrow 6"/>
            <p:cNvSpPr/>
            <p:nvPr/>
          </p:nvSpPr>
          <p:spPr>
            <a:xfrm rot="5400000">
              <a:off x="3766036" y="2205437"/>
              <a:ext cx="775164" cy="845390"/>
            </a:xfrm>
            <a:prstGeom prst="leftUpArrow">
              <a:avLst>
                <a:gd name="adj1" fmla="val 8892"/>
                <a:gd name="adj2" fmla="val 25000"/>
                <a:gd name="adj3" fmla="val 1721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Left-Up Arrow 8"/>
            <p:cNvSpPr/>
            <p:nvPr/>
          </p:nvSpPr>
          <p:spPr>
            <a:xfrm rot="10800000">
              <a:off x="3725182" y="4189340"/>
              <a:ext cx="856872" cy="843575"/>
            </a:xfrm>
            <a:prstGeom prst="leftUpArrow">
              <a:avLst>
                <a:gd name="adj1" fmla="val 8828"/>
                <a:gd name="adj2" fmla="val 25000"/>
                <a:gd name="adj3" fmla="val 1886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TextBox 9"/>
            <p:cNvSpPr txBox="1"/>
            <p:nvPr/>
          </p:nvSpPr>
          <p:spPr>
            <a:xfrm>
              <a:off x="232408" y="2989011"/>
              <a:ext cx="4002657" cy="1200329"/>
            </a:xfrm>
            <a:prstGeom prst="rect">
              <a:avLst/>
            </a:prstGeom>
            <a:noFill/>
            <a:ln>
              <a:solidFill>
                <a:schemeClr val="accent1"/>
              </a:solidFill>
            </a:ln>
          </p:spPr>
          <p:txBody>
            <a:bodyPr wrap="square" rtlCol="0">
              <a:spAutoFit/>
            </a:bodyPr>
            <a:lstStyle/>
            <a:p>
              <a:r>
                <a:rPr lang="en-US" sz="3600" dirty="0"/>
                <a:t>In TE go to Records--Students--Records</a:t>
              </a:r>
            </a:p>
          </p:txBody>
        </p:sp>
      </p:grpSp>
    </p:spTree>
    <p:extLst>
      <p:ext uri="{BB962C8B-B14F-4D97-AF65-F5344CB8AC3E}">
        <p14:creationId xmlns:p14="http://schemas.microsoft.com/office/powerpoint/2010/main" val="2680204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
        <p:nvSpPr>
          <p:cNvPr id="9" name="Title 1">
            <a:extLst>
              <a:ext uri="{FF2B5EF4-FFF2-40B4-BE49-F238E27FC236}">
                <a16:creationId xmlns:a16="http://schemas.microsoft.com/office/drawing/2014/main" id="{585AA98F-061F-4573-869E-82FA38DDB4E4}"/>
              </a:ext>
            </a:extLst>
          </p:cNvPr>
          <p:cNvSpPr txBox="1">
            <a:spLocks noGrp="1"/>
          </p:cNvSpPr>
          <p:nvPr>
            <p:ph type="title" idx="4294967295"/>
          </p:nvPr>
        </p:nvSpPr>
        <p:spPr>
          <a:xfrm>
            <a:off x="968578" y="1503448"/>
            <a:ext cx="10515600" cy="2743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Updates to Resources and Materials</a:t>
            </a:r>
          </a:p>
        </p:txBody>
      </p:sp>
    </p:spTree>
    <p:extLst>
      <p:ext uri="{BB962C8B-B14F-4D97-AF65-F5344CB8AC3E}">
        <p14:creationId xmlns:p14="http://schemas.microsoft.com/office/powerpoint/2010/main" val="1961468036"/>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BOY Letter for PY 2020-21</a:t>
            </a:r>
          </a:p>
        </p:txBody>
      </p:sp>
      <p:pic>
        <p:nvPicPr>
          <p:cNvPr id="4" name="Picture 3" descr="Screen capture of the BOY letter for PY 2020-2021 including the data submission requirements."/>
          <p:cNvPicPr>
            <a:picLocks noChangeAspect="1"/>
          </p:cNvPicPr>
          <p:nvPr/>
        </p:nvPicPr>
        <p:blipFill>
          <a:blip r:embed="rId3"/>
          <a:stretch>
            <a:fillRect/>
          </a:stretch>
        </p:blipFill>
        <p:spPr>
          <a:xfrm>
            <a:off x="697523" y="1564290"/>
            <a:ext cx="7962900" cy="3219450"/>
          </a:xfrm>
          <a:prstGeom prst="rect">
            <a:avLst/>
          </a:prstGeom>
          <a:ln>
            <a:solidFill>
              <a:schemeClr val="accent1"/>
            </a:solidFill>
          </a:ln>
        </p:spPr>
      </p:pic>
      <p:sp>
        <p:nvSpPr>
          <p:cNvPr id="5" name="TextBox 4"/>
          <p:cNvSpPr txBox="1"/>
          <p:nvPr/>
        </p:nvSpPr>
        <p:spPr>
          <a:xfrm>
            <a:off x="5662246" y="4712669"/>
            <a:ext cx="5996354" cy="954107"/>
          </a:xfrm>
          <a:prstGeom prst="rect">
            <a:avLst/>
          </a:prstGeom>
          <a:solidFill>
            <a:schemeClr val="bg1"/>
          </a:solidFill>
          <a:ln>
            <a:solidFill>
              <a:schemeClr val="accent1"/>
            </a:solidFill>
          </a:ln>
        </p:spPr>
        <p:txBody>
          <a:bodyPr wrap="square" rtlCol="0">
            <a:spAutoFit/>
          </a:bodyPr>
          <a:lstStyle/>
          <a:p>
            <a:r>
              <a:rPr lang="en-US" sz="2800" dirty="0"/>
              <a:t>This letter includes the data submission requirements for all CAEP agencies.</a:t>
            </a:r>
          </a:p>
        </p:txBody>
      </p:sp>
      <p:sp>
        <p:nvSpPr>
          <p:cNvPr id="3" name="TextBox 2">
            <a:extLst>
              <a:ext uri="{FF2B5EF4-FFF2-40B4-BE49-F238E27FC236}">
                <a16:creationId xmlns:a16="http://schemas.microsoft.com/office/drawing/2014/main" id="{C5578435-EF61-4D8F-9390-2325446516CF}"/>
              </a:ext>
            </a:extLst>
          </p:cNvPr>
          <p:cNvSpPr txBox="1"/>
          <p:nvPr/>
        </p:nvSpPr>
        <p:spPr>
          <a:xfrm>
            <a:off x="4458457" y="5838231"/>
            <a:ext cx="5996354" cy="707886"/>
          </a:xfrm>
          <a:prstGeom prst="rect">
            <a:avLst/>
          </a:prstGeom>
          <a:solidFill>
            <a:schemeClr val="bg1"/>
          </a:solidFill>
          <a:ln>
            <a:solidFill>
              <a:schemeClr val="accent1"/>
            </a:solidFill>
          </a:ln>
        </p:spPr>
        <p:txBody>
          <a:bodyPr wrap="square" rtlCol="0">
            <a:spAutoFit/>
          </a:bodyPr>
          <a:lstStyle/>
          <a:p>
            <a:r>
              <a:rPr lang="en-US" sz="4000" b="1" dirty="0"/>
              <a:t>COMING SOON!</a:t>
            </a:r>
          </a:p>
        </p:txBody>
      </p:sp>
      <p:pic>
        <p:nvPicPr>
          <p:cNvPr id="8" name="Picture 7">
            <a:extLst>
              <a:ext uri="{FF2B5EF4-FFF2-40B4-BE49-F238E27FC236}">
                <a16:creationId xmlns:a16="http://schemas.microsoft.com/office/drawing/2014/main" id="{639A78F5-FCE6-4008-A796-11F21C6472C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1723" y="6192174"/>
            <a:ext cx="2188654" cy="548688"/>
          </a:xfrm>
          <a:prstGeom prst="rect">
            <a:avLst/>
          </a:prstGeom>
        </p:spPr>
      </p:pic>
    </p:spTree>
    <p:extLst>
      <p:ext uri="{BB962C8B-B14F-4D97-AF65-F5344CB8AC3E}">
        <p14:creationId xmlns:p14="http://schemas.microsoft.com/office/powerpoint/2010/main" val="420759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69" y="320881"/>
            <a:ext cx="11547986" cy="1061540"/>
          </a:xfrm>
        </p:spPr>
        <p:txBody>
          <a:bodyPr>
            <a:normAutofit/>
          </a:bodyPr>
          <a:lstStyle/>
          <a:p>
            <a:r>
              <a:rPr lang="en-US" dirty="0"/>
              <a:t>PY 2020-21 CAEP Program Structure: 5 Programs</a:t>
            </a:r>
          </a:p>
        </p:txBody>
      </p:sp>
      <p:sp>
        <p:nvSpPr>
          <p:cNvPr id="6" name="Rectangle: Rounded Corners 43">
            <a:extLst>
              <a:ext uri="{FF2B5EF4-FFF2-40B4-BE49-F238E27FC236}">
                <a16:creationId xmlns:a16="http://schemas.microsoft.com/office/drawing/2014/main" id="{F0DAAEB5-5D24-4325-82AE-A2C3F63CF576}"/>
              </a:ext>
              <a:ext uri="{C183D7F6-B498-43B3-948B-1728B52AA6E4}">
                <adec:decorative xmlns:adec="http://schemas.microsoft.com/office/drawing/2017/decorative" val="1"/>
              </a:ext>
            </a:extLst>
          </p:cNvPr>
          <p:cNvSpPr/>
          <p:nvPr/>
        </p:nvSpPr>
        <p:spPr>
          <a:xfrm>
            <a:off x="452291" y="2234636"/>
            <a:ext cx="3110263" cy="1932717"/>
          </a:xfrm>
          <a:prstGeom prst="roundRect">
            <a:avLst>
              <a:gd name="adj" fmla="val 10000"/>
            </a:avLst>
          </a:prstGeom>
          <a:solidFill>
            <a:srgbClr val="0070C0"/>
          </a:solidFill>
          <a:ln w="25400" cap="flat" cmpd="sng" algn="ctr">
            <a:noFill/>
            <a:prstDash val="solid"/>
          </a:ln>
          <a:effectLst/>
        </p:spPr>
      </p:sp>
      <p:sp>
        <p:nvSpPr>
          <p:cNvPr id="7" name="Rectangle: Rounded Corners 7">
            <a:extLst>
              <a:ext uri="{FF2B5EF4-FFF2-40B4-BE49-F238E27FC236}">
                <a16:creationId xmlns:a16="http://schemas.microsoft.com/office/drawing/2014/main" id="{AD4C3D39-AF46-4FD3-8C3F-A09B91B2BFFB}"/>
              </a:ext>
            </a:extLst>
          </p:cNvPr>
          <p:cNvSpPr txBox="1"/>
          <p:nvPr/>
        </p:nvSpPr>
        <p:spPr>
          <a:xfrm>
            <a:off x="502489" y="2291244"/>
            <a:ext cx="3009868" cy="1819501"/>
          </a:xfrm>
          <a:prstGeom prst="rect">
            <a:avLst/>
          </a:prstGeom>
          <a:solidFill>
            <a:srgbClr val="0070C0"/>
          </a:solid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 Adult Basic &amp; </a:t>
            </a:r>
            <a:r>
              <a:rPr lang="en-US" sz="2600" b="1" kern="0" dirty="0">
                <a:solidFill>
                  <a:srgbClr val="DCBD23">
                    <a:lumMod val="20000"/>
                    <a:lumOff val="80000"/>
                  </a:srgbClr>
                </a:solidFill>
                <a:latin typeface="Helvetica"/>
                <a:cs typeface="Helvetica"/>
                <a:sym typeface="Helvetica"/>
              </a:rPr>
              <a:t>Secondary </a:t>
            </a: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Education</a:t>
            </a:r>
          </a:p>
        </p:txBody>
      </p:sp>
      <p:sp>
        <p:nvSpPr>
          <p:cNvPr id="9" name="Rectangle: Rounded Corners 49">
            <a:extLst>
              <a:ext uri="{FF2B5EF4-FFF2-40B4-BE49-F238E27FC236}">
                <a16:creationId xmlns:a16="http://schemas.microsoft.com/office/drawing/2014/main" id="{6239E465-F6C4-4E83-A41D-757BE3D31BBC}"/>
              </a:ext>
              <a:ext uri="{C183D7F6-B498-43B3-948B-1728B52AA6E4}">
                <adec:decorative xmlns:adec="http://schemas.microsoft.com/office/drawing/2017/decorative" val="1"/>
              </a:ext>
            </a:extLst>
          </p:cNvPr>
          <p:cNvSpPr/>
          <p:nvPr/>
        </p:nvSpPr>
        <p:spPr>
          <a:xfrm>
            <a:off x="2215552" y="4990983"/>
            <a:ext cx="2130315" cy="1239395"/>
          </a:xfrm>
          <a:prstGeom prst="roundRect">
            <a:avLst>
              <a:gd name="adj" fmla="val 10000"/>
            </a:avLst>
          </a:prstGeom>
          <a:solidFill>
            <a:srgbClr val="00922D"/>
          </a:solidFill>
          <a:ln w="25400" cap="flat" cmpd="sng" algn="ctr">
            <a:solidFill>
              <a:schemeClr val="accent3">
                <a:lumMod val="75000"/>
              </a:schemeClr>
            </a:solidFill>
            <a:prstDash val="solid"/>
          </a:ln>
          <a:effectLst/>
        </p:spPr>
      </p:sp>
      <p:sp>
        <p:nvSpPr>
          <p:cNvPr id="10" name="Rectangle: Rounded Corners 7">
            <a:extLst>
              <a:ext uri="{FF2B5EF4-FFF2-40B4-BE49-F238E27FC236}">
                <a16:creationId xmlns:a16="http://schemas.microsoft.com/office/drawing/2014/main" id="{5F3574F2-712C-4F8C-923D-12465888192B}"/>
              </a:ext>
            </a:extLst>
          </p:cNvPr>
          <p:cNvSpPr txBox="1"/>
          <p:nvPr/>
        </p:nvSpPr>
        <p:spPr>
          <a:xfrm>
            <a:off x="2249934" y="5027284"/>
            <a:ext cx="2061551" cy="1166793"/>
          </a:xfrm>
          <a:prstGeom prst="rect">
            <a:avLst/>
          </a:prstGeom>
          <a:solidFill>
            <a:srgbClr val="00922D"/>
          </a:solidFill>
          <a:ln>
            <a:solidFill>
              <a:schemeClr val="accent3">
                <a:lumMod val="75000"/>
              </a:schemeClr>
            </a:solid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 Adults</a:t>
            </a:r>
            <a:r>
              <a:rPr kumimoji="0" lang="en-US" sz="2600" b="1" i="0" u="none" strike="noStrike" kern="0" cap="none" spc="0" normalizeH="0" noProof="0" dirty="0">
                <a:ln>
                  <a:noFill/>
                </a:ln>
                <a:solidFill>
                  <a:srgbClr val="DCBD23">
                    <a:lumMod val="20000"/>
                    <a:lumOff val="80000"/>
                  </a:srgbClr>
                </a:solidFill>
                <a:effectLst/>
                <a:uLnTx/>
                <a:uFillTx/>
                <a:latin typeface="Helvetica"/>
                <a:cs typeface="Helvetica"/>
                <a:sym typeface="Helvetica"/>
              </a:rPr>
              <a:t> with Disabilities</a:t>
            </a:r>
            <a:endPar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endParaRPr>
          </a:p>
        </p:txBody>
      </p:sp>
      <p:sp>
        <p:nvSpPr>
          <p:cNvPr id="13" name="Rectangle: Rounded Corners 53">
            <a:extLst>
              <a:ext uri="{FF2B5EF4-FFF2-40B4-BE49-F238E27FC236}">
                <a16:creationId xmlns:a16="http://schemas.microsoft.com/office/drawing/2014/main" id="{78A5B8D9-67D8-423E-BB28-4C8382C255C8}"/>
              </a:ext>
              <a:ext uri="{C183D7F6-B498-43B3-948B-1728B52AA6E4}">
                <adec:decorative xmlns:adec="http://schemas.microsoft.com/office/drawing/2017/decorative" val="1"/>
              </a:ext>
            </a:extLst>
          </p:cNvPr>
          <p:cNvSpPr/>
          <p:nvPr/>
        </p:nvSpPr>
        <p:spPr>
          <a:xfrm>
            <a:off x="4397261" y="2234636"/>
            <a:ext cx="3191600" cy="1991033"/>
          </a:xfrm>
          <a:prstGeom prst="roundRect">
            <a:avLst>
              <a:gd name="adj" fmla="val 10000"/>
            </a:avLst>
          </a:prstGeom>
          <a:solidFill>
            <a:srgbClr val="C00000"/>
          </a:solidFill>
          <a:ln w="25400" cap="flat" cmpd="sng" algn="ctr">
            <a:noFill/>
            <a:prstDash val="solid"/>
          </a:ln>
          <a:effectLst/>
        </p:spPr>
      </p:sp>
      <p:sp>
        <p:nvSpPr>
          <p:cNvPr id="14" name="Rectangle: Rounded Corners 7">
            <a:extLst>
              <a:ext uri="{FF2B5EF4-FFF2-40B4-BE49-F238E27FC236}">
                <a16:creationId xmlns:a16="http://schemas.microsoft.com/office/drawing/2014/main" id="{DCE9EFDA-AB95-4F3F-8891-123446E71EF3}"/>
              </a:ext>
            </a:extLst>
          </p:cNvPr>
          <p:cNvSpPr txBox="1"/>
          <p:nvPr/>
        </p:nvSpPr>
        <p:spPr>
          <a:xfrm>
            <a:off x="4448771" y="2292952"/>
            <a:ext cx="3088579" cy="1874401"/>
          </a:xfrm>
          <a:prstGeom prst="rect">
            <a:avLst/>
          </a:prstGeom>
          <a:solidFill>
            <a:srgbClr val="C00000"/>
          </a:solid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 </a:t>
            </a: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English as 2nd Language</a:t>
            </a:r>
          </a:p>
        </p:txBody>
      </p:sp>
      <p:sp>
        <p:nvSpPr>
          <p:cNvPr id="17" name="Rectangle: Rounded Corners 57">
            <a:extLst>
              <a:ext uri="{FF2B5EF4-FFF2-40B4-BE49-F238E27FC236}">
                <a16:creationId xmlns:a16="http://schemas.microsoft.com/office/drawing/2014/main" id="{635E9149-C0F3-42CA-B16A-C5BE72C78F65}"/>
              </a:ext>
              <a:ext uri="{C183D7F6-B498-43B3-948B-1728B52AA6E4}">
                <adec:decorative xmlns:adec="http://schemas.microsoft.com/office/drawing/2017/decorative" val="1"/>
              </a:ext>
            </a:extLst>
          </p:cNvPr>
          <p:cNvSpPr/>
          <p:nvPr/>
        </p:nvSpPr>
        <p:spPr>
          <a:xfrm>
            <a:off x="8423568" y="2151370"/>
            <a:ext cx="3162702" cy="1959374"/>
          </a:xfrm>
          <a:prstGeom prst="roundRect">
            <a:avLst>
              <a:gd name="adj" fmla="val 10000"/>
            </a:avLst>
          </a:prstGeom>
          <a:solidFill>
            <a:srgbClr val="FFFF00"/>
          </a:solidFill>
          <a:ln w="25400" cap="flat" cmpd="sng" algn="ctr">
            <a:noFill/>
            <a:prstDash val="solid"/>
          </a:ln>
          <a:effectLst/>
        </p:spPr>
      </p:sp>
      <p:sp>
        <p:nvSpPr>
          <p:cNvPr id="18" name="Rectangle: Rounded Corners 7">
            <a:extLst>
              <a:ext uri="{FF2B5EF4-FFF2-40B4-BE49-F238E27FC236}">
                <a16:creationId xmlns:a16="http://schemas.microsoft.com/office/drawing/2014/main" id="{80459C54-2131-4ED3-A5E5-028C441B8237}"/>
              </a:ext>
            </a:extLst>
          </p:cNvPr>
          <p:cNvSpPr txBox="1"/>
          <p:nvPr/>
        </p:nvSpPr>
        <p:spPr>
          <a:xfrm>
            <a:off x="8474612" y="2208759"/>
            <a:ext cx="3060614" cy="1844597"/>
          </a:xfrm>
          <a:prstGeom prst="rect">
            <a:avLst/>
          </a:prstGeom>
          <a:solidFill>
            <a:srgbClr val="F7FFAB"/>
          </a:solid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 </a:t>
            </a:r>
            <a:r>
              <a:rPr lang="en-US" sz="2600" b="1" kern="0" dirty="0">
                <a:solidFill>
                  <a:srgbClr val="000000">
                    <a:lumMod val="65000"/>
                    <a:lumOff val="35000"/>
                  </a:srgbClr>
                </a:solidFill>
                <a:latin typeface="Helvetica"/>
                <a:cs typeface="Helvetica"/>
                <a:sym typeface="Helvetica"/>
              </a:rPr>
              <a:t>Career and Technical Education (</a:t>
            </a:r>
            <a:r>
              <a:rPr kumimoji="0" lang="en-US" sz="2600" b="1"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CTE)</a:t>
            </a:r>
          </a:p>
        </p:txBody>
      </p:sp>
      <p:sp>
        <p:nvSpPr>
          <p:cNvPr id="20" name="Rectangle: Rounded Corners 49">
            <a:extLst>
              <a:ext uri="{FF2B5EF4-FFF2-40B4-BE49-F238E27FC236}">
                <a16:creationId xmlns:a16="http://schemas.microsoft.com/office/drawing/2014/main" id="{6239E465-F6C4-4E83-A41D-757BE3D31BBC}"/>
              </a:ext>
              <a:ext uri="{C183D7F6-B498-43B3-948B-1728B52AA6E4}">
                <adec:decorative xmlns:adec="http://schemas.microsoft.com/office/drawing/2017/decorative" val="1"/>
              </a:ext>
            </a:extLst>
          </p:cNvPr>
          <p:cNvSpPr/>
          <p:nvPr/>
        </p:nvSpPr>
        <p:spPr>
          <a:xfrm>
            <a:off x="7736363" y="4970204"/>
            <a:ext cx="2292547" cy="1275696"/>
          </a:xfrm>
          <a:prstGeom prst="roundRect">
            <a:avLst>
              <a:gd name="adj" fmla="val 10000"/>
            </a:avLst>
          </a:prstGeom>
          <a:solidFill>
            <a:srgbClr val="00922D"/>
          </a:solidFill>
          <a:ln w="25400" cap="flat" cmpd="sng" algn="ctr">
            <a:noFill/>
            <a:prstDash val="solid"/>
          </a:ln>
          <a:effectLst/>
        </p:spPr>
      </p:sp>
      <p:sp>
        <p:nvSpPr>
          <p:cNvPr id="21" name="Rectangle: Rounded Corners 7">
            <a:extLst>
              <a:ext uri="{FF2B5EF4-FFF2-40B4-BE49-F238E27FC236}">
                <a16:creationId xmlns:a16="http://schemas.microsoft.com/office/drawing/2014/main" id="{5F3574F2-712C-4F8C-923D-12465888192B}"/>
              </a:ext>
            </a:extLst>
          </p:cNvPr>
          <p:cNvSpPr txBox="1"/>
          <p:nvPr/>
        </p:nvSpPr>
        <p:spPr>
          <a:xfrm>
            <a:off x="7773363" y="5007568"/>
            <a:ext cx="2218547" cy="1200968"/>
          </a:xfrm>
          <a:prstGeom prst="rect">
            <a:avLst/>
          </a:prstGeom>
          <a:solidFill>
            <a:schemeClr val="accent3">
              <a:lumMod val="75000"/>
            </a:schemeClr>
          </a:solid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Parents/K12</a:t>
            </a:r>
            <a:r>
              <a:rPr kumimoji="0" lang="en-US" sz="2600" b="1" i="0" u="none" strike="noStrike" kern="0" cap="none" spc="0" normalizeH="0" noProof="0" dirty="0">
                <a:ln>
                  <a:noFill/>
                </a:ln>
                <a:solidFill>
                  <a:srgbClr val="DCBD23">
                    <a:lumMod val="20000"/>
                    <a:lumOff val="80000"/>
                  </a:srgbClr>
                </a:solidFill>
                <a:effectLst/>
                <a:uLnTx/>
                <a:uFillTx/>
                <a:latin typeface="Helvetica"/>
                <a:cs typeface="Helvetica"/>
                <a:sym typeface="Helvetica"/>
              </a:rPr>
              <a:t> Success</a:t>
            </a:r>
            <a:endPar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endParaRPr>
          </a:p>
        </p:txBody>
      </p:sp>
      <p:sp>
        <p:nvSpPr>
          <p:cNvPr id="23" name="Down Arrow 22">
            <a:extLst>
              <a:ext uri="{C183D7F6-B498-43B3-948B-1728B52AA6E4}">
                <adec:decorative xmlns:adec="http://schemas.microsoft.com/office/drawing/2017/decorative" val="1"/>
              </a:ext>
            </a:extLst>
          </p:cNvPr>
          <p:cNvSpPr/>
          <p:nvPr/>
        </p:nvSpPr>
        <p:spPr>
          <a:xfrm>
            <a:off x="7925522" y="2190077"/>
            <a:ext cx="309716" cy="2672957"/>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a:extLst>
              <a:ext uri="{C183D7F6-B498-43B3-948B-1728B52AA6E4}">
                <adec:decorative xmlns:adec="http://schemas.microsoft.com/office/drawing/2017/decorative" val="1"/>
              </a:ext>
            </a:extLst>
          </p:cNvPr>
          <p:cNvCxnSpPr/>
          <p:nvPr/>
        </p:nvCxnSpPr>
        <p:spPr>
          <a:xfrm>
            <a:off x="452291" y="1548583"/>
            <a:ext cx="11082935" cy="0"/>
          </a:xfrm>
          <a:prstGeom prst="straightConnector1">
            <a:avLst/>
          </a:prstGeom>
          <a:ln w="73025">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9" name="Down Arrow 28">
            <a:extLst>
              <a:ext uri="{C183D7F6-B498-43B3-948B-1728B52AA6E4}">
                <adec:decorative xmlns:adec="http://schemas.microsoft.com/office/drawing/2017/decorative" val="1"/>
              </a:ext>
            </a:extLst>
          </p:cNvPr>
          <p:cNvSpPr/>
          <p:nvPr/>
        </p:nvSpPr>
        <p:spPr>
          <a:xfrm>
            <a:off x="3787576" y="2202792"/>
            <a:ext cx="309716" cy="2672957"/>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own Arrow 29">
            <a:extLst>
              <a:ext uri="{C183D7F6-B498-43B3-948B-1728B52AA6E4}">
                <adec:decorative xmlns:adec="http://schemas.microsoft.com/office/drawing/2017/decorative" val="1"/>
              </a:ext>
            </a:extLst>
          </p:cNvPr>
          <p:cNvSpPr/>
          <p:nvPr/>
        </p:nvSpPr>
        <p:spPr>
          <a:xfrm>
            <a:off x="1649216" y="1580912"/>
            <a:ext cx="425029" cy="932647"/>
          </a:xfrm>
          <a:prstGeom prst="down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own Arrow 30">
            <a:extLst>
              <a:ext uri="{C183D7F6-B498-43B3-948B-1728B52AA6E4}">
                <adec:decorative xmlns:adec="http://schemas.microsoft.com/office/drawing/2017/decorative" val="1"/>
              </a:ext>
            </a:extLst>
          </p:cNvPr>
          <p:cNvSpPr/>
          <p:nvPr/>
        </p:nvSpPr>
        <p:spPr>
          <a:xfrm>
            <a:off x="5684246" y="1586156"/>
            <a:ext cx="425029" cy="932647"/>
          </a:xfrm>
          <a:prstGeom prst="down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a:extLst>
              <a:ext uri="{C183D7F6-B498-43B3-948B-1728B52AA6E4}">
                <adec:decorative xmlns:adec="http://schemas.microsoft.com/office/drawing/2017/decorative" val="1"/>
              </a:ext>
            </a:extLst>
          </p:cNvPr>
          <p:cNvSpPr/>
          <p:nvPr/>
        </p:nvSpPr>
        <p:spPr>
          <a:xfrm>
            <a:off x="9816395" y="1609697"/>
            <a:ext cx="425029" cy="932647"/>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5475580-D1F7-4E01-8711-C1D164C161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280" y="6194077"/>
            <a:ext cx="2188654" cy="548688"/>
          </a:xfrm>
          <a:prstGeom prst="rect">
            <a:avLst/>
          </a:prstGeom>
        </p:spPr>
      </p:pic>
    </p:spTree>
    <p:extLst>
      <p:ext uri="{BB962C8B-B14F-4D97-AF65-F5344CB8AC3E}">
        <p14:creationId xmlns:p14="http://schemas.microsoft.com/office/powerpoint/2010/main" val="33772854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838200" y="365125"/>
            <a:ext cx="10515600" cy="1006475"/>
          </a:xfrm>
        </p:spPr>
        <p:txBody>
          <a:bodyPr/>
          <a:lstStyle/>
          <a:p>
            <a:r>
              <a:rPr lang="en-US" dirty="0">
                <a:solidFill>
                  <a:srgbClr val="002060"/>
                </a:solidFill>
              </a:rPr>
              <a:t>2020-21 CAEP Data Dictionary </a:t>
            </a:r>
          </a:p>
        </p:txBody>
      </p:sp>
      <p:sp>
        <p:nvSpPr>
          <p:cNvPr id="3" name="Rectangle 2">
            <a:extLst>
              <a:ext uri="{C183D7F6-B498-43B3-948B-1728B52AA6E4}">
                <adec:decorative xmlns:adec="http://schemas.microsoft.com/office/drawing/2017/decorative" val="0"/>
              </a:ext>
            </a:extLst>
          </p:cNvPr>
          <p:cNvSpPr/>
          <p:nvPr/>
        </p:nvSpPr>
        <p:spPr>
          <a:xfrm>
            <a:off x="1507067" y="1219203"/>
            <a:ext cx="9087678" cy="369332"/>
          </a:xfrm>
          <a:prstGeom prst="rect">
            <a:avLst/>
          </a:prstGeom>
        </p:spPr>
        <p:txBody>
          <a:bodyPr wrap="square">
            <a:spAutoFit/>
          </a:bodyPr>
          <a:lstStyle/>
          <a:p>
            <a:r>
              <a:rPr lang="en-US" dirty="0">
                <a:hlinkClick r:id="rId3"/>
              </a:rPr>
              <a:t>Home</a:t>
            </a:r>
            <a:r>
              <a:rPr lang="en-US" dirty="0"/>
              <a:t> &gt; </a:t>
            </a:r>
            <a:r>
              <a:rPr lang="en-US" dirty="0">
                <a:hlinkClick r:id="rId3"/>
              </a:rPr>
              <a:t>Training and Support</a:t>
            </a:r>
            <a:r>
              <a:rPr lang="en-US" dirty="0"/>
              <a:t> &gt; </a:t>
            </a:r>
            <a:r>
              <a:rPr lang="en-US" dirty="0">
                <a:hlinkClick r:id="rId3"/>
              </a:rPr>
              <a:t>CASAS Peer Communities</a:t>
            </a:r>
            <a:r>
              <a:rPr lang="en-US" dirty="0"/>
              <a:t> &gt; </a:t>
            </a:r>
            <a:r>
              <a:rPr lang="en-US" dirty="0">
                <a:hlinkClick r:id="rId3"/>
              </a:rPr>
              <a:t>California Accountability</a:t>
            </a:r>
            <a:r>
              <a:rPr lang="en-US" dirty="0"/>
              <a:t> &gt; </a:t>
            </a:r>
          </a:p>
        </p:txBody>
      </p:sp>
      <p:sp>
        <p:nvSpPr>
          <p:cNvPr id="68611" name="Content Placeholder 2"/>
          <p:cNvSpPr>
            <a:spLocks noGrp="1"/>
          </p:cNvSpPr>
          <p:nvPr>
            <p:ph sz="half" idx="1"/>
          </p:nvPr>
        </p:nvSpPr>
        <p:spPr>
          <a:xfrm>
            <a:off x="1676400" y="1981200"/>
            <a:ext cx="8229600" cy="4401194"/>
          </a:xfrm>
        </p:spPr>
        <p:txBody>
          <a:bodyPr/>
          <a:lstStyle/>
          <a:p>
            <a:r>
              <a:rPr lang="en-US" dirty="0">
                <a:solidFill>
                  <a:srgbClr val="002060"/>
                </a:solidFill>
              </a:rPr>
              <a:t>A new 2020-21 CAEP Data Dictionary is available on the CASAS Website to help CAEP meet requirements.</a:t>
            </a:r>
          </a:p>
          <a:p>
            <a:r>
              <a:rPr lang="en-US" dirty="0">
                <a:solidFill>
                  <a:srgbClr val="002060"/>
                </a:solidFill>
              </a:rPr>
              <a:t>20-21 version includes several enhancements and updates.</a:t>
            </a:r>
          </a:p>
          <a:p>
            <a:pPr marL="0" indent="0">
              <a:buNone/>
            </a:pPr>
            <a:r>
              <a:rPr lang="en-US" dirty="0">
                <a:solidFill>
                  <a:srgbClr val="002060"/>
                </a:solidFill>
              </a:rPr>
              <a:t>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0"/>
          </p:nvPr>
        </p:nvSpPr>
        <p:spPr/>
        <p:txBody>
          <a:bodyPr/>
          <a:lstStyle/>
          <a:p>
            <a:pPr>
              <a:defRPr/>
            </a:pPr>
            <a:fld id="{E76F3421-45A1-4DB6-8E7F-E37026803F41}" type="slidenum">
              <a:rPr lang="en-US" smtClean="0"/>
              <a:pPr>
                <a:defRPr/>
              </a:pPr>
              <a:t>70</a:t>
            </a:fld>
            <a:endParaRPr lang="en-US"/>
          </a:p>
        </p:txBody>
      </p:sp>
      <p:pic>
        <p:nvPicPr>
          <p:cNvPr id="2" name="Picture 1" descr="Screen capture of the Data Dictionary table indicating the Record Type, WIA, WIA."/>
          <p:cNvPicPr>
            <a:picLocks noChangeAspect="1"/>
          </p:cNvPicPr>
          <p:nvPr/>
        </p:nvPicPr>
        <p:blipFill rotWithShape="1">
          <a:blip r:embed="rId4"/>
          <a:srcRect r="2128" b="733"/>
          <a:stretch/>
        </p:blipFill>
        <p:spPr>
          <a:xfrm>
            <a:off x="4114800" y="4000059"/>
            <a:ext cx="5257800" cy="2411088"/>
          </a:xfrm>
          <a:prstGeom prst="rect">
            <a:avLst/>
          </a:prstGeom>
          <a:ln>
            <a:solidFill>
              <a:schemeClr val="accent1"/>
            </a:solidFill>
          </a:ln>
        </p:spPr>
      </p:pic>
    </p:spTree>
    <p:extLst>
      <p:ext uri="{BB962C8B-B14F-4D97-AF65-F5344CB8AC3E}">
        <p14:creationId xmlns:p14="http://schemas.microsoft.com/office/powerpoint/2010/main" val="18789867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Data Submission Calendar</a:t>
            </a:r>
          </a:p>
        </p:txBody>
      </p:sp>
      <p:graphicFrame>
        <p:nvGraphicFramePr>
          <p:cNvPr id="3" name="Table 2"/>
          <p:cNvGraphicFramePr>
            <a:graphicFrameLocks noGrp="1"/>
          </p:cNvGraphicFramePr>
          <p:nvPr>
            <p:extLst>
              <p:ext uri="{D42A27DB-BD31-4B8C-83A1-F6EECF244321}">
                <p14:modId xmlns:p14="http://schemas.microsoft.com/office/powerpoint/2010/main" val="1660511453"/>
              </p:ext>
            </p:extLst>
          </p:nvPr>
        </p:nvGraphicFramePr>
        <p:xfrm>
          <a:off x="509956" y="1936873"/>
          <a:ext cx="10717821" cy="4185072"/>
        </p:xfrm>
        <a:graphic>
          <a:graphicData uri="http://schemas.openxmlformats.org/drawingml/2006/table">
            <a:tbl>
              <a:tblPr firstRow="1" firstCol="1" bandRow="1"/>
              <a:tblGrid>
                <a:gridCol w="4021975">
                  <a:extLst>
                    <a:ext uri="{9D8B030D-6E8A-4147-A177-3AD203B41FA5}">
                      <a16:colId xmlns:a16="http://schemas.microsoft.com/office/drawing/2014/main" val="880788402"/>
                    </a:ext>
                  </a:extLst>
                </a:gridCol>
                <a:gridCol w="3347178">
                  <a:extLst>
                    <a:ext uri="{9D8B030D-6E8A-4147-A177-3AD203B41FA5}">
                      <a16:colId xmlns:a16="http://schemas.microsoft.com/office/drawing/2014/main" val="3641898757"/>
                    </a:ext>
                  </a:extLst>
                </a:gridCol>
                <a:gridCol w="3348668">
                  <a:extLst>
                    <a:ext uri="{9D8B030D-6E8A-4147-A177-3AD203B41FA5}">
                      <a16:colId xmlns:a16="http://schemas.microsoft.com/office/drawing/2014/main" val="570953232"/>
                    </a:ext>
                  </a:extLst>
                </a:gridCol>
              </a:tblGrid>
              <a:tr h="633535">
                <a:tc gridSpan="3">
                  <a:txBody>
                    <a:bodyPr/>
                    <a:lstStyle/>
                    <a:p>
                      <a:pPr marL="0" marR="0" algn="ctr">
                        <a:lnSpc>
                          <a:spcPct val="107000"/>
                        </a:lnSpc>
                        <a:spcBef>
                          <a:spcPts val="0"/>
                        </a:spcBef>
                        <a:spcAft>
                          <a:spcPts val="0"/>
                        </a:spcAft>
                      </a:pPr>
                      <a:r>
                        <a:rPr lang="en-US" sz="3200" b="1" dirty="0">
                          <a:solidFill>
                            <a:srgbClr val="F2F2F2"/>
                          </a:solidFill>
                          <a:effectLst/>
                          <a:latin typeface="Calibri" panose="020F0502020204030204" pitchFamily="34" charset="0"/>
                          <a:ea typeface="Calibri" panose="020F0502020204030204" pitchFamily="34" charset="0"/>
                          <a:cs typeface="Times New Roman" panose="02020603050405020304" pitchFamily="18" charset="0"/>
                        </a:rPr>
                        <a:t>CAEP Program Year Reporting</a:t>
                      </a:r>
                      <a:endParaRPr lang="en-US" sz="3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0941166"/>
                  </a:ext>
                </a:extLst>
              </a:tr>
              <a:tr h="633535">
                <a:tc>
                  <a:txBody>
                    <a:bodyPr/>
                    <a:lstStyle/>
                    <a:p>
                      <a:pPr marL="0" marR="0" algn="ctr">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Date Range</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Reporting Deadline</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36950256"/>
                  </a:ext>
                </a:extLst>
              </a:tr>
              <a:tr h="633535">
                <a:tc>
                  <a:txBody>
                    <a:bodyPr/>
                    <a:lstStyle/>
                    <a:p>
                      <a:pPr marL="0" marR="0" algn="l">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First Quarter</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July 1 – Sept 30</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October 31, 2020</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697898"/>
                  </a:ext>
                </a:extLst>
              </a:tr>
              <a:tr h="633535">
                <a:tc>
                  <a:txBody>
                    <a:bodyPr/>
                    <a:lstStyle/>
                    <a:p>
                      <a:pPr marL="0" marR="0" algn="l">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Second Quarter</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July 1 – Dec 31</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January 31, 2021</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269874"/>
                  </a:ext>
                </a:extLst>
              </a:tr>
              <a:tr h="633535">
                <a:tc>
                  <a:txBody>
                    <a:bodyPr/>
                    <a:lstStyle/>
                    <a:p>
                      <a:pPr marL="0" marR="0" algn="l">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Third Quarter</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July 1 – Mar 31</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April 30, 2021</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388169"/>
                  </a:ext>
                </a:extLst>
              </a:tr>
              <a:tr h="633535">
                <a:tc>
                  <a:txBody>
                    <a:bodyPr/>
                    <a:lstStyle/>
                    <a:p>
                      <a:pPr marL="0" marR="0" algn="l">
                        <a:lnSpc>
                          <a:spcPct val="107000"/>
                        </a:lnSpc>
                        <a:spcBef>
                          <a:spcPts val="0"/>
                        </a:spcBef>
                        <a:spcAft>
                          <a:spcPts val="0"/>
                        </a:spcAft>
                      </a:pPr>
                      <a:r>
                        <a:rPr lang="en-US" sz="3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Fourth Quarter-EOY</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July 1 – June 30</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August</a:t>
                      </a:r>
                      <a:r>
                        <a:rPr lang="en-US" sz="3200" b="1" baseline="0" dirty="0">
                          <a:effectLst/>
                          <a:latin typeface="Calibri" panose="020F0502020204030204" pitchFamily="34" charset="0"/>
                          <a:ea typeface="Calibri" panose="020F0502020204030204" pitchFamily="34" charset="0"/>
                          <a:cs typeface="Times New Roman" panose="02020603050405020304" pitchFamily="18" charset="0"/>
                        </a:rPr>
                        <a:t> 1, 2021</a:t>
                      </a:r>
                      <a:endParaRPr lang="en-US" sz="3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0370159"/>
                  </a:ext>
                </a:extLst>
              </a:tr>
            </a:tbl>
          </a:graphicData>
        </a:graphic>
      </p:graphicFrame>
      <p:pic>
        <p:nvPicPr>
          <p:cNvPr id="5" name="Picture 4">
            <a:extLst>
              <a:ext uri="{FF2B5EF4-FFF2-40B4-BE49-F238E27FC236}">
                <a16:creationId xmlns:a16="http://schemas.microsoft.com/office/drawing/2014/main" id="{2D0D5399-5CA2-44F8-A9FA-78301F7FD5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174" y="6309312"/>
            <a:ext cx="2188654" cy="548688"/>
          </a:xfrm>
          <a:prstGeom prst="rect">
            <a:avLst/>
          </a:prstGeom>
        </p:spPr>
      </p:pic>
    </p:spTree>
    <p:extLst>
      <p:ext uri="{BB962C8B-B14F-4D97-AF65-F5344CB8AC3E}">
        <p14:creationId xmlns:p14="http://schemas.microsoft.com/office/powerpoint/2010/main" val="684551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TE Quarterly Data Submission Wizard</a:t>
            </a:r>
            <a:endParaRPr lang="en-US" i="1" dirty="0"/>
          </a:p>
        </p:txBody>
      </p:sp>
      <p:sp>
        <p:nvSpPr>
          <p:cNvPr id="2" name="Content Placeholder 1"/>
          <p:cNvSpPr>
            <a:spLocks noGrp="1"/>
          </p:cNvSpPr>
          <p:nvPr>
            <p:ph idx="4294967295"/>
          </p:nvPr>
        </p:nvSpPr>
        <p:spPr>
          <a:xfrm>
            <a:off x="838200" y="1695688"/>
            <a:ext cx="9243291" cy="4810681"/>
          </a:xfrm>
        </p:spPr>
        <p:txBody>
          <a:bodyPr>
            <a:normAutofit/>
          </a:bodyPr>
          <a:lstStyle/>
          <a:p>
            <a:r>
              <a:rPr lang="en-US" sz="3600" dirty="0"/>
              <a:t>Beginning first quarter of PY 2020-21, agencies will use the TE Quarterly Data Submission Wizard to submit quarterly data, including the Data Integrity Report (DIR).</a:t>
            </a:r>
          </a:p>
          <a:p>
            <a:r>
              <a:rPr lang="en-US" sz="3600" dirty="0"/>
              <a:t>Agencies will no longer send separate pdf copies of the DIR when completing quarterly data requirements.</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401CF334-2D5C-4859-84A6-CA7E6E43FAEB}" type="slidenum">
              <a:rPr lang="en-US" smtClean="0"/>
              <a:pPr/>
              <a:t>72</a:t>
            </a:fld>
            <a:endParaRPr lang="en-US" dirty="0"/>
          </a:p>
        </p:txBody>
      </p:sp>
      <p:pic>
        <p:nvPicPr>
          <p:cNvPr id="6" name="Picture 5">
            <a:extLst>
              <a:ext uri="{FF2B5EF4-FFF2-40B4-BE49-F238E27FC236}">
                <a16:creationId xmlns:a16="http://schemas.microsoft.com/office/drawing/2014/main" id="{142D0FDE-DCF4-425F-A8FE-CD252FD98E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1722" y="6195012"/>
            <a:ext cx="2188654" cy="548688"/>
          </a:xfrm>
          <a:prstGeom prst="rect">
            <a:avLst/>
          </a:prstGeom>
        </p:spPr>
      </p:pic>
    </p:spTree>
    <p:extLst>
      <p:ext uri="{BB962C8B-B14F-4D97-AF65-F5344CB8AC3E}">
        <p14:creationId xmlns:p14="http://schemas.microsoft.com/office/powerpoint/2010/main" val="323932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275" y="149465"/>
            <a:ext cx="10515600" cy="1325563"/>
          </a:xfrm>
        </p:spPr>
        <p:txBody>
          <a:bodyPr/>
          <a:lstStyle/>
          <a:p>
            <a:r>
              <a:rPr lang="en-US" dirty="0">
                <a:solidFill>
                  <a:srgbClr val="333399"/>
                </a:solidFill>
              </a:rPr>
              <a:t>CASAS Assessments </a:t>
            </a:r>
            <a:br>
              <a:rPr lang="en-US" dirty="0">
                <a:solidFill>
                  <a:srgbClr val="333399"/>
                </a:solidFill>
              </a:rPr>
            </a:br>
            <a:r>
              <a:rPr lang="en-US" dirty="0">
                <a:solidFill>
                  <a:srgbClr val="333399"/>
                </a:solidFill>
              </a:rPr>
              <a:t>Authorized for NRS for 2020-21</a:t>
            </a:r>
            <a:endParaRPr lang="en-US" dirty="0"/>
          </a:p>
        </p:txBody>
      </p:sp>
      <p:sp>
        <p:nvSpPr>
          <p:cNvPr id="3" name="Content Placeholder 2"/>
          <p:cNvSpPr>
            <a:spLocks noGrp="1"/>
          </p:cNvSpPr>
          <p:nvPr>
            <p:ph sz="half" idx="1"/>
          </p:nvPr>
        </p:nvSpPr>
        <p:spPr>
          <a:xfrm>
            <a:off x="1981200" y="1571569"/>
            <a:ext cx="8153400" cy="4478402"/>
          </a:xfrm>
        </p:spPr>
        <p:txBody>
          <a:bodyPr>
            <a:normAutofit/>
          </a:bodyPr>
          <a:lstStyle/>
          <a:p>
            <a:pPr marL="0" indent="0">
              <a:buNone/>
            </a:pPr>
            <a:r>
              <a:rPr lang="en-US" b="1" i="1" dirty="0">
                <a:solidFill>
                  <a:srgbClr val="333399"/>
                </a:solidFill>
              </a:rPr>
              <a:t>ABE and ASE only</a:t>
            </a:r>
            <a:r>
              <a:rPr lang="en-US" dirty="0">
                <a:solidFill>
                  <a:srgbClr val="333399"/>
                </a:solidFill>
              </a:rPr>
              <a:t>:</a:t>
            </a:r>
          </a:p>
          <a:p>
            <a:r>
              <a:rPr lang="en-US" dirty="0">
                <a:solidFill>
                  <a:srgbClr val="333399"/>
                </a:solidFill>
              </a:rPr>
              <a:t>CASAS GOALS Reading and Math </a:t>
            </a:r>
          </a:p>
          <a:p>
            <a:pPr marL="0" indent="0">
              <a:buNone/>
            </a:pPr>
            <a:br>
              <a:rPr lang="en-US" i="1" dirty="0">
                <a:solidFill>
                  <a:srgbClr val="333399"/>
                </a:solidFill>
              </a:rPr>
            </a:br>
            <a:r>
              <a:rPr lang="en-US" b="1" i="1" dirty="0">
                <a:solidFill>
                  <a:srgbClr val="333399"/>
                </a:solidFill>
              </a:rPr>
              <a:t>ESL only</a:t>
            </a:r>
            <a:r>
              <a:rPr lang="en-US" i="1" dirty="0">
                <a:solidFill>
                  <a:srgbClr val="333399"/>
                </a:solidFill>
              </a:rPr>
              <a:t>:</a:t>
            </a:r>
          </a:p>
          <a:p>
            <a:r>
              <a:rPr lang="en-US" dirty="0">
                <a:solidFill>
                  <a:srgbClr val="333399"/>
                </a:solidFill>
              </a:rPr>
              <a:t>Life and Work Listening </a:t>
            </a:r>
          </a:p>
          <a:p>
            <a:r>
              <a:rPr lang="en-US" dirty="0">
                <a:solidFill>
                  <a:srgbClr val="333399"/>
                </a:solidFill>
              </a:rPr>
              <a:t>Life and Work Reading </a:t>
            </a:r>
          </a:p>
          <a:p>
            <a:r>
              <a:rPr lang="en-US" dirty="0">
                <a:solidFill>
                  <a:srgbClr val="333399"/>
                </a:solidFill>
              </a:rPr>
              <a:t>Secondary Level Assessment (SLA):</a:t>
            </a:r>
          </a:p>
          <a:p>
            <a:pPr lvl="1"/>
            <a:r>
              <a:rPr lang="en-US" dirty="0">
                <a:solidFill>
                  <a:srgbClr val="333399"/>
                </a:solidFill>
              </a:rPr>
              <a:t>Language Arts 513-14</a:t>
            </a:r>
          </a:p>
          <a:p>
            <a:endParaRPr lang="en-US" b="1"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0"/>
          </p:nvPr>
        </p:nvSpPr>
        <p:spPr/>
        <p:txBody>
          <a:bodyPr/>
          <a:lstStyle/>
          <a:p>
            <a:pPr>
              <a:defRPr/>
            </a:pPr>
            <a:fld id="{62295299-AA21-468A-8072-B633C7B40E7A}" type="slidenum">
              <a:rPr lang="en-US" smtClean="0"/>
              <a:pPr>
                <a:defRPr/>
              </a:pPr>
              <a:t>73</a:t>
            </a:fld>
            <a:endParaRPr lang="en-US" dirty="0"/>
          </a:p>
        </p:txBody>
      </p:sp>
      <p:sp>
        <p:nvSpPr>
          <p:cNvPr id="10" name="TextBox 9"/>
          <p:cNvSpPr txBox="1"/>
          <p:nvPr/>
        </p:nvSpPr>
        <p:spPr>
          <a:xfrm>
            <a:off x="1306659" y="5510663"/>
            <a:ext cx="10343072" cy="461665"/>
          </a:xfrm>
          <a:prstGeom prst="rect">
            <a:avLst/>
          </a:prstGeom>
          <a:solidFill>
            <a:schemeClr val="bg1"/>
          </a:solidFill>
        </p:spPr>
        <p:txBody>
          <a:bodyPr wrap="square" rtlCol="0">
            <a:spAutoFit/>
          </a:bodyPr>
          <a:lstStyle/>
          <a:p>
            <a:r>
              <a:rPr lang="en-US" sz="2400" i="1" dirty="0"/>
              <a:t>POWER, AA-AAAAA not authorized for NRS, but are authorized for CA reporting</a:t>
            </a:r>
          </a:p>
        </p:txBody>
      </p:sp>
      <p:pic>
        <p:nvPicPr>
          <p:cNvPr id="5" name="Picture 4">
            <a:extLst>
              <a:ext uri="{FF2B5EF4-FFF2-40B4-BE49-F238E27FC236}">
                <a16:creationId xmlns:a16="http://schemas.microsoft.com/office/drawing/2014/main" id="{31888922-C8D5-4C4B-AB0E-7E71A7B0C9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1896" y="6172787"/>
            <a:ext cx="2188654" cy="548688"/>
          </a:xfrm>
          <a:prstGeom prst="rect">
            <a:avLst/>
          </a:prstGeom>
        </p:spPr>
      </p:pic>
    </p:spTree>
    <p:extLst>
      <p:ext uri="{BB962C8B-B14F-4D97-AF65-F5344CB8AC3E}">
        <p14:creationId xmlns:p14="http://schemas.microsoft.com/office/powerpoint/2010/main" val="8089498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a:extLst>
              <a:ext uri="{C183D7F6-B498-43B3-948B-1728B52AA6E4}">
                <adec:decorative xmlns:adec="http://schemas.microsoft.com/office/drawing/2017/decorative" val="1"/>
              </a:ext>
            </a:extLst>
          </p:cNvPr>
          <p:cNvSpPr>
            <a:spLocks noGrp="1"/>
          </p:cNvSpPr>
          <p:nvPr>
            <p:ph type="sldNum" sz="quarter" idx="10"/>
          </p:nvPr>
        </p:nvSpPr>
        <p:spPr/>
        <p:txBody>
          <a:bodyPr/>
          <a:lstStyle/>
          <a:p>
            <a:pPr>
              <a:defRPr/>
            </a:pPr>
            <a:fld id="{94952722-5104-46FB-9A22-A30CE38A4526}" type="slidenum">
              <a:rPr lang="en-US" smtClean="0">
                <a:latin typeface="Arial" pitchFamily="34" charset="0"/>
              </a:rPr>
              <a:pPr>
                <a:defRPr/>
              </a:pPr>
              <a:t>74</a:t>
            </a:fld>
            <a:endParaRPr lang="en-US" dirty="0">
              <a:latin typeface="Arial" pitchFamily="34" charset="0"/>
            </a:endParaRPr>
          </a:p>
        </p:txBody>
      </p:sp>
      <p:sp>
        <p:nvSpPr>
          <p:cNvPr id="32771" name="Rectangle 2"/>
          <p:cNvSpPr>
            <a:spLocks noGrp="1" noChangeArrowheads="1"/>
          </p:cNvSpPr>
          <p:nvPr>
            <p:ph type="title"/>
          </p:nvPr>
        </p:nvSpPr>
        <p:spPr>
          <a:xfrm>
            <a:off x="355121" y="215018"/>
            <a:ext cx="10515600" cy="1325563"/>
          </a:xfrm>
        </p:spPr>
        <p:txBody>
          <a:bodyPr/>
          <a:lstStyle/>
          <a:p>
            <a:pPr eaLnBrk="1" hangingPunct="1"/>
            <a:r>
              <a:rPr lang="en-US" dirty="0">
                <a:solidFill>
                  <a:srgbClr val="333399"/>
                </a:solidFill>
              </a:rPr>
              <a:t>Use of Assessment Modalities</a:t>
            </a:r>
          </a:p>
        </p:txBody>
      </p:sp>
      <p:sp>
        <p:nvSpPr>
          <p:cNvPr id="32772" name="Rectangle 3"/>
          <p:cNvSpPr>
            <a:spLocks noGrp="1" noChangeArrowheads="1"/>
          </p:cNvSpPr>
          <p:nvPr>
            <p:ph type="body" idx="1"/>
          </p:nvPr>
        </p:nvSpPr>
        <p:spPr>
          <a:xfrm>
            <a:off x="1828800" y="1604512"/>
            <a:ext cx="8686800" cy="5024887"/>
          </a:xfrm>
        </p:spPr>
        <p:txBody>
          <a:bodyPr/>
          <a:lstStyle/>
          <a:p>
            <a:pPr eaLnBrk="1" hangingPunct="1"/>
            <a:r>
              <a:rPr lang="en-US" sz="3200" dirty="0">
                <a:solidFill>
                  <a:srgbClr val="FF0000"/>
                </a:solidFill>
              </a:rPr>
              <a:t>ABE/ASE:</a:t>
            </a:r>
            <a:r>
              <a:rPr lang="en-US" sz="3200" dirty="0">
                <a:solidFill>
                  <a:srgbClr val="333399"/>
                </a:solidFill>
              </a:rPr>
              <a:t> Use Reading or Math CASAS GOALS series</a:t>
            </a:r>
          </a:p>
          <a:p>
            <a:pPr eaLnBrk="1" hangingPunct="1">
              <a:buFont typeface="Wingdings" pitchFamily="2" charset="2"/>
              <a:buNone/>
            </a:pPr>
            <a:endParaRPr lang="en-US" sz="3200" dirty="0">
              <a:solidFill>
                <a:srgbClr val="333399"/>
              </a:solidFill>
            </a:endParaRPr>
          </a:p>
          <a:p>
            <a:pPr eaLnBrk="1" hangingPunct="1">
              <a:buFont typeface="Wingdings" pitchFamily="2" charset="2"/>
              <a:buNone/>
            </a:pPr>
            <a:endParaRPr lang="en-US" sz="3200" dirty="0">
              <a:solidFill>
                <a:srgbClr val="333399"/>
              </a:solidFill>
            </a:endParaRPr>
          </a:p>
          <a:p>
            <a:pPr eaLnBrk="1" hangingPunct="1">
              <a:buFont typeface="Wingdings" pitchFamily="2" charset="2"/>
              <a:buNone/>
            </a:pPr>
            <a:endParaRPr lang="en-US" sz="3200" dirty="0">
              <a:solidFill>
                <a:srgbClr val="333399"/>
              </a:solidFill>
            </a:endParaRPr>
          </a:p>
          <a:p>
            <a:pPr eaLnBrk="1" hangingPunct="1"/>
            <a:r>
              <a:rPr lang="en-US" sz="3200" dirty="0">
                <a:solidFill>
                  <a:srgbClr val="FF0000"/>
                </a:solidFill>
              </a:rPr>
              <a:t>ESL:</a:t>
            </a:r>
            <a:r>
              <a:rPr lang="en-US" sz="3200" dirty="0">
                <a:solidFill>
                  <a:srgbClr val="333399"/>
                </a:solidFill>
              </a:rPr>
              <a:t> Use Life and Work Reading or Listening</a:t>
            </a:r>
          </a:p>
          <a:p>
            <a:pPr eaLnBrk="1" hangingPunct="1"/>
            <a:endParaRPr lang="en-US" sz="3200" dirty="0">
              <a:solidFill>
                <a:srgbClr val="333399"/>
              </a:solidFill>
            </a:endParaRPr>
          </a:p>
          <a:p>
            <a:pPr eaLnBrk="1" hangingPunct="1"/>
            <a:endParaRPr lang="en-US" sz="3200" dirty="0">
              <a:solidFill>
                <a:srgbClr val="333399"/>
              </a:solidFill>
            </a:endParaRPr>
          </a:p>
          <a:p>
            <a:pPr eaLnBrk="1" hangingPunct="1"/>
            <a:endParaRPr lang="en-US" sz="3200" dirty="0">
              <a:solidFill>
                <a:srgbClr val="333399"/>
              </a:solidFill>
            </a:endParaRPr>
          </a:p>
          <a:p>
            <a:pPr eaLnBrk="1" hangingPunct="1"/>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endParaRPr lang="en-US" dirty="0">
              <a:solidFill>
                <a:srgbClr val="333399"/>
              </a:solidFill>
            </a:endParaRPr>
          </a:p>
        </p:txBody>
      </p:sp>
      <p:pic>
        <p:nvPicPr>
          <p:cNvPr id="12" name="Picture 11" descr="Screen capture of the Reading CASAS Goals bookl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1" y="2222784"/>
            <a:ext cx="1547453" cy="1547453"/>
          </a:xfrm>
          <a:prstGeom prst="rect">
            <a:avLst/>
          </a:prstGeom>
        </p:spPr>
      </p:pic>
      <p:pic>
        <p:nvPicPr>
          <p:cNvPr id="5" name="Picture 4" descr="Screen capture of the Math CASAS Goals bookl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118" y="2196410"/>
            <a:ext cx="1600200" cy="1600200"/>
          </a:xfrm>
          <a:prstGeom prst="rect">
            <a:avLst/>
          </a:prstGeom>
        </p:spPr>
      </p:pic>
      <p:pic>
        <p:nvPicPr>
          <p:cNvPr id="32775" name="Picture 8" descr="Screen capture of the Life and Work Reading booklet."/>
          <p:cNvPicPr>
            <a:picLocks noChangeAspect="1" noChangeArrowheads="1"/>
          </p:cNvPicPr>
          <p:nvPr/>
        </p:nvPicPr>
        <p:blipFill>
          <a:blip r:embed="rId5" cstate="print"/>
          <a:srcRect/>
          <a:stretch>
            <a:fillRect/>
          </a:stretch>
        </p:blipFill>
        <p:spPr bwMode="auto">
          <a:xfrm>
            <a:off x="3505200" y="5081895"/>
            <a:ext cx="1981200" cy="1303338"/>
          </a:xfrm>
          <a:prstGeom prst="rect">
            <a:avLst/>
          </a:prstGeom>
          <a:noFill/>
          <a:ln w="9525">
            <a:noFill/>
            <a:miter lim="800000"/>
            <a:headEnd/>
            <a:tailEnd/>
          </a:ln>
        </p:spPr>
      </p:pic>
      <p:pic>
        <p:nvPicPr>
          <p:cNvPr id="1026" name="Picture 2" descr="Screen capture of the Life and Work Listening bookl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8119" y="5087646"/>
            <a:ext cx="2179695" cy="13367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159451B2-F7B9-484B-8A07-652CC6F5258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828665" y="6264568"/>
            <a:ext cx="2188654" cy="548688"/>
          </a:xfrm>
          <a:prstGeom prst="rect">
            <a:avLst/>
          </a:prstGeom>
        </p:spPr>
      </p:pic>
    </p:spTree>
    <p:extLst>
      <p:ext uri="{BB962C8B-B14F-4D97-AF65-F5344CB8AC3E}">
        <p14:creationId xmlns:p14="http://schemas.microsoft.com/office/powerpoint/2010/main" val="3854611515"/>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a:extLst>
              <a:ext uri="{C183D7F6-B498-43B3-948B-1728B52AA6E4}">
                <adec:decorative xmlns:adec="http://schemas.microsoft.com/office/drawing/2017/decorative" val="1"/>
              </a:ext>
            </a:extLst>
          </p:cNvPr>
          <p:cNvSpPr>
            <a:spLocks noGrp="1"/>
          </p:cNvSpPr>
          <p:nvPr>
            <p:ph type="sldNum" sz="quarter" idx="10"/>
          </p:nvPr>
        </p:nvSpPr>
        <p:spPr/>
        <p:txBody>
          <a:bodyPr/>
          <a:lstStyle/>
          <a:p>
            <a:pPr>
              <a:defRPr/>
            </a:pPr>
            <a:fld id="{94952722-5104-46FB-9A22-A30CE38A4526}" type="slidenum">
              <a:rPr lang="en-US" smtClean="0">
                <a:latin typeface="Arial" pitchFamily="34" charset="0"/>
              </a:rPr>
              <a:pPr>
                <a:defRPr/>
              </a:pPr>
              <a:t>75</a:t>
            </a:fld>
            <a:endParaRPr lang="en-US" dirty="0">
              <a:latin typeface="Arial" pitchFamily="34" charset="0"/>
            </a:endParaRPr>
          </a:p>
        </p:txBody>
      </p:sp>
      <p:sp>
        <p:nvSpPr>
          <p:cNvPr id="32771" name="Rectangle 2"/>
          <p:cNvSpPr>
            <a:spLocks noGrp="1" noChangeArrowheads="1"/>
          </p:cNvSpPr>
          <p:nvPr>
            <p:ph type="title"/>
          </p:nvPr>
        </p:nvSpPr>
        <p:spPr>
          <a:xfrm>
            <a:off x="838199" y="166717"/>
            <a:ext cx="10067027" cy="1325563"/>
          </a:xfrm>
        </p:spPr>
        <p:txBody>
          <a:bodyPr/>
          <a:lstStyle/>
          <a:p>
            <a:pPr eaLnBrk="1" hangingPunct="1"/>
            <a:r>
              <a:rPr lang="en-US" dirty="0">
                <a:solidFill>
                  <a:srgbClr val="333399"/>
                </a:solidFill>
              </a:rPr>
              <a:t>Use of Assessment Modalities </a:t>
            </a:r>
          </a:p>
        </p:txBody>
      </p:sp>
      <p:sp>
        <p:nvSpPr>
          <p:cNvPr id="32772" name="Rectangle 3"/>
          <p:cNvSpPr>
            <a:spLocks noGrp="1" noChangeArrowheads="1"/>
          </p:cNvSpPr>
          <p:nvPr>
            <p:ph type="body" idx="1"/>
          </p:nvPr>
        </p:nvSpPr>
        <p:spPr>
          <a:xfrm>
            <a:off x="838199" y="1380226"/>
            <a:ext cx="9677401" cy="5249174"/>
          </a:xfrm>
        </p:spPr>
        <p:txBody>
          <a:bodyPr/>
          <a:lstStyle/>
          <a:p>
            <a:pPr eaLnBrk="1" hangingPunct="1"/>
            <a:r>
              <a:rPr lang="en-US" sz="3200" dirty="0">
                <a:solidFill>
                  <a:srgbClr val="FF0000"/>
                </a:solidFill>
              </a:rPr>
              <a:t>ABE/ASE:</a:t>
            </a:r>
            <a:r>
              <a:rPr lang="en-US" sz="3200" dirty="0">
                <a:solidFill>
                  <a:srgbClr val="333399"/>
                </a:solidFill>
              </a:rPr>
              <a:t> Use Reading or Math GOALS series</a:t>
            </a:r>
          </a:p>
          <a:p>
            <a:pPr eaLnBrk="1" hangingPunct="1">
              <a:buFont typeface="Wingdings" pitchFamily="2" charset="2"/>
              <a:buNone/>
            </a:pPr>
            <a:endParaRPr lang="en-US" sz="3200" dirty="0">
              <a:solidFill>
                <a:srgbClr val="333399"/>
              </a:solidFill>
            </a:endParaRPr>
          </a:p>
          <a:p>
            <a:pPr eaLnBrk="1" hangingPunct="1">
              <a:buFont typeface="Wingdings" pitchFamily="2" charset="2"/>
              <a:buNone/>
            </a:pPr>
            <a:endParaRPr lang="en-US" sz="3200" dirty="0">
              <a:solidFill>
                <a:srgbClr val="333399"/>
              </a:solidFill>
            </a:endParaRPr>
          </a:p>
          <a:p>
            <a:pPr eaLnBrk="1" hangingPunct="1">
              <a:buFont typeface="Wingdings" pitchFamily="2" charset="2"/>
              <a:buNone/>
            </a:pPr>
            <a:endParaRPr lang="en-US" sz="3200" dirty="0">
              <a:solidFill>
                <a:srgbClr val="333399"/>
              </a:solidFill>
            </a:endParaRPr>
          </a:p>
          <a:p>
            <a:pPr eaLnBrk="1" hangingPunct="1"/>
            <a:endParaRPr lang="en-US" sz="3200" dirty="0">
              <a:solidFill>
                <a:srgbClr val="333399"/>
              </a:solidFill>
            </a:endParaRPr>
          </a:p>
          <a:p>
            <a:pPr eaLnBrk="1" hangingPunct="1"/>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buFont typeface="Wingdings" pitchFamily="2" charset="2"/>
              <a:buNone/>
            </a:pPr>
            <a:endParaRPr lang="en-US" dirty="0">
              <a:solidFill>
                <a:srgbClr val="333399"/>
              </a:solidFill>
            </a:endParaRPr>
          </a:p>
          <a:p>
            <a:pPr eaLnBrk="1" hangingPunct="1"/>
            <a:endParaRPr lang="en-US" dirty="0">
              <a:solidFill>
                <a:srgbClr val="333399"/>
              </a:solidFill>
            </a:endParaRPr>
          </a:p>
        </p:txBody>
      </p:sp>
      <p:pic>
        <p:nvPicPr>
          <p:cNvPr id="11" name="Picture 10" descr="Screen capture of the Reading CASAS Goals bookl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1" y="2222784"/>
            <a:ext cx="1547453" cy="1547453"/>
          </a:xfrm>
          <a:prstGeom prst="rect">
            <a:avLst/>
          </a:prstGeom>
        </p:spPr>
      </p:pic>
      <p:pic>
        <p:nvPicPr>
          <p:cNvPr id="10" name="Picture 9" descr="Screen capture of the Math CASAS Goals bookl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118" y="2196410"/>
            <a:ext cx="1600200" cy="1600200"/>
          </a:xfrm>
          <a:prstGeom prst="rect">
            <a:avLst/>
          </a:prstGeom>
        </p:spPr>
      </p:pic>
      <p:sp>
        <p:nvSpPr>
          <p:cNvPr id="7" name="Rectangle 6"/>
          <p:cNvSpPr/>
          <p:nvPr/>
        </p:nvSpPr>
        <p:spPr>
          <a:xfrm>
            <a:off x="1775012" y="4267201"/>
            <a:ext cx="8610600" cy="2246769"/>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333399"/>
                </a:solidFill>
              </a:rPr>
              <a:t>Pre- and post-test pairs must always be from the same test modality.</a:t>
            </a:r>
          </a:p>
          <a:p>
            <a:pPr marL="457200" indent="-457200">
              <a:buFont typeface="Arial" panose="020B0604020202020204" pitchFamily="34" charset="0"/>
              <a:buChar char="•"/>
            </a:pPr>
            <a:r>
              <a:rPr lang="en-US" sz="2800" dirty="0">
                <a:solidFill>
                  <a:srgbClr val="333399"/>
                </a:solidFill>
              </a:rPr>
              <a:t>If using CASAS GOALS, both the pretest and the post-test must use the same test series. Cannot match GOALS with any other CASAS test series.</a:t>
            </a:r>
          </a:p>
        </p:txBody>
      </p:sp>
      <p:pic>
        <p:nvPicPr>
          <p:cNvPr id="3" name="Picture 2">
            <a:extLst>
              <a:ext uri="{FF2B5EF4-FFF2-40B4-BE49-F238E27FC236}">
                <a16:creationId xmlns:a16="http://schemas.microsoft.com/office/drawing/2014/main" id="{2BB2E091-1788-4724-B0C9-34928589A3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902446" y="6172787"/>
            <a:ext cx="2188654" cy="548688"/>
          </a:xfrm>
          <a:prstGeom prst="rect">
            <a:avLst/>
          </a:prstGeom>
        </p:spPr>
      </p:pic>
    </p:spTree>
    <p:extLst>
      <p:ext uri="{BB962C8B-B14F-4D97-AF65-F5344CB8AC3E}">
        <p14:creationId xmlns:p14="http://schemas.microsoft.com/office/powerpoint/2010/main" val="4118478633"/>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346" y="272954"/>
            <a:ext cx="7260609" cy="818427"/>
          </a:xfrm>
        </p:spPr>
        <p:txBody>
          <a:bodyPr>
            <a:normAutofit/>
          </a:bodyPr>
          <a:lstStyle/>
          <a:p>
            <a:pPr algn="ctr"/>
            <a:r>
              <a:rPr lang="en-US" dirty="0"/>
              <a:t>Remote Testing</a:t>
            </a:r>
          </a:p>
        </p:txBody>
      </p:sp>
      <p:sp>
        <p:nvSpPr>
          <p:cNvPr id="3" name="Content Placeholder 2"/>
          <p:cNvSpPr>
            <a:spLocks noGrp="1"/>
          </p:cNvSpPr>
          <p:nvPr>
            <p:ph idx="1"/>
          </p:nvPr>
        </p:nvSpPr>
        <p:spPr>
          <a:xfrm>
            <a:off x="457200" y="1327355"/>
            <a:ext cx="7283245" cy="5088483"/>
          </a:xfrm>
        </p:spPr>
        <p:txBody>
          <a:bodyPr>
            <a:normAutofit fontScale="92500" lnSpcReduction="10000"/>
          </a:bodyPr>
          <a:lstStyle/>
          <a:p>
            <a:pPr marL="0" indent="0">
              <a:buNone/>
            </a:pPr>
            <a:r>
              <a:rPr lang="en-US" sz="3600" dirty="0"/>
              <a:t>The CDE has decided to permit California agencies to implement </a:t>
            </a:r>
            <a:r>
              <a:rPr lang="en-US" sz="3600" b="1" dirty="0"/>
              <a:t>remote testing</a:t>
            </a:r>
            <a:r>
              <a:rPr lang="en-US" sz="3600" dirty="0"/>
              <a:t>. </a:t>
            </a:r>
          </a:p>
          <a:p>
            <a:pPr marL="0" indent="0">
              <a:buNone/>
            </a:pPr>
            <a:endParaRPr lang="en-US" sz="3600" dirty="0"/>
          </a:p>
          <a:p>
            <a:pPr marL="0" indent="0">
              <a:buNone/>
            </a:pPr>
            <a:r>
              <a:rPr lang="en-US" sz="3600" dirty="0"/>
              <a:t>For more information, go to the California Remote Testing page on the CASAS Website:</a:t>
            </a:r>
            <a:endParaRPr lang="en-US" sz="3600" dirty="0">
              <a:hlinkClick r:id="rId3"/>
            </a:endParaRPr>
          </a:p>
          <a:p>
            <a:pPr marL="0" indent="0">
              <a:buNone/>
            </a:pPr>
            <a:r>
              <a:rPr lang="en-US" sz="3600" dirty="0">
                <a:hlinkClick r:id="rId3"/>
              </a:rPr>
              <a:t>https://www.casas.org/training-and-support/casas-peer-communities/california-adult-education-accountability-and-assessment/california-remote-testing</a:t>
            </a:r>
            <a:endParaRPr lang="en-US" sz="3600" dirty="0"/>
          </a:p>
          <a:p>
            <a:pPr marL="0" indent="0">
              <a:buNone/>
            </a:pPr>
            <a:endParaRPr lang="en-US" sz="3600" dirty="0"/>
          </a:p>
          <a:p>
            <a:endParaRPr lang="en-US" sz="3600" dirty="0"/>
          </a:p>
          <a:p>
            <a:pPr marL="0" indent="0">
              <a:buNone/>
            </a:pPr>
            <a:endParaRPr lang="en-US" sz="3600"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endParaRPr lang="en-US" altLang="en-US" dirty="0"/>
          </a:p>
          <a:p>
            <a:pPr>
              <a:defRPr/>
            </a:pPr>
            <a:fld id="{367B1F67-6803-461D-9D48-220A92D1A05B}" type="slidenum">
              <a:rPr lang="en-US" altLang="en-US" smtClean="0"/>
              <a:pPr>
                <a:defRPr/>
              </a:pPr>
              <a:t>76</a:t>
            </a:fld>
            <a:endParaRPr lang="en-US" altLang="en-US" dirty="0"/>
          </a:p>
        </p:txBody>
      </p:sp>
      <p:pic>
        <p:nvPicPr>
          <p:cNvPr id="5" name="Picture 4" descr="Screen capture of the California Remote Testing indicating File, Type, Size and Download."/>
          <p:cNvPicPr>
            <a:picLocks noChangeAspect="1"/>
          </p:cNvPicPr>
          <p:nvPr/>
        </p:nvPicPr>
        <p:blipFill rotWithShape="1">
          <a:blip r:embed="rId4"/>
          <a:srcRect l="26809" t="11875" r="10259" b="12070"/>
          <a:stretch/>
        </p:blipFill>
        <p:spPr>
          <a:xfrm>
            <a:off x="7740445" y="3716595"/>
            <a:ext cx="3972662" cy="2699244"/>
          </a:xfrm>
          <a:prstGeom prst="rect">
            <a:avLst/>
          </a:prstGeom>
          <a:solidFill>
            <a:schemeClr val="accent2"/>
          </a:solidFill>
          <a:ln>
            <a:solidFill>
              <a:schemeClr val="tx2"/>
            </a:solidFill>
          </a:ln>
        </p:spPr>
      </p:pic>
      <p:pic>
        <p:nvPicPr>
          <p:cNvPr id="7" name="Picture 6">
            <a:extLst>
              <a:ext uri="{FF2B5EF4-FFF2-40B4-BE49-F238E27FC236}">
                <a16:creationId xmlns:a16="http://schemas.microsoft.com/office/drawing/2014/main" id="{52B308BE-49E1-4CF9-80FA-1F8A25A3C54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893" y="6264568"/>
            <a:ext cx="2188654" cy="548688"/>
          </a:xfrm>
          <a:prstGeom prst="rect">
            <a:avLst/>
          </a:prstGeom>
        </p:spPr>
      </p:pic>
    </p:spTree>
    <p:extLst>
      <p:ext uri="{BB962C8B-B14F-4D97-AF65-F5344CB8AC3E}">
        <p14:creationId xmlns:p14="http://schemas.microsoft.com/office/powerpoint/2010/main" val="12943228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CASAS </a:t>
            </a:r>
            <a:r>
              <a:rPr lang="en-US" i="1" dirty="0"/>
              <a:t>Reading Level Indicator (RLI)</a:t>
            </a:r>
          </a:p>
        </p:txBody>
      </p:sp>
      <p:sp>
        <p:nvSpPr>
          <p:cNvPr id="2" name="Content Placeholder 1"/>
          <p:cNvSpPr>
            <a:spLocks noGrp="1"/>
          </p:cNvSpPr>
          <p:nvPr>
            <p:ph idx="4294967295"/>
          </p:nvPr>
        </p:nvSpPr>
        <p:spPr>
          <a:xfrm>
            <a:off x="838200" y="1695688"/>
            <a:ext cx="9883877" cy="4810681"/>
          </a:xfrm>
        </p:spPr>
        <p:txBody>
          <a:bodyPr>
            <a:noAutofit/>
          </a:bodyPr>
          <a:lstStyle/>
          <a:p>
            <a:r>
              <a:rPr lang="en-US" sz="3600" dirty="0"/>
              <a:t>Available at no cost only to eTests/TE users.</a:t>
            </a:r>
          </a:p>
          <a:p>
            <a:r>
              <a:rPr lang="en-US" sz="3600" dirty="0"/>
              <a:t>Results are shown as “Estimated NRS EFL” for ABE or ESL. No scale scores are given. </a:t>
            </a:r>
          </a:p>
          <a:p>
            <a:r>
              <a:rPr lang="en-US" sz="3600" b="1" dirty="0"/>
              <a:t>It is NOT an NRS-approved test and may NOT be used for pre- or post-testing to achieve MSGs.</a:t>
            </a:r>
          </a:p>
          <a:p>
            <a:r>
              <a:rPr lang="en-US" sz="3600" dirty="0"/>
              <a:t>The </a:t>
            </a:r>
            <a:r>
              <a:rPr lang="en-US" sz="3600" i="1" dirty="0"/>
              <a:t>Reading Level Indicator </a:t>
            </a:r>
            <a:r>
              <a:rPr lang="en-US" sz="3600" dirty="0"/>
              <a:t>(RLI) is </a:t>
            </a:r>
            <a:r>
              <a:rPr lang="en-US" sz="3600" b="1" dirty="0"/>
              <a:t>Form 601R</a:t>
            </a:r>
            <a:r>
              <a:rPr lang="en-US" sz="3600" dirty="0"/>
              <a:t>.</a:t>
            </a:r>
          </a:p>
          <a:p>
            <a:r>
              <a:rPr lang="en-US" sz="3600" dirty="0"/>
              <a:t>The RLI will be released </a:t>
            </a:r>
            <a:r>
              <a:rPr lang="en-US" sz="3600" b="1" dirty="0"/>
              <a:t>in early to mid-August</a:t>
            </a:r>
            <a:r>
              <a:rPr lang="en-US" sz="3600" dirty="0"/>
              <a:t>. </a:t>
            </a:r>
          </a:p>
          <a:p>
            <a:pPr marL="457200" lvl="1" indent="0">
              <a:buNone/>
            </a:pPr>
            <a:r>
              <a:rPr lang="en-US" sz="3600" dirty="0"/>
              <a:t> </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401CF334-2D5C-4859-84A6-CA7E6E43FAEB}" type="slidenum">
              <a:rPr lang="en-US" smtClean="0"/>
              <a:pPr/>
              <a:t>77</a:t>
            </a:fld>
            <a:endParaRPr lang="en-US" dirty="0"/>
          </a:p>
        </p:txBody>
      </p:sp>
      <p:pic>
        <p:nvPicPr>
          <p:cNvPr id="6" name="Picture 5">
            <a:extLst>
              <a:ext uri="{FF2B5EF4-FFF2-40B4-BE49-F238E27FC236}">
                <a16:creationId xmlns:a16="http://schemas.microsoft.com/office/drawing/2014/main" id="{49EBFB92-F838-4070-9FF2-6CAC8A9EA7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900" y="6232025"/>
            <a:ext cx="2188654" cy="548688"/>
          </a:xfrm>
          <a:prstGeom prst="rect">
            <a:avLst/>
          </a:prstGeom>
        </p:spPr>
      </p:pic>
    </p:spTree>
    <p:extLst>
      <p:ext uri="{BB962C8B-B14F-4D97-AF65-F5344CB8AC3E}">
        <p14:creationId xmlns:p14="http://schemas.microsoft.com/office/powerpoint/2010/main" val="279817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About the </a:t>
            </a:r>
            <a:r>
              <a:rPr lang="en-US" i="1" dirty="0"/>
              <a:t>CASAS RLI</a:t>
            </a:r>
          </a:p>
        </p:txBody>
      </p:sp>
      <p:sp>
        <p:nvSpPr>
          <p:cNvPr id="2" name="Content Placeholder 1"/>
          <p:cNvSpPr>
            <a:spLocks noGrp="1"/>
          </p:cNvSpPr>
          <p:nvPr>
            <p:ph idx="4294967295"/>
          </p:nvPr>
        </p:nvSpPr>
        <p:spPr>
          <a:xfrm>
            <a:off x="838200" y="1533832"/>
            <a:ext cx="9243291" cy="1814052"/>
          </a:xfrm>
        </p:spPr>
        <p:txBody>
          <a:bodyPr>
            <a:normAutofit/>
          </a:bodyPr>
          <a:lstStyle/>
          <a:p>
            <a:r>
              <a:rPr lang="en-US" sz="3200" dirty="0">
                <a:latin typeface="Calibri" panose="020F0502020204030204" pitchFamily="34" charset="0"/>
              </a:rPr>
              <a:t>Initiate the RLI by selecting students in TE’s Student Demographics lister.</a:t>
            </a:r>
          </a:p>
          <a:p>
            <a:r>
              <a:rPr lang="en-US" sz="3200" dirty="0">
                <a:latin typeface="Calibri" panose="020F0502020204030204" pitchFamily="34" charset="0"/>
              </a:rPr>
              <a:t>Click the </a:t>
            </a:r>
            <a:r>
              <a:rPr lang="en-US" sz="3200" b="1" dirty="0">
                <a:latin typeface="Calibri" panose="020F0502020204030204" pitchFamily="34" charset="0"/>
              </a:rPr>
              <a:t>Send Test Invitations</a:t>
            </a:r>
            <a:r>
              <a:rPr lang="en-US" sz="3200" dirty="0">
                <a:latin typeface="Calibri" panose="020F0502020204030204" pitchFamily="34" charset="0"/>
              </a:rPr>
              <a:t> button.</a:t>
            </a:r>
          </a:p>
          <a:p>
            <a:endParaRPr lang="en-US" dirty="0">
              <a:latin typeface="Calibri" panose="020F0502020204030204" pitchFamily="34" charset="0"/>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401CF334-2D5C-4859-84A6-CA7E6E43FAEB}" type="slidenum">
              <a:rPr lang="en-US" smtClean="0"/>
              <a:pPr/>
              <a:t>78</a:t>
            </a:fld>
            <a:endParaRPr lang="en-US" dirty="0"/>
          </a:p>
        </p:txBody>
      </p:sp>
      <p:grpSp>
        <p:nvGrpSpPr>
          <p:cNvPr id="5" name="Group 4" descr="Screen capture of the invitation to take a reading level indicator assessment for 1 student.">
            <a:extLst>
              <a:ext uri="{FF2B5EF4-FFF2-40B4-BE49-F238E27FC236}">
                <a16:creationId xmlns:a16="http://schemas.microsoft.com/office/drawing/2014/main" id="{BEF36618-7311-463C-97F8-33292A17AA31}"/>
              </a:ext>
            </a:extLst>
          </p:cNvPr>
          <p:cNvGrpSpPr/>
          <p:nvPr/>
        </p:nvGrpSpPr>
        <p:grpSpPr>
          <a:xfrm>
            <a:off x="1907458" y="3347884"/>
            <a:ext cx="8377084" cy="3231297"/>
            <a:chOff x="1907458" y="3347884"/>
            <a:chExt cx="8377084" cy="3231297"/>
          </a:xfrm>
        </p:grpSpPr>
        <p:pic>
          <p:nvPicPr>
            <p:cNvPr id="7" name="Picture 6">
              <a:extLst>
                <a:ext uri="{FF2B5EF4-FFF2-40B4-BE49-F238E27FC236}">
                  <a16:creationId xmlns:a16="http://schemas.microsoft.com/office/drawing/2014/main" id="{D88F219E-7CEA-448B-852A-B888781366DB}"/>
                </a:ext>
              </a:extLst>
            </p:cNvPr>
            <p:cNvPicPr>
              <a:picLocks noChangeAspect="1"/>
            </p:cNvPicPr>
            <p:nvPr/>
          </p:nvPicPr>
          <p:blipFill>
            <a:blip r:embed="rId3"/>
            <a:stretch>
              <a:fillRect/>
            </a:stretch>
          </p:blipFill>
          <p:spPr>
            <a:xfrm>
              <a:off x="1907458" y="3347884"/>
              <a:ext cx="8377084" cy="2117459"/>
            </a:xfrm>
            <a:prstGeom prst="rect">
              <a:avLst/>
            </a:prstGeom>
          </p:spPr>
        </p:pic>
        <p:pic>
          <p:nvPicPr>
            <p:cNvPr id="8" name="Picture 7">
              <a:extLst>
                <a:ext uri="{FF2B5EF4-FFF2-40B4-BE49-F238E27FC236}">
                  <a16:creationId xmlns:a16="http://schemas.microsoft.com/office/drawing/2014/main" id="{36B8FE05-99F0-4D75-993E-7A30B4D7982E}"/>
                </a:ext>
              </a:extLst>
            </p:cNvPr>
            <p:cNvPicPr>
              <a:picLocks noChangeAspect="1"/>
            </p:cNvPicPr>
            <p:nvPr/>
          </p:nvPicPr>
          <p:blipFill>
            <a:blip r:embed="rId4"/>
            <a:stretch>
              <a:fillRect/>
            </a:stretch>
          </p:blipFill>
          <p:spPr>
            <a:xfrm>
              <a:off x="3327014" y="5591431"/>
              <a:ext cx="5279354" cy="987750"/>
            </a:xfrm>
            <a:prstGeom prst="rect">
              <a:avLst/>
            </a:prstGeom>
          </p:spPr>
        </p:pic>
      </p:grpSp>
      <p:pic>
        <p:nvPicPr>
          <p:cNvPr id="6" name="Picture 5">
            <a:extLst>
              <a:ext uri="{FF2B5EF4-FFF2-40B4-BE49-F238E27FC236}">
                <a16:creationId xmlns:a16="http://schemas.microsoft.com/office/drawing/2014/main" id="{34692073-641E-4E0B-BE75-05A2E84877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351" y="6195012"/>
            <a:ext cx="2188654" cy="548688"/>
          </a:xfrm>
          <a:prstGeom prst="rect">
            <a:avLst/>
          </a:prstGeom>
        </p:spPr>
      </p:pic>
    </p:spTree>
    <p:extLst>
      <p:ext uri="{BB962C8B-B14F-4D97-AF65-F5344CB8AC3E}">
        <p14:creationId xmlns:p14="http://schemas.microsoft.com/office/powerpoint/2010/main" val="337804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35973"/>
          </a:xfrm>
        </p:spPr>
        <p:txBody>
          <a:bodyPr/>
          <a:lstStyle/>
          <a:p>
            <a:r>
              <a:rPr lang="en-US" dirty="0"/>
              <a:t>I3 Reports in TE</a:t>
            </a:r>
          </a:p>
        </p:txBody>
      </p:sp>
      <p:pic>
        <p:nvPicPr>
          <p:cNvPr id="3" name="Picture 2" descr="Screen capture of the I3 Reports in TE CASAS Summary."/>
          <p:cNvPicPr>
            <a:picLocks noChangeAspect="1"/>
          </p:cNvPicPr>
          <p:nvPr/>
        </p:nvPicPr>
        <p:blipFill>
          <a:blip r:embed="rId3"/>
          <a:stretch>
            <a:fillRect/>
          </a:stretch>
        </p:blipFill>
        <p:spPr>
          <a:xfrm>
            <a:off x="1934765" y="1401098"/>
            <a:ext cx="6530809" cy="4118817"/>
          </a:xfrm>
          <a:prstGeom prst="rect">
            <a:avLst/>
          </a:prstGeom>
          <a:ln>
            <a:solidFill>
              <a:schemeClr val="tx2"/>
            </a:solidFill>
          </a:ln>
        </p:spPr>
      </p:pic>
      <p:sp>
        <p:nvSpPr>
          <p:cNvPr id="4" name="TextBox 3"/>
          <p:cNvSpPr txBox="1"/>
          <p:nvPr/>
        </p:nvSpPr>
        <p:spPr>
          <a:xfrm>
            <a:off x="838200" y="5519915"/>
            <a:ext cx="9586451" cy="830997"/>
          </a:xfrm>
          <a:prstGeom prst="rect">
            <a:avLst/>
          </a:prstGeom>
          <a:noFill/>
        </p:spPr>
        <p:txBody>
          <a:bodyPr wrap="square" rtlCol="0">
            <a:spAutoFit/>
          </a:bodyPr>
          <a:lstStyle/>
          <a:p>
            <a:r>
              <a:rPr lang="en-US" sz="2400" dirty="0"/>
              <a:t>TE now includes Immigrant Immigration Indicator (I3) reports that track EL Civics COAAPs outcomes and relate them to Immigrant Integration goals.</a:t>
            </a:r>
          </a:p>
        </p:txBody>
      </p:sp>
      <p:pic>
        <p:nvPicPr>
          <p:cNvPr id="6" name="Picture 5">
            <a:extLst>
              <a:ext uri="{FF2B5EF4-FFF2-40B4-BE49-F238E27FC236}">
                <a16:creationId xmlns:a16="http://schemas.microsoft.com/office/drawing/2014/main" id="{7B98B5F1-7F00-4DBE-9A6D-43AD90154C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02446" y="6218531"/>
            <a:ext cx="2188654" cy="548688"/>
          </a:xfrm>
          <a:prstGeom prst="rect">
            <a:avLst/>
          </a:prstGeom>
        </p:spPr>
      </p:pic>
    </p:spTree>
    <p:extLst>
      <p:ext uri="{BB962C8B-B14F-4D97-AF65-F5344CB8AC3E}">
        <p14:creationId xmlns:p14="http://schemas.microsoft.com/office/powerpoint/2010/main" val="3251373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478" y="350378"/>
            <a:ext cx="10515600" cy="814746"/>
          </a:xfrm>
        </p:spPr>
        <p:txBody>
          <a:bodyPr/>
          <a:lstStyle/>
          <a:p>
            <a:r>
              <a:rPr lang="en-US" dirty="0"/>
              <a:t>PY 2020-21 CAEP Program Structure</a:t>
            </a:r>
          </a:p>
        </p:txBody>
      </p:sp>
      <p:sp>
        <p:nvSpPr>
          <p:cNvPr id="3" name="Content Placeholder 2"/>
          <p:cNvSpPr>
            <a:spLocks noGrp="1"/>
          </p:cNvSpPr>
          <p:nvPr>
            <p:ph idx="1"/>
          </p:nvPr>
        </p:nvSpPr>
        <p:spPr>
          <a:xfrm>
            <a:off x="838200" y="1401097"/>
            <a:ext cx="10515600" cy="5176684"/>
          </a:xfrm>
        </p:spPr>
        <p:txBody>
          <a:bodyPr>
            <a:noAutofit/>
          </a:bodyPr>
          <a:lstStyle/>
          <a:p>
            <a:pPr marL="0" indent="0">
              <a:buNone/>
            </a:pPr>
            <a:r>
              <a:rPr lang="en-US" sz="4400" dirty="0"/>
              <a:t>Five CAEP Main Program Areas</a:t>
            </a:r>
          </a:p>
          <a:p>
            <a:pPr marL="971550" lvl="1" indent="-514350">
              <a:buFont typeface="+mj-lt"/>
              <a:buAutoNum type="arabicPeriod"/>
            </a:pPr>
            <a:r>
              <a:rPr lang="en-US" sz="4000" dirty="0"/>
              <a:t>ABE/ASE</a:t>
            </a:r>
          </a:p>
          <a:p>
            <a:pPr marL="971550" lvl="1" indent="-514350">
              <a:buFont typeface="+mj-lt"/>
              <a:buAutoNum type="arabicPeriod"/>
            </a:pPr>
            <a:r>
              <a:rPr lang="en-US" sz="4000" dirty="0"/>
              <a:t>ESL</a:t>
            </a:r>
          </a:p>
          <a:p>
            <a:pPr marL="971550" lvl="1" indent="-514350">
              <a:buFont typeface="+mj-lt"/>
              <a:buAutoNum type="arabicPeriod"/>
            </a:pPr>
            <a:r>
              <a:rPr lang="en-US" sz="4000" dirty="0"/>
              <a:t>CTE</a:t>
            </a:r>
          </a:p>
          <a:p>
            <a:pPr marL="971550" lvl="1" indent="-514350">
              <a:buFont typeface="+mj-lt"/>
              <a:buAutoNum type="arabicPeriod"/>
            </a:pPr>
            <a:r>
              <a:rPr lang="en-US" sz="4000" dirty="0"/>
              <a:t>Adults with Disabilities</a:t>
            </a:r>
          </a:p>
          <a:p>
            <a:pPr marL="971550" lvl="1" indent="-514350">
              <a:buFont typeface="+mj-lt"/>
              <a:buAutoNum type="arabicPeriod"/>
            </a:pPr>
            <a:r>
              <a:rPr lang="en-US" sz="4000" dirty="0"/>
              <a:t>Parents/K12 Student Success</a:t>
            </a:r>
          </a:p>
          <a:p>
            <a:pPr marL="0" indent="0">
              <a:buNone/>
            </a:pPr>
            <a:endParaRPr lang="en-US" sz="4000" dirty="0"/>
          </a:p>
        </p:txBody>
      </p:sp>
      <p:pic>
        <p:nvPicPr>
          <p:cNvPr id="5" name="Picture 4">
            <a:extLst>
              <a:ext uri="{FF2B5EF4-FFF2-40B4-BE49-F238E27FC236}">
                <a16:creationId xmlns:a16="http://schemas.microsoft.com/office/drawing/2014/main" id="{5EB151B3-51BF-480A-81A6-066B46EFA1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351" y="6233278"/>
            <a:ext cx="2188654" cy="548688"/>
          </a:xfrm>
          <a:prstGeom prst="rect">
            <a:avLst/>
          </a:prstGeom>
        </p:spPr>
      </p:pic>
    </p:spTree>
    <p:extLst>
      <p:ext uri="{BB962C8B-B14F-4D97-AF65-F5344CB8AC3E}">
        <p14:creationId xmlns:p14="http://schemas.microsoft.com/office/powerpoint/2010/main" val="19404503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5981"/>
          </a:xfrm>
        </p:spPr>
        <p:txBody>
          <a:bodyPr/>
          <a:lstStyle/>
          <a:p>
            <a:r>
              <a:rPr lang="en-US" dirty="0"/>
              <a:t>CASAS Web Site</a:t>
            </a:r>
          </a:p>
        </p:txBody>
      </p:sp>
      <p:sp>
        <p:nvSpPr>
          <p:cNvPr id="5" name="Rectangle 4"/>
          <p:cNvSpPr/>
          <p:nvPr/>
        </p:nvSpPr>
        <p:spPr>
          <a:xfrm>
            <a:off x="319669" y="1582616"/>
            <a:ext cx="5794023" cy="3416320"/>
          </a:xfrm>
          <a:prstGeom prst="rect">
            <a:avLst/>
          </a:prstGeom>
        </p:spPr>
        <p:txBody>
          <a:bodyPr wrap="square">
            <a:spAutoFit/>
          </a:bodyPr>
          <a:lstStyle/>
          <a:p>
            <a:pPr marL="457200" indent="-457200">
              <a:lnSpc>
                <a:spcPct val="90000"/>
              </a:lnSpc>
              <a:buFont typeface="Arial" panose="020B0604020202020204" pitchFamily="34" charset="0"/>
              <a:buChar char="•"/>
            </a:pPr>
            <a:r>
              <a:rPr lang="en-US" sz="4000" dirty="0"/>
              <a:t>What’s New</a:t>
            </a:r>
          </a:p>
          <a:p>
            <a:pPr marL="457200" indent="-457200">
              <a:lnSpc>
                <a:spcPct val="90000"/>
              </a:lnSpc>
              <a:buFont typeface="Arial" panose="020B0604020202020204" pitchFamily="34" charset="0"/>
              <a:buChar char="•"/>
            </a:pPr>
            <a:r>
              <a:rPr lang="en-US" sz="4000" dirty="0"/>
              <a:t>Online Registration</a:t>
            </a:r>
          </a:p>
          <a:p>
            <a:pPr marL="457200" indent="-457200">
              <a:lnSpc>
                <a:spcPct val="90000"/>
              </a:lnSpc>
              <a:buFont typeface="Arial" panose="020B0604020202020204" pitchFamily="34" charset="0"/>
              <a:buChar char="•"/>
            </a:pPr>
            <a:r>
              <a:rPr lang="en-US" sz="4000" dirty="0"/>
              <a:t>California Accountability</a:t>
            </a:r>
          </a:p>
          <a:p>
            <a:pPr marL="457200" indent="-457200">
              <a:lnSpc>
                <a:spcPct val="90000"/>
              </a:lnSpc>
              <a:buFont typeface="Arial" panose="020B0604020202020204" pitchFamily="34" charset="0"/>
              <a:buChar char="•"/>
            </a:pPr>
            <a:r>
              <a:rPr lang="en-US" sz="4000" dirty="0"/>
              <a:t>AEBG Web page</a:t>
            </a:r>
          </a:p>
          <a:p>
            <a:pPr marL="457200" indent="-457200">
              <a:lnSpc>
                <a:spcPct val="90000"/>
              </a:lnSpc>
              <a:buFont typeface="Arial" panose="020B0604020202020204" pitchFamily="34" charset="0"/>
              <a:buChar char="•"/>
            </a:pPr>
            <a:r>
              <a:rPr lang="en-US" sz="4000" dirty="0"/>
              <a:t>CASAS Forums</a:t>
            </a:r>
          </a:p>
          <a:p>
            <a:pPr marL="457200" indent="-457200">
              <a:lnSpc>
                <a:spcPct val="90000"/>
              </a:lnSpc>
              <a:buFont typeface="Arial" panose="020B0604020202020204" pitchFamily="34" charset="0"/>
              <a:buChar char="•"/>
            </a:pPr>
            <a:r>
              <a:rPr lang="en-US" sz="4000" dirty="0"/>
              <a:t>Download Centers</a:t>
            </a:r>
          </a:p>
        </p:txBody>
      </p:sp>
      <p:pic>
        <p:nvPicPr>
          <p:cNvPr id="3" name="Picture 2" descr="Screen capture of the CASAS website on the social media news room p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772" t="6828" r="13076" b="8315"/>
          <a:stretch/>
        </p:blipFill>
        <p:spPr bwMode="auto">
          <a:xfrm>
            <a:off x="6190534" y="1331106"/>
            <a:ext cx="5482612" cy="4612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 Box 5"/>
          <p:cNvSpPr txBox="1">
            <a:spLocks noChangeArrowheads="1"/>
          </p:cNvSpPr>
          <p:nvPr/>
        </p:nvSpPr>
        <p:spPr bwMode="auto">
          <a:xfrm>
            <a:off x="2501378" y="5306290"/>
            <a:ext cx="7911253" cy="1274195"/>
          </a:xfrm>
          <a:prstGeom prst="rect">
            <a:avLst/>
          </a:prstGeom>
          <a:solidFill>
            <a:schemeClr val="bg1"/>
          </a:solidFill>
          <a:ln w="9525">
            <a:solidFill>
              <a:schemeClr val="tx1"/>
            </a:solidFill>
            <a:miter lim="800000"/>
            <a:headEnd/>
            <a:tailEnd/>
          </a:ln>
        </p:spPr>
        <p:txBody>
          <a:bodyPr>
            <a:spAutoFit/>
          </a:bodyPr>
          <a:lstStyle/>
          <a:p>
            <a:r>
              <a:rPr lang="en-US" sz="7680" b="1" dirty="0">
                <a:solidFill>
                  <a:schemeClr val="accent5"/>
                </a:solidFill>
                <a:hlinkClick r:id="rId4"/>
              </a:rPr>
              <a:t>www.casas.org</a:t>
            </a:r>
            <a:endParaRPr lang="en-US" sz="5120" dirty="0">
              <a:solidFill>
                <a:schemeClr val="accent5"/>
              </a:solidFill>
            </a:endParaRPr>
          </a:p>
        </p:txBody>
      </p:sp>
      <p:pic>
        <p:nvPicPr>
          <p:cNvPr id="7" name="Picture 6">
            <a:extLst>
              <a:ext uri="{FF2B5EF4-FFF2-40B4-BE49-F238E27FC236}">
                <a16:creationId xmlns:a16="http://schemas.microsoft.com/office/drawing/2014/main" id="{A8123736-DA92-4BDB-A79C-A9CAE4003A4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918" y="6218531"/>
            <a:ext cx="2188654" cy="548688"/>
          </a:xfrm>
          <a:prstGeom prst="rect">
            <a:avLst/>
          </a:prstGeom>
        </p:spPr>
      </p:pic>
    </p:spTree>
    <p:extLst>
      <p:ext uri="{BB962C8B-B14F-4D97-AF65-F5344CB8AC3E}">
        <p14:creationId xmlns:p14="http://schemas.microsoft.com/office/powerpoint/2010/main" val="26904147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Online Training Registration</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81</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
        <p:nvSpPr>
          <p:cNvPr id="7" name="Content Placeholder 2">
            <a:extLst>
              <a:ext uri="{FF2B5EF4-FFF2-40B4-BE49-F238E27FC236}">
                <a16:creationId xmlns:a16="http://schemas.microsoft.com/office/drawing/2014/main" id="{3BEADCDE-7AE8-4ADF-ADE5-95490FDB5A3E}"/>
              </a:ext>
            </a:extLst>
          </p:cNvPr>
          <p:cNvSpPr txBox="1">
            <a:spLocks/>
          </p:cNvSpPr>
          <p:nvPr/>
        </p:nvSpPr>
        <p:spPr>
          <a:xfrm>
            <a:off x="750276" y="1767254"/>
            <a:ext cx="9475177" cy="39085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Register for all face to face and Web-based trainings on the CAEP TAP Website: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hlinkClick r:id="rId3"/>
              </a:rPr>
              <a:t>https://www.caadultedtraining.org/</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9" name="Picture 8" descr="Screen capture of the California Adult Education Professional Development webpage.">
            <a:extLst>
              <a:ext uri="{FF2B5EF4-FFF2-40B4-BE49-F238E27FC236}">
                <a16:creationId xmlns:a16="http://schemas.microsoft.com/office/drawing/2014/main" id="{72E6C0A8-D82E-4026-936B-E16511232204}"/>
              </a:ext>
            </a:extLst>
          </p:cNvPr>
          <p:cNvPicPr>
            <a:picLocks noChangeAspect="1"/>
          </p:cNvPicPr>
          <p:nvPr/>
        </p:nvPicPr>
        <p:blipFill>
          <a:blip r:embed="rId4"/>
          <a:stretch>
            <a:fillRect/>
          </a:stretch>
        </p:blipFill>
        <p:spPr>
          <a:xfrm>
            <a:off x="6940372" y="3614670"/>
            <a:ext cx="4285859" cy="2493480"/>
          </a:xfrm>
          <a:prstGeom prst="rect">
            <a:avLst/>
          </a:prstGeom>
        </p:spPr>
      </p:pic>
    </p:spTree>
    <p:extLst>
      <p:ext uri="{BB962C8B-B14F-4D97-AF65-F5344CB8AC3E}">
        <p14:creationId xmlns:p14="http://schemas.microsoft.com/office/powerpoint/2010/main" val="2069730469"/>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Request Support from CAEP TAP</a:t>
            </a:r>
          </a:p>
        </p:txBody>
      </p:sp>
      <p:pic>
        <p:nvPicPr>
          <p:cNvPr id="5" name="Content Placeholder 3" descr="Screen capture of the California Adult Education webpage."/>
          <p:cNvPicPr>
            <a:picLocks noGrp="1" noChangeAspect="1"/>
          </p:cNvPicPr>
          <p:nvPr>
            <p:ph idx="1"/>
          </p:nvPr>
        </p:nvPicPr>
        <p:blipFill rotWithShape="1">
          <a:blip r:embed="rId3"/>
          <a:srcRect l="19305" t="7235" r="19414" b="18241"/>
          <a:stretch/>
        </p:blipFill>
        <p:spPr>
          <a:xfrm>
            <a:off x="2786257" y="1825625"/>
            <a:ext cx="6619485" cy="4351338"/>
          </a:xfrm>
          <a:prstGeom prst="rect">
            <a:avLst/>
          </a:prstGeom>
        </p:spPr>
      </p:pic>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82</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spTree>
    <p:extLst>
      <p:ext uri="{BB962C8B-B14F-4D97-AF65-F5344CB8AC3E}">
        <p14:creationId xmlns:p14="http://schemas.microsoft.com/office/powerpoint/2010/main" val="3573464150"/>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Wrap Up and Questions</a:t>
            </a:r>
          </a:p>
        </p:txBody>
      </p:sp>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959608-952C-483B-AC74-BEAA6DA69B15}" type="slidenum">
              <a:rPr kumimoji="0" lang="en-US" sz="900" b="0" i="0" u="none" strike="noStrike" kern="1200" cap="none" spc="0" normalizeH="0" baseline="0" noProof="0" smtClean="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83</a:t>
            </a:fld>
            <a:endParaRPr kumimoji="0" lang="en-US" sz="900" b="0" i="0" u="none" strike="noStrike" kern="1200" cap="none" spc="0" normalizeH="0" baseline="0" noProof="0" dirty="0">
              <a:ln>
                <a:noFill/>
              </a:ln>
              <a:solidFill>
                <a:srgbClr val="000000"/>
              </a:solidFill>
              <a:effectLst/>
              <a:uLnTx/>
              <a:uFillTx/>
              <a:latin typeface="Helvetica Neue Light"/>
              <a:sym typeface="Helvetica Neue Light"/>
            </a:endParaRPr>
          </a:p>
        </p:txBody>
      </p:sp>
      <p:pic>
        <p:nvPicPr>
          <p:cNvPr id="11" name="Content Placeholder 10">
            <a:extLst>
              <a:ext uri="{FF2B5EF4-FFF2-40B4-BE49-F238E27FC236}">
                <a16:creationId xmlns:a16="http://schemas.microsoft.com/office/drawing/2014/main" id="{D1519E9D-D01E-4037-A669-A0546A4A5274}"/>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20331" y="1825625"/>
            <a:ext cx="4351338" cy="4351338"/>
          </a:xfrm>
        </p:spPr>
      </p:pic>
    </p:spTree>
    <p:extLst>
      <p:ext uri="{BB962C8B-B14F-4D97-AF65-F5344CB8AC3E}">
        <p14:creationId xmlns:p14="http://schemas.microsoft.com/office/powerpoint/2010/main" val="57334682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881"/>
            <a:ext cx="10739284" cy="947481"/>
          </a:xfrm>
        </p:spPr>
        <p:txBody>
          <a:bodyPr>
            <a:normAutofit fontScale="90000"/>
          </a:bodyPr>
          <a:lstStyle/>
          <a:p>
            <a:r>
              <a:rPr lang="en-US" dirty="0"/>
              <a:t>PY 2020-21 CAEP Program Structure: </a:t>
            </a:r>
            <a:br>
              <a:rPr lang="en-US" dirty="0"/>
            </a:br>
            <a:r>
              <a:rPr lang="en-US" dirty="0"/>
              <a:t>Primary Programs</a:t>
            </a:r>
          </a:p>
        </p:txBody>
      </p:sp>
      <p:sp>
        <p:nvSpPr>
          <p:cNvPr id="6" name="Rectangle: Rounded Corners 43">
            <a:extLst>
              <a:ext uri="{FF2B5EF4-FFF2-40B4-BE49-F238E27FC236}">
                <a16:creationId xmlns:a16="http://schemas.microsoft.com/office/drawing/2014/main" id="{F0DAAEB5-5D24-4325-82AE-A2C3F63CF576}"/>
              </a:ext>
              <a:ext uri="{C183D7F6-B498-43B3-948B-1728B52AA6E4}">
                <adec:decorative xmlns:adec="http://schemas.microsoft.com/office/drawing/2017/decorative" val="1"/>
              </a:ext>
            </a:extLst>
          </p:cNvPr>
          <p:cNvSpPr/>
          <p:nvPr/>
        </p:nvSpPr>
        <p:spPr>
          <a:xfrm>
            <a:off x="452291" y="2234636"/>
            <a:ext cx="3110263" cy="3355003"/>
          </a:xfrm>
          <a:prstGeom prst="roundRect">
            <a:avLst>
              <a:gd name="adj" fmla="val 10000"/>
            </a:avLst>
          </a:prstGeom>
          <a:solidFill>
            <a:srgbClr val="0070C0"/>
          </a:solidFill>
          <a:ln w="25400" cap="flat" cmpd="sng" algn="ctr">
            <a:noFill/>
            <a:prstDash val="solid"/>
          </a:ln>
          <a:effectLst/>
        </p:spPr>
      </p:sp>
      <p:sp>
        <p:nvSpPr>
          <p:cNvPr id="7" name="Rectangle: Rounded Corners 7">
            <a:extLst>
              <a:ext uri="{FF2B5EF4-FFF2-40B4-BE49-F238E27FC236}">
                <a16:creationId xmlns:a16="http://schemas.microsoft.com/office/drawing/2014/main" id="{AD4C3D39-AF46-4FD3-8C3F-A09B91B2BFFB}"/>
              </a:ext>
            </a:extLst>
          </p:cNvPr>
          <p:cNvSpPr txBox="1"/>
          <p:nvPr/>
        </p:nvSpPr>
        <p:spPr>
          <a:xfrm>
            <a:off x="502489" y="2332903"/>
            <a:ext cx="3009868" cy="3058850"/>
          </a:xfrm>
          <a:prstGeom prst="rect">
            <a:avLst/>
          </a:prstGeom>
          <a:solidFill>
            <a:srgbClr val="0070C0"/>
          </a:solid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 Adult Basic &amp; </a:t>
            </a:r>
            <a:r>
              <a:rPr lang="en-US" sz="2600" b="1" kern="0" dirty="0">
                <a:solidFill>
                  <a:srgbClr val="DCBD23">
                    <a:lumMod val="20000"/>
                    <a:lumOff val="80000"/>
                  </a:srgbClr>
                </a:solidFill>
                <a:latin typeface="Helvetica"/>
                <a:cs typeface="Helvetica"/>
                <a:sym typeface="Helvetica"/>
              </a:rPr>
              <a:t>Secondary </a:t>
            </a: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Education</a:t>
            </a:r>
            <a:r>
              <a:rPr lang="en-US" sz="2600" b="1" kern="0" dirty="0">
                <a:solidFill>
                  <a:srgbClr val="DCBD23">
                    <a:lumMod val="20000"/>
                    <a:lumOff val="80000"/>
                  </a:srgbClr>
                </a:solidFill>
                <a:latin typeface="Helvetica"/>
                <a:cs typeface="Helvetica"/>
                <a:sym typeface="Helvetica"/>
              </a:rPr>
              <a:t>: </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600"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Basic Skills (ABE)</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600"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HSE (HiSET, GED)</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600" kern="0" dirty="0">
                <a:solidFill>
                  <a:srgbClr val="DCBD23">
                    <a:lumMod val="20000"/>
                    <a:lumOff val="80000"/>
                  </a:srgbClr>
                </a:solidFill>
                <a:latin typeface="Helvetica"/>
                <a:cs typeface="Helvetica"/>
                <a:sym typeface="Helvetica"/>
              </a:rPr>
              <a:t>HS Diploma</a:t>
            </a:r>
            <a:endParaRPr kumimoji="0" lang="en-US" sz="2600"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endParaRPr>
          </a:p>
        </p:txBody>
      </p:sp>
      <p:sp>
        <p:nvSpPr>
          <p:cNvPr id="13" name="Rectangle: Rounded Corners 53">
            <a:extLst>
              <a:ext uri="{FF2B5EF4-FFF2-40B4-BE49-F238E27FC236}">
                <a16:creationId xmlns:a16="http://schemas.microsoft.com/office/drawing/2014/main" id="{78A5B8D9-67D8-423E-BB28-4C8382C255C8}"/>
              </a:ext>
              <a:ext uri="{C183D7F6-B498-43B3-948B-1728B52AA6E4}">
                <adec:decorative xmlns:adec="http://schemas.microsoft.com/office/drawing/2017/decorative" val="1"/>
              </a:ext>
            </a:extLst>
          </p:cNvPr>
          <p:cNvSpPr/>
          <p:nvPr/>
        </p:nvSpPr>
        <p:spPr>
          <a:xfrm>
            <a:off x="4397261" y="2234636"/>
            <a:ext cx="3191600" cy="1991033"/>
          </a:xfrm>
          <a:prstGeom prst="roundRect">
            <a:avLst>
              <a:gd name="adj" fmla="val 10000"/>
            </a:avLst>
          </a:prstGeom>
          <a:solidFill>
            <a:srgbClr val="C00000"/>
          </a:solidFill>
          <a:ln w="25400" cap="flat" cmpd="sng" algn="ctr">
            <a:noFill/>
            <a:prstDash val="solid"/>
          </a:ln>
          <a:effectLst/>
        </p:spPr>
      </p:sp>
      <p:sp>
        <p:nvSpPr>
          <p:cNvPr id="14" name="Rectangle: Rounded Corners 7">
            <a:extLst>
              <a:ext uri="{FF2B5EF4-FFF2-40B4-BE49-F238E27FC236}">
                <a16:creationId xmlns:a16="http://schemas.microsoft.com/office/drawing/2014/main" id="{DCE9EFDA-AB95-4F3F-8891-123446E71EF3}"/>
              </a:ext>
            </a:extLst>
          </p:cNvPr>
          <p:cNvSpPr txBox="1"/>
          <p:nvPr/>
        </p:nvSpPr>
        <p:spPr>
          <a:xfrm>
            <a:off x="4448771" y="2292952"/>
            <a:ext cx="3088579" cy="1874401"/>
          </a:xfrm>
          <a:prstGeom prst="rect">
            <a:avLst/>
          </a:prstGeom>
          <a:solidFill>
            <a:srgbClr val="C00000"/>
          </a:solid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 </a:t>
            </a: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English as Second Language (</a:t>
            </a:r>
            <a:r>
              <a:rPr kumimoji="0" lang="en-US" sz="2600"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ESL/ELL</a:t>
            </a:r>
            <a:r>
              <a:rPr kumimoji="0" lang="en-US" sz="2600" b="1" i="0" u="none" strike="noStrike" kern="0" cap="none" spc="0" normalizeH="0" baseline="0" noProof="0" dirty="0">
                <a:ln>
                  <a:noFill/>
                </a:ln>
                <a:solidFill>
                  <a:srgbClr val="DCBD23">
                    <a:lumMod val="20000"/>
                    <a:lumOff val="80000"/>
                  </a:srgbClr>
                </a:solidFill>
                <a:effectLst/>
                <a:uLnTx/>
                <a:uFillTx/>
                <a:latin typeface="Helvetica"/>
                <a:cs typeface="Helvetica"/>
                <a:sym typeface="Helvetica"/>
              </a:rPr>
              <a:t>)</a:t>
            </a:r>
          </a:p>
        </p:txBody>
      </p:sp>
      <p:sp>
        <p:nvSpPr>
          <p:cNvPr id="17" name="Rectangle: Rounded Corners 57">
            <a:extLst>
              <a:ext uri="{FF2B5EF4-FFF2-40B4-BE49-F238E27FC236}">
                <a16:creationId xmlns:a16="http://schemas.microsoft.com/office/drawing/2014/main" id="{635E9149-C0F3-42CA-B16A-C5BE72C78F65}"/>
              </a:ext>
              <a:ext uri="{C183D7F6-B498-43B3-948B-1728B52AA6E4}">
                <adec:decorative xmlns:adec="http://schemas.microsoft.com/office/drawing/2017/decorative" val="1"/>
              </a:ext>
            </a:extLst>
          </p:cNvPr>
          <p:cNvSpPr/>
          <p:nvPr/>
        </p:nvSpPr>
        <p:spPr>
          <a:xfrm>
            <a:off x="8423568" y="2151369"/>
            <a:ext cx="3162702" cy="4544399"/>
          </a:xfrm>
          <a:prstGeom prst="roundRect">
            <a:avLst>
              <a:gd name="adj" fmla="val 10000"/>
            </a:avLst>
          </a:prstGeom>
          <a:solidFill>
            <a:srgbClr val="FFFF00"/>
          </a:solidFill>
          <a:ln w="25400" cap="flat" cmpd="sng" algn="ctr">
            <a:noFill/>
            <a:prstDash val="solid"/>
          </a:ln>
          <a:effectLst/>
        </p:spPr>
      </p:sp>
      <p:sp>
        <p:nvSpPr>
          <p:cNvPr id="18" name="Rectangle: Rounded Corners 7">
            <a:extLst>
              <a:ext uri="{FF2B5EF4-FFF2-40B4-BE49-F238E27FC236}">
                <a16:creationId xmlns:a16="http://schemas.microsoft.com/office/drawing/2014/main" id="{80459C54-2131-4ED3-A5E5-028C441B8237}"/>
              </a:ext>
            </a:extLst>
          </p:cNvPr>
          <p:cNvSpPr txBox="1"/>
          <p:nvPr/>
        </p:nvSpPr>
        <p:spPr>
          <a:xfrm>
            <a:off x="8474612" y="2284471"/>
            <a:ext cx="3060614" cy="4278195"/>
          </a:xfrm>
          <a:prstGeom prst="rect">
            <a:avLst/>
          </a:prstGeom>
          <a:solidFill>
            <a:srgbClr val="F7FFAB"/>
          </a:solidFill>
          <a:ln>
            <a:noFill/>
          </a:ln>
          <a:effectLst/>
        </p:spPr>
        <p:txBody>
          <a:bodyPr spcFirstLastPara="0" vert="horz" wrap="square" lIns="60960" tIns="60960" rIns="60960" bIns="60960" numCol="1" spcCol="1270" anchor="ctr" anchorCtr="0">
            <a:noAutofit/>
          </a:bodyPr>
          <a:lstStyle/>
          <a:p>
            <a:pPr marL="0" marR="0" lvl="0" indent="0" defTabSz="71120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 </a:t>
            </a:r>
            <a:r>
              <a:rPr lang="en-US" sz="2600" b="1" kern="0" dirty="0">
                <a:solidFill>
                  <a:srgbClr val="000000">
                    <a:lumMod val="65000"/>
                    <a:lumOff val="35000"/>
                  </a:srgbClr>
                </a:solidFill>
                <a:latin typeface="Helvetica"/>
                <a:cs typeface="Helvetica"/>
                <a:sym typeface="Helvetica"/>
              </a:rPr>
              <a:t>Career and Technical Education (</a:t>
            </a:r>
            <a:r>
              <a:rPr kumimoji="0" lang="en-US" sz="2600" b="1"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CTE)</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600" kern="0" dirty="0">
                <a:solidFill>
                  <a:srgbClr val="000000">
                    <a:lumMod val="65000"/>
                    <a:lumOff val="35000"/>
                  </a:srgbClr>
                </a:solidFill>
                <a:latin typeface="Helvetica"/>
                <a:cs typeface="Helvetica"/>
                <a:sym typeface="Helvetica"/>
              </a:rPr>
              <a:t>CTE</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600"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Short Term CTE</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600" kern="0" dirty="0">
                <a:solidFill>
                  <a:srgbClr val="000000">
                    <a:lumMod val="65000"/>
                    <a:lumOff val="35000"/>
                  </a:srgbClr>
                </a:solidFill>
                <a:latin typeface="Helvetica"/>
                <a:cs typeface="Helvetica"/>
                <a:sym typeface="Helvetica"/>
              </a:rPr>
              <a:t>Pre-Apprenticeship</a:t>
            </a:r>
          </a:p>
          <a:p>
            <a:pPr marL="457200" marR="0" lvl="0" indent="-457200" defTabSz="71120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600"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rPr>
              <a:t>Workforce Preparation</a:t>
            </a:r>
          </a:p>
          <a:p>
            <a:pPr marL="0" marR="0" lvl="0" indent="0" defTabSz="711200" eaLnBrk="1" fontAlgn="auto" latinLnBrk="0" hangingPunct="1">
              <a:lnSpc>
                <a:spcPct val="90000"/>
              </a:lnSpc>
              <a:spcBef>
                <a:spcPts val="600"/>
              </a:spcBef>
              <a:spcAft>
                <a:spcPts val="0"/>
              </a:spcAft>
              <a:buClrTx/>
              <a:buSzTx/>
              <a:buFontTx/>
              <a:buNone/>
              <a:tabLst/>
              <a:defRPr/>
            </a:pPr>
            <a:endParaRPr kumimoji="0" lang="en-US" sz="2600" b="1" i="0" u="none" strike="noStrike" kern="0" cap="none" spc="0" normalizeH="0" baseline="0" noProof="0" dirty="0">
              <a:ln>
                <a:noFill/>
              </a:ln>
              <a:solidFill>
                <a:srgbClr val="000000">
                  <a:lumMod val="65000"/>
                  <a:lumOff val="35000"/>
                </a:srgbClr>
              </a:solidFill>
              <a:effectLst/>
              <a:uLnTx/>
              <a:uFillTx/>
              <a:latin typeface="Helvetica"/>
              <a:cs typeface="Helvetica"/>
              <a:sym typeface="Helvetica"/>
            </a:endParaRPr>
          </a:p>
        </p:txBody>
      </p:sp>
      <p:cxnSp>
        <p:nvCxnSpPr>
          <p:cNvPr id="27" name="Straight Arrow Connector 26">
            <a:extLst>
              <a:ext uri="{C183D7F6-B498-43B3-948B-1728B52AA6E4}">
                <adec:decorative xmlns:adec="http://schemas.microsoft.com/office/drawing/2017/decorative" val="1"/>
              </a:ext>
            </a:extLst>
          </p:cNvPr>
          <p:cNvCxnSpPr/>
          <p:nvPr/>
        </p:nvCxnSpPr>
        <p:spPr>
          <a:xfrm>
            <a:off x="452291" y="1489591"/>
            <a:ext cx="11082935" cy="0"/>
          </a:xfrm>
          <a:prstGeom prst="straightConnector1">
            <a:avLst/>
          </a:prstGeom>
          <a:ln w="730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Down Arrow 29">
            <a:extLst>
              <a:ext uri="{C183D7F6-B498-43B3-948B-1728B52AA6E4}">
                <adec:decorative xmlns:adec="http://schemas.microsoft.com/office/drawing/2017/decorative" val="1"/>
              </a:ext>
            </a:extLst>
          </p:cNvPr>
          <p:cNvSpPr/>
          <p:nvPr/>
        </p:nvSpPr>
        <p:spPr>
          <a:xfrm>
            <a:off x="1649216" y="1580913"/>
            <a:ext cx="425029" cy="712040"/>
          </a:xfrm>
          <a:prstGeom prst="down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own Arrow 30">
            <a:extLst>
              <a:ext uri="{C183D7F6-B498-43B3-948B-1728B52AA6E4}">
                <adec:decorative xmlns:adec="http://schemas.microsoft.com/office/drawing/2017/decorative" val="1"/>
              </a:ext>
            </a:extLst>
          </p:cNvPr>
          <p:cNvSpPr/>
          <p:nvPr/>
        </p:nvSpPr>
        <p:spPr>
          <a:xfrm>
            <a:off x="5684246" y="1586156"/>
            <a:ext cx="425029" cy="746747"/>
          </a:xfrm>
          <a:prstGeom prst="down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a:extLst>
              <a:ext uri="{C183D7F6-B498-43B3-948B-1728B52AA6E4}">
                <adec:decorative xmlns:adec="http://schemas.microsoft.com/office/drawing/2017/decorative" val="1"/>
              </a:ext>
            </a:extLst>
          </p:cNvPr>
          <p:cNvSpPr/>
          <p:nvPr/>
        </p:nvSpPr>
        <p:spPr>
          <a:xfrm>
            <a:off x="9816395" y="1609697"/>
            <a:ext cx="425029" cy="746747"/>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1BCE10B-3056-4F5B-9233-A042683C01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174" y="6243362"/>
            <a:ext cx="2188654" cy="548688"/>
          </a:xfrm>
          <a:prstGeom prst="rect">
            <a:avLst/>
          </a:prstGeom>
        </p:spPr>
      </p:pic>
    </p:spTree>
    <p:extLst>
      <p:ext uri="{BB962C8B-B14F-4D97-AF65-F5344CB8AC3E}">
        <p14:creationId xmlns:p14="http://schemas.microsoft.com/office/powerpoint/2010/main" val="3449032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63EC8831FDA347B3B4D34C1588A676" ma:contentTypeVersion="9" ma:contentTypeDescription="Create a new document." ma:contentTypeScope="" ma:versionID="49022d9c6748ba69e7b2fe662ac3c916">
  <xsd:schema xmlns:xsd="http://www.w3.org/2001/XMLSchema" xmlns:xs="http://www.w3.org/2001/XMLSchema" xmlns:p="http://schemas.microsoft.com/office/2006/metadata/properties" xmlns:ns2="8c8cfe39-bfce-4918-a795-97474633b185" targetNamespace="http://schemas.microsoft.com/office/2006/metadata/properties" ma:root="true" ma:fieldsID="c4c8eb59ebb8c9be671b9fefaa368489" ns2:_="">
    <xsd:import namespace="8c8cfe39-bfce-4918-a795-97474633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cfe39-bfce-4918-a795-97474633b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8EAD41-8D3B-4352-BCD5-553A9C623F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8cfe39-bfce-4918-a795-97474633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88CC8C-F292-47EA-B9C8-6362D2C7DB68}">
  <ds:schemaRefs>
    <ds:schemaRef ds:uri="http://schemas.microsoft.com/sharepoint/v3/contenttype/forms"/>
  </ds:schemaRefs>
</ds:datastoreItem>
</file>

<file path=customXml/itemProps3.xml><?xml version="1.0" encoding="utf-8"?>
<ds:datastoreItem xmlns:ds="http://schemas.openxmlformats.org/officeDocument/2006/customXml" ds:itemID="{4D10C05D-FA45-4E53-8642-966D17CC59F6}">
  <ds:schemaRefs>
    <ds:schemaRef ds:uri="http://schemas.openxmlformats.org/package/2006/metadata/core-properties"/>
    <ds:schemaRef ds:uri="http://schemas.microsoft.com/office/infopath/2007/PartnerControls"/>
    <ds:schemaRef ds:uri="http://purl.org/dc/dcmitype/"/>
    <ds:schemaRef ds:uri="8c8cfe39-bfce-4918-a795-97474633b185"/>
    <ds:schemaRef ds:uri="http://schemas.microsoft.com/office/2006/documentManagement/types"/>
    <ds:schemaRef ds:uri="http://schemas.microsoft.com/office/2006/metadata/properties"/>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5315</TotalTime>
  <Words>4490</Words>
  <Application>Microsoft Office PowerPoint</Application>
  <PresentationFormat>Widescreen</PresentationFormat>
  <Paragraphs>710</Paragraphs>
  <Slides>83</Slides>
  <Notes>82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83</vt:i4>
      </vt:variant>
    </vt:vector>
  </HeadingPairs>
  <TitlesOfParts>
    <vt:vector size="97" baseType="lpstr">
      <vt:lpstr>Helvetica Neue Medium</vt:lpstr>
      <vt:lpstr>Open Sans</vt:lpstr>
      <vt:lpstr>Arial</vt:lpstr>
      <vt:lpstr>Calibri</vt:lpstr>
      <vt:lpstr>Calibri Light</vt:lpstr>
      <vt:lpstr>Century Gothic</vt:lpstr>
      <vt:lpstr>Helvetica</vt:lpstr>
      <vt:lpstr>Helvetica Neue</vt:lpstr>
      <vt:lpstr>Helvetica Neue Light</vt:lpstr>
      <vt:lpstr>Ravie</vt:lpstr>
      <vt:lpstr>Wingdings</vt:lpstr>
      <vt:lpstr>Office Theme</vt:lpstr>
      <vt:lpstr>1_Office Theme</vt:lpstr>
      <vt:lpstr>White</vt:lpstr>
      <vt:lpstr>Data and Accountability for 2020-21 and More  </vt:lpstr>
      <vt:lpstr>Zoom Room Controls</vt:lpstr>
      <vt:lpstr>Agenda</vt:lpstr>
      <vt:lpstr>COVID-19’s Effect on CAEP Agencies</vt:lpstr>
      <vt:lpstr>OCTAE Memorandums</vt:lpstr>
      <vt:lpstr>OCTAE Memorandums </vt:lpstr>
      <vt:lpstr>PY 2020-21 CAEP Program Structure: 5 Programs</vt:lpstr>
      <vt:lpstr>PY 2020-21 CAEP Program Structure</vt:lpstr>
      <vt:lpstr>PY 2020-21 CAEP Program Structure:  Primary Programs</vt:lpstr>
      <vt:lpstr>PY 2020-21 CAEP Program Structure </vt:lpstr>
      <vt:lpstr>PY 2020-21 CAEP Program Structure:  AB 104 Outcomes</vt:lpstr>
      <vt:lpstr>PY 2020-21 CAEP Program Structure  </vt:lpstr>
      <vt:lpstr>PY 2020-21 CAEP Program Structure   </vt:lpstr>
      <vt:lpstr>PY 2020-21 CAEP Program Structure    </vt:lpstr>
      <vt:lpstr>PY 2020-21 CAEP Program Structure     </vt:lpstr>
      <vt:lpstr>Distance Education</vt:lpstr>
      <vt:lpstr>DL Strategies </vt:lpstr>
      <vt:lpstr>Resources &amp; Tools </vt:lpstr>
      <vt:lpstr>CAEP MIS Reporting for Colleges (2020-21)</vt:lpstr>
      <vt:lpstr>CAEP MIS Reporting for Colleges(2020-21)</vt:lpstr>
      <vt:lpstr>CAEP Reporting Requirements for Colleges(2020-21)</vt:lpstr>
      <vt:lpstr>CAEP Reporting Requirements or Colleges(2019-20)</vt:lpstr>
      <vt:lpstr>Important MIS Elements – Students, Programs and Services</vt:lpstr>
      <vt:lpstr>Student Barriers to Employment</vt:lpstr>
      <vt:lpstr>MIS Reporting Issues – Educational Functioning Levels</vt:lpstr>
      <vt:lpstr>CB21/EFL Alignment</vt:lpstr>
      <vt:lpstr>MIS Reporting Issues – Adults Served and Participants</vt:lpstr>
      <vt:lpstr>MIS Reporting Issues – Special Admit Adult Education Students</vt:lpstr>
      <vt:lpstr>MIS Reporting Issues – WIOA Title II Colleges</vt:lpstr>
      <vt:lpstr>Adult Education Pipeline</vt:lpstr>
      <vt:lpstr>CAEP Student Metric Buckets</vt:lpstr>
      <vt:lpstr>Disaggregations and Drilldowns</vt:lpstr>
      <vt:lpstr>New Metrics and Views in Build 3</vt:lpstr>
      <vt:lpstr>Data  and Metric Alignment</vt:lpstr>
      <vt:lpstr>AE Pipeline 2020-21 </vt:lpstr>
      <vt:lpstr>Adult Ed  Education To Workforce  Dashboard  August 6, 2020 11 am to Noon  Register at  Caladulted.org   </vt:lpstr>
      <vt:lpstr>Resources</vt:lpstr>
      <vt:lpstr>K-12/COE  Reporting for PY 20-21</vt:lpstr>
      <vt:lpstr>WIOA Alignment to AB 104</vt:lpstr>
      <vt:lpstr>CAEP Outcomes</vt:lpstr>
      <vt:lpstr>Literacy Gains</vt:lpstr>
      <vt:lpstr>Literacy Gains – HS Credits</vt:lpstr>
      <vt:lpstr>Literacy Gains – CTE Related Outcomes</vt:lpstr>
      <vt:lpstr>Occupational Outcomes: Post-Secondary vs. Literacy Gains</vt:lpstr>
      <vt:lpstr>Passing Knowledge-Based Exam </vt:lpstr>
      <vt:lpstr>MSG’s for CTE </vt:lpstr>
      <vt:lpstr>MSG’s for CTE  </vt:lpstr>
      <vt:lpstr>Literacy Gains Outcomes – COVID-19 Update</vt:lpstr>
      <vt:lpstr>Literacy Gains Outcomes– COVID-19 Update</vt:lpstr>
      <vt:lpstr>Literacy Gains Outcomes– COVID-19 Update </vt:lpstr>
      <vt:lpstr>Transition</vt:lpstr>
      <vt:lpstr>Transition </vt:lpstr>
      <vt:lpstr>CAEP Short Term Services</vt:lpstr>
      <vt:lpstr>Supportive Services</vt:lpstr>
      <vt:lpstr>Training Services</vt:lpstr>
      <vt:lpstr>Transition Services</vt:lpstr>
      <vt:lpstr>CAEP Short Term Services – COVID-19 Update</vt:lpstr>
      <vt:lpstr>CAEP Short Term Services– COVID-19 Update</vt:lpstr>
      <vt:lpstr>CAEP Short Term Services </vt:lpstr>
      <vt:lpstr>Student Barriers to Employment </vt:lpstr>
      <vt:lpstr>Immigrant Integration AB2098</vt:lpstr>
      <vt:lpstr>AB 2098 – Immigrant Integration</vt:lpstr>
      <vt:lpstr>AB 2098 – Immigrant Integration </vt:lpstr>
      <vt:lpstr>CAEP Summary</vt:lpstr>
      <vt:lpstr>AEP Data Integrity</vt:lpstr>
      <vt:lpstr>Learner Results and WIOA Milestones</vt:lpstr>
      <vt:lpstr>Records – Students – Records </vt:lpstr>
      <vt:lpstr>Updates to Resources and Materials</vt:lpstr>
      <vt:lpstr>BOY Letter for PY 2020-21</vt:lpstr>
      <vt:lpstr>2020-21 CAEP Data Dictionary </vt:lpstr>
      <vt:lpstr>Data Submission Calendar</vt:lpstr>
      <vt:lpstr>TE Quarterly Data Submission Wizard</vt:lpstr>
      <vt:lpstr>CASAS Assessments  Authorized for NRS for 2020-21</vt:lpstr>
      <vt:lpstr>Use of Assessment Modalities</vt:lpstr>
      <vt:lpstr>Use of Assessment Modalities </vt:lpstr>
      <vt:lpstr>Remote Testing</vt:lpstr>
      <vt:lpstr>CASAS Reading Level Indicator (RLI)</vt:lpstr>
      <vt:lpstr>About the CASAS RLI</vt:lpstr>
      <vt:lpstr>I3 Reports in TE</vt:lpstr>
      <vt:lpstr>CASAS Web Site</vt:lpstr>
      <vt:lpstr>Online Training Registration</vt:lpstr>
      <vt:lpstr>Request Support from CAEP TAP</vt:lpstr>
      <vt:lpstr>Wrap Up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and Accountability for 2020-21 and More</dc:title>
  <dc:creator>Jay Wright</dc:creator>
  <cp:lastModifiedBy>Patrick Scouten</cp:lastModifiedBy>
  <cp:revision>178</cp:revision>
  <cp:lastPrinted>2019-06-06T18:02:10Z</cp:lastPrinted>
  <dcterms:created xsi:type="dcterms:W3CDTF">2018-06-04T21:59:02Z</dcterms:created>
  <dcterms:modified xsi:type="dcterms:W3CDTF">2020-12-22T18:24:23Z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0x0101003A63EC8831FDA347B3B4D34C1588A676</vt:lpwstr>
  </property>
</Properties>
</file>