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sldIdLst>
    <p:sldId id="338" r:id="rId5"/>
    <p:sldId id="339" r:id="rId6"/>
    <p:sldId id="340" r:id="rId7"/>
    <p:sldId id="341" r:id="rId8"/>
    <p:sldId id="342" r:id="rId9"/>
    <p:sldId id="343" r:id="rId10"/>
    <p:sldId id="344" r:id="rId11"/>
    <p:sldId id="308" r:id="rId12"/>
    <p:sldId id="309" r:id="rId13"/>
    <p:sldId id="313" r:id="rId14"/>
    <p:sldId id="293" r:id="rId15"/>
    <p:sldId id="352" r:id="rId16"/>
    <p:sldId id="353" r:id="rId17"/>
    <p:sldId id="354" r:id="rId18"/>
    <p:sldId id="355" r:id="rId19"/>
    <p:sldId id="267" r:id="rId20"/>
    <p:sldId id="361" r:id="rId21"/>
    <p:sldId id="362" r:id="rId22"/>
    <p:sldId id="363" r:id="rId23"/>
    <p:sldId id="382" r:id="rId24"/>
    <p:sldId id="383" r:id="rId25"/>
    <p:sldId id="384" r:id="rId26"/>
    <p:sldId id="385" r:id="rId27"/>
    <p:sldId id="386" r:id="rId28"/>
    <p:sldId id="387" r:id="rId29"/>
    <p:sldId id="388" r:id="rId30"/>
    <p:sldId id="391" r:id="rId31"/>
    <p:sldId id="392" r:id="rId32"/>
    <p:sldId id="394" r:id="rId33"/>
    <p:sldId id="395" r:id="rId34"/>
    <p:sldId id="396" r:id="rId35"/>
    <p:sldId id="400" r:id="rId36"/>
    <p:sldId id="365" r:id="rId37"/>
    <p:sldId id="368" r:id="rId38"/>
    <p:sldId id="369" r:id="rId39"/>
    <p:sldId id="397" r:id="rId40"/>
    <p:sldId id="398" r:id="rId41"/>
    <p:sldId id="399" r:id="rId42"/>
    <p:sldId id="371" r:id="rId43"/>
    <p:sldId id="372" r:id="rId44"/>
    <p:sldId id="373" r:id="rId45"/>
    <p:sldId id="374" r:id="rId46"/>
    <p:sldId id="375" r:id="rId47"/>
    <p:sldId id="376" r:id="rId48"/>
    <p:sldId id="377" r:id="rId49"/>
    <p:sldId id="378" r:id="rId50"/>
    <p:sldId id="379" r:id="rId51"/>
    <p:sldId id="380" r:id="rId52"/>
    <p:sldId id="38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27" autoAdjust="0"/>
  </p:normalViewPr>
  <p:slideViewPr>
    <p:cSldViewPr snapToGrid="0">
      <p:cViewPr varScale="1">
        <p:scale>
          <a:sx n="79" d="100"/>
          <a:sy n="79" d="100"/>
        </p:scale>
        <p:origin x="132" y="546"/>
      </p:cViewPr>
      <p:guideLst/>
    </p:cSldViewPr>
  </p:slideViewPr>
  <p:outlineViewPr>
    <p:cViewPr>
      <p:scale>
        <a:sx n="33" d="100"/>
        <a:sy n="33" d="100"/>
      </p:scale>
      <p:origin x="0" y="-227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A70F260D-43B2-4B57-B92A-160602DD1764}">
      <dgm:prSet phldrT="[Text]"/>
      <dgm:spPr/>
      <dgm:t>
        <a:bodyPr/>
        <a:lstStyle/>
        <a:p>
          <a:r>
            <a:rPr lang="en-US" dirty="0"/>
            <a:t>Literacy Gains</a:t>
          </a:r>
        </a:p>
      </dgm:t>
      <dgm:extLst>
        <a:ext uri="{E40237B7-FDA0-4F09-8148-C483321AD2D9}">
          <dgm14:cNvPr xmlns:dgm14="http://schemas.microsoft.com/office/drawing/2010/diagram" id="0" name="" descr="Literacy Gains&#10;HSE/HS Diploma&#10;Post-Secondary&#10;Enter Employment&#10;Increase Wages&#10;Transition"/>
        </a:ext>
      </dgm:extLs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5D275C60-CCA1-41F8-A9EA-678C61F09B80}">
      <dgm:prSet phldrT="[Text]"/>
      <dgm:spPr/>
      <dgm:t>
        <a:bodyPr/>
        <a:lstStyle/>
        <a:p>
          <a:r>
            <a:rPr lang="en-US" dirty="0"/>
            <a:t>HSE/HS Diploma</a:t>
          </a:r>
        </a:p>
      </dgm:t>
      <dgm:extLst>
        <a:ext uri="{E40237B7-FDA0-4F09-8148-C483321AD2D9}">
          <dgm14:cNvPr xmlns:dgm14="http://schemas.microsoft.com/office/drawing/2010/diagram" id="0" name="" descr="Literacy Gains&#10;HSE/HS Diploma&#10;Post-Secondary&#10;Enter Employment&#10;Increase Wages&#10;Transition"/>
        </a:ext>
      </dgm:extLst>
    </dgm:pt>
    <dgm:pt modelId="{8FED4B3C-D6F4-40B0-B8AE-B45F00A9FBD2}" type="parTrans" cxnId="{ED4CE227-D2F6-441A-B985-5751150A50C1}">
      <dgm:prSet/>
      <dgm:spPr/>
      <dgm:t>
        <a:bodyPr/>
        <a:lstStyle/>
        <a:p>
          <a:endParaRPr lang="en-US"/>
        </a:p>
      </dgm:t>
    </dgm:pt>
    <dgm:pt modelId="{508CFF85-D7EA-49AD-933C-21CF872EAE43}" type="sibTrans" cxnId="{ED4CE227-D2F6-441A-B985-5751150A50C1}">
      <dgm:prSet/>
      <dgm:spPr/>
      <dgm:t>
        <a:bodyPr/>
        <a:lstStyle/>
        <a:p>
          <a:endParaRPr lang="en-US"/>
        </a:p>
      </dgm:t>
    </dgm:pt>
    <dgm:pt modelId="{81A44736-A976-4AAA-B439-7EF072CD8FB3}">
      <dgm:prSet phldrT="[Text]"/>
      <dgm:spPr/>
      <dgm:t>
        <a:bodyPr/>
        <a:lstStyle/>
        <a:p>
          <a:r>
            <a:rPr lang="en-US" dirty="0"/>
            <a:t>Post-Secondary</a:t>
          </a:r>
        </a:p>
      </dgm:t>
      <dgm:extLst>
        <a:ext uri="{E40237B7-FDA0-4F09-8148-C483321AD2D9}">
          <dgm14:cNvPr xmlns:dgm14="http://schemas.microsoft.com/office/drawing/2010/diagram" id="0" name="" descr="Literacy Gains&#10;HSE/HS Diploma&#10;Post-Secondary&#10;Enter Employment&#10;Increase Wages&#10;Transition"/>
        </a:ext>
      </dgm:extLs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F2B9BF7C-04ED-4AF2-BC3B-EEAAB000390C}">
      <dgm:prSet phldrT="[Text]"/>
      <dgm:spPr/>
      <dgm:t>
        <a:bodyPr/>
        <a:lstStyle/>
        <a:p>
          <a:r>
            <a:rPr lang="en-US" dirty="0"/>
            <a:t>Enter Employment</a:t>
          </a:r>
        </a:p>
      </dgm:t>
      <dgm:extLst>
        <a:ext uri="{E40237B7-FDA0-4F09-8148-C483321AD2D9}">
          <dgm14:cNvPr xmlns:dgm14="http://schemas.microsoft.com/office/drawing/2010/diagram" id="0" name="" descr="Literacy Gains&#10;HSE/HS Diploma&#10;Post-Secondary&#10;Enter Employment&#10;Increase Wages&#10;Transition"/>
        </a:ext>
      </dgm:extLst>
    </dgm:pt>
    <dgm:pt modelId="{52CD791C-1303-4A9C-BAF0-F387A26CA7AF}" type="parTrans" cxnId="{85584AF6-B8DC-4613-BAC5-199A6490CFF8}">
      <dgm:prSet/>
      <dgm:spPr/>
      <dgm:t>
        <a:bodyPr/>
        <a:lstStyle/>
        <a:p>
          <a:endParaRPr lang="en-US"/>
        </a:p>
      </dgm:t>
    </dgm:pt>
    <dgm:pt modelId="{AD55BD5B-0F26-4F30-A57B-A2772E0B101F}" type="sibTrans" cxnId="{85584AF6-B8DC-4613-BAC5-199A6490CFF8}">
      <dgm:prSet/>
      <dgm:spPr/>
      <dgm:t>
        <a:bodyPr/>
        <a:lstStyle/>
        <a:p>
          <a:endParaRPr lang="en-US"/>
        </a:p>
      </dgm:t>
    </dgm:pt>
    <dgm:pt modelId="{9A388ACC-B305-494E-9412-F7682693BA23}">
      <dgm:prSet phldrT="[Text]"/>
      <dgm:spPr/>
      <dgm:t>
        <a:bodyPr/>
        <a:lstStyle/>
        <a:p>
          <a:r>
            <a:rPr lang="en-US" dirty="0"/>
            <a:t>Increase Wages</a:t>
          </a:r>
        </a:p>
      </dgm:t>
      <dgm:extLst>
        <a:ext uri="{E40237B7-FDA0-4F09-8148-C483321AD2D9}">
          <dgm14:cNvPr xmlns:dgm14="http://schemas.microsoft.com/office/drawing/2010/diagram" id="0" name="" descr="Literacy Gains&#10;HSE/HS Diploma&#10;Post-Secondary&#10;Enter Employment&#10;Increase Wages&#10;Transition"/>
        </a:ext>
      </dgm:extLs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dgm:t>
        <a:bodyPr/>
        <a:lstStyle/>
        <a:p>
          <a:r>
            <a:rPr lang="en-US" dirty="0"/>
            <a:t>Transition</a:t>
          </a:r>
        </a:p>
      </dgm:t>
      <dgm:extLst>
        <a:ext uri="{E40237B7-FDA0-4F09-8148-C483321AD2D9}">
          <dgm14:cNvPr xmlns:dgm14="http://schemas.microsoft.com/office/drawing/2010/diagram" id="0" name="" descr="Literacy Gains&#10;HSE/HS Diploma&#10;Post-Secondary&#10;Enter Employment&#10;Increase Wages&#10;Transition"/>
        </a:ext>
      </dgm:extLs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pt>
    <dgm:pt modelId="{565CA8FF-369D-4EB8-BF7A-9D66D1F6F7F6}" type="pres">
      <dgm:prSet presAssocID="{A70F260D-43B2-4B57-B92A-160602DD1764}" presName="node" presStyleLbl="node1" presStyleIdx="0" presStyleCnt="6" custScaleX="19264" custScaleY="13415" custLinFactNeighborX="-7824" custLinFactNeighborY="-17205">
        <dgm:presLayoutVars>
          <dgm:bulletEnabled val="1"/>
        </dgm:presLayoutVars>
      </dgm:prSet>
      <dgm:spPr/>
    </dgm:pt>
    <dgm:pt modelId="{EBEE9CD0-74F2-4BAC-8E4B-95D7B7FA58DA}" type="pres">
      <dgm:prSet presAssocID="{32B5D89C-BC59-4D20-B294-76ACA26778E0}" presName="sibTrans" presStyleCnt="0"/>
      <dgm:spPr/>
    </dgm:pt>
    <dgm:pt modelId="{7F0345D2-78B0-4243-9FA6-7D146E870178}" type="pres">
      <dgm:prSet presAssocID="{5D275C60-CCA1-41F8-A9EA-678C61F09B80}" presName="node" presStyleLbl="node1" presStyleIdx="1" presStyleCnt="6" custScaleX="19264" custScaleY="13415" custLinFactNeighborX="-6447" custLinFactNeighborY="-20632">
        <dgm:presLayoutVars>
          <dgm:bulletEnabled val="1"/>
        </dgm:presLayoutVars>
      </dgm:prSet>
      <dgm:spPr/>
    </dgm:pt>
    <dgm:pt modelId="{10A49A3F-A39B-44DE-B01B-B17E853C6D5A}" type="pres">
      <dgm:prSet presAssocID="{508CFF85-D7EA-49AD-933C-21CF872EAE43}" presName="sibTrans" presStyleCnt="0"/>
      <dgm:spPr/>
    </dgm:pt>
    <dgm:pt modelId="{D0557916-BA6E-4A5D-A9CB-F6558D6385F4}" type="pres">
      <dgm:prSet presAssocID="{81A44736-A976-4AAA-B439-7EF072CD8FB3}" presName="node" presStyleLbl="node1" presStyleIdx="2" presStyleCnt="6" custScaleX="19264" custScaleY="13415" custLinFactNeighborX="-4023" custLinFactNeighborY="-20667">
        <dgm:presLayoutVars>
          <dgm:bulletEnabled val="1"/>
        </dgm:presLayoutVars>
      </dgm:prSet>
      <dgm:spPr/>
    </dgm:pt>
    <dgm:pt modelId="{AC478407-71A2-4CC7-9DE4-0CEE777F698F}" type="pres">
      <dgm:prSet presAssocID="{9F9786F5-5DE6-4195-9431-A05C3654CA04}" presName="sibTrans" presStyleCnt="0"/>
      <dgm:spPr/>
    </dgm:pt>
    <dgm:pt modelId="{D117BF28-B3F7-4E3B-B083-43BC2A6E9767}" type="pres">
      <dgm:prSet presAssocID="{F2B9BF7C-04ED-4AF2-BC3B-EEAAB000390C}" presName="node" presStyleLbl="node1" presStyleIdx="3" presStyleCnt="6" custScaleX="19264" custScaleY="14757" custLinFactNeighborX="-7260" custLinFactNeighborY="1521">
        <dgm:presLayoutVars>
          <dgm:bulletEnabled val="1"/>
        </dgm:presLayoutVars>
      </dgm:prSet>
      <dgm:spPr/>
    </dgm:pt>
    <dgm:pt modelId="{C2EC87AE-8894-4EC0-8772-740C01A2DE59}" type="pres">
      <dgm:prSet presAssocID="{AD55BD5B-0F26-4F30-A57B-A2772E0B101F}" presName="sibTrans" presStyleCnt="0"/>
      <dgm:spPr/>
    </dgm:pt>
    <dgm:pt modelId="{A942D91C-A410-4FFE-8163-C7B8B44CB2F3}" type="pres">
      <dgm:prSet presAssocID="{9A388ACC-B305-494E-9412-F7682693BA23}" presName="node" presStyleLbl="node1" presStyleIdx="4" presStyleCnt="6" custScaleX="19264" custScaleY="14757" custLinFactNeighborX="-5749" custLinFactNeighborY="1230">
        <dgm:presLayoutVars>
          <dgm:bulletEnabled val="1"/>
        </dgm:presLayoutVars>
      </dgm:prSet>
      <dgm:spPr/>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5" presStyleCnt="6" custScaleX="19264" custScaleY="14757" custLinFactNeighborX="-4386" custLinFactNeighborY="1247">
        <dgm:presLayoutVars>
          <dgm:bulletEnabled val="1"/>
        </dgm:presLayoutVars>
      </dgm:prSet>
      <dgm:spPr/>
    </dgm:pt>
  </dgm:ptLst>
  <dgm:cxnLst>
    <dgm:cxn modelId="{ED4CE227-D2F6-441A-B985-5751150A50C1}" srcId="{24C80DE3-A03E-424E-9773-63BE4D657489}" destId="{5D275C60-CCA1-41F8-A9EA-678C61F09B80}" srcOrd="1" destOrd="0" parTransId="{8FED4B3C-D6F4-40B0-B8AE-B45F00A9FBD2}" sibTransId="{508CFF85-D7EA-49AD-933C-21CF872EAE43}"/>
    <dgm:cxn modelId="{DB141C48-3EE0-4236-B241-F3D03F50F854}" type="presOf" srcId="{F2B9BF7C-04ED-4AF2-BC3B-EEAAB000390C}" destId="{D117BF28-B3F7-4E3B-B083-43BC2A6E9767}" srcOrd="0" destOrd="0" presId="urn:microsoft.com/office/officeart/2005/8/layout/default"/>
    <dgm:cxn modelId="{4A90EB4A-A63A-4728-8AFE-2DA5AF370A15}" type="presOf" srcId="{5D275C60-CCA1-41F8-A9EA-678C61F09B80}" destId="{7F0345D2-78B0-4243-9FA6-7D146E870178}" srcOrd="0" destOrd="0" presId="urn:microsoft.com/office/officeart/2005/8/layout/default"/>
    <dgm:cxn modelId="{832B874B-3D65-4AFD-8E59-11AD74D49DBF}" srcId="{24C80DE3-A03E-424E-9773-63BE4D657489}" destId="{A70F260D-43B2-4B57-B92A-160602DD1764}" srcOrd="0" destOrd="0" parTransId="{D72B88D4-019F-44D1-8D75-C75E50F98E0A}" sibTransId="{32B5D89C-BC59-4D20-B294-76ACA26778E0}"/>
    <dgm:cxn modelId="{E7FF6072-3B09-4ABD-9FB3-1643EC41B052}" type="presOf" srcId="{9A388ACC-B305-494E-9412-F7682693BA23}" destId="{A942D91C-A410-4FFE-8163-C7B8B44CB2F3}" srcOrd="0" destOrd="0" presId="urn:microsoft.com/office/officeart/2005/8/layout/default"/>
    <dgm:cxn modelId="{98C5E155-23AB-4A8A-BF7A-9DB4F4C0D469}" srcId="{24C80DE3-A03E-424E-9773-63BE4D657489}" destId="{9A388ACC-B305-494E-9412-F7682693BA23}" srcOrd="4" destOrd="0" parTransId="{F7532BD2-0DA4-422C-B4B7-14DDFF9878A6}" sibTransId="{EE93F87B-DD0C-4348-93E4-6434D95BDA0A}"/>
    <dgm:cxn modelId="{9F6D2659-2115-4A24-AF3C-A8157A08DE70}" type="presOf" srcId="{A70F260D-43B2-4B57-B92A-160602DD1764}" destId="{565CA8FF-369D-4EB8-BF7A-9D66D1F6F7F6}"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5419A5BD-A10C-4F4B-99DD-C8DFF18F9D1A}" srcId="{24C80DE3-A03E-424E-9773-63BE4D657489}" destId="{DB6E580F-7BC6-4F04-BA13-B021AC6B2EE4}" srcOrd="5" destOrd="0" parTransId="{BFC5F69C-5E79-4851-AE66-24AA7853593A}" sibTransId="{603B8FB9-B4F9-4779-B587-CACC342D9E38}"/>
    <dgm:cxn modelId="{D84C14E1-D00D-473B-BE09-2AEBC440D13A}" type="presOf" srcId="{DB6E580F-7BC6-4F04-BA13-B021AC6B2EE4}" destId="{88D8DF11-C416-4642-A7D9-8DF5EF240186}" srcOrd="0" destOrd="0" presId="urn:microsoft.com/office/officeart/2005/8/layout/default"/>
    <dgm:cxn modelId="{85584AF6-B8DC-4613-BAC5-199A6490CFF8}" srcId="{24C80DE3-A03E-424E-9773-63BE4D657489}" destId="{F2B9BF7C-04ED-4AF2-BC3B-EEAAB000390C}" srcOrd="3" destOrd="0" parTransId="{52CD791C-1303-4A9C-BAF0-F387A26CA7AF}" sibTransId="{AD55BD5B-0F26-4F30-A57B-A2772E0B101F}"/>
    <dgm:cxn modelId="{E3E8B0F6-C630-4F36-8BF6-74DC2AD12D1A}" type="presOf" srcId="{81A44736-A976-4AAA-B439-7EF072CD8FB3}" destId="{D0557916-BA6E-4A5D-A9CB-F6558D6385F4}" srcOrd="0" destOrd="0" presId="urn:microsoft.com/office/officeart/2005/8/layout/default"/>
    <dgm:cxn modelId="{7B3FA3F8-2110-4C38-A706-FAD98A3CD078}" srcId="{24C80DE3-A03E-424E-9773-63BE4D657489}" destId="{81A44736-A976-4AAA-B439-7EF072CD8FB3}" srcOrd="2" destOrd="0" parTransId="{974BA200-230F-4FF4-9BB3-1DA38AAA3901}" sibTransId="{9F9786F5-5DE6-4195-9431-A05C3654CA04}"/>
    <dgm:cxn modelId="{43018E4D-9A43-4006-B43C-31B596FBFC60}" type="presParOf" srcId="{A327DEBB-2764-43C8-BD6D-20DCD03BE172}" destId="{565CA8FF-369D-4EB8-BF7A-9D66D1F6F7F6}" srcOrd="0" destOrd="0" presId="urn:microsoft.com/office/officeart/2005/8/layout/default"/>
    <dgm:cxn modelId="{CD770D1C-0BC1-43E9-ABBD-3306537124FF}" type="presParOf" srcId="{A327DEBB-2764-43C8-BD6D-20DCD03BE172}" destId="{EBEE9CD0-74F2-4BAC-8E4B-95D7B7FA58DA}" srcOrd="1" destOrd="0" presId="urn:microsoft.com/office/officeart/2005/8/layout/default"/>
    <dgm:cxn modelId="{AAEE711C-5039-4B05-A659-91465996438E}" type="presParOf" srcId="{A327DEBB-2764-43C8-BD6D-20DCD03BE172}" destId="{7F0345D2-78B0-4243-9FA6-7D146E870178}" srcOrd="2" destOrd="0" presId="urn:microsoft.com/office/officeart/2005/8/layout/default"/>
    <dgm:cxn modelId="{DDBAD33C-9E02-4D6E-BF07-E30C11EAF68B}" type="presParOf" srcId="{A327DEBB-2764-43C8-BD6D-20DCD03BE172}" destId="{10A49A3F-A39B-44DE-B01B-B17E853C6D5A}" srcOrd="3" destOrd="0" presId="urn:microsoft.com/office/officeart/2005/8/layout/default"/>
    <dgm:cxn modelId="{5C17FFC6-8F46-4BBC-AEFE-8FA22D3F1F0D}" type="presParOf" srcId="{A327DEBB-2764-43C8-BD6D-20DCD03BE172}" destId="{D0557916-BA6E-4A5D-A9CB-F6558D6385F4}" srcOrd="4" destOrd="0" presId="urn:microsoft.com/office/officeart/2005/8/layout/default"/>
    <dgm:cxn modelId="{83296510-9451-4727-AEC0-FB3690364504}" type="presParOf" srcId="{A327DEBB-2764-43C8-BD6D-20DCD03BE172}" destId="{AC478407-71A2-4CC7-9DE4-0CEE777F698F}" srcOrd="5" destOrd="0" presId="urn:microsoft.com/office/officeart/2005/8/layout/default"/>
    <dgm:cxn modelId="{163405ED-F0E5-44DB-A06D-2CB0D12E979D}" type="presParOf" srcId="{A327DEBB-2764-43C8-BD6D-20DCD03BE172}" destId="{D117BF28-B3F7-4E3B-B083-43BC2A6E9767}" srcOrd="6" destOrd="0" presId="urn:microsoft.com/office/officeart/2005/8/layout/default"/>
    <dgm:cxn modelId="{48301161-E49D-42C4-BAF4-28E310327E58}" type="presParOf" srcId="{A327DEBB-2764-43C8-BD6D-20DCD03BE172}" destId="{C2EC87AE-8894-4EC0-8772-740C01A2DE59}" srcOrd="7" destOrd="0" presId="urn:microsoft.com/office/officeart/2005/8/layout/default"/>
    <dgm:cxn modelId="{A49A5FA6-45C8-47ED-9DDB-535E87754AFF}" type="presParOf" srcId="{A327DEBB-2764-43C8-BD6D-20DCD03BE172}" destId="{A942D91C-A410-4FFE-8163-C7B8B44CB2F3}" srcOrd="8" destOrd="0" presId="urn:microsoft.com/office/officeart/2005/8/layout/default"/>
    <dgm:cxn modelId="{07EF6C69-C6C0-4078-85E5-FBB782D765E3}" type="presParOf" srcId="{A327DEBB-2764-43C8-BD6D-20DCD03BE172}" destId="{76DE486B-1AE3-43C8-9E55-DFDFA22D117B}" srcOrd="9" destOrd="0" presId="urn:microsoft.com/office/officeart/2005/8/layout/default"/>
    <dgm:cxn modelId="{5E1A46E8-1357-46FF-ACB6-436CD6132496}" type="presParOf" srcId="{A327DEBB-2764-43C8-BD6D-20DCD03BE172}" destId="{88D8DF11-C416-4642-A7D9-8DF5EF24018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312475" y="0"/>
          <a:ext cx="1835220" cy="76680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Literacy Gains</a:t>
          </a:r>
        </a:p>
      </dsp:txBody>
      <dsp:txXfrm>
        <a:off x="312475" y="0"/>
        <a:ext cx="1835220" cy="766802"/>
      </dsp:txXfrm>
    </dsp:sp>
    <dsp:sp modelId="{7F0345D2-78B0-4243-9FA6-7D146E870178}">
      <dsp:nvSpPr>
        <dsp:cNvPr id="0" name=""/>
        <dsp:cNvSpPr/>
      </dsp:nvSpPr>
      <dsp:spPr>
        <a:xfrm>
          <a:off x="3231546" y="0"/>
          <a:ext cx="1835220" cy="76680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HSE/HS Diploma</a:t>
          </a:r>
        </a:p>
      </dsp:txBody>
      <dsp:txXfrm>
        <a:off x="3231546" y="0"/>
        <a:ext cx="1835220" cy="766802"/>
      </dsp:txXfrm>
    </dsp:sp>
    <dsp:sp modelId="{D0557916-BA6E-4A5D-A9CB-F6558D6385F4}">
      <dsp:nvSpPr>
        <dsp:cNvPr id="0" name=""/>
        <dsp:cNvSpPr/>
      </dsp:nvSpPr>
      <dsp:spPr>
        <a:xfrm>
          <a:off x="6250361" y="0"/>
          <a:ext cx="1835220" cy="76680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Post-Secondary</a:t>
          </a:r>
        </a:p>
      </dsp:txBody>
      <dsp:txXfrm>
        <a:off x="6250361" y="0"/>
        <a:ext cx="1835220" cy="766802"/>
      </dsp:txXfrm>
    </dsp:sp>
    <dsp:sp modelId="{D117BF28-B3F7-4E3B-B083-43BC2A6E9767}">
      <dsp:nvSpPr>
        <dsp:cNvPr id="0" name=""/>
        <dsp:cNvSpPr/>
      </dsp:nvSpPr>
      <dsp:spPr>
        <a:xfrm>
          <a:off x="366205" y="2789849"/>
          <a:ext cx="1835220" cy="84351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Enter Employment</a:t>
          </a:r>
        </a:p>
      </dsp:txBody>
      <dsp:txXfrm>
        <a:off x="366205" y="2789849"/>
        <a:ext cx="1835220" cy="843511"/>
      </dsp:txXfrm>
    </dsp:sp>
    <dsp:sp modelId="{A942D91C-A410-4FFE-8163-C7B8B44CB2F3}">
      <dsp:nvSpPr>
        <dsp:cNvPr id="0" name=""/>
        <dsp:cNvSpPr/>
      </dsp:nvSpPr>
      <dsp:spPr>
        <a:xfrm>
          <a:off x="3298042" y="2773215"/>
          <a:ext cx="1835220" cy="84351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Increase Wages</a:t>
          </a:r>
        </a:p>
      </dsp:txBody>
      <dsp:txXfrm>
        <a:off x="3298042" y="2773215"/>
        <a:ext cx="1835220" cy="843511"/>
      </dsp:txXfrm>
    </dsp:sp>
    <dsp:sp modelId="{88D8DF11-C416-4642-A7D9-8DF5EF240186}">
      <dsp:nvSpPr>
        <dsp:cNvPr id="0" name=""/>
        <dsp:cNvSpPr/>
      </dsp:nvSpPr>
      <dsp:spPr>
        <a:xfrm>
          <a:off x="6215779" y="2774187"/>
          <a:ext cx="1835220" cy="84351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Transition</a:t>
          </a:r>
        </a:p>
      </dsp:txBody>
      <dsp:txXfrm>
        <a:off x="6215779" y="2774187"/>
        <a:ext cx="1835220" cy="84351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B26FC-5DC6-4678-86AB-F7048D457130}" type="datetimeFigureOut">
              <a:rPr lang="en-US" smtClean="0"/>
              <a:t>12/22/2020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7FD72-51AF-45EF-BFA8-8E13FF845A8F}" type="slidenum">
              <a:rPr lang="en-US" smtClean="0"/>
              <a:t>‹#›</a:t>
            </a:fld>
            <a:endParaRPr lang="en-US"/>
          </a:p>
        </p:txBody>
      </p:sp>
    </p:spTree>
    <p:extLst>
      <p:ext uri="{BB962C8B-B14F-4D97-AF65-F5344CB8AC3E}">
        <p14:creationId xmlns:p14="http://schemas.microsoft.com/office/powerpoint/2010/main" val="1311877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Instructional period – this is the length of the COURSE (I.e. full year, 18 week semester, 9 week, 6 week summer course. </a:t>
            </a:r>
          </a:p>
          <a:p>
            <a:endParaRPr lang="en-US" dirty="0">
              <a:cs typeface="Calibri"/>
            </a:endParaRPr>
          </a:p>
          <a:p>
            <a:r>
              <a:rPr lang="en-US" dirty="0">
                <a:cs typeface="Calibri"/>
              </a:rPr>
              <a:t>Resources: from the CASAS California Adult Education Accountability and Assessment: </a:t>
            </a:r>
          </a:p>
          <a:p>
            <a:r>
              <a:rPr lang="en-US" dirty="0">
                <a:hlinkClick r:id="rId3"/>
              </a:rPr>
              <a:t>https://www.casas.org/training-and-support/casas-peer-communities/california-adult-education-accountability-and-assessment</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410C032-E25F-482D-9EDD-84E4533B2CB0}" type="slidenum">
              <a:rPr lang="en-US" smtClean="0"/>
              <a:t>6</a:t>
            </a:fld>
            <a:endParaRPr lang="en-US"/>
          </a:p>
        </p:txBody>
      </p:sp>
      <p:sp>
        <p:nvSpPr>
          <p:cNvPr id="5" name="Footer Placeholder 4">
            <a:extLst>
              <a:ext uri="{FF2B5EF4-FFF2-40B4-BE49-F238E27FC236}">
                <a16:creationId xmlns:a16="http://schemas.microsoft.com/office/drawing/2014/main" id="{86ACE539-4B35-41B4-87C4-C8AC7FB917CE}"/>
              </a:ext>
            </a:extLst>
          </p:cNvPr>
          <p:cNvSpPr>
            <a:spLocks noGrp="1"/>
          </p:cNvSpPr>
          <p:nvPr>
            <p:ph type="ftr" sz="quarter" idx="4"/>
          </p:nvPr>
        </p:nvSpPr>
        <p:spPr/>
        <p:txBody>
          <a:bodyPr/>
          <a:lstStyle/>
          <a:p>
            <a:r>
              <a:rPr lang="en-US"/>
              <a:t>Strategies for Delivery DL</a:t>
            </a:r>
          </a:p>
        </p:txBody>
      </p:sp>
    </p:spTree>
    <p:extLst>
      <p:ext uri="{BB962C8B-B14F-4D97-AF65-F5344CB8AC3E}">
        <p14:creationId xmlns:p14="http://schemas.microsoft.com/office/powerpoint/2010/main" val="2148867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36</a:t>
            </a:fld>
            <a:endParaRPr lang="en-US" dirty="0"/>
          </a:p>
        </p:txBody>
      </p:sp>
    </p:spTree>
    <p:extLst>
      <p:ext uri="{BB962C8B-B14F-4D97-AF65-F5344CB8AC3E}">
        <p14:creationId xmlns:p14="http://schemas.microsoft.com/office/powerpoint/2010/main" val="4232550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37</a:t>
            </a:fld>
            <a:endParaRPr lang="en-US" dirty="0"/>
          </a:p>
        </p:txBody>
      </p:sp>
    </p:spTree>
    <p:extLst>
      <p:ext uri="{BB962C8B-B14F-4D97-AF65-F5344CB8AC3E}">
        <p14:creationId xmlns:p14="http://schemas.microsoft.com/office/powerpoint/2010/main" val="53104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Trick: Build 70 (Dec. 2019) </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20</a:t>
            </a:fld>
            <a:endParaRPr lang="en-US" dirty="0"/>
          </a:p>
        </p:txBody>
      </p:sp>
    </p:spTree>
    <p:extLst>
      <p:ext uri="{BB962C8B-B14F-4D97-AF65-F5344CB8AC3E}">
        <p14:creationId xmlns:p14="http://schemas.microsoft.com/office/powerpoint/2010/main" val="226196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21</a:t>
            </a:fld>
            <a:endParaRPr lang="en-US" dirty="0"/>
          </a:p>
        </p:txBody>
      </p:sp>
    </p:spTree>
    <p:extLst>
      <p:ext uri="{BB962C8B-B14F-4D97-AF65-F5344CB8AC3E}">
        <p14:creationId xmlns:p14="http://schemas.microsoft.com/office/powerpoint/2010/main" val="732228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(1) It’s ALL DL, so DL Duration</a:t>
            </a:r>
            <a:r>
              <a:rPr lang="en-US" baseline="0" dirty="0"/>
              <a:t> is the same as </a:t>
            </a:r>
            <a:r>
              <a:rPr lang="en-US" dirty="0"/>
              <a:t>Total</a:t>
            </a:r>
            <a:r>
              <a:rPr lang="en-US" baseline="0" dirty="0"/>
              <a:t> Class Duration </a:t>
            </a:r>
            <a:endParaRPr lang="en-US" dirty="0"/>
          </a:p>
          <a:p>
            <a:r>
              <a:rPr lang="en-US" dirty="0"/>
              <a:t>Remember</a:t>
            </a:r>
            <a:r>
              <a:rPr lang="en-US" baseline="0" dirty="0"/>
              <a:t> this “120 minutes”</a:t>
            </a:r>
          </a:p>
          <a:p>
            <a:endParaRPr lang="en-US" dirty="0"/>
          </a:p>
          <a:p>
            <a:r>
              <a:rPr lang="en-US" dirty="0"/>
              <a:t>(2)</a:t>
            </a:r>
            <a:r>
              <a:rPr lang="en-US" baseline="0" dirty="0"/>
              <a:t> Use interface for ANY of your classes (“pick up where you left off”)</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22</a:t>
            </a:fld>
            <a:endParaRPr lang="en-US" dirty="0"/>
          </a:p>
        </p:txBody>
      </p:sp>
    </p:spTree>
    <p:extLst>
      <p:ext uri="{BB962C8B-B14F-4D97-AF65-F5344CB8AC3E}">
        <p14:creationId xmlns:p14="http://schemas.microsoft.com/office/powerpoint/2010/main" val="931300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 now let’s input attendance</a:t>
            </a:r>
          </a:p>
        </p:txBody>
      </p:sp>
      <p:sp>
        <p:nvSpPr>
          <p:cNvPr id="4" name="Slide Number Placeholder 3"/>
          <p:cNvSpPr>
            <a:spLocks noGrp="1"/>
          </p:cNvSpPr>
          <p:nvPr>
            <p:ph type="sldNum" sz="quarter" idx="10"/>
          </p:nvPr>
        </p:nvSpPr>
        <p:spPr/>
        <p:txBody>
          <a:bodyPr/>
          <a:lstStyle/>
          <a:p>
            <a:fld id="{CF2FD335-6D8E-486A-8F5F-DFC7325903FF}" type="slidenum">
              <a:rPr lang="en-US" smtClean="0"/>
              <a:t>23</a:t>
            </a:fld>
            <a:endParaRPr lang="en-US" dirty="0"/>
          </a:p>
        </p:txBody>
      </p:sp>
    </p:spTree>
    <p:extLst>
      <p:ext uri="{BB962C8B-B14F-4D97-AF65-F5344CB8AC3E}">
        <p14:creationId xmlns:p14="http://schemas.microsoft.com/office/powerpoint/2010/main" val="2814749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Two different types</a:t>
            </a:r>
            <a:r>
              <a:rPr lang="en-US" baseline="0" dirty="0"/>
              <a:t> of attendance in TE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 about attendance entered in a 3</a:t>
            </a:r>
            <a:r>
              <a:rPr lang="en-US" baseline="30000" dirty="0"/>
              <a:t>rd</a:t>
            </a:r>
            <a:r>
              <a:rPr lang="en-US" baseline="0" dirty="0"/>
              <a:t> party (</a:t>
            </a:r>
            <a:r>
              <a:rPr lang="en-US" baseline="0" dirty="0" err="1"/>
              <a:t>Peoplesoft</a:t>
            </a:r>
            <a:r>
              <a:rPr lang="en-US" baseline="0" dirty="0"/>
              <a:t>, ASAP, CANVAS, </a:t>
            </a:r>
            <a:r>
              <a:rPr lang="en-US" baseline="0" dirty="0" err="1"/>
              <a:t>etc</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FD335-6D8E-486A-8F5F-DFC7325903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126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628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2976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5612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CB8040-6065-470B-8F50-E9487B6698D9}"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7F901-CA66-4EFB-BEDA-E3D776976FAD}" type="slidenum">
              <a:rPr lang="en-US" smtClean="0"/>
              <a:t>‹#›</a:t>
            </a:fld>
            <a:endParaRPr lang="en-US"/>
          </a:p>
        </p:txBody>
      </p:sp>
    </p:spTree>
    <p:extLst>
      <p:ext uri="{BB962C8B-B14F-4D97-AF65-F5344CB8AC3E}">
        <p14:creationId xmlns:p14="http://schemas.microsoft.com/office/powerpoint/2010/main" val="308340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CB8040-6065-470B-8F50-E9487B6698D9}"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7F901-CA66-4EFB-BEDA-E3D776976FAD}" type="slidenum">
              <a:rPr lang="en-US" smtClean="0"/>
              <a:t>‹#›</a:t>
            </a:fld>
            <a:endParaRPr lang="en-US"/>
          </a:p>
        </p:txBody>
      </p:sp>
    </p:spTree>
    <p:extLst>
      <p:ext uri="{BB962C8B-B14F-4D97-AF65-F5344CB8AC3E}">
        <p14:creationId xmlns:p14="http://schemas.microsoft.com/office/powerpoint/2010/main" val="302634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CB8040-6065-470B-8F50-E9487B6698D9}"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7F901-CA66-4EFB-BEDA-E3D776976FAD}" type="slidenum">
              <a:rPr lang="en-US" smtClean="0"/>
              <a:t>‹#›</a:t>
            </a:fld>
            <a:endParaRPr lang="en-US"/>
          </a:p>
        </p:txBody>
      </p:sp>
    </p:spTree>
    <p:extLst>
      <p:ext uri="{BB962C8B-B14F-4D97-AF65-F5344CB8AC3E}">
        <p14:creationId xmlns:p14="http://schemas.microsoft.com/office/powerpoint/2010/main" val="974218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566400" y="6629400"/>
            <a:ext cx="1016000" cy="228601"/>
          </a:xfrm>
        </p:spPr>
        <p:txBody>
          <a:bodyPr/>
          <a:lstStyle>
            <a:lvl1pPr algn="r">
              <a:defRPr/>
            </a:lvl1pPr>
          </a:lstStyle>
          <a:p>
            <a:fld id="{401CF334-2D5C-4859-84A6-CA7E6E43FAE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5873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566400" y="6629400"/>
            <a:ext cx="1016000" cy="228601"/>
          </a:xfrm>
        </p:spPr>
        <p:txBody>
          <a:bodyPr/>
          <a:lstStyle>
            <a:lvl1pPr algn="r">
              <a:defRPr/>
            </a:lvl1pPr>
          </a:lstStyle>
          <a:p>
            <a:fld id="{401CF334-2D5C-4859-84A6-CA7E6E43FAE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6384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 typeface="Wingdings 3" pitchFamily="18" charset="2"/>
              <a:buChar char="Æ"/>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1"/>
          <p:cNvSpPr>
            <a:spLocks noGrp="1" noChangeArrowheads="1"/>
          </p:cNvSpPr>
          <p:nvPr>
            <p:ph type="sldNum" sz="quarter" idx="10"/>
          </p:nvPr>
        </p:nvSpPr>
        <p:spPr>
          <a:ln/>
        </p:spPr>
        <p:txBody>
          <a:bodyPr/>
          <a:lstStyle>
            <a:lvl1pPr>
              <a:defRPr/>
            </a:lvl1pPr>
          </a:lstStyle>
          <a:p>
            <a:pPr>
              <a:defRPr/>
            </a:pPr>
            <a:fld id="{15F24632-152D-4020-81F4-23C1E8598238}" type="slidenum">
              <a:rPr lang="en-US" altLang="en-US"/>
              <a:pPr>
                <a:defRPr/>
              </a:pPr>
              <a:t>‹#›</a:t>
            </a:fld>
            <a:endParaRPr lang="en-US" altLang="en-US"/>
          </a:p>
        </p:txBody>
      </p:sp>
    </p:spTree>
    <p:extLst>
      <p:ext uri="{BB962C8B-B14F-4D97-AF65-F5344CB8AC3E}">
        <p14:creationId xmlns:p14="http://schemas.microsoft.com/office/powerpoint/2010/main" val="3302326566"/>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CB8040-6065-470B-8F50-E9487B6698D9}"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7F901-CA66-4EFB-BEDA-E3D776976FAD}" type="slidenum">
              <a:rPr lang="en-US" smtClean="0"/>
              <a:t>‹#›</a:t>
            </a:fld>
            <a:endParaRPr lang="en-US"/>
          </a:p>
        </p:txBody>
      </p:sp>
    </p:spTree>
    <p:extLst>
      <p:ext uri="{BB962C8B-B14F-4D97-AF65-F5344CB8AC3E}">
        <p14:creationId xmlns:p14="http://schemas.microsoft.com/office/powerpoint/2010/main" val="2229854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CB8040-6065-470B-8F50-E9487B6698D9}"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7F901-CA66-4EFB-BEDA-E3D776976FAD}" type="slidenum">
              <a:rPr lang="en-US" smtClean="0"/>
              <a:t>‹#›</a:t>
            </a:fld>
            <a:endParaRPr lang="en-US"/>
          </a:p>
        </p:txBody>
      </p:sp>
    </p:spTree>
    <p:extLst>
      <p:ext uri="{BB962C8B-B14F-4D97-AF65-F5344CB8AC3E}">
        <p14:creationId xmlns:p14="http://schemas.microsoft.com/office/powerpoint/2010/main" val="46147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CB8040-6065-470B-8F50-E9487B6698D9}" type="datetimeFigureOut">
              <a:rPr lang="en-US" smtClean="0"/>
              <a:t>12/22/2020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7F901-CA66-4EFB-BEDA-E3D776976FAD}" type="slidenum">
              <a:rPr lang="en-US" smtClean="0"/>
              <a:t>‹#›</a:t>
            </a:fld>
            <a:endParaRPr lang="en-US"/>
          </a:p>
        </p:txBody>
      </p:sp>
    </p:spTree>
    <p:extLst>
      <p:ext uri="{BB962C8B-B14F-4D97-AF65-F5344CB8AC3E}">
        <p14:creationId xmlns:p14="http://schemas.microsoft.com/office/powerpoint/2010/main" val="1066689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CB8040-6065-470B-8F50-E9487B6698D9}" type="datetimeFigureOut">
              <a:rPr lang="en-US" smtClean="0"/>
              <a:t>12/22/2020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D7F901-CA66-4EFB-BEDA-E3D776976FAD}" type="slidenum">
              <a:rPr lang="en-US" smtClean="0"/>
              <a:t>‹#›</a:t>
            </a:fld>
            <a:endParaRPr lang="en-US"/>
          </a:p>
        </p:txBody>
      </p:sp>
    </p:spTree>
    <p:extLst>
      <p:ext uri="{BB962C8B-B14F-4D97-AF65-F5344CB8AC3E}">
        <p14:creationId xmlns:p14="http://schemas.microsoft.com/office/powerpoint/2010/main" val="397964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CB8040-6065-470B-8F50-E9487B6698D9}" type="datetimeFigureOut">
              <a:rPr lang="en-US" smtClean="0"/>
              <a:t>12/22/2020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D7F901-CA66-4EFB-BEDA-E3D776976FAD}" type="slidenum">
              <a:rPr lang="en-US" smtClean="0"/>
              <a:t>‹#›</a:t>
            </a:fld>
            <a:endParaRPr lang="en-US"/>
          </a:p>
        </p:txBody>
      </p:sp>
    </p:spTree>
    <p:extLst>
      <p:ext uri="{BB962C8B-B14F-4D97-AF65-F5344CB8AC3E}">
        <p14:creationId xmlns:p14="http://schemas.microsoft.com/office/powerpoint/2010/main" val="265736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CB8040-6065-470B-8F50-E9487B6698D9}" type="datetimeFigureOut">
              <a:rPr lang="en-US" smtClean="0"/>
              <a:t>12/22/2020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D7F901-CA66-4EFB-BEDA-E3D776976FAD}" type="slidenum">
              <a:rPr lang="en-US" smtClean="0"/>
              <a:t>‹#›</a:t>
            </a:fld>
            <a:endParaRPr lang="en-US"/>
          </a:p>
        </p:txBody>
      </p:sp>
    </p:spTree>
    <p:extLst>
      <p:ext uri="{BB962C8B-B14F-4D97-AF65-F5344CB8AC3E}">
        <p14:creationId xmlns:p14="http://schemas.microsoft.com/office/powerpoint/2010/main" val="368535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CB8040-6065-470B-8F50-E9487B6698D9}" type="datetimeFigureOut">
              <a:rPr lang="en-US" smtClean="0"/>
              <a:t>12/22/2020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7F901-CA66-4EFB-BEDA-E3D776976FAD}" type="slidenum">
              <a:rPr lang="en-US" smtClean="0"/>
              <a:t>‹#›</a:t>
            </a:fld>
            <a:endParaRPr lang="en-US"/>
          </a:p>
        </p:txBody>
      </p:sp>
    </p:spTree>
    <p:extLst>
      <p:ext uri="{BB962C8B-B14F-4D97-AF65-F5344CB8AC3E}">
        <p14:creationId xmlns:p14="http://schemas.microsoft.com/office/powerpoint/2010/main" val="404276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CB8040-6065-470B-8F50-E9487B6698D9}" type="datetimeFigureOut">
              <a:rPr lang="en-US" smtClean="0"/>
              <a:t>12/22/2020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7F901-CA66-4EFB-BEDA-E3D776976FAD}" type="slidenum">
              <a:rPr lang="en-US" smtClean="0"/>
              <a:t>‹#›</a:t>
            </a:fld>
            <a:endParaRPr lang="en-US"/>
          </a:p>
        </p:txBody>
      </p:sp>
    </p:spTree>
    <p:extLst>
      <p:ext uri="{BB962C8B-B14F-4D97-AF65-F5344CB8AC3E}">
        <p14:creationId xmlns:p14="http://schemas.microsoft.com/office/powerpoint/2010/main" val="2443565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B8040-6065-470B-8F50-E9487B6698D9}" type="datetimeFigureOut">
              <a:rPr lang="en-US" smtClean="0"/>
              <a:t>12/22/2020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7F901-CA66-4EFB-BEDA-E3D776976FAD}" type="slidenum">
              <a:rPr lang="en-US" smtClean="0"/>
              <a:t>‹#›</a:t>
            </a:fld>
            <a:endParaRPr lang="en-US"/>
          </a:p>
        </p:txBody>
      </p:sp>
    </p:spTree>
    <p:extLst>
      <p:ext uri="{BB962C8B-B14F-4D97-AF65-F5344CB8AC3E}">
        <p14:creationId xmlns:p14="http://schemas.microsoft.com/office/powerpoint/2010/main" val="228692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FF0000"/>
                </a:solidFill>
              </a:rPr>
              <a:t>Recording CAEP Attendance Hours</a:t>
            </a:r>
          </a:p>
        </p:txBody>
      </p:sp>
      <p:sp>
        <p:nvSpPr>
          <p:cNvPr id="3" name="Subtitle 2"/>
          <p:cNvSpPr>
            <a:spLocks noGrp="1"/>
          </p:cNvSpPr>
          <p:nvPr>
            <p:ph type="subTitle" idx="1"/>
          </p:nvPr>
        </p:nvSpPr>
        <p:spPr/>
        <p:txBody>
          <a:bodyPr>
            <a:normAutofit/>
          </a:bodyPr>
          <a:lstStyle/>
          <a:p>
            <a:r>
              <a:rPr lang="en-US" sz="2800" dirty="0"/>
              <a:t>November 10, 2020</a:t>
            </a:r>
          </a:p>
        </p:txBody>
      </p:sp>
    </p:spTree>
    <p:extLst>
      <p:ext uri="{BB962C8B-B14F-4D97-AF65-F5344CB8AC3E}">
        <p14:creationId xmlns:p14="http://schemas.microsoft.com/office/powerpoint/2010/main" val="342524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863" y="0"/>
            <a:ext cx="8449900" cy="1295400"/>
          </a:xfrm>
        </p:spPr>
        <p:txBody>
          <a:bodyPr>
            <a:normAutofit/>
          </a:bodyPr>
          <a:lstStyle/>
          <a:p>
            <a:r>
              <a:rPr lang="en-US" b="1" dirty="0"/>
              <a:t>Distance Learning – Class Strategies  </a:t>
            </a:r>
            <a:endParaRPr lang="en-US" dirty="0"/>
          </a:p>
        </p:txBody>
      </p:sp>
      <p:sp>
        <p:nvSpPr>
          <p:cNvPr id="3" name="Content Placeholder 2"/>
          <p:cNvSpPr>
            <a:spLocks noGrp="1"/>
          </p:cNvSpPr>
          <p:nvPr>
            <p:ph idx="1"/>
          </p:nvPr>
        </p:nvSpPr>
        <p:spPr>
          <a:xfrm>
            <a:off x="862149" y="1045029"/>
            <a:ext cx="9577251" cy="5676446"/>
          </a:xfrm>
        </p:spPr>
        <p:txBody>
          <a:bodyPr>
            <a:normAutofit fontScale="92500"/>
          </a:bodyPr>
          <a:lstStyle/>
          <a:p>
            <a:pPr marL="0" indent="0">
              <a:buNone/>
            </a:pPr>
            <a:r>
              <a:rPr lang="en-US" sz="3900" dirty="0"/>
              <a:t>“</a:t>
            </a:r>
            <a:r>
              <a:rPr lang="en-US" sz="3900" b="1" dirty="0"/>
              <a:t>Start new classes specific to DL.”</a:t>
            </a:r>
          </a:p>
          <a:p>
            <a:r>
              <a:rPr lang="en-US" sz="3600" dirty="0"/>
              <a:t>If you are now offering distance learning, and starting this activity as new classes, with a new group of students – then create the new class(</a:t>
            </a:r>
            <a:r>
              <a:rPr lang="en-US" sz="3600" dirty="0" err="1"/>
              <a:t>es</a:t>
            </a:r>
            <a:r>
              <a:rPr lang="en-US" sz="3600" dirty="0"/>
              <a:t>) in TE with the new Start Date. </a:t>
            </a:r>
          </a:p>
          <a:p>
            <a:r>
              <a:rPr lang="en-US" sz="3600" dirty="0"/>
              <a:t>You may want to optionally label these with a specific title to distinguish them from other classes.</a:t>
            </a:r>
          </a:p>
          <a:p>
            <a:r>
              <a:rPr lang="en-US" sz="3600" dirty="0"/>
              <a:t>For these newly created classes, mark Special Programs = Distance Learning.</a:t>
            </a:r>
          </a:p>
          <a:p>
            <a:r>
              <a:rPr lang="en-US" sz="3600" dirty="0"/>
              <a:t>For the classes that existed prior to COVID-19, leave them as “regular” (</a:t>
            </a:r>
            <a:r>
              <a:rPr lang="en-US" sz="3600" b="1" i="1" dirty="0"/>
              <a:t>not</a:t>
            </a:r>
            <a:r>
              <a:rPr lang="en-US" sz="3600" dirty="0"/>
              <a:t> Distance Learning) classes.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10</a:t>
            </a:fld>
            <a:endParaRPr lang="en-US" altLang="en-US"/>
          </a:p>
        </p:txBody>
      </p:sp>
    </p:spTree>
    <p:extLst>
      <p:ext uri="{BB962C8B-B14F-4D97-AF65-F5344CB8AC3E}">
        <p14:creationId xmlns:p14="http://schemas.microsoft.com/office/powerpoint/2010/main" val="588634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457" y="76200"/>
            <a:ext cx="9032306" cy="1219200"/>
          </a:xfrm>
        </p:spPr>
        <p:txBody>
          <a:bodyPr>
            <a:noAutofit/>
          </a:bodyPr>
          <a:lstStyle/>
          <a:p>
            <a:pPr algn="ctr"/>
            <a:r>
              <a:rPr lang="en-US" b="1" dirty="0"/>
              <a:t>Distance Learning – NRS</a:t>
            </a:r>
            <a:endParaRPr lang="en-US" dirty="0"/>
          </a:p>
        </p:txBody>
      </p:sp>
      <p:sp>
        <p:nvSpPr>
          <p:cNvPr id="3" name="Content Placeholder 2"/>
          <p:cNvSpPr>
            <a:spLocks noGrp="1"/>
          </p:cNvSpPr>
          <p:nvPr>
            <p:ph idx="1"/>
          </p:nvPr>
        </p:nvSpPr>
        <p:spPr>
          <a:xfrm>
            <a:off x="1259457" y="1123406"/>
            <a:ext cx="9386772" cy="5734594"/>
          </a:xfrm>
        </p:spPr>
        <p:txBody>
          <a:bodyPr>
            <a:normAutofit fontScale="92500" lnSpcReduction="10000"/>
          </a:bodyPr>
          <a:lstStyle/>
          <a:p>
            <a:pPr marL="0" indent="0">
              <a:buNone/>
            </a:pPr>
            <a:r>
              <a:rPr lang="en-US" sz="3600" dirty="0"/>
              <a:t>Three models of measuring distance learning instruction (NRS):</a:t>
            </a:r>
          </a:p>
          <a:p>
            <a:pPr marL="742950" indent="-742950">
              <a:buFont typeface="+mj-lt"/>
              <a:buAutoNum type="arabicPeriod"/>
            </a:pPr>
            <a:r>
              <a:rPr lang="en-US" sz="3500" b="1" dirty="0"/>
              <a:t>Clock Time</a:t>
            </a:r>
            <a:r>
              <a:rPr lang="en-US" sz="3500" dirty="0"/>
              <a:t>. Assigns contact hours based on the elapsed time that a participant is connected to, or engaged in, an online or stand-alone software program that tracks time.</a:t>
            </a:r>
          </a:p>
          <a:p>
            <a:pPr marL="742950" indent="-742950">
              <a:buFont typeface="+mj-lt"/>
              <a:buAutoNum type="arabicPeriod"/>
            </a:pPr>
            <a:r>
              <a:rPr lang="en-US" sz="3500" b="1" dirty="0"/>
              <a:t>Teacher Verification</a:t>
            </a:r>
            <a:r>
              <a:rPr lang="en-US" sz="3500" dirty="0"/>
              <a:t>. Assigns a fixed number of hours for each assignment based on teacher determination of the extent to which a participant engaged in the assignment.</a:t>
            </a:r>
          </a:p>
          <a:p>
            <a:pPr marL="742950" indent="-742950">
              <a:buFont typeface="+mj-lt"/>
              <a:buAutoNum type="arabicPeriod"/>
            </a:pPr>
            <a:r>
              <a:rPr lang="en-US" sz="3500" b="1" dirty="0"/>
              <a:t>Learner Mastery</a:t>
            </a:r>
            <a:r>
              <a:rPr lang="en-US" sz="3500" dirty="0"/>
              <a:t>. Assigns a fixed number of hours of credit based on the participant completing content of each lesson.</a:t>
            </a:r>
            <a:endParaRPr lang="en-US" sz="43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11</a:t>
            </a:fld>
            <a:endParaRPr lang="en-US" altLang="en-US"/>
          </a:p>
        </p:txBody>
      </p:sp>
    </p:spTree>
    <p:extLst>
      <p:ext uri="{BB962C8B-B14F-4D97-AF65-F5344CB8AC3E}">
        <p14:creationId xmlns:p14="http://schemas.microsoft.com/office/powerpoint/2010/main" val="170600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457" y="76200"/>
            <a:ext cx="9032306" cy="1219200"/>
          </a:xfrm>
        </p:spPr>
        <p:txBody>
          <a:bodyPr>
            <a:noAutofit/>
          </a:bodyPr>
          <a:lstStyle/>
          <a:p>
            <a:pPr algn="ctr"/>
            <a:r>
              <a:rPr lang="en-US" b="1" dirty="0"/>
              <a:t>Distance Learning – NRS </a:t>
            </a:r>
            <a:endParaRPr lang="en-US" dirty="0"/>
          </a:p>
        </p:txBody>
      </p:sp>
      <p:sp>
        <p:nvSpPr>
          <p:cNvPr id="3" name="Content Placeholder 2"/>
          <p:cNvSpPr>
            <a:spLocks noGrp="1"/>
          </p:cNvSpPr>
          <p:nvPr>
            <p:ph idx="1"/>
          </p:nvPr>
        </p:nvSpPr>
        <p:spPr>
          <a:xfrm>
            <a:off x="974785" y="1456944"/>
            <a:ext cx="10161917" cy="4995614"/>
          </a:xfrm>
        </p:spPr>
        <p:txBody>
          <a:bodyPr>
            <a:normAutofit/>
          </a:bodyPr>
          <a:lstStyle/>
          <a:p>
            <a:r>
              <a:rPr lang="en-US" sz="3600" dirty="0"/>
              <a:t>California has historically used the “Proxy – Learner Mastery” model to document hours in distance learning programs.</a:t>
            </a:r>
          </a:p>
          <a:p>
            <a:r>
              <a:rPr lang="en-US" sz="3600" dirty="0"/>
              <a:t>The student is credited hours of instruction for completing an assignment (such as an instructional video or educational software lesson) rather than a set block of clock time.</a:t>
            </a:r>
          </a:p>
          <a:p>
            <a:r>
              <a:rPr lang="en-US" sz="3600" dirty="0"/>
              <a:t>Agencies can vary their approach to hours based on specific delivery model.</a:t>
            </a:r>
          </a:p>
          <a:p>
            <a:pPr marL="0" indent="0">
              <a:buNone/>
            </a:pPr>
            <a:endParaRPr lang="en-US" sz="36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12</a:t>
            </a:fld>
            <a:endParaRPr lang="en-US" altLang="en-US"/>
          </a:p>
        </p:txBody>
      </p:sp>
    </p:spTree>
    <p:extLst>
      <p:ext uri="{BB962C8B-B14F-4D97-AF65-F5344CB8AC3E}">
        <p14:creationId xmlns:p14="http://schemas.microsoft.com/office/powerpoint/2010/main" val="4100722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457" y="76200"/>
            <a:ext cx="9032306" cy="1219200"/>
          </a:xfrm>
        </p:spPr>
        <p:txBody>
          <a:bodyPr>
            <a:noAutofit/>
          </a:bodyPr>
          <a:lstStyle/>
          <a:p>
            <a:r>
              <a:rPr lang="en-US" b="1" dirty="0"/>
              <a:t>Distance Learning – Hours of Instruction </a:t>
            </a:r>
            <a:endParaRPr lang="en-US" dirty="0"/>
          </a:p>
        </p:txBody>
      </p:sp>
      <p:sp>
        <p:nvSpPr>
          <p:cNvPr id="3" name="Content Placeholder 2"/>
          <p:cNvSpPr>
            <a:spLocks noGrp="1"/>
          </p:cNvSpPr>
          <p:nvPr>
            <p:ph idx="1"/>
          </p:nvPr>
        </p:nvSpPr>
        <p:spPr>
          <a:xfrm>
            <a:off x="845389" y="1501775"/>
            <a:ext cx="10360325" cy="4648200"/>
          </a:xfrm>
        </p:spPr>
        <p:txBody>
          <a:bodyPr>
            <a:normAutofit/>
          </a:bodyPr>
          <a:lstStyle/>
          <a:p>
            <a:r>
              <a:rPr lang="en-US" sz="3600" dirty="0"/>
              <a:t>Facilitated online instruction can be recorded the same as “regular” instruction. (</a:t>
            </a:r>
            <a:r>
              <a:rPr lang="en-US" sz="3600" i="1" dirty="0"/>
              <a:t>Clock time</a:t>
            </a:r>
            <a:r>
              <a:rPr lang="en-US" sz="3600" dirty="0"/>
              <a:t>)</a:t>
            </a:r>
          </a:p>
          <a:p>
            <a:r>
              <a:rPr lang="en-US" sz="3600" dirty="0"/>
              <a:t>For educational software applications, the recommendation is to pre-assign a number of  hours to each lesson or module. (</a:t>
            </a:r>
            <a:r>
              <a:rPr lang="en-US" sz="3600" i="1" dirty="0"/>
              <a:t>Learner mastery</a:t>
            </a:r>
            <a:r>
              <a:rPr lang="en-US" sz="3600" dirty="0"/>
              <a:t>)</a:t>
            </a:r>
          </a:p>
          <a:p>
            <a:r>
              <a:rPr lang="en-US" sz="3600" dirty="0"/>
              <a:t>There are three general approaches useful for determining “proxy” hours from educational software.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13</a:t>
            </a:fld>
            <a:endParaRPr lang="en-US" altLang="en-US"/>
          </a:p>
        </p:txBody>
      </p:sp>
    </p:spTree>
    <p:extLst>
      <p:ext uri="{BB962C8B-B14F-4D97-AF65-F5344CB8AC3E}">
        <p14:creationId xmlns:p14="http://schemas.microsoft.com/office/powerpoint/2010/main" val="478153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474" y="224286"/>
            <a:ext cx="9744892" cy="1071113"/>
          </a:xfrm>
        </p:spPr>
        <p:txBody>
          <a:bodyPr>
            <a:normAutofit/>
          </a:bodyPr>
          <a:lstStyle/>
          <a:p>
            <a:r>
              <a:rPr lang="en-US" b="1" dirty="0"/>
              <a:t>Distance Learning – Hours of Instruction  </a:t>
            </a:r>
            <a:endParaRPr lang="en-US" dirty="0"/>
          </a:p>
        </p:txBody>
      </p:sp>
      <p:sp>
        <p:nvSpPr>
          <p:cNvPr id="3" name="Content Placeholder 2"/>
          <p:cNvSpPr>
            <a:spLocks noGrp="1"/>
          </p:cNvSpPr>
          <p:nvPr>
            <p:ph idx="1"/>
          </p:nvPr>
        </p:nvSpPr>
        <p:spPr>
          <a:xfrm>
            <a:off x="522514" y="1487666"/>
            <a:ext cx="10933612" cy="5233809"/>
          </a:xfrm>
        </p:spPr>
        <p:txBody>
          <a:bodyPr>
            <a:normAutofit lnSpcReduction="10000"/>
          </a:bodyPr>
          <a:lstStyle/>
          <a:p>
            <a:pPr marL="0" indent="0">
              <a:buNone/>
            </a:pPr>
            <a:r>
              <a:rPr lang="en-US" sz="3600" b="1" i="1" dirty="0"/>
              <a:t>What if the facilitated instruction received online is recorded – and a student watches the recording instead of the “live” presentation?</a:t>
            </a:r>
          </a:p>
          <a:p>
            <a:r>
              <a:rPr lang="en-US" sz="3600" dirty="0"/>
              <a:t>Agencies can decide this as a team whether or not to allow this as hours of instruction. </a:t>
            </a:r>
          </a:p>
          <a:p>
            <a:r>
              <a:rPr lang="en-US" sz="3600" dirty="0"/>
              <a:t>If allowed – then assign the time that equates with the time assigned to the “live” presentation. Mark “Distance Learning” in TE for those over 50% DL.</a:t>
            </a:r>
          </a:p>
          <a:p>
            <a:r>
              <a:rPr lang="en-US" sz="3600" dirty="0"/>
              <a:t>Whatever the agency decision - record this policy in detail in the Local Assessment Policy.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14</a:t>
            </a:fld>
            <a:endParaRPr lang="en-US" altLang="en-US"/>
          </a:p>
        </p:txBody>
      </p:sp>
    </p:spTree>
    <p:extLst>
      <p:ext uri="{BB962C8B-B14F-4D97-AF65-F5344CB8AC3E}">
        <p14:creationId xmlns:p14="http://schemas.microsoft.com/office/powerpoint/2010/main" val="3264093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326" y="76200"/>
            <a:ext cx="9075438" cy="1219200"/>
          </a:xfrm>
        </p:spPr>
        <p:txBody>
          <a:bodyPr>
            <a:noAutofit/>
          </a:bodyPr>
          <a:lstStyle/>
          <a:p>
            <a:r>
              <a:rPr lang="en-US" b="1" dirty="0"/>
              <a:t>Distance Learning – Hours of Instruction   </a:t>
            </a:r>
            <a:endParaRPr lang="en-US" dirty="0"/>
          </a:p>
        </p:txBody>
      </p:sp>
      <p:sp>
        <p:nvSpPr>
          <p:cNvPr id="3" name="Content Placeholder 2"/>
          <p:cNvSpPr>
            <a:spLocks noGrp="1"/>
          </p:cNvSpPr>
          <p:nvPr>
            <p:ph idx="1"/>
          </p:nvPr>
        </p:nvSpPr>
        <p:spPr>
          <a:xfrm>
            <a:off x="1061050" y="1355784"/>
            <a:ext cx="9725420" cy="4915619"/>
          </a:xfrm>
        </p:spPr>
        <p:txBody>
          <a:bodyPr>
            <a:normAutofit lnSpcReduction="10000"/>
          </a:bodyPr>
          <a:lstStyle/>
          <a:p>
            <a:pPr marL="0" indent="0">
              <a:buNone/>
            </a:pPr>
            <a:r>
              <a:rPr lang="en-US" sz="3600" b="1" i="1" dirty="0"/>
              <a:t>How do we record hours of instruction accurately when students complete lessons using educational software (a few examples are </a:t>
            </a:r>
            <a:r>
              <a:rPr lang="en-US" sz="3600" b="1" i="1" dirty="0" err="1"/>
              <a:t>Odysseyware</a:t>
            </a:r>
            <a:r>
              <a:rPr lang="en-US" sz="3600" b="1" i="1" dirty="0"/>
              <a:t>, Aztec, and Burlington English). </a:t>
            </a:r>
          </a:p>
          <a:p>
            <a:r>
              <a:rPr lang="en-US" sz="3600" dirty="0"/>
              <a:t>The most common technique to document instructional hours is to tabulate “proxy” hours assigned for learner completion of each module</a:t>
            </a:r>
            <a:r>
              <a:rPr lang="en-US" sz="3200" dirty="0"/>
              <a:t>. </a:t>
            </a:r>
            <a:r>
              <a:rPr lang="en-US" sz="3600" dirty="0"/>
              <a:t>(Using </a:t>
            </a:r>
            <a:r>
              <a:rPr lang="en-US" sz="3600" i="1" dirty="0"/>
              <a:t>Learner Mastery</a:t>
            </a:r>
            <a:r>
              <a:rPr lang="en-US" sz="3600" dirty="0"/>
              <a:t>)</a:t>
            </a:r>
          </a:p>
          <a:p>
            <a:r>
              <a:rPr lang="en-US" sz="3600" dirty="0"/>
              <a:t>Contact your software publisher for recommendations and best practices.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15</a:t>
            </a:fld>
            <a:endParaRPr lang="en-US" altLang="en-US"/>
          </a:p>
        </p:txBody>
      </p:sp>
    </p:spTree>
    <p:extLst>
      <p:ext uri="{BB962C8B-B14F-4D97-AF65-F5344CB8AC3E}">
        <p14:creationId xmlns:p14="http://schemas.microsoft.com/office/powerpoint/2010/main" val="3143399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57" y="76200"/>
            <a:ext cx="9457509" cy="1219199"/>
          </a:xfrm>
        </p:spPr>
        <p:txBody>
          <a:bodyPr>
            <a:normAutofit fontScale="90000"/>
          </a:bodyPr>
          <a:lstStyle/>
          <a:p>
            <a:r>
              <a:rPr lang="en-US" b="1" dirty="0"/>
              <a:t>Distance Learning – Three Approaches to “Proxy” Hours</a:t>
            </a:r>
            <a:endParaRPr lang="en-US" dirty="0"/>
          </a:p>
        </p:txBody>
      </p:sp>
      <p:sp>
        <p:nvSpPr>
          <p:cNvPr id="3" name="Content Placeholder 2"/>
          <p:cNvSpPr>
            <a:spLocks noGrp="1"/>
          </p:cNvSpPr>
          <p:nvPr>
            <p:ph idx="1"/>
          </p:nvPr>
        </p:nvSpPr>
        <p:spPr>
          <a:xfrm>
            <a:off x="627017" y="1312183"/>
            <a:ext cx="11064239" cy="5513796"/>
          </a:xfrm>
        </p:spPr>
        <p:txBody>
          <a:bodyPr>
            <a:normAutofit/>
          </a:bodyPr>
          <a:lstStyle/>
          <a:p>
            <a:pPr marL="514350" indent="-514350">
              <a:buFont typeface="+mj-lt"/>
              <a:buAutoNum type="arabicPeriod"/>
            </a:pPr>
            <a:r>
              <a:rPr lang="en-US" sz="3200" dirty="0"/>
              <a:t>With software applications that include a time pre-programmed for each lesson or module, use the hours recorded from the software.</a:t>
            </a:r>
          </a:p>
          <a:p>
            <a:pPr marL="514350" indent="-514350">
              <a:buFont typeface="+mj-lt"/>
              <a:buAutoNum type="arabicPeriod"/>
            </a:pPr>
            <a:r>
              <a:rPr lang="en-US" sz="3200" dirty="0"/>
              <a:t>For applications not linked to a specific time frame, but provide a recommended time for student completion – follow the educational software publisher’s recommendation. </a:t>
            </a:r>
          </a:p>
          <a:p>
            <a:pPr marL="514350" indent="-514350">
              <a:buFont typeface="+mj-lt"/>
              <a:buAutoNum type="arabicPeriod"/>
            </a:pPr>
            <a:r>
              <a:rPr lang="en-US" sz="3200" dirty="0"/>
              <a:t>If the software publisher does not provide recommended times for completion – meet as an instructional management team, determine the amount of time students spend on each module, and document that in your agency’s Local Assessment Policy. </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16</a:t>
            </a:fld>
            <a:endParaRPr lang="en-US" altLang="en-US"/>
          </a:p>
        </p:txBody>
      </p:sp>
    </p:spTree>
    <p:extLst>
      <p:ext uri="{BB962C8B-B14F-4D97-AF65-F5344CB8AC3E}">
        <p14:creationId xmlns:p14="http://schemas.microsoft.com/office/powerpoint/2010/main" val="3474603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974" y="76199"/>
            <a:ext cx="8126083" cy="1219200"/>
          </a:xfrm>
        </p:spPr>
        <p:txBody>
          <a:bodyPr>
            <a:noAutofit/>
          </a:bodyPr>
          <a:lstStyle/>
          <a:p>
            <a:pPr algn="ctr"/>
            <a:r>
              <a:rPr lang="en-US" dirty="0"/>
              <a:t>General Guidelines for DL Hours</a:t>
            </a:r>
          </a:p>
        </p:txBody>
      </p:sp>
      <p:sp>
        <p:nvSpPr>
          <p:cNvPr id="3" name="Content Placeholder 2"/>
          <p:cNvSpPr>
            <a:spLocks noGrp="1"/>
          </p:cNvSpPr>
          <p:nvPr>
            <p:ph idx="1"/>
          </p:nvPr>
        </p:nvSpPr>
        <p:spPr>
          <a:xfrm>
            <a:off x="624114" y="1295399"/>
            <a:ext cx="10387875" cy="5426075"/>
          </a:xfrm>
        </p:spPr>
        <p:txBody>
          <a:bodyPr>
            <a:normAutofit/>
          </a:bodyPr>
          <a:lstStyle/>
          <a:p>
            <a:pPr lvl="0"/>
            <a:r>
              <a:rPr lang="en-US" sz="3600" dirty="0"/>
              <a:t>Contact your instructional software publisher for guidance on hours.  If the application does not embed hours-related information into the software, the vendor may have information that may guide you in determining these totals.</a:t>
            </a:r>
          </a:p>
          <a:p>
            <a:r>
              <a:rPr lang="en-US" sz="3600" dirty="0"/>
              <a:t> The recommended hours you record for each student should reflect an “average” number of hours that the instructional team agrees on – and should NOT be determined by only one person. </a:t>
            </a:r>
          </a:p>
          <a:p>
            <a:pPr marL="0" indent="0">
              <a:buNone/>
            </a:pPr>
            <a:endParaRPr lang="en-US" sz="36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17</a:t>
            </a:fld>
            <a:endParaRPr lang="en-US" altLang="en-US"/>
          </a:p>
        </p:txBody>
      </p:sp>
    </p:spTree>
    <p:extLst>
      <p:ext uri="{BB962C8B-B14F-4D97-AF65-F5344CB8AC3E}">
        <p14:creationId xmlns:p14="http://schemas.microsoft.com/office/powerpoint/2010/main" val="3137459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724" y="141513"/>
            <a:ext cx="7395029" cy="1219200"/>
          </a:xfrm>
        </p:spPr>
        <p:txBody>
          <a:bodyPr>
            <a:noAutofit/>
          </a:bodyPr>
          <a:lstStyle/>
          <a:p>
            <a:r>
              <a:rPr lang="en-US" dirty="0"/>
              <a:t>General Guidelines for DL Hours </a:t>
            </a:r>
          </a:p>
        </p:txBody>
      </p:sp>
      <p:sp>
        <p:nvSpPr>
          <p:cNvPr id="3" name="Content Placeholder 2"/>
          <p:cNvSpPr>
            <a:spLocks noGrp="1"/>
          </p:cNvSpPr>
          <p:nvPr>
            <p:ph idx="1"/>
          </p:nvPr>
        </p:nvSpPr>
        <p:spPr>
          <a:xfrm>
            <a:off x="624115" y="1360713"/>
            <a:ext cx="10296434" cy="5360761"/>
          </a:xfrm>
        </p:spPr>
        <p:txBody>
          <a:bodyPr>
            <a:normAutofit/>
          </a:bodyPr>
          <a:lstStyle/>
          <a:p>
            <a:r>
              <a:rPr lang="en-US" sz="3200" dirty="0"/>
              <a:t>If your agency prefers to assign hours on an individual student basis, and not use the “proxy” hours method, that is permissible. Explicitly state that your agency is using this method in your Local Assessment Policy. </a:t>
            </a:r>
          </a:p>
          <a:p>
            <a:r>
              <a:rPr lang="en-US" sz="3200" dirty="0"/>
              <a:t>To assign hours by student, more vigilant observation from instructional staff is needed to ensure an accurate amount of instruction is assigned to each student, and reflects the level of effort each student gives during each instructional session.</a:t>
            </a:r>
          </a:p>
          <a:p>
            <a:r>
              <a:rPr lang="en-US" sz="3200" dirty="0"/>
              <a:t>More detailed description of this process is needed in the agency’s Local Assessment Policy.</a:t>
            </a:r>
          </a:p>
          <a:p>
            <a:pPr marL="0" indent="0">
              <a:buNone/>
            </a:pPr>
            <a:endParaRPr lang="en-US" sz="36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18</a:t>
            </a:fld>
            <a:endParaRPr lang="en-US" altLang="en-US"/>
          </a:p>
        </p:txBody>
      </p:sp>
    </p:spTree>
    <p:extLst>
      <p:ext uri="{BB962C8B-B14F-4D97-AF65-F5344CB8AC3E}">
        <p14:creationId xmlns:p14="http://schemas.microsoft.com/office/powerpoint/2010/main" val="751273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863" y="0"/>
            <a:ext cx="8449900" cy="1295400"/>
          </a:xfrm>
        </p:spPr>
        <p:txBody>
          <a:bodyPr>
            <a:normAutofit/>
          </a:bodyPr>
          <a:lstStyle/>
          <a:p>
            <a:r>
              <a:rPr lang="en-US" b="1" dirty="0"/>
              <a:t>Distance Learning – Recording in TE </a:t>
            </a:r>
            <a:endParaRPr lang="en-US" dirty="0"/>
          </a:p>
        </p:txBody>
      </p:sp>
      <p:sp>
        <p:nvSpPr>
          <p:cNvPr id="3" name="Content Placeholder 2"/>
          <p:cNvSpPr>
            <a:spLocks noGrp="1"/>
          </p:cNvSpPr>
          <p:nvPr>
            <p:ph idx="1"/>
          </p:nvPr>
        </p:nvSpPr>
        <p:spPr>
          <a:xfrm>
            <a:off x="1528354" y="1295400"/>
            <a:ext cx="8911046" cy="4809744"/>
          </a:xfrm>
        </p:spPr>
        <p:txBody>
          <a:bodyPr>
            <a:noAutofit/>
          </a:bodyPr>
          <a:lstStyle/>
          <a:p>
            <a:r>
              <a:rPr lang="en-US" sz="3600" dirty="0"/>
              <a:t>TE now has the capability to record exactly which hours are received via distance learning versus which hours are received in a “regular classroom.”</a:t>
            </a:r>
          </a:p>
          <a:p>
            <a:r>
              <a:rPr lang="en-US" sz="3600" dirty="0"/>
              <a:t>This enables agencies to track and specify distance learning hours vs. hours from the “regular classroom.”</a:t>
            </a:r>
          </a:p>
          <a:p>
            <a:r>
              <a:rPr lang="en-US" sz="3600" b="1" dirty="0"/>
              <a:t>Instructions for recording distance learning hours in TE </a:t>
            </a:r>
            <a:r>
              <a:rPr lang="en-US" sz="3600" dirty="0"/>
              <a:t>are posted on the same Webpage as the recent FAQ document.</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19</a:t>
            </a:fld>
            <a:endParaRPr lang="en-US" altLang="en-US"/>
          </a:p>
        </p:txBody>
      </p:sp>
    </p:spTree>
    <p:extLst>
      <p:ext uri="{BB962C8B-B14F-4D97-AF65-F5344CB8AC3E}">
        <p14:creationId xmlns:p14="http://schemas.microsoft.com/office/powerpoint/2010/main" val="7992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000"/>
            <a:ext cx="10515600" cy="1049607"/>
          </a:xfrm>
          <a:ln>
            <a:solidFill>
              <a:schemeClr val="accent1"/>
            </a:solidFill>
          </a:ln>
        </p:spPr>
        <p:txBody>
          <a:bodyPr/>
          <a:lstStyle/>
          <a:p>
            <a:r>
              <a:rPr lang="en-US" dirty="0">
                <a:solidFill>
                  <a:srgbClr val="FF0000"/>
                </a:solidFill>
              </a:rPr>
              <a:t>CAEP Attendance Hours</a:t>
            </a:r>
          </a:p>
        </p:txBody>
      </p:sp>
      <p:sp>
        <p:nvSpPr>
          <p:cNvPr id="3" name="Content Placeholder 2"/>
          <p:cNvSpPr>
            <a:spLocks noGrp="1"/>
          </p:cNvSpPr>
          <p:nvPr>
            <p:ph idx="1"/>
          </p:nvPr>
        </p:nvSpPr>
        <p:spPr>
          <a:xfrm>
            <a:off x="838200" y="1469324"/>
            <a:ext cx="10515600" cy="5245375"/>
          </a:xfrm>
          <a:ln>
            <a:solidFill>
              <a:schemeClr val="accent1"/>
            </a:solidFill>
          </a:ln>
        </p:spPr>
        <p:txBody>
          <a:bodyPr>
            <a:normAutofit/>
          </a:bodyPr>
          <a:lstStyle/>
          <a:p>
            <a:r>
              <a:rPr lang="en-US" sz="4000" dirty="0"/>
              <a:t>COVID – 19’s effect on Adult Education and End of Year Data Reporting</a:t>
            </a:r>
          </a:p>
          <a:p>
            <a:r>
              <a:rPr lang="en-US" sz="4000" dirty="0"/>
              <a:t>Review of Distance Learning Considerations</a:t>
            </a:r>
          </a:p>
          <a:p>
            <a:r>
              <a:rPr lang="en-US" sz="4000" dirty="0"/>
              <a:t>Creating Classes</a:t>
            </a:r>
          </a:p>
          <a:p>
            <a:r>
              <a:rPr lang="en-US" sz="4000" dirty="0"/>
              <a:t>Recording Instructional Hours</a:t>
            </a:r>
          </a:p>
          <a:p>
            <a:r>
              <a:rPr lang="en-US" sz="4000" dirty="0"/>
              <a:t>CAEP Outcomes</a:t>
            </a:r>
          </a:p>
          <a:p>
            <a:r>
              <a:rPr lang="en-US" sz="4000" dirty="0"/>
              <a:t>Resources</a:t>
            </a:r>
          </a:p>
          <a:p>
            <a:r>
              <a:rPr lang="en-US" sz="4000" dirty="0"/>
              <a:t>Attendance Hours Examples</a:t>
            </a:r>
          </a:p>
        </p:txBody>
      </p:sp>
    </p:spTree>
    <p:extLst>
      <p:ext uri="{BB962C8B-B14F-4D97-AF65-F5344CB8AC3E}">
        <p14:creationId xmlns:p14="http://schemas.microsoft.com/office/powerpoint/2010/main" val="163258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74119"/>
            <a:ext cx="8229600" cy="1066800"/>
          </a:xfrm>
        </p:spPr>
        <p:txBody>
          <a:bodyPr>
            <a:normAutofit/>
          </a:bodyPr>
          <a:lstStyle/>
          <a:p>
            <a:r>
              <a:rPr lang="en-US" b="1" dirty="0"/>
              <a:t>Distance Learning – Recording in TE  </a:t>
            </a:r>
            <a:endParaRPr lang="en-US" dirty="0"/>
          </a:p>
        </p:txBody>
      </p:sp>
      <p:sp>
        <p:nvSpPr>
          <p:cNvPr id="3" name="Content Placeholder 2"/>
          <p:cNvSpPr>
            <a:spLocks noGrp="1"/>
          </p:cNvSpPr>
          <p:nvPr>
            <p:ph idx="1"/>
          </p:nvPr>
        </p:nvSpPr>
        <p:spPr/>
        <p:txBody>
          <a:bodyPr>
            <a:normAutofit/>
          </a:bodyPr>
          <a:lstStyle/>
          <a:p>
            <a:r>
              <a:rPr lang="en-US" dirty="0" err="1"/>
              <a:t>TOPSpro</a:t>
            </a:r>
            <a:r>
              <a:rPr lang="en-US" dirty="0"/>
              <a:t> Enterprise (TE) has the capability to record exactly #hours received via distance learning vs #hours received face-to-face in a “regular classroom.”</a:t>
            </a:r>
          </a:p>
          <a:p>
            <a:r>
              <a:rPr lang="en-US" dirty="0"/>
              <a:t>And… if you pre-define the default number of minutes/day for DL instruction</a:t>
            </a:r>
            <a:r>
              <a:rPr lang="en-US" dirty="0">
                <a:solidFill>
                  <a:srgbClr val="FF0000"/>
                </a:solidFill>
              </a:rPr>
              <a:t>… TE will pre-load the attendance input screen.</a:t>
            </a:r>
          </a:p>
          <a:p>
            <a:endParaRPr lang="en-US" dirty="0"/>
          </a:p>
          <a:p>
            <a:r>
              <a:rPr lang="en-US" b="1" dirty="0"/>
              <a:t>Pick a Class instance → Edit &gt; Intensity</a:t>
            </a:r>
          </a:p>
          <a:p>
            <a:pPr lvl="1"/>
            <a:r>
              <a:rPr lang="en-US" sz="2800" dirty="0"/>
              <a:t>1. “DL Interface Setting”   			(Yes/No=default)</a:t>
            </a:r>
          </a:p>
          <a:p>
            <a:pPr lvl="1"/>
            <a:r>
              <a:rPr lang="en-US" sz="2800" dirty="0"/>
              <a:t>2. “Distance Learning Duration (Minutes)”    	(fill in the value)</a:t>
            </a:r>
          </a:p>
          <a:p>
            <a:pPr marL="308610" lvl="1" indent="0">
              <a:buNone/>
            </a:pPr>
            <a:endParaRPr lang="en-US" dirty="0"/>
          </a:p>
          <a:p>
            <a:pPr marL="308610" lvl="1" indent="0">
              <a:buNone/>
            </a:pPr>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pPr defTabSz="914400"/>
            <a:r>
              <a:rPr lang="en-US" dirty="0">
                <a:solidFill>
                  <a:prstClr val="white"/>
                </a:solidFill>
              </a:rPr>
              <a:t>September 2020</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401CF334-2D5C-4859-84A6-CA7E6E43FAEB}" type="slidenum">
              <a:rPr lang="en-US" smtClean="0"/>
              <a:t>20</a:t>
            </a:fld>
            <a:endParaRPr lang="en-US" dirty="0"/>
          </a:p>
        </p:txBody>
      </p:sp>
    </p:spTree>
    <p:extLst>
      <p:ext uri="{BB962C8B-B14F-4D97-AF65-F5344CB8AC3E}">
        <p14:creationId xmlns:p14="http://schemas.microsoft.com/office/powerpoint/2010/main" val="1271396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9DFE4-68AF-4EFC-A96C-9C07EE0B0CCF}"/>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Distance Learning - Recording in TE</a:t>
            </a:r>
            <a:endParaRPr lang="en-CA"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pPr defTabSz="914400"/>
            <a:r>
              <a:rPr lang="en-US" dirty="0">
                <a:solidFill>
                  <a:prstClr val="white"/>
                </a:solidFill>
              </a:rPr>
              <a:t>September 2020</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401CF334-2D5C-4859-84A6-CA7E6E43FAEB}" type="slidenum">
              <a:rPr lang="en-US" smtClean="0"/>
              <a:t>21</a:t>
            </a:fld>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78356" y="365374"/>
            <a:ext cx="8596105" cy="1176630"/>
          </a:xfrm>
          <a:prstGeom prst="rect">
            <a:avLst/>
          </a:prstGeom>
        </p:spPr>
      </p:pic>
      <p:pic>
        <p:nvPicPr>
          <p:cNvPr id="3" name="Picture 2" descr="TE CLass Instances&#10;&#10;Screen shot showing three ESL classes with the column heading for &quot;Special Programs&quot; highlighted" title="TE CLass Instances"/>
          <p:cNvPicPr>
            <a:picLocks noChangeAspect="1"/>
          </p:cNvPicPr>
          <p:nvPr/>
        </p:nvPicPr>
        <p:blipFill>
          <a:blip r:embed="rId4"/>
          <a:stretch>
            <a:fillRect/>
          </a:stretch>
        </p:blipFill>
        <p:spPr>
          <a:xfrm>
            <a:off x="318759" y="1542004"/>
            <a:ext cx="11315301" cy="3248729"/>
          </a:xfrm>
          <a:prstGeom prst="rect">
            <a:avLst/>
          </a:prstGeom>
          <a:ln>
            <a:solidFill>
              <a:schemeClr val="accent1"/>
            </a:solidFill>
          </a:ln>
        </p:spPr>
      </p:pic>
      <p:sp>
        <p:nvSpPr>
          <p:cNvPr id="7" name="Rectangle 6"/>
          <p:cNvSpPr/>
          <p:nvPr/>
        </p:nvSpPr>
        <p:spPr>
          <a:xfrm>
            <a:off x="455236" y="4571994"/>
            <a:ext cx="8744464" cy="830997"/>
          </a:xfrm>
          <a:prstGeom prst="rect">
            <a:avLst/>
          </a:prstGeom>
        </p:spPr>
        <p:txBody>
          <a:bodyPr wrap="square">
            <a:spAutoFit/>
          </a:bodyPr>
          <a:lstStyle/>
          <a:p>
            <a:endParaRPr lang="en-US" sz="2400" dirty="0"/>
          </a:p>
          <a:p>
            <a:r>
              <a:rPr lang="en-US" sz="2400" dirty="0"/>
              <a:t>Let’s setup Class #8101 for easier data entry of DL attendance…</a:t>
            </a:r>
          </a:p>
        </p:txBody>
      </p:sp>
    </p:spTree>
    <p:extLst>
      <p:ext uri="{BB962C8B-B14F-4D97-AF65-F5344CB8AC3E}">
        <p14:creationId xmlns:p14="http://schemas.microsoft.com/office/powerpoint/2010/main" val="98158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82A3D8-AB53-45B7-8B50-5444BF84AF14}"/>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Distance Learning - Recording in TE </a:t>
            </a:r>
            <a:endParaRPr lang="en-CA"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pPr defTabSz="914400"/>
            <a:r>
              <a:rPr lang="en-US" dirty="0">
                <a:solidFill>
                  <a:prstClr val="white"/>
                </a:solidFill>
              </a:rPr>
              <a:t>September 2020</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401CF334-2D5C-4859-84A6-CA7E6E43FAEB}" type="slidenum">
              <a:rPr lang="en-US" smtClean="0"/>
              <a:t>22</a:t>
            </a:fld>
            <a:endParaRPr lang="en-US" dirty="0"/>
          </a:p>
        </p:txBody>
      </p:sp>
      <p:pic>
        <p:nvPicPr>
          <p:cNvPr id="3" name="Picture 2" descr="Screen shot showing several input fields, with three highlighted, and red arrows pointing to two Distance Learning variables: &quot;Distance Learning Duration&quot; and &quot;Collect DL Attendance Interface setting&quot;" title="TE Class Instance &quot;Intensity&quot;"/>
          <p:cNvPicPr>
            <a:picLocks noChangeAspect="1"/>
          </p:cNvPicPr>
          <p:nvPr/>
        </p:nvPicPr>
        <p:blipFill>
          <a:blip r:embed="rId3"/>
          <a:stretch>
            <a:fillRect/>
          </a:stretch>
        </p:blipFill>
        <p:spPr>
          <a:xfrm>
            <a:off x="1829826" y="1760561"/>
            <a:ext cx="7614425" cy="3231551"/>
          </a:xfrm>
          <a:prstGeom prst="rect">
            <a:avLst/>
          </a:prstGeom>
          <a:ln>
            <a:solidFill>
              <a:schemeClr val="accent1"/>
            </a:solidFill>
          </a:ln>
        </p:spPr>
      </p:pic>
      <p:sp>
        <p:nvSpPr>
          <p:cNvPr id="8" name="Rectangle 7"/>
          <p:cNvSpPr/>
          <p:nvPr/>
        </p:nvSpPr>
        <p:spPr>
          <a:xfrm>
            <a:off x="461732" y="5429071"/>
            <a:ext cx="6794938" cy="1200329"/>
          </a:xfrm>
          <a:prstGeom prst="rect">
            <a:avLst/>
          </a:prstGeom>
        </p:spPr>
        <p:txBody>
          <a:bodyPr wrap="square">
            <a:spAutoFit/>
          </a:bodyPr>
          <a:lstStyle/>
          <a:p>
            <a:r>
              <a:rPr lang="en-US" sz="2400" dirty="0"/>
              <a:t>Specify the default #minutes of DL instruction         and set the DL Attendance flag = YES</a:t>
            </a:r>
          </a:p>
          <a:p>
            <a:r>
              <a:rPr lang="en-US" sz="2400" dirty="0"/>
              <a:t>Click &lt;SAVE&gt;</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9826" y="146972"/>
            <a:ext cx="8596105" cy="1176630"/>
          </a:xfrm>
          <a:prstGeom prst="rect">
            <a:avLst/>
          </a:prstGeom>
        </p:spPr>
      </p:pic>
    </p:spTree>
    <p:extLst>
      <p:ext uri="{BB962C8B-B14F-4D97-AF65-F5344CB8AC3E}">
        <p14:creationId xmlns:p14="http://schemas.microsoft.com/office/powerpoint/2010/main" val="635297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30A17B-A54C-4499-BC6A-1A26A83EE764}"/>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Distance Learning - Recording in TE   </a:t>
            </a:r>
            <a:endParaRPr lang="en-CA"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pPr defTabSz="914400"/>
            <a:r>
              <a:rPr lang="en-US" dirty="0">
                <a:solidFill>
                  <a:prstClr val="white"/>
                </a:solidFill>
              </a:rPr>
              <a:t>September 2020</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401CF334-2D5C-4859-84A6-CA7E6E43FAEB}" type="slidenum">
              <a:rPr lang="en-US" smtClean="0"/>
              <a:t>23</a:t>
            </a:fld>
            <a:endParaRPr lang="en-US" dirty="0"/>
          </a:p>
        </p:txBody>
      </p:sp>
      <p:pic>
        <p:nvPicPr>
          <p:cNvPr id="2" name="Picture 1" descr="TE CLass Instance with Navigator&#10;&#10;screen shot shows red arrow pointing to Navigator &quot;Attendance&quot;, getting ready to input attendance." title="TE CLass Instance with Navigator"/>
          <p:cNvPicPr>
            <a:picLocks noChangeAspect="1"/>
          </p:cNvPicPr>
          <p:nvPr/>
        </p:nvPicPr>
        <p:blipFill>
          <a:blip r:embed="rId3"/>
          <a:stretch>
            <a:fillRect/>
          </a:stretch>
        </p:blipFill>
        <p:spPr>
          <a:xfrm>
            <a:off x="2388358" y="2251881"/>
            <a:ext cx="6930055" cy="2999740"/>
          </a:xfrm>
          <a:prstGeom prst="rect">
            <a:avLst/>
          </a:prstGeom>
          <a:ln>
            <a:solidFill>
              <a:schemeClr val="accent1"/>
            </a:solidFill>
          </a:ln>
        </p:spPr>
      </p:pic>
      <p:sp>
        <p:nvSpPr>
          <p:cNvPr id="7" name="Rectangle 6"/>
          <p:cNvSpPr/>
          <p:nvPr/>
        </p:nvSpPr>
        <p:spPr>
          <a:xfrm>
            <a:off x="609600" y="5525012"/>
            <a:ext cx="8744464" cy="830997"/>
          </a:xfrm>
          <a:prstGeom prst="rect">
            <a:avLst/>
          </a:prstGeom>
        </p:spPr>
        <p:txBody>
          <a:bodyPr wrap="square">
            <a:spAutoFit/>
          </a:bodyPr>
          <a:lstStyle/>
          <a:p>
            <a:endParaRPr lang="en-US" sz="2400" dirty="0"/>
          </a:p>
          <a:p>
            <a:r>
              <a:rPr lang="en-US" sz="2400" dirty="0"/>
              <a:t>Done!  Now let’s input attendance…</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55332" y="350241"/>
            <a:ext cx="8596105" cy="1176630"/>
          </a:xfrm>
          <a:prstGeom prst="rect">
            <a:avLst/>
          </a:prstGeom>
        </p:spPr>
      </p:pic>
    </p:spTree>
    <p:extLst>
      <p:ext uri="{BB962C8B-B14F-4D97-AF65-F5344CB8AC3E}">
        <p14:creationId xmlns:p14="http://schemas.microsoft.com/office/powerpoint/2010/main" val="3924093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3653DA-96BE-48AE-9E9A-7720D5DCECA3}"/>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Distance Learning - Recording in TE  </a:t>
            </a:r>
            <a:endParaRPr lang="en-CA"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pPr defTabSz="914400"/>
            <a:r>
              <a:rPr lang="en-US" dirty="0">
                <a:solidFill>
                  <a:prstClr val="white"/>
                </a:solidFill>
                <a:latin typeface="Calibri" panose="020F0502020204030204"/>
              </a:rPr>
              <a:t>September 2020</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pPr defTabSz="914400"/>
            <a:fld id="{401CF334-2D5C-4859-84A6-CA7E6E43FAEB}" type="slidenum">
              <a:rPr lang="en-US">
                <a:latin typeface="Calibri" panose="020F0502020204030204"/>
              </a:rPr>
              <a:pPr defTabSz="914400"/>
              <a:t>24</a:t>
            </a:fld>
            <a:endParaRPr lang="en-US" dirty="0">
              <a:latin typeface="Calibri" panose="020F0502020204030204"/>
            </a:endParaRPr>
          </a:p>
        </p:txBody>
      </p:sp>
      <p:pic>
        <p:nvPicPr>
          <p:cNvPr id="3" name="Picture 2" descr="Screen shot with two rows of attendance minutes (Traditional Instructional and DL). There are 120 DL minutes input for two students on 3/31 and 4/2." title="TE DAILY attendance input screen"/>
          <p:cNvPicPr>
            <a:picLocks noChangeAspect="1"/>
          </p:cNvPicPr>
          <p:nvPr/>
        </p:nvPicPr>
        <p:blipFill>
          <a:blip r:embed="rId3"/>
          <a:stretch>
            <a:fillRect/>
          </a:stretch>
        </p:blipFill>
        <p:spPr>
          <a:xfrm>
            <a:off x="2821945" y="2115403"/>
            <a:ext cx="5827554" cy="4243740"/>
          </a:xfrm>
          <a:prstGeom prst="rect">
            <a:avLst/>
          </a:prstGeom>
          <a:ln>
            <a:solidFill>
              <a:schemeClr val="accent1"/>
            </a:solidFill>
          </a:ln>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57118" y="2421029"/>
            <a:ext cx="1653683" cy="670618"/>
          </a:xfrm>
          <a:prstGeom prst="rect">
            <a:avLst/>
          </a:prstGeom>
        </p:spPr>
      </p:pic>
      <p:pic>
        <p:nvPicPr>
          <p:cNvPr id="2" name="Picture 1">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14696" y="200363"/>
            <a:ext cx="8596105" cy="1176630"/>
          </a:xfrm>
          <a:prstGeom prst="rect">
            <a:avLst/>
          </a:prstGeom>
        </p:spPr>
      </p:pic>
    </p:spTree>
    <p:extLst>
      <p:ext uri="{BB962C8B-B14F-4D97-AF65-F5344CB8AC3E}">
        <p14:creationId xmlns:p14="http://schemas.microsoft.com/office/powerpoint/2010/main" val="1625148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 &amp; Resources</a:t>
            </a:r>
          </a:p>
        </p:txBody>
      </p:sp>
      <p:sp>
        <p:nvSpPr>
          <p:cNvPr id="3" name="Text Placeholder 2">
            <a:extLst>
              <a:ext uri="{C183D7F6-B498-43B3-948B-1728B52AA6E4}">
                <adec:decorative xmlns:adec="http://schemas.microsoft.com/office/drawing/2017/decorative" val="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2614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376" y="348891"/>
            <a:ext cx="7886700" cy="500498"/>
          </a:xfrm>
        </p:spPr>
        <p:txBody>
          <a:bodyPr>
            <a:noAutofit/>
          </a:bodyPr>
          <a:lstStyle/>
          <a:p>
            <a:r>
              <a:rPr lang="en-US" sz="4800" b="1" dirty="0">
                <a:solidFill>
                  <a:schemeClr val="accent1">
                    <a:lumMod val="75000"/>
                  </a:schemeClr>
                </a:solidFill>
              </a:rPr>
              <a:t>CAEP Outcomes</a:t>
            </a:r>
          </a:p>
        </p:txBody>
      </p:sp>
      <p:graphicFrame>
        <p:nvGraphicFramePr>
          <p:cNvPr id="3" name="Diagram 2" descr="Literacy Gains&#10;HSE/HS Diploma&#10;Post-Secondary&#10;Enter Employment&#10;Increase Wages&#10;Transition"/>
          <p:cNvGraphicFramePr/>
          <p:nvPr>
            <p:extLst>
              <p:ext uri="{D42A27DB-BD31-4B8C-83A1-F6EECF244321}">
                <p14:modId xmlns:p14="http://schemas.microsoft.com/office/powerpoint/2010/main" val="2171726518"/>
              </p:ext>
            </p:extLst>
          </p:nvPr>
        </p:nvGraphicFramePr>
        <p:xfrm>
          <a:off x="1472018" y="1424257"/>
          <a:ext cx="9526683" cy="4529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854649" y="2360977"/>
            <a:ext cx="2233748" cy="1546577"/>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Pre/Post Level Completion</a:t>
            </a:r>
          </a:p>
          <a:p>
            <a:pPr marL="214312" indent="-214312" defTabSz="685797">
              <a:buFont typeface="Arial" panose="020B0604020202020204" pitchFamily="34" charset="0"/>
              <a:buChar char="•"/>
            </a:pPr>
            <a:r>
              <a:rPr lang="en-US" sz="1350" dirty="0">
                <a:latin typeface="Calibri" panose="020F0502020204030204"/>
              </a:rPr>
              <a:t>Carnegie Units /HS Credits</a:t>
            </a:r>
          </a:p>
          <a:p>
            <a:pPr marL="214312" indent="-214312" defTabSz="685797">
              <a:buFont typeface="Arial" panose="020B0604020202020204" pitchFamily="34" charset="0"/>
              <a:buChar char="•"/>
            </a:pPr>
            <a:r>
              <a:rPr lang="en-US" sz="1350" dirty="0">
                <a:latin typeface="Calibri" panose="020F0502020204030204"/>
              </a:rPr>
              <a:t>CDCP Certificate</a:t>
            </a:r>
          </a:p>
          <a:p>
            <a:pPr marL="214312" indent="-214312" defTabSz="685797">
              <a:buFont typeface="Arial" panose="020B0604020202020204" pitchFamily="34" charset="0"/>
              <a:buChar char="•"/>
            </a:pPr>
            <a:r>
              <a:rPr lang="en-US" sz="1350" dirty="0">
                <a:latin typeface="Calibri" panose="020F0502020204030204"/>
              </a:rPr>
              <a:t>Occupational Skills Gain</a:t>
            </a:r>
          </a:p>
          <a:p>
            <a:pPr marL="214312" indent="-214312" defTabSz="685797">
              <a:buFont typeface="Arial" panose="020B0604020202020204" pitchFamily="34" charset="0"/>
              <a:buChar char="•"/>
            </a:pPr>
            <a:r>
              <a:rPr lang="en-US" sz="1350" dirty="0">
                <a:latin typeface="Calibri" panose="020F0502020204030204"/>
              </a:rPr>
              <a:t>Workforce Preparation</a:t>
            </a:r>
          </a:p>
        </p:txBody>
      </p:sp>
      <p:sp>
        <p:nvSpPr>
          <p:cNvPr id="5" name="TextBox 4"/>
          <p:cNvSpPr txBox="1"/>
          <p:nvPr/>
        </p:nvSpPr>
        <p:spPr>
          <a:xfrm>
            <a:off x="4690111" y="2365242"/>
            <a:ext cx="22337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High School Diploma</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GED</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a:t>
            </a:r>
            <a:r>
              <a:rPr lang="en-US" sz="1350" dirty="0" err="1">
                <a:solidFill>
                  <a:prstClr val="black"/>
                </a:solidFill>
                <a:latin typeface="Calibri" panose="020F0502020204030204"/>
              </a:rPr>
              <a:t>HiSET</a:t>
            </a:r>
            <a:endParaRPr lang="en-US" sz="1350" dirty="0">
              <a:solidFill>
                <a:prstClr val="black"/>
              </a:solidFill>
              <a:latin typeface="Calibri" panose="020F0502020204030204"/>
            </a:endParaRPr>
          </a:p>
          <a:p>
            <a:pPr marL="214312" indent="-214312" defTabSz="685797">
              <a:buFont typeface="Arial" panose="020B0604020202020204" pitchFamily="34" charset="0"/>
              <a:buChar char="•"/>
            </a:pPr>
            <a:r>
              <a:rPr lang="en-US" sz="1350" dirty="0">
                <a:solidFill>
                  <a:prstClr val="black"/>
                </a:solidFill>
                <a:latin typeface="Calibri" panose="020F0502020204030204"/>
              </a:rPr>
              <a:t>Passed TASC</a:t>
            </a:r>
          </a:p>
        </p:txBody>
      </p:sp>
      <p:sp>
        <p:nvSpPr>
          <p:cNvPr id="6" name="TextBox 5"/>
          <p:cNvSpPr txBox="1"/>
          <p:nvPr/>
        </p:nvSpPr>
        <p:spPr>
          <a:xfrm>
            <a:off x="7425146" y="2320778"/>
            <a:ext cx="3043233" cy="1131079"/>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College Degree – AA, AS, BA, BS</a:t>
            </a:r>
          </a:p>
          <a:p>
            <a:pPr marL="214312" indent="-214312" defTabSz="685797">
              <a:buFont typeface="Arial" panose="020B0604020202020204" pitchFamily="34" charset="0"/>
              <a:buChar char="•"/>
            </a:pPr>
            <a:r>
              <a:rPr lang="en-US" sz="1350" dirty="0">
                <a:solidFill>
                  <a:prstClr val="black"/>
                </a:solidFill>
                <a:latin typeface="Calibri" panose="020F0502020204030204"/>
              </a:rPr>
              <a:t>Graduate Studies</a:t>
            </a:r>
          </a:p>
          <a:p>
            <a:pPr marL="214312" indent="-214312" defTabSz="685797">
              <a:buFont typeface="Arial" panose="020B0604020202020204" pitchFamily="34" charset="0"/>
              <a:buChar char="•"/>
            </a:pPr>
            <a:r>
              <a:rPr lang="en-US" sz="1350">
                <a:solidFill>
                  <a:prstClr val="black"/>
                </a:solidFill>
                <a:latin typeface="Calibri" panose="020F0502020204030204"/>
              </a:rPr>
              <a:t>Training Credential</a:t>
            </a:r>
            <a:endParaRPr lang="en-US" sz="1350" dirty="0">
              <a:solidFill>
                <a:prstClr val="black"/>
              </a:solidFill>
              <a:latin typeface="Calibri" panose="020F0502020204030204"/>
            </a:endParaRPr>
          </a:p>
          <a:p>
            <a:pPr marL="214312" indent="-214312" defTabSz="685797">
              <a:buFont typeface="Arial" panose="020B0604020202020204" pitchFamily="34" charset="0"/>
              <a:buChar char="•"/>
            </a:pPr>
            <a:r>
              <a:rPr lang="en-US" sz="1350" dirty="0">
                <a:solidFill>
                  <a:prstClr val="black"/>
                </a:solidFill>
                <a:latin typeface="Calibri" panose="020F0502020204030204"/>
              </a:rPr>
              <a:t>Occupational Licensure/Certificate</a:t>
            </a:r>
          </a:p>
          <a:p>
            <a:pPr marL="214312" indent="-214312" defTabSz="685797">
              <a:buFont typeface="Arial" panose="020B0604020202020204" pitchFamily="34" charset="0"/>
              <a:buChar char="•"/>
            </a:pPr>
            <a:r>
              <a:rPr lang="en-US" sz="1350" dirty="0">
                <a:solidFill>
                  <a:prstClr val="black"/>
                </a:solidFill>
                <a:latin typeface="Calibri" panose="020F0502020204030204"/>
              </a:rPr>
              <a:t>Apprenticeship</a:t>
            </a:r>
          </a:p>
        </p:txBody>
      </p:sp>
      <p:sp>
        <p:nvSpPr>
          <p:cNvPr id="7" name="TextBox 6"/>
          <p:cNvSpPr txBox="1"/>
          <p:nvPr/>
        </p:nvSpPr>
        <p:spPr>
          <a:xfrm>
            <a:off x="1867981" y="5163971"/>
            <a:ext cx="223374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Get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Retain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Enter Military</a:t>
            </a:r>
          </a:p>
        </p:txBody>
      </p:sp>
      <p:sp>
        <p:nvSpPr>
          <p:cNvPr id="8" name="TextBox 7"/>
          <p:cNvSpPr txBox="1"/>
          <p:nvPr/>
        </p:nvSpPr>
        <p:spPr>
          <a:xfrm>
            <a:off x="4821008" y="5177121"/>
            <a:ext cx="2233748" cy="50783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Increase Wages</a:t>
            </a:r>
          </a:p>
          <a:p>
            <a:pPr marL="214312" indent="-214312" defTabSz="685797">
              <a:buFont typeface="Arial" panose="020B0604020202020204" pitchFamily="34" charset="0"/>
              <a:buChar char="•"/>
            </a:pPr>
            <a:r>
              <a:rPr lang="en-US" sz="1350" dirty="0">
                <a:solidFill>
                  <a:prstClr val="black"/>
                </a:solidFill>
                <a:latin typeface="Calibri" panose="020F0502020204030204"/>
              </a:rPr>
              <a:t>Get a Better Job</a:t>
            </a:r>
          </a:p>
        </p:txBody>
      </p:sp>
      <p:sp>
        <p:nvSpPr>
          <p:cNvPr id="9" name="TextBox 8"/>
          <p:cNvSpPr txBox="1"/>
          <p:nvPr/>
        </p:nvSpPr>
        <p:spPr>
          <a:xfrm>
            <a:off x="7575639" y="5173495"/>
            <a:ext cx="305212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ASE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Post-Secondary/CTE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Post-Secondary/College</a:t>
            </a:r>
          </a:p>
        </p:txBody>
      </p:sp>
    </p:spTree>
    <p:extLst>
      <p:ext uri="{BB962C8B-B14F-4D97-AF65-F5344CB8AC3E}">
        <p14:creationId xmlns:p14="http://schemas.microsoft.com/office/powerpoint/2010/main" val="3098797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120771" y="195962"/>
            <a:ext cx="1128335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n-lt"/>
                <a:ea typeface="+mn-ea"/>
                <a:cs typeface="+mn-cs"/>
              </a:rPr>
              <a:t>Literacy Gains – CTE Related Outcomes</a:t>
            </a:r>
          </a:p>
        </p:txBody>
      </p:sp>
      <p:sp>
        <p:nvSpPr>
          <p:cNvPr id="5" name="TextBox 4"/>
          <p:cNvSpPr txBox="1"/>
          <p:nvPr/>
        </p:nvSpPr>
        <p:spPr>
          <a:xfrm>
            <a:off x="500332" y="1119292"/>
            <a:ext cx="11162581" cy="5570756"/>
          </a:xfrm>
          <a:prstGeom prst="rect">
            <a:avLst/>
          </a:prstGeom>
          <a:noFill/>
          <a:ln>
            <a:solidFill>
              <a:schemeClr val="accent1"/>
            </a:solidFill>
          </a:ln>
        </p:spPr>
        <p:txBody>
          <a:bodyPr wrap="square" rtlCol="0">
            <a:spAutoFit/>
          </a:bodyPr>
          <a:lstStyle/>
          <a:p>
            <a:r>
              <a:rPr lang="en-US" sz="3200" b="1" u="sng" dirty="0"/>
              <a:t>Occupational Skills Gain:</a:t>
            </a:r>
          </a:p>
          <a:p>
            <a:pPr marL="285750" indent="-285750">
              <a:buFont typeface="Arial" panose="020B0604020202020204" pitchFamily="34" charset="0"/>
              <a:buChar char="•"/>
            </a:pPr>
            <a:r>
              <a:rPr lang="en-US" sz="3200" dirty="0"/>
              <a:t>Usually suggests accomplishment of a portion of a longer term program</a:t>
            </a:r>
          </a:p>
          <a:p>
            <a:pPr marL="742950" lvl="1" indent="-285750">
              <a:buFont typeface="Arial" panose="020B0604020202020204" pitchFamily="34" charset="0"/>
              <a:buChar char="•"/>
            </a:pPr>
            <a:r>
              <a:rPr lang="en-US" sz="2800" i="1" dirty="0"/>
              <a:t>For example</a:t>
            </a:r>
            <a:r>
              <a:rPr lang="en-US" sz="2800" dirty="0"/>
              <a:t>: a student enrolls in a long term welding program in CTE, which is five semesters/five modules long. </a:t>
            </a:r>
            <a:r>
              <a:rPr lang="en-US" sz="2800" b="1" i="1" dirty="0"/>
              <a:t>The student passes a skills check/written  test </a:t>
            </a:r>
            <a:r>
              <a:rPr lang="en-US" sz="2800" dirty="0"/>
              <a:t> that indicates the student is ready to finish Module I and enroll in Module II.</a:t>
            </a:r>
          </a:p>
          <a:p>
            <a:r>
              <a:rPr lang="en-US" sz="3200" b="1" u="sng" dirty="0"/>
              <a:t>Workforce Prep Outcome</a:t>
            </a:r>
            <a:r>
              <a:rPr lang="en-US" sz="3200" b="1" dirty="0"/>
              <a:t>:</a:t>
            </a:r>
          </a:p>
          <a:p>
            <a:pPr marL="285750" indent="-285750">
              <a:buFont typeface="Arial" panose="020B0604020202020204" pitchFamily="34" charset="0"/>
              <a:buChar char="•"/>
            </a:pPr>
            <a:r>
              <a:rPr lang="en-US" sz="3200" dirty="0"/>
              <a:t>Usually suggests completion of a shorter term program</a:t>
            </a:r>
          </a:p>
          <a:p>
            <a:pPr marL="742950" lvl="1" indent="-285750">
              <a:buFont typeface="Arial" panose="020B0604020202020204" pitchFamily="34" charset="0"/>
              <a:buChar char="•"/>
            </a:pPr>
            <a:r>
              <a:rPr lang="en-US" sz="2800" i="1" dirty="0"/>
              <a:t>For example</a:t>
            </a:r>
            <a:r>
              <a:rPr lang="en-US" sz="2800" dirty="0"/>
              <a:t>: a student enrolls and completes a 15 hour instructional module on job search strategies. </a:t>
            </a:r>
            <a:r>
              <a:rPr lang="en-US" sz="2800" b="1" i="1" dirty="0"/>
              <a:t>The student earns documentation </a:t>
            </a:r>
            <a:r>
              <a:rPr lang="en-US" sz="2800" dirty="0"/>
              <a:t>such as an informal certificate at the end of the instructional module.</a:t>
            </a:r>
          </a:p>
        </p:txBody>
      </p:sp>
    </p:spTree>
    <p:extLst>
      <p:ext uri="{BB962C8B-B14F-4D97-AF65-F5344CB8AC3E}">
        <p14:creationId xmlns:p14="http://schemas.microsoft.com/office/powerpoint/2010/main" val="3990973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495" y="0"/>
            <a:ext cx="10515600" cy="1325563"/>
          </a:xfrm>
        </p:spPr>
        <p:txBody>
          <a:bodyPr/>
          <a:lstStyle/>
          <a:p>
            <a:r>
              <a:rPr lang="en-US" dirty="0">
                <a:solidFill>
                  <a:schemeClr val="accent1">
                    <a:lumMod val="75000"/>
                  </a:schemeClr>
                </a:solidFill>
              </a:rPr>
              <a:t>MSG’s for CTE </a:t>
            </a:r>
          </a:p>
        </p:txBody>
      </p:sp>
      <p:sp>
        <p:nvSpPr>
          <p:cNvPr id="3" name="Content Placeholder 2"/>
          <p:cNvSpPr>
            <a:spLocks noGrp="1"/>
          </p:cNvSpPr>
          <p:nvPr>
            <p:ph idx="1"/>
          </p:nvPr>
        </p:nvSpPr>
        <p:spPr>
          <a:xfrm>
            <a:off x="631166" y="1105469"/>
            <a:ext cx="6899694" cy="5622877"/>
          </a:xfrm>
        </p:spPr>
        <p:txBody>
          <a:bodyPr>
            <a:normAutofit/>
          </a:bodyPr>
          <a:lstStyle/>
          <a:p>
            <a:pPr marL="0" indent="0">
              <a:buNone/>
            </a:pPr>
            <a:r>
              <a:rPr lang="en-US" sz="3200" dirty="0"/>
              <a:t>The Passage of Exam Measurable Skills Gain for WIOA I aligns with the CAEP Occupational Skills Gain.</a:t>
            </a:r>
          </a:p>
          <a:p>
            <a:pPr lvl="1"/>
            <a:r>
              <a:rPr lang="en-US" sz="3200" dirty="0"/>
              <a:t>When a student achieves an Occupational Skills Gain, that now entails that the student passes an exam such as work skills demonstration</a:t>
            </a:r>
          </a:p>
          <a:p>
            <a:pPr lvl="1"/>
            <a:r>
              <a:rPr lang="en-US" sz="3200" dirty="0"/>
              <a:t>Workforce Preparation Outcome should include some documentation of work skills progression or attainment.</a:t>
            </a:r>
          </a:p>
          <a:p>
            <a:pPr lvl="1"/>
            <a:endParaRPr lang="en-US" sz="3200" dirty="0"/>
          </a:p>
        </p:txBody>
      </p:sp>
      <p:pic>
        <p:nvPicPr>
          <p:cNvPr id="4" name="Picture 3" descr="Screen capture of CAEP Occupational Skills Gain for 9 – Work, indicating the following skills:&#10;- Met work-based project goal&#10;- Training milestone&#10;- Acquired workforce readiness skills&#10;"/>
          <p:cNvPicPr>
            <a:picLocks noChangeAspect="1"/>
          </p:cNvPicPr>
          <p:nvPr/>
        </p:nvPicPr>
        <p:blipFill rotWithShape="1">
          <a:blip r:embed="rId2">
            <a:extLst>
              <a:ext uri="{28A0092B-C50C-407E-A947-70E740481C1C}">
                <a14:useLocalDpi xmlns:a14="http://schemas.microsoft.com/office/drawing/2010/main" val="0"/>
              </a:ext>
            </a:extLst>
          </a:blip>
          <a:srcRect t="1" r="68778" b="40435"/>
          <a:stretch/>
        </p:blipFill>
        <p:spPr>
          <a:xfrm>
            <a:off x="9171385" y="1105469"/>
            <a:ext cx="2444039" cy="2664484"/>
          </a:xfrm>
          <a:prstGeom prst="rect">
            <a:avLst/>
          </a:prstGeom>
          <a:ln>
            <a:solidFill>
              <a:schemeClr val="accent1"/>
            </a:solidFill>
          </a:ln>
        </p:spPr>
      </p:pic>
      <p:pic>
        <p:nvPicPr>
          <p:cNvPr id="5" name="Picture 4" descr="Screen capture of CAEP Occupational Skills Gain for 9 – Work, indicating the following skills:&#10;- Met work-based project goal&#10;- Training milestone&#10;- Acquired workforce readiness skills&#10;"/>
          <p:cNvPicPr>
            <a:picLocks noChangeAspect="1"/>
          </p:cNvPicPr>
          <p:nvPr/>
        </p:nvPicPr>
        <p:blipFill>
          <a:blip r:embed="rId3"/>
          <a:stretch>
            <a:fillRect/>
          </a:stretch>
        </p:blipFill>
        <p:spPr>
          <a:xfrm>
            <a:off x="9270921" y="4409862"/>
            <a:ext cx="2344503" cy="1557537"/>
          </a:xfrm>
          <a:prstGeom prst="rect">
            <a:avLst/>
          </a:prstGeom>
          <a:ln>
            <a:solidFill>
              <a:schemeClr val="accent1"/>
            </a:solidFill>
          </a:ln>
        </p:spPr>
      </p:pic>
    </p:spTree>
    <p:extLst>
      <p:ext uri="{BB962C8B-B14F-4D97-AF65-F5344CB8AC3E}">
        <p14:creationId xmlns:p14="http://schemas.microsoft.com/office/powerpoint/2010/main" val="3514722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Literacy Gains Outcomes</a:t>
            </a:r>
          </a:p>
        </p:txBody>
      </p:sp>
      <p:sp>
        <p:nvSpPr>
          <p:cNvPr id="3" name="Content Placeholder 2"/>
          <p:cNvSpPr>
            <a:spLocks noGrp="1"/>
          </p:cNvSpPr>
          <p:nvPr>
            <p:ph idx="1"/>
          </p:nvPr>
        </p:nvSpPr>
        <p:spPr>
          <a:xfrm>
            <a:off x="838200" y="1556017"/>
            <a:ext cx="10150565" cy="5041001"/>
          </a:xfrm>
          <a:ln>
            <a:solidFill>
              <a:schemeClr val="accent1"/>
            </a:solidFill>
          </a:ln>
        </p:spPr>
        <p:txBody>
          <a:bodyPr>
            <a:normAutofit/>
          </a:bodyPr>
          <a:lstStyle/>
          <a:p>
            <a:r>
              <a:rPr lang="en-US" sz="3200" dirty="0"/>
              <a:t>Mark when CAEP learners achieve outcomes in Distance Learning classes.</a:t>
            </a:r>
          </a:p>
          <a:p>
            <a:r>
              <a:rPr lang="en-US" sz="3200" dirty="0"/>
              <a:t>Record achievements already attained before closures</a:t>
            </a:r>
          </a:p>
          <a:p>
            <a:r>
              <a:rPr lang="en-US" sz="3200" dirty="0"/>
              <a:t>Use “passage of exam” process for CTE MSG’s as a guide for recording student achievement.</a:t>
            </a:r>
          </a:p>
          <a:p>
            <a:pPr lvl="1"/>
            <a:r>
              <a:rPr lang="en-US" sz="3200" dirty="0"/>
              <a:t>Student passes informal exam such as a (virtual) class assessment, written assignment, or oral interview </a:t>
            </a:r>
          </a:p>
          <a:p>
            <a:pPr lvl="1"/>
            <a:r>
              <a:rPr lang="en-US" sz="3200" dirty="0"/>
              <a:t>Completes skills demonstration in workforce preparation activities</a:t>
            </a:r>
          </a:p>
          <a:p>
            <a:pPr lvl="1"/>
            <a:endParaRPr lang="en-US" sz="3200" dirty="0"/>
          </a:p>
          <a:p>
            <a:pPr lvl="1"/>
            <a:endParaRPr lang="en-US" sz="3200" dirty="0"/>
          </a:p>
          <a:p>
            <a:pPr marL="0" indent="0">
              <a:buNone/>
            </a:pPr>
            <a:endParaRPr lang="en-US" sz="3200" dirty="0"/>
          </a:p>
        </p:txBody>
      </p:sp>
    </p:spTree>
    <p:extLst>
      <p:ext uri="{BB962C8B-B14F-4D97-AF65-F5344CB8AC3E}">
        <p14:creationId xmlns:p14="http://schemas.microsoft.com/office/powerpoint/2010/main" val="251682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589" y="160338"/>
            <a:ext cx="9385989" cy="1219200"/>
          </a:xfrm>
        </p:spPr>
        <p:txBody>
          <a:bodyPr>
            <a:noAutofit/>
          </a:bodyPr>
          <a:lstStyle/>
          <a:p>
            <a:r>
              <a:rPr lang="en-US" b="1" dirty="0"/>
              <a:t>COVID-19’s Effect on CAEP Agencies</a:t>
            </a:r>
            <a:endParaRPr lang="en-US" dirty="0"/>
          </a:p>
        </p:txBody>
      </p:sp>
      <p:sp>
        <p:nvSpPr>
          <p:cNvPr id="3" name="Content Placeholder 2"/>
          <p:cNvSpPr>
            <a:spLocks noGrp="1"/>
          </p:cNvSpPr>
          <p:nvPr>
            <p:ph idx="1"/>
          </p:nvPr>
        </p:nvSpPr>
        <p:spPr>
          <a:xfrm>
            <a:off x="1136468" y="1379538"/>
            <a:ext cx="9972809" cy="5191079"/>
          </a:xfrm>
        </p:spPr>
        <p:txBody>
          <a:bodyPr>
            <a:normAutofit/>
          </a:bodyPr>
          <a:lstStyle/>
          <a:p>
            <a:r>
              <a:rPr lang="en-US" sz="3600" dirty="0"/>
              <a:t>With most agencies closed for </a:t>
            </a:r>
            <a:r>
              <a:rPr lang="en-US" sz="3600" b="1" i="1" dirty="0"/>
              <a:t>COVID-19</a:t>
            </a:r>
            <a:r>
              <a:rPr lang="en-US" sz="3600" dirty="0"/>
              <a:t>, many agencies are quickly adapting to implementing distance learning options.</a:t>
            </a:r>
          </a:p>
          <a:p>
            <a:r>
              <a:rPr lang="en-US" sz="3600" dirty="0"/>
              <a:t>OTAN has a resource page that provides help to agencies responding to COVID-19. </a:t>
            </a:r>
          </a:p>
          <a:p>
            <a:pPr marL="231775" indent="0">
              <a:buNone/>
            </a:pPr>
            <a:r>
              <a:rPr lang="en-US" sz="3600" u="sng" dirty="0">
                <a:hlinkClick r:id="rId2"/>
              </a:rPr>
              <a:t>https://otan.us/resources/covid-19-field-support/</a:t>
            </a:r>
            <a:endParaRPr lang="en-US" sz="3600" dirty="0"/>
          </a:p>
          <a:p>
            <a:r>
              <a:rPr lang="en-US" sz="3600" dirty="0"/>
              <a:t>For EOY reporting, CAEP agencies should continue to follow the CAEP beginning of year letter for PY 2019-20.</a:t>
            </a:r>
          </a:p>
          <a:p>
            <a:pPr marL="0" indent="0">
              <a:buNone/>
            </a:pPr>
            <a:endParaRPr lang="en-US" sz="3600" dirty="0"/>
          </a:p>
          <a:p>
            <a:pPr marL="0" indent="0">
              <a:buNone/>
            </a:pPr>
            <a:endParaRPr lang="en-US" sz="36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3</a:t>
            </a:fld>
            <a:endParaRPr lang="en-US" altLang="en-US"/>
          </a:p>
        </p:txBody>
      </p:sp>
    </p:spTree>
    <p:extLst>
      <p:ext uri="{BB962C8B-B14F-4D97-AF65-F5344CB8AC3E}">
        <p14:creationId xmlns:p14="http://schemas.microsoft.com/office/powerpoint/2010/main" val="507222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Literacy Gains Outcomes </a:t>
            </a:r>
          </a:p>
        </p:txBody>
      </p:sp>
      <p:sp>
        <p:nvSpPr>
          <p:cNvPr id="3" name="Content Placeholder 2"/>
          <p:cNvSpPr>
            <a:spLocks noGrp="1"/>
          </p:cNvSpPr>
          <p:nvPr>
            <p:ph idx="1"/>
          </p:nvPr>
        </p:nvSpPr>
        <p:spPr>
          <a:xfrm>
            <a:off x="838200" y="1556017"/>
            <a:ext cx="10150565" cy="5041001"/>
          </a:xfrm>
          <a:ln>
            <a:solidFill>
              <a:schemeClr val="accent1"/>
            </a:solidFill>
          </a:ln>
        </p:spPr>
        <p:txBody>
          <a:bodyPr>
            <a:normAutofit/>
          </a:bodyPr>
          <a:lstStyle/>
          <a:p>
            <a:pPr marL="0" indent="0">
              <a:buNone/>
            </a:pPr>
            <a:r>
              <a:rPr lang="en-US" sz="3600" dirty="0"/>
              <a:t>Passes (virtual) class assessment, written assignment, or oral interview </a:t>
            </a:r>
          </a:p>
          <a:p>
            <a:r>
              <a:rPr lang="en-US" sz="3600" dirty="0"/>
              <a:t>Learner Mastery</a:t>
            </a:r>
          </a:p>
          <a:p>
            <a:r>
              <a:rPr lang="en-US" sz="3600" dirty="0"/>
              <a:t>Educational Software</a:t>
            </a:r>
          </a:p>
          <a:p>
            <a:r>
              <a:rPr lang="en-US" sz="3600" dirty="0"/>
              <a:t>Local Program Milestones</a:t>
            </a:r>
          </a:p>
          <a:p>
            <a:pPr marL="0" indent="0">
              <a:buNone/>
            </a:pPr>
            <a:endParaRPr lang="en-US" sz="3600" dirty="0"/>
          </a:p>
          <a:p>
            <a:pPr marL="457200" lvl="1" indent="0">
              <a:buNone/>
            </a:pPr>
            <a:endParaRPr lang="en-US" sz="3200" dirty="0"/>
          </a:p>
          <a:p>
            <a:pPr lvl="1"/>
            <a:endParaRPr lang="en-US" sz="3200" dirty="0"/>
          </a:p>
          <a:p>
            <a:pPr marL="0" indent="0">
              <a:buNone/>
            </a:pPr>
            <a:endParaRPr lang="en-US" sz="3200" dirty="0"/>
          </a:p>
        </p:txBody>
      </p:sp>
    </p:spTree>
    <p:extLst>
      <p:ext uri="{BB962C8B-B14F-4D97-AF65-F5344CB8AC3E}">
        <p14:creationId xmlns:p14="http://schemas.microsoft.com/office/powerpoint/2010/main" val="988761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Literacy Gains Outcomes  </a:t>
            </a:r>
          </a:p>
        </p:txBody>
      </p:sp>
      <p:sp>
        <p:nvSpPr>
          <p:cNvPr id="3" name="Content Placeholder 2"/>
          <p:cNvSpPr>
            <a:spLocks noGrp="1"/>
          </p:cNvSpPr>
          <p:nvPr>
            <p:ph idx="1"/>
          </p:nvPr>
        </p:nvSpPr>
        <p:spPr>
          <a:xfrm>
            <a:off x="838200" y="1556017"/>
            <a:ext cx="10150565" cy="5041001"/>
          </a:xfrm>
          <a:ln>
            <a:solidFill>
              <a:schemeClr val="accent1"/>
            </a:solidFill>
          </a:ln>
        </p:spPr>
        <p:txBody>
          <a:bodyPr>
            <a:normAutofit/>
          </a:bodyPr>
          <a:lstStyle/>
          <a:p>
            <a:pPr marL="0" indent="0">
              <a:buNone/>
            </a:pPr>
            <a:r>
              <a:rPr lang="en-US" sz="3600" dirty="0"/>
              <a:t>Completes skills demonstration in workforce preparation activities</a:t>
            </a:r>
          </a:p>
          <a:p>
            <a:r>
              <a:rPr lang="en-US" sz="3600" dirty="0"/>
              <a:t>EL Civics/IET </a:t>
            </a:r>
          </a:p>
          <a:p>
            <a:r>
              <a:rPr lang="en-US" sz="3600" dirty="0"/>
              <a:t>Transitions</a:t>
            </a:r>
          </a:p>
          <a:p>
            <a:r>
              <a:rPr lang="en-US" sz="3600" dirty="0"/>
              <a:t>EL Co-Enrollment</a:t>
            </a:r>
          </a:p>
          <a:p>
            <a:pPr lvl="1"/>
            <a:endParaRPr lang="en-US" sz="3200" dirty="0"/>
          </a:p>
          <a:p>
            <a:pPr lvl="1"/>
            <a:endParaRPr lang="en-US" sz="3200" dirty="0"/>
          </a:p>
          <a:p>
            <a:pPr marL="0" indent="0">
              <a:buNone/>
            </a:pPr>
            <a:endParaRPr lang="en-US" sz="3200" dirty="0"/>
          </a:p>
        </p:txBody>
      </p:sp>
    </p:spTree>
    <p:extLst>
      <p:ext uri="{BB962C8B-B14F-4D97-AF65-F5344CB8AC3E}">
        <p14:creationId xmlns:p14="http://schemas.microsoft.com/office/powerpoint/2010/main" val="728612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4"/>
          <p:cNvSpPr>
            <a:spLocks noGrp="1"/>
          </p:cNvSpPr>
          <p:nvPr>
            <p:ph type="title" idx="4294967295"/>
          </p:nvPr>
        </p:nvSpPr>
        <p:spPr>
          <a:xfrm>
            <a:off x="2457734" y="180792"/>
            <a:ext cx="7391401" cy="870085"/>
          </a:xfrm>
        </p:spPr>
        <p:txBody>
          <a:bodyPr>
            <a:normAutofit/>
          </a:bodyPr>
          <a:lstStyle/>
          <a:p>
            <a:pPr algn="ctr"/>
            <a:r>
              <a:rPr lang="en-US" b="1" dirty="0">
                <a:solidFill>
                  <a:schemeClr val="tx1"/>
                </a:solidFill>
              </a:rPr>
              <a:t>TE I3 Reports</a:t>
            </a:r>
            <a:endParaRPr lang="en-US" altLang="en-US" dirty="0"/>
          </a:p>
        </p:txBody>
      </p:sp>
      <p:sp>
        <p:nvSpPr>
          <p:cNvPr id="19459" name="Content Placeholder 25"/>
          <p:cNvSpPr>
            <a:spLocks noGrp="1"/>
          </p:cNvSpPr>
          <p:nvPr>
            <p:ph idx="1"/>
          </p:nvPr>
        </p:nvSpPr>
        <p:spPr>
          <a:xfrm>
            <a:off x="1173707" y="1160924"/>
            <a:ext cx="9662615" cy="4531853"/>
          </a:xfrm>
        </p:spPr>
        <p:txBody>
          <a:bodyPr>
            <a:normAutofit/>
          </a:bodyPr>
          <a:lstStyle/>
          <a:p>
            <a:pPr marL="539496" indent="-457200">
              <a:buFont typeface="Arial" panose="020B0604020202020204" pitchFamily="34" charset="0"/>
              <a:buChar char="•"/>
              <a:defRPr/>
            </a:pPr>
            <a:r>
              <a:rPr lang="en-US" altLang="en-US" sz="3200" dirty="0"/>
              <a:t>TE has new I</a:t>
            </a:r>
            <a:r>
              <a:rPr lang="en-US" altLang="en-US" sz="3200" baseline="30000" dirty="0"/>
              <a:t>3 </a:t>
            </a:r>
            <a:r>
              <a:rPr lang="en-US" altLang="en-US" sz="3200" dirty="0"/>
              <a:t>reports that relate results from EL Civics COAAPs to AB 2098 Immigrant Integration Indicators (I</a:t>
            </a:r>
            <a:r>
              <a:rPr lang="en-US" altLang="en-US" sz="3200" baseline="30000" dirty="0"/>
              <a:t>3</a:t>
            </a:r>
            <a:r>
              <a:rPr lang="en-US" altLang="en-US" sz="3200" dirty="0"/>
              <a:t>).</a:t>
            </a:r>
          </a:p>
          <a:p>
            <a:pPr marL="539496" indent="-457200">
              <a:buFont typeface="Arial" panose="020B0604020202020204" pitchFamily="34" charset="0"/>
              <a:buChar char="•"/>
              <a:defRPr/>
            </a:pPr>
            <a:r>
              <a:rPr lang="en-US" altLang="en-US" sz="3200" dirty="0"/>
              <a:t>There will also be a new column on the TE CAEP Summary that displays these new outcomes</a:t>
            </a:r>
          </a:p>
        </p:txBody>
      </p:sp>
      <p:sp>
        <p:nvSpPr>
          <p:cNvPr id="21508" name="Slide Number Placeholder 4">
            <a:extLst>
              <a:ext uri="{C183D7F6-B498-43B3-948B-1728B52AA6E4}">
                <adec:decorative xmlns:adec="http://schemas.microsoft.com/office/drawing/2017/decorative" val="1"/>
              </a:ext>
            </a:extLst>
          </p:cNvPr>
          <p:cNvSpPr>
            <a:spLocks noGrp="1"/>
          </p:cNvSpPr>
          <p:nvPr>
            <p:ph type="sldNum" sz="quarter" idx="10"/>
          </p:nvPr>
        </p:nvSpPr>
        <p:spPr>
          <a:xfrm>
            <a:off x="8077200" y="6356351"/>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defRPr sz="2400" b="1">
                <a:solidFill>
                  <a:schemeClr val="tx1"/>
                </a:solidFill>
                <a:latin typeface="Helvetica" panose="020B0604020202020204" pitchFamily="34" charset="0"/>
              </a:defRPr>
            </a:lvl1pPr>
            <a:lvl2pPr marL="742950" indent="-285750">
              <a:spcBef>
                <a:spcPct val="20000"/>
              </a:spcBef>
              <a:buSzPct val="100000"/>
              <a:buChar char="•"/>
              <a:defRPr sz="2000">
                <a:solidFill>
                  <a:schemeClr val="tx1"/>
                </a:solidFill>
                <a:latin typeface="Helvetica" panose="020B0604020202020204" pitchFamily="34" charset="0"/>
              </a:defRPr>
            </a:lvl2pPr>
            <a:lvl3pPr marL="1143000" indent="-228600">
              <a:spcBef>
                <a:spcPct val="20000"/>
              </a:spcBef>
              <a:buSzPct val="100000"/>
              <a:buChar char="•"/>
              <a:defRPr sz="2000">
                <a:solidFill>
                  <a:schemeClr val="tx1"/>
                </a:solidFill>
                <a:latin typeface="Helvetica" panose="020B0604020202020204" pitchFamily="34" charset="0"/>
              </a:defRPr>
            </a:lvl3pPr>
            <a:lvl4pPr marL="1600200" indent="-228600">
              <a:spcBef>
                <a:spcPct val="20000"/>
              </a:spcBef>
              <a:buSzPct val="100000"/>
              <a:buChar char="•"/>
              <a:defRPr sz="2000">
                <a:solidFill>
                  <a:schemeClr val="tx1"/>
                </a:solidFill>
                <a:latin typeface="Helvetica" panose="020B0604020202020204" pitchFamily="34" charset="0"/>
              </a:defRPr>
            </a:lvl4pPr>
            <a:lvl5pPr marL="2057400" indent="-228600">
              <a:spcBef>
                <a:spcPct val="20000"/>
              </a:spcBef>
              <a:buSzPct val="10000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Helvetica" panose="020B0604020202020204" pitchFamily="34" charset="0"/>
              </a:defRPr>
            </a:lvl9pPr>
          </a:lstStyle>
          <a:p>
            <a:pPr>
              <a:spcBef>
                <a:spcPct val="0"/>
              </a:spcBef>
              <a:buSzTx/>
              <a:buFontTx/>
              <a:buNone/>
            </a:pPr>
            <a:fld id="{036C1567-07FB-41D5-9039-CD16CF119332}" type="slidenum">
              <a:rPr lang="en-US" altLang="en-US" sz="1200" b="0">
                <a:latin typeface="Times New Roman" panose="02020603050405020304" pitchFamily="18" charset="0"/>
              </a:rPr>
              <a:pPr>
                <a:spcBef>
                  <a:spcPct val="0"/>
                </a:spcBef>
                <a:buSzTx/>
                <a:buFontTx/>
                <a:buNone/>
              </a:pPr>
              <a:t>32</a:t>
            </a:fld>
            <a:endParaRPr lang="en-US" altLang="en-US" sz="1200" b="0">
              <a:latin typeface="Times New Roman" panose="02020603050405020304" pitchFamily="18" charset="0"/>
            </a:endParaRPr>
          </a:p>
        </p:txBody>
      </p:sp>
      <p:pic>
        <p:nvPicPr>
          <p:cNvPr id="3" name="Picture 2" descr="Screen capture of the CASAS - EL Civics Immigrant Integration Indicators (13), indicating the Students, Immigrant Integration Goal Areas and Objectives. "/>
          <p:cNvPicPr>
            <a:picLocks noChangeAspect="1"/>
          </p:cNvPicPr>
          <p:nvPr/>
        </p:nvPicPr>
        <p:blipFill>
          <a:blip r:embed="rId2">
            <a:lum bright="-11000" contrast="2000"/>
          </a:blip>
          <a:stretch>
            <a:fillRect/>
          </a:stretch>
        </p:blipFill>
        <p:spPr>
          <a:xfrm>
            <a:off x="5208326" y="3737732"/>
            <a:ext cx="5266329" cy="2801181"/>
          </a:xfrm>
          <a:prstGeom prst="rect">
            <a:avLst/>
          </a:prstGeom>
          <a:ln>
            <a:solidFill>
              <a:schemeClr val="accent1"/>
            </a:solidFill>
          </a:ln>
        </p:spPr>
      </p:pic>
    </p:spTree>
    <p:extLst>
      <p:ext uri="{BB962C8B-B14F-4D97-AF65-F5344CB8AC3E}">
        <p14:creationId xmlns:p14="http://schemas.microsoft.com/office/powerpoint/2010/main" val="552261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838200" y="930584"/>
            <a:ext cx="10515600" cy="895041"/>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4200"/>
              <a:buFont typeface="Helvetica Neue"/>
              <a:buNone/>
            </a:pPr>
            <a:r>
              <a:rPr lang="en-US" sz="4400" dirty="0">
                <a:latin typeface="Helvetica Neue" panose="020B0604020202020204" charset="0"/>
              </a:rPr>
              <a:t>Remote Testing Information</a:t>
            </a:r>
            <a:endParaRPr dirty="0">
              <a:latin typeface="Helvetica Neue" panose="020B0604020202020204" charset="0"/>
            </a:endParaRPr>
          </a:p>
        </p:txBody>
      </p:sp>
      <p:sp>
        <p:nvSpPr>
          <p:cNvPr id="67" name="Google Shape;67;p7">
            <a:extLst>
              <a:ext uri="{C183D7F6-B498-43B3-948B-1728B52AA6E4}">
                <adec:decorative xmlns:adec="http://schemas.microsoft.com/office/drawing/2017/decorative" val="1"/>
              </a:ext>
            </a:extLst>
          </p:cNvPr>
          <p:cNvSpPr txBox="1">
            <a:spLocks noGrp="1"/>
          </p:cNvSpPr>
          <p:nvPr>
            <p:ph type="sldNum" idx="12"/>
          </p:nvPr>
        </p:nvSpPr>
        <p:spPr>
          <a:xfrm>
            <a:off x="5979516" y="6540500"/>
            <a:ext cx="246862" cy="241092"/>
          </a:xfrm>
          <a:prstGeom prst="rect">
            <a:avLst/>
          </a:prstGeom>
          <a:noFill/>
          <a:ln>
            <a:noFill/>
          </a:ln>
        </p:spPr>
        <p:txBody>
          <a:bodyPr spcFirstLastPara="1" wrap="square" lIns="50800" tIns="50800" rIns="50800" bIns="50800" anchor="t" anchorCtr="0">
            <a:spAutoFit/>
          </a:bodyPr>
          <a:lstStyle/>
          <a:p>
            <a:pPr marL="0" lvl="0" indent="0" algn="l" rtl="0">
              <a:spcBef>
                <a:spcPts val="0"/>
              </a:spcBef>
              <a:spcAft>
                <a:spcPts val="0"/>
              </a:spcAft>
              <a:buNone/>
            </a:pPr>
            <a:fld id="{00000000-1234-1234-1234-123412341234}" type="slidenum">
              <a:rPr lang="en-US"/>
              <a:t>33</a:t>
            </a:fld>
            <a:endParaRPr/>
          </a:p>
        </p:txBody>
      </p:sp>
      <p:pic>
        <p:nvPicPr>
          <p:cNvPr id="5" name="Picture 4" descr="image of student taking the CASAS eTest">
            <a:extLst>
              <a:ext uri="{FF2B5EF4-FFF2-40B4-BE49-F238E27FC236}">
                <a16:creationId xmlns:a16="http://schemas.microsoft.com/office/drawing/2014/main" id="{11F8800F-317E-459B-86C1-2FA4FB75B575}"/>
              </a:ext>
            </a:extLst>
          </p:cNvPr>
          <p:cNvPicPr>
            <a:picLocks noChangeAspect="1"/>
          </p:cNvPicPr>
          <p:nvPr/>
        </p:nvPicPr>
        <p:blipFill rotWithShape="1">
          <a:blip r:embed="rId3"/>
          <a:srcRect l="8334" t="21852" r="40833" b="17407"/>
          <a:stretch/>
        </p:blipFill>
        <p:spPr>
          <a:xfrm>
            <a:off x="1831400" y="1825625"/>
            <a:ext cx="4081346" cy="2743200"/>
          </a:xfrm>
          <a:prstGeom prst="rect">
            <a:avLst/>
          </a:prstGeom>
        </p:spPr>
      </p:pic>
      <p:sp>
        <p:nvSpPr>
          <p:cNvPr id="7" name="TextBox 6">
            <a:extLst>
              <a:ext uri="{FF2B5EF4-FFF2-40B4-BE49-F238E27FC236}">
                <a16:creationId xmlns:a16="http://schemas.microsoft.com/office/drawing/2014/main" id="{784D98C8-EC0D-41BE-87E5-85450818EDCD}"/>
              </a:ext>
            </a:extLst>
          </p:cNvPr>
          <p:cNvSpPr txBox="1"/>
          <p:nvPr/>
        </p:nvSpPr>
        <p:spPr>
          <a:xfrm>
            <a:off x="6453027" y="2537500"/>
            <a:ext cx="4075155" cy="2031325"/>
          </a:xfrm>
          <a:prstGeom prst="rect">
            <a:avLst/>
          </a:prstGeom>
          <a:noFill/>
        </p:spPr>
        <p:txBody>
          <a:bodyPr wrap="none" rtlCol="0">
            <a:spAutoFit/>
          </a:bodyPr>
          <a:lstStyle/>
          <a:p>
            <a:pPr>
              <a:buClrTx/>
              <a:buFontTx/>
              <a:buNone/>
            </a:pPr>
            <a:r>
              <a:rPr lang="en-US" sz="1800" b="1" kern="1200" dirty="0">
                <a:solidFill>
                  <a:prstClr val="black"/>
                </a:solidFill>
                <a:latin typeface="Helvetica Neue" panose="020B0604020202020204" charset="0"/>
                <a:ea typeface="+mn-ea"/>
                <a:cs typeface="+mn-cs"/>
              </a:rPr>
              <a:t>Remote testing 1:1 Demo </a:t>
            </a:r>
            <a:r>
              <a:rPr lang="en-US" sz="1800" kern="1200" dirty="0">
                <a:solidFill>
                  <a:prstClr val="black"/>
                </a:solidFill>
                <a:latin typeface="Helvetica Neue" panose="020B0604020202020204" charset="0"/>
                <a:ea typeface="+mn-ea"/>
                <a:cs typeface="+mn-cs"/>
              </a:rPr>
              <a:t>on video</a:t>
            </a:r>
          </a:p>
          <a:p>
            <a:pPr>
              <a:buClrTx/>
              <a:buFontTx/>
              <a:buNone/>
            </a:pPr>
            <a:r>
              <a:rPr lang="en-US" sz="1800" kern="1200" dirty="0">
                <a:solidFill>
                  <a:srgbClr val="44546A"/>
                </a:solidFill>
                <a:latin typeface="Helvetica Neue" panose="020B0604020202020204" charset="0"/>
                <a:ea typeface="+mn-ea"/>
                <a:cs typeface="+mn-cs"/>
                <a:hlinkClick r:id="rId4"/>
              </a:rPr>
              <a:t>https://youtu.be/uLoaw-BHo-s</a:t>
            </a:r>
            <a:endParaRPr lang="en-US" sz="1800" kern="1200" dirty="0">
              <a:solidFill>
                <a:srgbClr val="44546A"/>
              </a:solidFill>
              <a:latin typeface="Helvetica Neue" panose="020B0604020202020204" charset="0"/>
              <a:ea typeface="+mn-ea"/>
              <a:cs typeface="+mn-cs"/>
            </a:endParaRPr>
          </a:p>
          <a:p>
            <a:pPr>
              <a:buClrTx/>
              <a:buFontTx/>
              <a:buNone/>
            </a:pPr>
            <a:endParaRPr lang="en-US" sz="1800" kern="1200" dirty="0">
              <a:solidFill>
                <a:srgbClr val="44546A"/>
              </a:solidFill>
              <a:latin typeface="Helvetica Neue" panose="020B0604020202020204" charset="0"/>
              <a:ea typeface="+mn-ea"/>
              <a:cs typeface="+mn-cs"/>
            </a:endParaRPr>
          </a:p>
          <a:p>
            <a:pPr>
              <a:buClrTx/>
              <a:buFontTx/>
              <a:buNone/>
            </a:pPr>
            <a:r>
              <a:rPr lang="en-US" sz="1800" b="1" kern="1200" dirty="0">
                <a:solidFill>
                  <a:prstClr val="black"/>
                </a:solidFill>
                <a:latin typeface="Helvetica Neue" panose="020B0604020202020204" charset="0"/>
                <a:ea typeface="+mn-ea"/>
                <a:cs typeface="+mn-cs"/>
              </a:rPr>
              <a:t>Registering test stations </a:t>
            </a:r>
            <a:r>
              <a:rPr lang="en-US" sz="1800" kern="1200" dirty="0">
                <a:solidFill>
                  <a:prstClr val="black"/>
                </a:solidFill>
                <a:latin typeface="Helvetica Neue" panose="020B0604020202020204" charset="0"/>
                <a:ea typeface="+mn-ea"/>
                <a:cs typeface="+mn-cs"/>
              </a:rPr>
              <a:t>for remote </a:t>
            </a:r>
          </a:p>
          <a:p>
            <a:pPr>
              <a:buClrTx/>
              <a:buFontTx/>
              <a:buNone/>
            </a:pPr>
            <a:r>
              <a:rPr lang="en-US" sz="1800" kern="1200" dirty="0">
                <a:solidFill>
                  <a:prstClr val="black"/>
                </a:solidFill>
                <a:latin typeface="Helvetica Neue" panose="020B0604020202020204" charset="0"/>
                <a:ea typeface="+mn-ea"/>
                <a:cs typeface="+mn-cs"/>
              </a:rPr>
              <a:t>testing on video</a:t>
            </a:r>
          </a:p>
          <a:p>
            <a:pPr>
              <a:buClrTx/>
              <a:buFontTx/>
              <a:buNone/>
            </a:pPr>
            <a:r>
              <a:rPr lang="en-US" sz="1800" kern="1200" dirty="0">
                <a:solidFill>
                  <a:srgbClr val="44546A"/>
                </a:solidFill>
                <a:latin typeface="Helvetica Neue" panose="020B0604020202020204" charset="0"/>
                <a:ea typeface="+mn-ea"/>
                <a:cs typeface="+mn-cs"/>
                <a:hlinkClick r:id="rId4"/>
              </a:rPr>
              <a:t>https://youtu.be/1ipRe4-8Tiw</a:t>
            </a:r>
            <a:endParaRPr lang="en-US" sz="1800" kern="1200" dirty="0">
              <a:solidFill>
                <a:srgbClr val="44546A"/>
              </a:solidFill>
              <a:latin typeface="Helvetica Neue" panose="020B0604020202020204" charset="0"/>
              <a:ea typeface="+mn-ea"/>
              <a:cs typeface="+mn-cs"/>
            </a:endParaRPr>
          </a:p>
          <a:p>
            <a:pPr>
              <a:buClrTx/>
              <a:buFontTx/>
              <a:buNone/>
            </a:pPr>
            <a:endParaRPr lang="en-US" sz="1800" kern="1200" dirty="0">
              <a:solidFill>
                <a:srgbClr val="44546A"/>
              </a:solidFill>
              <a:latin typeface="Calibri" panose="020F0502020204030204"/>
              <a:ea typeface="+mn-ea"/>
              <a:cs typeface="+mn-cs"/>
            </a:endParaRPr>
          </a:p>
        </p:txBody>
      </p:sp>
      <p:sp>
        <p:nvSpPr>
          <p:cNvPr id="8" name="TextBox 7">
            <a:extLst>
              <a:ext uri="{FF2B5EF4-FFF2-40B4-BE49-F238E27FC236}">
                <a16:creationId xmlns:a16="http://schemas.microsoft.com/office/drawing/2014/main" id="{2F75291E-5345-43AF-9162-99BA1B39A902}"/>
              </a:ext>
            </a:extLst>
          </p:cNvPr>
          <p:cNvSpPr txBox="1"/>
          <p:nvPr/>
        </p:nvSpPr>
        <p:spPr>
          <a:xfrm>
            <a:off x="1745579" y="4596118"/>
            <a:ext cx="9863598" cy="1477328"/>
          </a:xfrm>
          <a:prstGeom prst="rect">
            <a:avLst/>
          </a:prstGeom>
          <a:noFill/>
        </p:spPr>
        <p:txBody>
          <a:bodyPr wrap="none" rtlCol="0">
            <a:spAutoFit/>
          </a:bodyPr>
          <a:lstStyle/>
          <a:p>
            <a:pPr>
              <a:buClrTx/>
              <a:buFontTx/>
              <a:buNone/>
            </a:pPr>
            <a:r>
              <a:rPr lang="en-US" sz="1800" b="1" kern="1200" dirty="0">
                <a:solidFill>
                  <a:prstClr val="black"/>
                </a:solidFill>
                <a:latin typeface="Helvetica Neue" panose="020B0604020202020204" charset="0"/>
                <a:ea typeface="+mn-ea"/>
                <a:cs typeface="+mn-cs"/>
              </a:rPr>
              <a:t>Remote Testing Overview Documents</a:t>
            </a:r>
          </a:p>
          <a:p>
            <a:pPr>
              <a:buClrTx/>
              <a:buFontTx/>
              <a:buNone/>
            </a:pPr>
            <a:r>
              <a:rPr lang="en-US" sz="1800" kern="1200" dirty="0">
                <a:solidFill>
                  <a:srgbClr val="0000FF"/>
                </a:solidFill>
                <a:latin typeface="Helvetica Neue" panose="020B0604020202020204" charset="0"/>
                <a:ea typeface="+mn-ea"/>
                <a:cs typeface="+mn-cs"/>
                <a:hlinkClick r:id="rId4">
                  <a:extLst>
                    <a:ext uri="{A12FA001-AC4F-418D-AE19-62706E023703}">
                      <ahyp:hlinkClr xmlns:ahyp="http://schemas.microsoft.com/office/drawing/2018/hyperlinkcolor" val="tx"/>
                    </a:ext>
                  </a:extLst>
                </a:hlinkClick>
              </a:rPr>
              <a:t>https://www.casas.org/product-overviews/remote-testing</a:t>
            </a:r>
            <a:endParaRPr lang="en-US" sz="1800" kern="1200" dirty="0">
              <a:solidFill>
                <a:srgbClr val="0000FF"/>
              </a:solidFill>
              <a:latin typeface="Helvetica Neue" panose="020B0604020202020204" charset="0"/>
              <a:ea typeface="+mn-ea"/>
              <a:cs typeface="+mn-cs"/>
            </a:endParaRPr>
          </a:p>
          <a:p>
            <a:pPr>
              <a:buClrTx/>
              <a:buFontTx/>
              <a:buNone/>
            </a:pPr>
            <a:endParaRPr lang="en-US" sz="1800" kern="1200" dirty="0">
              <a:solidFill>
                <a:srgbClr val="0000FF"/>
              </a:solidFill>
              <a:latin typeface="Helvetica Neue" panose="020B0604020202020204" charset="0"/>
              <a:ea typeface="+mn-ea"/>
              <a:cs typeface="+mn-cs"/>
            </a:endParaRPr>
          </a:p>
          <a:p>
            <a:pPr>
              <a:buClrTx/>
              <a:buFontTx/>
              <a:buNone/>
            </a:pPr>
            <a:r>
              <a:rPr lang="en-US" sz="1800" kern="1200" dirty="0">
                <a:solidFill>
                  <a:srgbClr val="0A1460"/>
                </a:solidFill>
                <a:latin typeface="Helvetica Neue" panose="020B0604020202020204" charset="0"/>
                <a:ea typeface="+mn-ea"/>
                <a:cs typeface="+mn-cs"/>
                <a:hlinkClick r:id="rId4">
                  <a:extLst>
                    <a:ext uri="{A12FA001-AC4F-418D-AE19-62706E023703}">
                      <ahyp:hlinkClr xmlns:ahyp="http://schemas.microsoft.com/office/drawing/2018/hyperlinkcolor" val="tx"/>
                    </a:ext>
                  </a:extLst>
                </a:hlinkClick>
              </a:rPr>
              <a:t>Agency Remote Testing Agreement for California</a:t>
            </a:r>
            <a:endParaRPr lang="en-US" sz="1800" kern="1200" dirty="0">
              <a:solidFill>
                <a:srgbClr val="0A1460"/>
              </a:solidFill>
              <a:latin typeface="Helvetica Neue" panose="020B0604020202020204" charset="0"/>
              <a:ea typeface="+mn-ea"/>
              <a:cs typeface="+mn-cs"/>
            </a:endParaRPr>
          </a:p>
          <a:p>
            <a:pPr>
              <a:buClrTx/>
              <a:buFontTx/>
              <a:buNone/>
            </a:pPr>
            <a:r>
              <a:rPr lang="en-US" sz="1800" kern="1200" dirty="0">
                <a:solidFill>
                  <a:prstClr val="black"/>
                </a:solidFill>
                <a:latin typeface="Helvetica Neue" panose="020B0604020202020204" charset="0"/>
                <a:ea typeface="+mn-ea"/>
                <a:cs typeface="+mn-cs"/>
              </a:rPr>
              <a:t>Must be completed annually and copy sent to CDE consultant and CASAS Program Specialist</a:t>
            </a:r>
          </a:p>
        </p:txBody>
      </p:sp>
    </p:spTree>
    <p:extLst>
      <p:ext uri="{BB962C8B-B14F-4D97-AF65-F5344CB8AC3E}">
        <p14:creationId xmlns:p14="http://schemas.microsoft.com/office/powerpoint/2010/main" val="1456524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845147" y="313911"/>
            <a:ext cx="10515600" cy="895041"/>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4200"/>
              <a:buFont typeface="Helvetica Neue"/>
              <a:buNone/>
            </a:pPr>
            <a:r>
              <a:rPr lang="en-US" sz="4400" dirty="0">
                <a:latin typeface="Helvetica Neue" panose="020B0604020202020204" charset="0"/>
              </a:rPr>
              <a:t>Remote Testing for EL Civics</a:t>
            </a:r>
            <a:endParaRPr dirty="0">
              <a:latin typeface="Helvetica Neue" panose="020B0604020202020204" charset="0"/>
            </a:endParaRPr>
          </a:p>
        </p:txBody>
      </p:sp>
      <p:sp>
        <p:nvSpPr>
          <p:cNvPr id="67" name="Google Shape;67;p7">
            <a:extLst>
              <a:ext uri="{C183D7F6-B498-43B3-948B-1728B52AA6E4}">
                <adec:decorative xmlns:adec="http://schemas.microsoft.com/office/drawing/2017/decorative" val="1"/>
              </a:ext>
            </a:extLst>
          </p:cNvPr>
          <p:cNvSpPr txBox="1">
            <a:spLocks noGrp="1"/>
          </p:cNvSpPr>
          <p:nvPr>
            <p:ph type="sldNum" idx="12"/>
          </p:nvPr>
        </p:nvSpPr>
        <p:spPr>
          <a:xfrm>
            <a:off x="5979516" y="6540500"/>
            <a:ext cx="246862" cy="241092"/>
          </a:xfrm>
          <a:prstGeom prst="rect">
            <a:avLst/>
          </a:prstGeom>
          <a:noFill/>
          <a:ln>
            <a:noFill/>
          </a:ln>
        </p:spPr>
        <p:txBody>
          <a:bodyPr spcFirstLastPara="1" wrap="square" lIns="50800" tIns="50800" rIns="50800" bIns="50800" anchor="t" anchorCtr="0">
            <a:spAutoFit/>
          </a:bodyPr>
          <a:lstStyle/>
          <a:p>
            <a:pPr marL="0" lvl="0" indent="0" algn="l" rtl="0">
              <a:spcBef>
                <a:spcPts val="0"/>
              </a:spcBef>
              <a:spcAft>
                <a:spcPts val="0"/>
              </a:spcAft>
              <a:buNone/>
            </a:pPr>
            <a:fld id="{00000000-1234-1234-1234-123412341234}" type="slidenum">
              <a:rPr lang="en-US"/>
              <a:t>34</a:t>
            </a:fld>
            <a:endParaRPr/>
          </a:p>
        </p:txBody>
      </p:sp>
      <p:sp>
        <p:nvSpPr>
          <p:cNvPr id="9" name="TextBox 8">
            <a:extLst>
              <a:ext uri="{FF2B5EF4-FFF2-40B4-BE49-F238E27FC236}">
                <a16:creationId xmlns:a16="http://schemas.microsoft.com/office/drawing/2014/main" id="{E4CA57FD-B79C-4071-95F2-D7228C06CF18}"/>
              </a:ext>
            </a:extLst>
          </p:cNvPr>
          <p:cNvSpPr txBox="1"/>
          <p:nvPr/>
        </p:nvSpPr>
        <p:spPr>
          <a:xfrm>
            <a:off x="845147" y="1277521"/>
            <a:ext cx="5937790" cy="5262979"/>
          </a:xfrm>
          <a:prstGeom prst="rect">
            <a:avLst/>
          </a:prstGeom>
          <a:noFill/>
        </p:spPr>
        <p:txBody>
          <a:bodyPr wrap="square" rtlCol="0">
            <a:spAutoFit/>
          </a:bodyPr>
          <a:lstStyle/>
          <a:p>
            <a:pPr>
              <a:buClrTx/>
              <a:buFontTx/>
              <a:buNone/>
            </a:pPr>
            <a:r>
              <a:rPr lang="en-US" sz="3200" kern="1200" dirty="0">
                <a:solidFill>
                  <a:prstClr val="black"/>
                </a:solidFill>
                <a:latin typeface="Calibri" panose="020F0502020204030204" pitchFamily="34" charset="0"/>
                <a:cs typeface="Calibri" panose="020F0502020204030204" pitchFamily="34" charset="0"/>
              </a:rPr>
              <a:t>Go to the CASAS website and go to the </a:t>
            </a:r>
            <a:r>
              <a:rPr lang="en-US" sz="3200" kern="1200" dirty="0">
                <a:solidFill>
                  <a:srgbClr val="E7E6E6">
                    <a:lumMod val="25000"/>
                  </a:srgb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California Remote Testing </a:t>
            </a:r>
            <a:r>
              <a:rPr lang="en-US" sz="3200" kern="1200" dirty="0">
                <a:solidFill>
                  <a:prstClr val="black"/>
                </a:solidFill>
                <a:latin typeface="Calibri" panose="020F0502020204030204" pitchFamily="34" charset="0"/>
                <a:cs typeface="Calibri" panose="020F0502020204030204" pitchFamily="34" charset="0"/>
              </a:rPr>
              <a:t>page</a:t>
            </a:r>
          </a:p>
          <a:p>
            <a:pPr>
              <a:buClrTx/>
              <a:buFontTx/>
              <a:buNone/>
            </a:pPr>
            <a:endParaRPr lang="en-US" sz="2400" kern="1200" dirty="0">
              <a:solidFill>
                <a:srgbClr val="0000FF"/>
              </a:solidFill>
              <a:latin typeface="Calibri" panose="020F0502020204030204" pitchFamily="34" charset="0"/>
              <a:cs typeface="Calibri" panose="020F0502020204030204" pitchFamily="34" charset="0"/>
            </a:endParaRPr>
          </a:p>
          <a:p>
            <a:pPr>
              <a:buClrTx/>
              <a:buFontTx/>
              <a:buNone/>
            </a:pPr>
            <a:endParaRPr lang="en-US" sz="2400" kern="1200" dirty="0">
              <a:solidFill>
                <a:srgbClr val="0000FF"/>
              </a:solidFill>
              <a:latin typeface="Calibri" panose="020F0502020204030204" pitchFamily="34" charset="0"/>
              <a:cs typeface="Calibri" panose="020F0502020204030204" pitchFamily="34" charset="0"/>
            </a:endParaRPr>
          </a:p>
          <a:p>
            <a:pPr marL="285750" indent="-285750">
              <a:buClrTx/>
              <a:buFont typeface="Arial" panose="020B0604020202020204" pitchFamily="34" charset="0"/>
              <a:buChar char="•"/>
            </a:pPr>
            <a:r>
              <a:rPr lang="en-US" sz="3200" kern="1200" dirty="0">
                <a:solidFill>
                  <a:prstClr val="black"/>
                </a:solidFill>
                <a:latin typeface="Calibri" panose="020F0502020204030204" pitchFamily="34" charset="0"/>
                <a:cs typeface="Calibri" panose="020F0502020204030204" pitchFamily="34" charset="0"/>
              </a:rPr>
              <a:t>Guidelines for remote </a:t>
            </a:r>
            <a:r>
              <a:rPr lang="en-US" sz="3200" dirty="0">
                <a:solidFill>
                  <a:prstClr val="black"/>
                </a:solidFill>
                <a:latin typeface="Calibri" panose="020F0502020204030204" pitchFamily="34" charset="0"/>
                <a:cs typeface="Calibri" panose="020F0502020204030204" pitchFamily="34" charset="0"/>
              </a:rPr>
              <a:t>assessment for CA EL Civics Additional Assessments (COAAPs) and the CASAS Citizenship Interview Test (CIT)</a:t>
            </a:r>
            <a:endParaRPr lang="en-US" sz="3200" kern="1200" dirty="0">
              <a:solidFill>
                <a:prstClr val="black"/>
              </a:solidFill>
              <a:latin typeface="Calibri" panose="020F0502020204030204" pitchFamily="34" charset="0"/>
              <a:cs typeface="Calibri" panose="020F0502020204030204" pitchFamily="34" charset="0"/>
            </a:endParaRPr>
          </a:p>
          <a:p>
            <a:pPr marL="285750" indent="-285750">
              <a:buClrTx/>
              <a:buFont typeface="Arial" panose="020B0604020202020204" pitchFamily="34" charset="0"/>
              <a:buChar char="•"/>
            </a:pPr>
            <a:r>
              <a:rPr lang="en-US" sz="3200" kern="1200" dirty="0">
                <a:solidFill>
                  <a:prstClr val="black"/>
                </a:solidFill>
                <a:latin typeface="Calibri" panose="020F0502020204030204" pitchFamily="34" charset="0"/>
                <a:cs typeface="Calibri" panose="020F0502020204030204" pitchFamily="34" charset="0"/>
              </a:rPr>
              <a:t>Webinar recordings and Frequently asked questions</a:t>
            </a:r>
          </a:p>
        </p:txBody>
      </p:sp>
      <p:pic>
        <p:nvPicPr>
          <p:cNvPr id="10" name="Picture 9" descr="image of the California Remote Testing page on the CASAS website">
            <a:extLst>
              <a:ext uri="{FF2B5EF4-FFF2-40B4-BE49-F238E27FC236}">
                <a16:creationId xmlns:a16="http://schemas.microsoft.com/office/drawing/2014/main" id="{6C4DD735-104B-414C-B947-AF1F0785DA20}"/>
              </a:ext>
            </a:extLst>
          </p:cNvPr>
          <p:cNvPicPr>
            <a:picLocks noChangeAspect="1"/>
          </p:cNvPicPr>
          <p:nvPr/>
        </p:nvPicPr>
        <p:blipFill rotWithShape="1">
          <a:blip r:embed="rId4"/>
          <a:srcRect l="31667" t="14707" r="16667"/>
          <a:stretch/>
        </p:blipFill>
        <p:spPr>
          <a:xfrm>
            <a:off x="7215417" y="2603188"/>
            <a:ext cx="3810000" cy="3537949"/>
          </a:xfrm>
          <a:prstGeom prst="rect">
            <a:avLst/>
          </a:prstGeom>
          <a:solidFill>
            <a:srgbClr val="FFFFFF">
              <a:shade val="85000"/>
            </a:srgbClr>
          </a:solidFill>
          <a:ln w="1905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1866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968578" y="444809"/>
            <a:ext cx="10515600" cy="895041"/>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4200"/>
              <a:buFont typeface="Helvetica Neue"/>
              <a:buNone/>
            </a:pPr>
            <a:r>
              <a:rPr lang="en-US" sz="4400" dirty="0">
                <a:latin typeface="Helvetica Neue" panose="020B0604020202020204" charset="0"/>
              </a:rPr>
              <a:t>Remote Testing Considerations</a:t>
            </a:r>
            <a:endParaRPr dirty="0">
              <a:latin typeface="Helvetica Neue" panose="020B0604020202020204" charset="0"/>
            </a:endParaRPr>
          </a:p>
        </p:txBody>
      </p:sp>
      <p:sp>
        <p:nvSpPr>
          <p:cNvPr id="67" name="Google Shape;67;p7">
            <a:extLst>
              <a:ext uri="{C183D7F6-B498-43B3-948B-1728B52AA6E4}">
                <adec:decorative xmlns:adec="http://schemas.microsoft.com/office/drawing/2017/decorative" val="1"/>
              </a:ext>
            </a:extLst>
          </p:cNvPr>
          <p:cNvSpPr txBox="1">
            <a:spLocks noGrp="1"/>
          </p:cNvSpPr>
          <p:nvPr>
            <p:ph type="sldNum" idx="12"/>
          </p:nvPr>
        </p:nvSpPr>
        <p:spPr>
          <a:xfrm>
            <a:off x="5979516" y="6540500"/>
            <a:ext cx="246862" cy="241092"/>
          </a:xfrm>
          <a:prstGeom prst="rect">
            <a:avLst/>
          </a:prstGeom>
          <a:noFill/>
          <a:ln>
            <a:noFill/>
          </a:ln>
        </p:spPr>
        <p:txBody>
          <a:bodyPr spcFirstLastPara="1" wrap="square" lIns="50800" tIns="50800" rIns="50800" bIns="50800" anchor="t" anchorCtr="0">
            <a:spAutoFit/>
          </a:bodyPr>
          <a:lstStyle/>
          <a:p>
            <a:pPr marL="0" lvl="0" indent="0" algn="l" rtl="0">
              <a:spcBef>
                <a:spcPts val="0"/>
              </a:spcBef>
              <a:spcAft>
                <a:spcPts val="0"/>
              </a:spcAft>
              <a:buNone/>
            </a:pPr>
            <a:fld id="{00000000-1234-1234-1234-123412341234}" type="slidenum">
              <a:rPr lang="en-US"/>
              <a:t>35</a:t>
            </a:fld>
            <a:endParaRPr/>
          </a:p>
        </p:txBody>
      </p:sp>
      <p:sp>
        <p:nvSpPr>
          <p:cNvPr id="6" name="Content Placeholder 3">
            <a:extLst>
              <a:ext uri="{FF2B5EF4-FFF2-40B4-BE49-F238E27FC236}">
                <a16:creationId xmlns:a16="http://schemas.microsoft.com/office/drawing/2014/main" id="{3C10F969-82E3-4772-8339-BE02FCA11098}"/>
              </a:ext>
            </a:extLst>
          </p:cNvPr>
          <p:cNvSpPr txBox="1">
            <a:spLocks/>
          </p:cNvSpPr>
          <p:nvPr/>
        </p:nvSpPr>
        <p:spPr>
          <a:xfrm>
            <a:off x="968578" y="1616075"/>
            <a:ext cx="8458199"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rPr>
              <a:t>Parking Lot testing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srgbClr val="E7E6E6">
                    <a:lumMod val="50000"/>
                  </a:srgbClr>
                </a:solidFill>
                <a:effectLst/>
                <a:uLnTx/>
                <a:uFillTx/>
                <a:hlinkClick r:id="rId3">
                  <a:extLst>
                    <a:ext uri="{A12FA001-AC4F-418D-AE19-62706E023703}">
                      <ahyp:hlinkClr xmlns:ahyp="http://schemas.microsoft.com/office/drawing/2018/hyperlinkcolor" val="tx"/>
                    </a:ext>
                  </a:extLst>
                </a:hlinkClick>
              </a:rPr>
              <a:t>Novi Adult Education-Testing in cars</a:t>
            </a:r>
            <a:endParaRPr kumimoji="0" lang="en-US" sz="2800" b="0" i="0" u="sng" strike="noStrike" kern="1200" cap="none" spc="0" normalizeH="0" baseline="0" noProof="0" dirty="0">
              <a:ln>
                <a:noFill/>
              </a:ln>
              <a:solidFill>
                <a:srgbClr val="E7E6E6">
                  <a:lumMod val="50000"/>
                </a:srgbClr>
              </a:solidFill>
              <a:effectLst/>
              <a:uLnTx/>
              <a:uFillTx/>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srgbClr val="E7E6E6">
                    <a:lumMod val="50000"/>
                  </a:srgbClr>
                </a:solidFill>
                <a:effectLst/>
                <a:uLnTx/>
                <a:uFillTx/>
                <a:hlinkClick r:id="rId3">
                  <a:extLst>
                    <a:ext uri="{A12FA001-AC4F-418D-AE19-62706E023703}">
                      <ahyp:hlinkClr xmlns:ahyp="http://schemas.microsoft.com/office/drawing/2018/hyperlinkcolor" val="tx"/>
                    </a:ext>
                  </a:extLst>
                </a:hlinkClick>
              </a:rPr>
              <a:t>YouTube video of the webinar</a:t>
            </a:r>
            <a:endParaRPr kumimoji="0" lang="en-US" sz="2800" b="0" i="0" u="none" strike="noStrike" kern="1200" cap="none" spc="0" normalizeH="0" baseline="0" noProof="0" dirty="0">
              <a:ln>
                <a:noFill/>
              </a:ln>
              <a:solidFill>
                <a:srgbClr val="E7E6E6">
                  <a:lumMod val="50000"/>
                </a:srgbClr>
              </a:solidFill>
              <a:effectLst/>
              <a:uLnTx/>
              <a:uFillTx/>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rPr>
              <a:t>Remote Operations with On site Proctor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rPr>
              <a:t>On site testing with social distancing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rPr>
              <a:t>Updates to current remote testing </a:t>
            </a:r>
            <a:endParaRPr lang="en-US" sz="3200" dirty="0">
              <a:solidFill>
                <a:sysClr val="windowText" lastClr="000000"/>
              </a:solidFill>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3200" b="0" i="0" u="none" strike="noStrike" kern="1200" cap="none" spc="0" normalizeH="0" baseline="0" noProof="0" dirty="0">
                <a:ln>
                  <a:noFill/>
                </a:ln>
                <a:solidFill>
                  <a:sysClr val="windowText" lastClr="000000"/>
                </a:solidFill>
                <a:effectLst/>
                <a:uLnTx/>
                <a:uFillTx/>
              </a:rPr>
              <a:t>   options</a:t>
            </a:r>
          </a:p>
        </p:txBody>
      </p:sp>
      <p:pic>
        <p:nvPicPr>
          <p:cNvPr id="5" name="Picture 4">
            <a:extLst>
              <a:ext uri="{FF2B5EF4-FFF2-40B4-BE49-F238E27FC236}">
                <a16:creationId xmlns:a16="http://schemas.microsoft.com/office/drawing/2014/main" id="{D63BF140-145F-4110-95EE-9377EE4E8DF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65027" y="1731520"/>
            <a:ext cx="3396343" cy="2267392"/>
          </a:xfrm>
          <a:prstGeom prst="rect">
            <a:avLst/>
          </a:prstGeom>
        </p:spPr>
      </p:pic>
      <p:pic>
        <p:nvPicPr>
          <p:cNvPr id="7" name="Picture 6">
            <a:extLst>
              <a:ext uri="{FF2B5EF4-FFF2-40B4-BE49-F238E27FC236}">
                <a16:creationId xmlns:a16="http://schemas.microsoft.com/office/drawing/2014/main" id="{FAAB6D79-CB37-4264-BFAB-65C29A8EC50B}"/>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9307" y="4269681"/>
            <a:ext cx="3376363" cy="1920240"/>
          </a:xfrm>
          <a:prstGeom prst="rect">
            <a:avLst/>
          </a:prstGeom>
        </p:spPr>
      </p:pic>
    </p:spTree>
    <p:extLst>
      <p:ext uri="{BB962C8B-B14F-4D97-AF65-F5344CB8AC3E}">
        <p14:creationId xmlns:p14="http://schemas.microsoft.com/office/powerpoint/2010/main" val="116797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991" y="304800"/>
            <a:ext cx="10208525" cy="762000"/>
          </a:xfrm>
        </p:spPr>
        <p:txBody>
          <a:bodyPr>
            <a:noAutofit/>
          </a:bodyPr>
          <a:lstStyle/>
          <a:p>
            <a:pPr algn="ctr"/>
            <a:r>
              <a:rPr lang="en-US" sz="4000" dirty="0">
                <a:latin typeface="Arial" charset="0"/>
              </a:rPr>
              <a:t>Remote Testing: Preparation</a:t>
            </a:r>
            <a:endParaRPr lang="en-US" sz="4000" dirty="0"/>
          </a:p>
        </p:txBody>
      </p:sp>
      <p:sp>
        <p:nvSpPr>
          <p:cNvPr id="3" name="Content Placeholder 2"/>
          <p:cNvSpPr>
            <a:spLocks noGrp="1"/>
          </p:cNvSpPr>
          <p:nvPr>
            <p:ph idx="4294967295"/>
          </p:nvPr>
        </p:nvSpPr>
        <p:spPr>
          <a:xfrm>
            <a:off x="1119116" y="1564375"/>
            <a:ext cx="9435709" cy="4567451"/>
          </a:xfrm>
        </p:spPr>
        <p:txBody>
          <a:bodyPr>
            <a:normAutofit/>
          </a:bodyPr>
          <a:lstStyle/>
          <a:p>
            <a:r>
              <a:rPr lang="en-US" sz="3200" b="1" dirty="0"/>
              <a:t>Take time up front </a:t>
            </a:r>
            <a:r>
              <a:rPr lang="en-US" sz="3200" dirty="0"/>
              <a:t>to make sure students are aware of what will happen and what to expect BEFORE the remote testing session. </a:t>
            </a:r>
          </a:p>
          <a:p>
            <a:r>
              <a:rPr lang="en-US" sz="3200" dirty="0"/>
              <a:t>Offer a </a:t>
            </a:r>
            <a:r>
              <a:rPr lang="en-US" sz="3200" b="1" dirty="0"/>
              <a:t>“digital boot camp” </a:t>
            </a:r>
            <a:r>
              <a:rPr lang="en-US" sz="3200" dirty="0"/>
              <a:t>for students (and staff) to bring them up to speed for distance learning and remote testing.</a:t>
            </a:r>
          </a:p>
          <a:p>
            <a:r>
              <a:rPr lang="en-US" sz="3200" dirty="0"/>
              <a:t>Designate </a:t>
            </a:r>
            <a:r>
              <a:rPr lang="en-US" sz="3200" b="1" dirty="0"/>
              <a:t>“technology navigators” </a:t>
            </a:r>
            <a:r>
              <a:rPr lang="en-US" sz="3200" dirty="0"/>
              <a:t>to work with students before testing</a:t>
            </a:r>
          </a:p>
          <a:p>
            <a:pPr marL="82296" indent="0">
              <a:buNone/>
            </a:pPr>
            <a:endParaRPr lang="en-US" altLang="en-US" dirty="0">
              <a:solidFill>
                <a:srgbClr val="000000"/>
              </a:solidFill>
            </a:endParaRP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401CF334-2D5C-4859-84A6-CA7E6E43FAEB}" type="slidenum">
              <a:rPr lang="en-US" smtClean="0"/>
              <a:t>36</a:t>
            </a:fld>
            <a:endParaRPr lang="en-US" dirty="0"/>
          </a:p>
        </p:txBody>
      </p:sp>
    </p:spTree>
    <p:extLst>
      <p:ext uri="{BB962C8B-B14F-4D97-AF65-F5344CB8AC3E}">
        <p14:creationId xmlns:p14="http://schemas.microsoft.com/office/powerpoint/2010/main" val="283790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765" y="468573"/>
            <a:ext cx="8821562" cy="762000"/>
          </a:xfrm>
        </p:spPr>
        <p:txBody>
          <a:bodyPr>
            <a:noAutofit/>
          </a:bodyPr>
          <a:lstStyle/>
          <a:p>
            <a:r>
              <a:rPr lang="en-US" sz="4000" dirty="0">
                <a:latin typeface="Arial" charset="0"/>
              </a:rPr>
              <a:t>Remote Testing: Preparation </a:t>
            </a:r>
            <a:endParaRPr lang="en-US" sz="4000" dirty="0"/>
          </a:p>
        </p:txBody>
      </p:sp>
      <p:sp>
        <p:nvSpPr>
          <p:cNvPr id="3" name="Content Placeholder 2"/>
          <p:cNvSpPr>
            <a:spLocks noGrp="1"/>
          </p:cNvSpPr>
          <p:nvPr>
            <p:ph idx="4294967295"/>
          </p:nvPr>
        </p:nvSpPr>
        <p:spPr>
          <a:xfrm>
            <a:off x="1037231" y="1222612"/>
            <a:ext cx="9012630" cy="4285398"/>
          </a:xfrm>
        </p:spPr>
        <p:txBody>
          <a:bodyPr>
            <a:normAutofit/>
          </a:bodyPr>
          <a:lstStyle/>
          <a:p>
            <a:pPr marL="82296" indent="0">
              <a:buNone/>
            </a:pPr>
            <a:r>
              <a:rPr lang="en-US" sz="2900" b="1" dirty="0">
                <a:solidFill>
                  <a:srgbClr val="FF0000"/>
                </a:solidFill>
              </a:rPr>
              <a:t> </a:t>
            </a:r>
            <a:endParaRPr lang="en-US" sz="2900" b="1" dirty="0"/>
          </a:p>
          <a:p>
            <a:r>
              <a:rPr lang="en-US" sz="3200" dirty="0"/>
              <a:t>Involve a </a:t>
            </a:r>
            <a:r>
              <a:rPr lang="en-US" sz="3200" b="1" dirty="0"/>
              <a:t>variety of staff</a:t>
            </a:r>
            <a:r>
              <a:rPr lang="en-US" sz="3200" dirty="0"/>
              <a:t>– not only certified </a:t>
            </a:r>
            <a:r>
              <a:rPr lang="en-US" sz="3200" dirty="0" err="1"/>
              <a:t>eTests</a:t>
            </a:r>
            <a:r>
              <a:rPr lang="en-US" sz="3200" dirty="0"/>
              <a:t> proctors.</a:t>
            </a:r>
          </a:p>
          <a:p>
            <a:r>
              <a:rPr lang="en-US" altLang="en-US" sz="3200" dirty="0"/>
              <a:t>Use </a:t>
            </a:r>
            <a:r>
              <a:rPr lang="en-US" altLang="en-US" sz="3200" b="1" dirty="0"/>
              <a:t>native language before testing </a:t>
            </a:r>
            <a:r>
              <a:rPr lang="en-US" altLang="en-US" sz="3200" dirty="0"/>
              <a:t>begins to support lower level ESL learners.</a:t>
            </a:r>
            <a:endParaRPr lang="en-US" sz="3200" dirty="0"/>
          </a:p>
          <a:p>
            <a:r>
              <a:rPr lang="en-US" sz="3200" dirty="0"/>
              <a:t>Use the </a:t>
            </a:r>
            <a:r>
              <a:rPr lang="en-US" sz="3200" b="1" dirty="0"/>
              <a:t>CASAS </a:t>
            </a:r>
            <a:r>
              <a:rPr lang="en-US" sz="3200" b="1" dirty="0" err="1"/>
              <a:t>eTests</a:t>
            </a:r>
            <a:r>
              <a:rPr lang="en-US" sz="3200" b="1" dirty="0"/>
              <a:t> Sampler </a:t>
            </a:r>
            <a:r>
              <a:rPr lang="en-US" sz="3200" dirty="0"/>
              <a:t>to take practice items before taking the test.</a:t>
            </a:r>
          </a:p>
          <a:p>
            <a:endParaRPr lang="en-US" dirty="0"/>
          </a:p>
          <a:p>
            <a:pPr marL="82296" indent="0">
              <a:buNone/>
            </a:pPr>
            <a:endParaRPr lang="en-US" sz="2000" dirty="0"/>
          </a:p>
          <a:p>
            <a:endParaRPr lang="en-US" sz="2000" dirty="0"/>
          </a:p>
          <a:p>
            <a:endParaRPr lang="en-US" sz="2000" dirty="0"/>
          </a:p>
          <a:p>
            <a:endParaRPr lang="en-US" sz="2000" b="1" dirty="0"/>
          </a:p>
          <a:p>
            <a:pPr marL="82296" indent="0">
              <a:buNone/>
            </a:pPr>
            <a:endParaRPr lang="en-US" altLang="en-US" dirty="0">
              <a:solidFill>
                <a:srgbClr val="000000"/>
              </a:solidFill>
            </a:endParaRPr>
          </a:p>
          <a:p>
            <a:pPr marL="82296" indent="0">
              <a:buNone/>
            </a:pPr>
            <a:endParaRPr lang="en-US" altLang="en-US" dirty="0">
              <a:solidFill>
                <a:srgbClr val="000000"/>
              </a:solidFill>
            </a:endParaRP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401CF334-2D5C-4859-84A6-CA7E6E43FAEB}" type="slidenum">
              <a:rPr lang="en-US" smtClean="0"/>
              <a:t>37</a:t>
            </a:fld>
            <a:endParaRPr lang="en-US" dirty="0"/>
          </a:p>
        </p:txBody>
      </p:sp>
    </p:spTree>
    <p:extLst>
      <p:ext uri="{BB962C8B-B14F-4D97-AF65-F5344CB8AC3E}">
        <p14:creationId xmlns:p14="http://schemas.microsoft.com/office/powerpoint/2010/main" val="201823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1038" y="76200"/>
            <a:ext cx="6858000" cy="1143000"/>
          </a:xfrm>
        </p:spPr>
        <p:txBody>
          <a:bodyPr>
            <a:noAutofit/>
          </a:bodyPr>
          <a:lstStyle/>
          <a:p>
            <a:r>
              <a:rPr lang="en-US" b="1" dirty="0">
                <a:solidFill>
                  <a:schemeClr val="tx1"/>
                </a:solidFill>
              </a:rPr>
              <a:t>Remote Testing: RLI</a:t>
            </a:r>
            <a:endParaRPr lang="en-US" i="1" dirty="0"/>
          </a:p>
        </p:txBody>
      </p:sp>
      <p:sp>
        <p:nvSpPr>
          <p:cNvPr id="2" name="Content Placeholder 1"/>
          <p:cNvSpPr>
            <a:spLocks noGrp="1"/>
          </p:cNvSpPr>
          <p:nvPr>
            <p:ph idx="4294967295"/>
          </p:nvPr>
        </p:nvSpPr>
        <p:spPr>
          <a:xfrm>
            <a:off x="887105" y="1219200"/>
            <a:ext cx="9755876" cy="4953000"/>
          </a:xfrm>
        </p:spPr>
        <p:txBody>
          <a:bodyPr>
            <a:noAutofit/>
          </a:bodyPr>
          <a:lstStyle/>
          <a:p>
            <a:r>
              <a:rPr lang="en-US" sz="3200" dirty="0"/>
              <a:t>Provides informal class, program, and level placement for students.</a:t>
            </a:r>
          </a:p>
          <a:p>
            <a:r>
              <a:rPr lang="en-US" sz="3200" b="1" dirty="0"/>
              <a:t>Accessible to student via cell phone</a:t>
            </a:r>
          </a:p>
          <a:p>
            <a:r>
              <a:rPr lang="en-US" sz="3200" b="1" dirty="0"/>
              <a:t>Does not require a Proctor </a:t>
            </a:r>
          </a:p>
          <a:p>
            <a:r>
              <a:rPr lang="en-US" sz="3200" dirty="0"/>
              <a:t>The </a:t>
            </a:r>
            <a:r>
              <a:rPr lang="en-US" sz="3200" i="1" dirty="0"/>
              <a:t>Reading Level Indicator </a:t>
            </a:r>
            <a:r>
              <a:rPr lang="en-US" sz="3200" dirty="0"/>
              <a:t>is </a:t>
            </a:r>
            <a:r>
              <a:rPr lang="en-US" sz="3200" b="1" dirty="0"/>
              <a:t>Form 601R</a:t>
            </a:r>
            <a:r>
              <a:rPr lang="en-US" sz="3200" dirty="0"/>
              <a:t>.</a:t>
            </a:r>
          </a:p>
          <a:p>
            <a:r>
              <a:rPr lang="en-US" sz="3200" dirty="0"/>
              <a:t>View results in the TE Test Lister.</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401CF334-2D5C-4859-84A6-CA7E6E43FAEB}" type="slidenum">
              <a:rPr lang="en-US" smtClean="0"/>
              <a:pPr/>
              <a:t>38</a:t>
            </a:fld>
            <a:endParaRPr lang="en-US" dirty="0"/>
          </a:p>
        </p:txBody>
      </p:sp>
      <p:pic>
        <p:nvPicPr>
          <p:cNvPr id="5" name="Picture 4" descr="Screen capture of the Remote Testing Table, showing the Name, Birth Date, Gender, Ethnicity, Races, Native Language, Cell Phone Number and Email, highlighting the selection of a student, and the Send Test Invitation button.">
            <a:extLst>
              <a:ext uri="{FF2B5EF4-FFF2-40B4-BE49-F238E27FC236}">
                <a16:creationId xmlns:a16="http://schemas.microsoft.com/office/drawing/2014/main" id="{D88F219E-7CEA-448B-852A-B888781366DB}"/>
              </a:ext>
            </a:extLst>
          </p:cNvPr>
          <p:cNvPicPr>
            <a:picLocks noChangeAspect="1"/>
          </p:cNvPicPr>
          <p:nvPr/>
        </p:nvPicPr>
        <p:blipFill>
          <a:blip r:embed="rId2"/>
          <a:stretch>
            <a:fillRect/>
          </a:stretch>
        </p:blipFill>
        <p:spPr>
          <a:xfrm>
            <a:off x="3721290" y="4769131"/>
            <a:ext cx="6654421" cy="1860269"/>
          </a:xfrm>
          <a:prstGeom prst="rect">
            <a:avLst/>
          </a:prstGeom>
          <a:ln>
            <a:solidFill>
              <a:schemeClr val="tx1"/>
            </a:solidFill>
          </a:ln>
        </p:spPr>
      </p:pic>
    </p:spTree>
    <p:extLst>
      <p:ext uri="{BB962C8B-B14F-4D97-AF65-F5344CB8AC3E}">
        <p14:creationId xmlns:p14="http://schemas.microsoft.com/office/powerpoint/2010/main" val="168286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Distance Learning Examples</a:t>
            </a:r>
          </a:p>
        </p:txBody>
      </p:sp>
      <p:sp>
        <p:nvSpPr>
          <p:cNvPr id="3" name="Text Placeholder 2">
            <a:extLst>
              <a:ext uri="{C183D7F6-B498-43B3-948B-1728B52AA6E4}">
                <adec:decorative xmlns:adec="http://schemas.microsoft.com/office/drawing/2017/decorative" val="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2282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763" y="76200"/>
            <a:ext cx="6858000" cy="1219200"/>
          </a:xfrm>
        </p:spPr>
        <p:txBody>
          <a:bodyPr/>
          <a:lstStyle/>
          <a:p>
            <a:r>
              <a:rPr lang="en-US" b="1" dirty="0"/>
              <a:t>Distance Learning - OCTAE</a:t>
            </a:r>
            <a:endParaRPr lang="en-US" dirty="0"/>
          </a:p>
        </p:txBody>
      </p:sp>
      <p:sp>
        <p:nvSpPr>
          <p:cNvPr id="3" name="Content Placeholder 2"/>
          <p:cNvSpPr>
            <a:spLocks noGrp="1"/>
          </p:cNvSpPr>
          <p:nvPr>
            <p:ph idx="1"/>
          </p:nvPr>
        </p:nvSpPr>
        <p:spPr>
          <a:xfrm>
            <a:off x="600501" y="1542197"/>
            <a:ext cx="11000096" cy="5179279"/>
          </a:xfrm>
        </p:spPr>
        <p:txBody>
          <a:bodyPr>
            <a:normAutofit/>
          </a:bodyPr>
          <a:lstStyle/>
          <a:p>
            <a:pPr marL="0" indent="0">
              <a:buNone/>
            </a:pPr>
            <a:r>
              <a:rPr lang="en-US" sz="3200" b="1" i="1" dirty="0"/>
              <a:t>On March 27, OCTAE disseminated Memorandum 20-3</a:t>
            </a:r>
          </a:p>
          <a:p>
            <a:r>
              <a:rPr lang="en-US" sz="3200" dirty="0"/>
              <a:t>Posted on CASAS Website: </a:t>
            </a:r>
            <a:r>
              <a:rPr lang="en-US" sz="3200" dirty="0">
                <a:hlinkClick r:id="rId2"/>
              </a:rPr>
              <a:t>https://www.casas.org/social-media-newsroom/2020/03/27/casas-testing-during-the-covid-19-pandemic</a:t>
            </a:r>
            <a:endParaRPr lang="en-US" sz="3200" dirty="0"/>
          </a:p>
          <a:p>
            <a:pPr marL="0" indent="0">
              <a:buNone/>
            </a:pPr>
            <a:endParaRPr lang="en-US" sz="3200" dirty="0"/>
          </a:p>
          <a:p>
            <a:pPr marL="0" indent="0">
              <a:buNone/>
            </a:pPr>
            <a:r>
              <a:rPr lang="en-US" sz="3200" b="1" dirty="0"/>
              <a:t>Updated memos 20-4 (April 17, 2020) and 20-5 (May 29, 2020)</a:t>
            </a:r>
          </a:p>
          <a:p>
            <a:pPr marL="0" indent="0">
              <a:buNone/>
            </a:pPr>
            <a:r>
              <a:rPr lang="en-US" sz="3200" dirty="0">
                <a:hlinkClick r:id="rId2"/>
              </a:rPr>
              <a:t>https://www2.ed.gov/policy/adulted/guid/memoranda.html</a:t>
            </a:r>
            <a:endParaRPr lang="en-US" sz="32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4</a:t>
            </a:fld>
            <a:endParaRPr lang="en-US" altLang="en-US"/>
          </a:p>
        </p:txBody>
      </p:sp>
    </p:spTree>
    <p:extLst>
      <p:ext uri="{BB962C8B-B14F-4D97-AF65-F5344CB8AC3E}">
        <p14:creationId xmlns:p14="http://schemas.microsoft.com/office/powerpoint/2010/main" val="2207098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755" y="76200"/>
            <a:ext cx="7158042" cy="1219200"/>
          </a:xfrm>
        </p:spPr>
        <p:txBody>
          <a:bodyPr>
            <a:normAutofit fontScale="90000"/>
          </a:bodyPr>
          <a:lstStyle/>
          <a:p>
            <a:pPr algn="ctr"/>
            <a:r>
              <a:rPr lang="en-US" dirty="0"/>
              <a:t>Learner Mastery Process Example</a:t>
            </a:r>
          </a:p>
        </p:txBody>
      </p:sp>
      <p:sp>
        <p:nvSpPr>
          <p:cNvPr id="3" name="Content Placeholder 2"/>
          <p:cNvSpPr>
            <a:spLocks noGrp="1"/>
          </p:cNvSpPr>
          <p:nvPr>
            <p:ph idx="1"/>
          </p:nvPr>
        </p:nvSpPr>
        <p:spPr>
          <a:xfrm>
            <a:off x="1055188" y="1295400"/>
            <a:ext cx="10298611" cy="5558881"/>
          </a:xfrm>
        </p:spPr>
        <p:txBody>
          <a:bodyPr>
            <a:normAutofit/>
          </a:bodyPr>
          <a:lstStyle/>
          <a:p>
            <a:pPr marL="0" indent="0">
              <a:buNone/>
            </a:pPr>
            <a:r>
              <a:rPr lang="en-US" sz="3600" i="1" dirty="0"/>
              <a:t>Example – A 12 Module self-paced software course  </a:t>
            </a:r>
          </a:p>
          <a:p>
            <a:r>
              <a:rPr lang="en-US" sz="3600" dirty="0"/>
              <a:t>Observe students who complete the modules, and identify an “average” amount of time for a student to finish each module.</a:t>
            </a:r>
          </a:p>
          <a:p>
            <a:r>
              <a:rPr lang="en-US" sz="3600" dirty="0"/>
              <a:t>If the “average” student takes two hours to complete Module 1, for example -- assign two hours to that module, and record that equally for all students who complete it.</a:t>
            </a:r>
          </a:p>
          <a:p>
            <a:r>
              <a:rPr lang="en-US" sz="3600" b="1" dirty="0"/>
              <a:t>Document your agency’s specific policy and approach in your agency’s Local Assessment Policy</a:t>
            </a:r>
            <a:r>
              <a:rPr lang="en-US" sz="3600" dirty="0"/>
              <a:t>.</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40</a:t>
            </a:fld>
            <a:endParaRPr lang="en-US" altLang="en-US"/>
          </a:p>
        </p:txBody>
      </p:sp>
    </p:spTree>
    <p:extLst>
      <p:ext uri="{BB962C8B-B14F-4D97-AF65-F5344CB8AC3E}">
        <p14:creationId xmlns:p14="http://schemas.microsoft.com/office/powerpoint/2010/main" val="4282903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106" y="180703"/>
            <a:ext cx="6858000" cy="1219200"/>
          </a:xfrm>
        </p:spPr>
        <p:txBody>
          <a:bodyPr>
            <a:normAutofit fontScale="90000"/>
          </a:bodyPr>
          <a:lstStyle/>
          <a:p>
            <a:r>
              <a:rPr lang="en-US" b="1" dirty="0"/>
              <a:t>Clock Time Model– Example #1 </a:t>
            </a:r>
            <a:endParaRPr lang="en-US" dirty="0"/>
          </a:p>
        </p:txBody>
      </p:sp>
      <p:sp>
        <p:nvSpPr>
          <p:cNvPr id="3" name="Content Placeholder 2"/>
          <p:cNvSpPr>
            <a:spLocks noGrp="1"/>
          </p:cNvSpPr>
          <p:nvPr>
            <p:ph idx="1"/>
          </p:nvPr>
        </p:nvSpPr>
        <p:spPr>
          <a:xfrm>
            <a:off x="1084217" y="1399903"/>
            <a:ext cx="9927772" cy="5151022"/>
          </a:xfrm>
        </p:spPr>
        <p:txBody>
          <a:bodyPr>
            <a:normAutofit/>
          </a:bodyPr>
          <a:lstStyle/>
          <a:p>
            <a:pPr marL="0" lvl="0" indent="0">
              <a:buNone/>
            </a:pPr>
            <a:r>
              <a:rPr lang="en-US" sz="3600" dirty="0"/>
              <a:t>20 students are enrolled in an online ESL class and all attend for one hour, Tuesday/Thursday via Zoom. </a:t>
            </a:r>
          </a:p>
          <a:p>
            <a:r>
              <a:rPr lang="en-US" sz="3600" b="1" i="1" dirty="0"/>
              <a:t>Local Assessment Policy Example</a:t>
            </a:r>
            <a:r>
              <a:rPr lang="en-US" sz="3600" i="1" dirty="0"/>
              <a:t>: </a:t>
            </a:r>
          </a:p>
          <a:p>
            <a:pPr marL="0" indent="0">
              <a:buNone/>
            </a:pPr>
            <a:r>
              <a:rPr lang="en-US" sz="3600" i="1" dirty="0"/>
              <a:t> </a:t>
            </a:r>
            <a:r>
              <a:rPr lang="en-US" sz="3200" i="1" dirty="0"/>
              <a:t>The classes listed below meet two hours a week online via Zoom. Agency uses Clock Time model record hours- all instructional hours are accrued via Zoom. Students are required to enter name in chat upon arrival to document participation. All Zoom sessions are recorded for teacher to verify hours and participation for each student.</a:t>
            </a:r>
            <a:r>
              <a:rPr lang="en-US" i="1" dirty="0"/>
              <a:t> </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41</a:t>
            </a:fld>
            <a:endParaRPr lang="en-US" altLang="en-US"/>
          </a:p>
        </p:txBody>
      </p:sp>
    </p:spTree>
    <p:extLst>
      <p:ext uri="{BB962C8B-B14F-4D97-AF65-F5344CB8AC3E}">
        <p14:creationId xmlns:p14="http://schemas.microsoft.com/office/powerpoint/2010/main" val="2269260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106" y="180703"/>
            <a:ext cx="6858000" cy="1219200"/>
          </a:xfrm>
        </p:spPr>
        <p:txBody>
          <a:bodyPr>
            <a:normAutofit fontScale="90000"/>
          </a:bodyPr>
          <a:lstStyle/>
          <a:p>
            <a:r>
              <a:rPr lang="en-US" b="1" dirty="0"/>
              <a:t>Clock Time Model– Example #2 </a:t>
            </a:r>
            <a:endParaRPr lang="en-US" dirty="0"/>
          </a:p>
        </p:txBody>
      </p:sp>
      <p:sp>
        <p:nvSpPr>
          <p:cNvPr id="3" name="Content Placeholder 2"/>
          <p:cNvSpPr>
            <a:spLocks noGrp="1"/>
          </p:cNvSpPr>
          <p:nvPr>
            <p:ph idx="1"/>
          </p:nvPr>
        </p:nvSpPr>
        <p:spPr>
          <a:xfrm>
            <a:off x="955343" y="1399903"/>
            <a:ext cx="10398457" cy="5191966"/>
          </a:xfrm>
        </p:spPr>
        <p:txBody>
          <a:bodyPr>
            <a:normAutofit lnSpcReduction="10000"/>
          </a:bodyPr>
          <a:lstStyle/>
          <a:p>
            <a:pPr marL="0" lvl="0" indent="0">
              <a:buNone/>
            </a:pPr>
            <a:r>
              <a:rPr lang="en-US" sz="3600" dirty="0"/>
              <a:t>20 students are using educational software that automatically records the correct number of hours for each student. </a:t>
            </a:r>
          </a:p>
          <a:p>
            <a:r>
              <a:rPr lang="en-US" sz="3600" b="1" i="1" dirty="0"/>
              <a:t>Local Assessment Policy Example</a:t>
            </a:r>
            <a:r>
              <a:rPr lang="en-US" sz="3600" i="1" dirty="0"/>
              <a:t>: </a:t>
            </a:r>
          </a:p>
          <a:p>
            <a:pPr marL="0" indent="0">
              <a:buNone/>
            </a:pPr>
            <a:r>
              <a:rPr lang="en-US" sz="3200" i="1" dirty="0"/>
              <a:t>Students in classes listed below complete lessons in [Software App X] for up to six hours a week. Agency uses Clock Time model - hours are automatically recorded in the software. Recorded time for each module is listed below. Students are required to login using unique username and password to document participation. Student completes all exercises as required by the software to demonstrate mastery.</a:t>
            </a:r>
            <a:endParaRPr lang="en-US" sz="3200" dirty="0"/>
          </a:p>
          <a:p>
            <a:pPr marL="0" indent="0">
              <a:buNone/>
            </a:pPr>
            <a:endParaRPr lang="en-US" sz="32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42</a:t>
            </a:fld>
            <a:endParaRPr lang="en-US" altLang="en-US"/>
          </a:p>
        </p:txBody>
      </p:sp>
    </p:spTree>
    <p:extLst>
      <p:ext uri="{BB962C8B-B14F-4D97-AF65-F5344CB8AC3E}">
        <p14:creationId xmlns:p14="http://schemas.microsoft.com/office/powerpoint/2010/main" val="3113609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414" y="0"/>
            <a:ext cx="6858000" cy="1219200"/>
          </a:xfrm>
        </p:spPr>
        <p:txBody>
          <a:bodyPr>
            <a:normAutofit fontScale="90000"/>
          </a:bodyPr>
          <a:lstStyle/>
          <a:p>
            <a:r>
              <a:rPr lang="en-US" b="1" dirty="0"/>
              <a:t>Teacher Verification– Example #1 </a:t>
            </a:r>
            <a:endParaRPr lang="en-US" dirty="0"/>
          </a:p>
        </p:txBody>
      </p:sp>
      <p:sp>
        <p:nvSpPr>
          <p:cNvPr id="3" name="Content Placeholder 2"/>
          <p:cNvSpPr>
            <a:spLocks noGrp="1"/>
          </p:cNvSpPr>
          <p:nvPr>
            <p:ph idx="1"/>
          </p:nvPr>
        </p:nvSpPr>
        <p:spPr>
          <a:xfrm>
            <a:off x="846162" y="1164608"/>
            <a:ext cx="10507638" cy="5502275"/>
          </a:xfrm>
        </p:spPr>
        <p:txBody>
          <a:bodyPr>
            <a:noAutofit/>
          </a:bodyPr>
          <a:lstStyle/>
          <a:p>
            <a:pPr marL="0" lvl="0" indent="0">
              <a:buNone/>
            </a:pPr>
            <a:r>
              <a:rPr lang="en-US" sz="3600" dirty="0"/>
              <a:t>20 students are using educational software that does not record hours and does not include additional exercises at the end of each lesson. </a:t>
            </a:r>
          </a:p>
          <a:p>
            <a:r>
              <a:rPr lang="en-US" sz="3600" b="1" i="1" dirty="0"/>
              <a:t>Local Assessment Policy Example</a:t>
            </a:r>
            <a:r>
              <a:rPr lang="en-US" sz="4000" i="1" dirty="0"/>
              <a:t>: </a:t>
            </a:r>
            <a:br>
              <a:rPr lang="en-US" sz="4000" i="1" dirty="0"/>
            </a:br>
            <a:r>
              <a:rPr lang="en-US" sz="3200" i="1" dirty="0"/>
              <a:t>The classes listed below complete lessons in [Software App X] for up to six hours a week. Students are required to login using unique username and password to document participation. Agency uses Teacher Verification model. Student completes all activities as required by the software for each lesson. Teacher notes the progress for each student and assigns 0, 1, or 2 hours of instruction for each lesson. </a:t>
            </a:r>
            <a:endParaRPr lang="en-US" sz="32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43</a:t>
            </a:fld>
            <a:endParaRPr lang="en-US" altLang="en-US"/>
          </a:p>
        </p:txBody>
      </p:sp>
    </p:spTree>
    <p:extLst>
      <p:ext uri="{BB962C8B-B14F-4D97-AF65-F5344CB8AC3E}">
        <p14:creationId xmlns:p14="http://schemas.microsoft.com/office/powerpoint/2010/main" val="1048714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414" y="0"/>
            <a:ext cx="6858000" cy="1219200"/>
          </a:xfrm>
        </p:spPr>
        <p:txBody>
          <a:bodyPr>
            <a:normAutofit fontScale="90000"/>
          </a:bodyPr>
          <a:lstStyle/>
          <a:p>
            <a:r>
              <a:rPr lang="en-US" b="1" dirty="0"/>
              <a:t>Learner Mastery – Example #1 </a:t>
            </a:r>
            <a:endParaRPr lang="en-US" dirty="0"/>
          </a:p>
        </p:txBody>
      </p:sp>
      <p:sp>
        <p:nvSpPr>
          <p:cNvPr id="3" name="Content Placeholder 2"/>
          <p:cNvSpPr>
            <a:spLocks noGrp="1"/>
          </p:cNvSpPr>
          <p:nvPr>
            <p:ph idx="1"/>
          </p:nvPr>
        </p:nvSpPr>
        <p:spPr>
          <a:xfrm>
            <a:off x="1146412" y="1082720"/>
            <a:ext cx="10207388" cy="5447683"/>
          </a:xfrm>
        </p:spPr>
        <p:txBody>
          <a:bodyPr>
            <a:noAutofit/>
          </a:bodyPr>
          <a:lstStyle/>
          <a:p>
            <a:pPr marL="0" lvl="0" indent="0">
              <a:buNone/>
            </a:pPr>
            <a:r>
              <a:rPr lang="en-US" sz="3600" dirty="0"/>
              <a:t>20 students are using educational software that does not record hours but does include required exercises at the end of each lesson. </a:t>
            </a:r>
          </a:p>
          <a:p>
            <a:r>
              <a:rPr lang="en-US" sz="3600" b="1" i="1" dirty="0"/>
              <a:t>Local Assessment Policy Example</a:t>
            </a:r>
            <a:r>
              <a:rPr lang="en-US" sz="4000" i="1" dirty="0"/>
              <a:t>: </a:t>
            </a:r>
            <a:br>
              <a:rPr lang="en-US" sz="4000" i="1" dirty="0"/>
            </a:br>
            <a:r>
              <a:rPr lang="en-US" sz="3200" i="1" dirty="0"/>
              <a:t>The classes listed below complete lessons in [Software App X] for up to six hours a week. Students are required to login using unique username and password to document participation. Agency uses Learner Mastery model. Agency has determined hours for each module in [App X]. Once the student completes all exercises as required by the software for each lesson, the student is credited with contact hours according the list below. </a:t>
            </a:r>
            <a:endParaRPr lang="en-US" sz="32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44</a:t>
            </a:fld>
            <a:endParaRPr lang="en-US" altLang="en-US"/>
          </a:p>
        </p:txBody>
      </p:sp>
    </p:spTree>
    <p:extLst>
      <p:ext uri="{BB962C8B-B14F-4D97-AF65-F5344CB8AC3E}">
        <p14:creationId xmlns:p14="http://schemas.microsoft.com/office/powerpoint/2010/main" val="1088844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414" y="0"/>
            <a:ext cx="6858000" cy="1219200"/>
          </a:xfrm>
        </p:spPr>
        <p:txBody>
          <a:bodyPr>
            <a:normAutofit fontScale="90000"/>
          </a:bodyPr>
          <a:lstStyle/>
          <a:p>
            <a:r>
              <a:rPr lang="en-US" b="1" dirty="0"/>
              <a:t>Learner Mastery – Example #2 </a:t>
            </a:r>
            <a:endParaRPr lang="en-US" dirty="0"/>
          </a:p>
        </p:txBody>
      </p:sp>
      <p:sp>
        <p:nvSpPr>
          <p:cNvPr id="3" name="Content Placeholder 2"/>
          <p:cNvSpPr>
            <a:spLocks noGrp="1"/>
          </p:cNvSpPr>
          <p:nvPr>
            <p:ph idx="1"/>
          </p:nvPr>
        </p:nvSpPr>
        <p:spPr>
          <a:xfrm>
            <a:off x="859808" y="1063934"/>
            <a:ext cx="10358651" cy="5447683"/>
          </a:xfrm>
        </p:spPr>
        <p:txBody>
          <a:bodyPr>
            <a:noAutofit/>
          </a:bodyPr>
          <a:lstStyle/>
          <a:p>
            <a:pPr marL="0" lvl="0" indent="0">
              <a:buNone/>
            </a:pPr>
            <a:r>
              <a:rPr lang="en-US" sz="3600" dirty="0"/>
              <a:t>20 students are enrolled in an online ESL class for one hour, Tuesday/Thursday via Zoom. Most attend as scheduled, but some students who cannot attend access the recorded session.</a:t>
            </a:r>
          </a:p>
          <a:p>
            <a:pPr marL="0" indent="0">
              <a:buNone/>
            </a:pPr>
            <a:r>
              <a:rPr lang="en-US" sz="3600" b="1" i="1" dirty="0"/>
              <a:t>Local Assessment Policy Example</a:t>
            </a:r>
            <a:r>
              <a:rPr lang="en-US" sz="4000" i="1" dirty="0"/>
              <a:t>: </a:t>
            </a:r>
            <a:br>
              <a:rPr lang="en-US" sz="4000" i="1" dirty="0"/>
            </a:br>
            <a:r>
              <a:rPr lang="en-US" sz="3200" i="1" dirty="0"/>
              <a:t>The classes listed below meet two hours a week online via Zoom… sessions are recorded for teacher to verify hours and participation for each student.     Students that miss the “live” session can access the recording anytime before the next scheduled class. Learners login to the recording just as they do the live session, and must complete a short quiz at the end of the session to get credited with instructional hours. </a:t>
            </a:r>
            <a:endParaRPr lang="en-US" sz="32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45</a:t>
            </a:fld>
            <a:endParaRPr lang="en-US" altLang="en-US"/>
          </a:p>
        </p:txBody>
      </p:sp>
    </p:spTree>
    <p:extLst>
      <p:ext uri="{BB962C8B-B14F-4D97-AF65-F5344CB8AC3E}">
        <p14:creationId xmlns:p14="http://schemas.microsoft.com/office/powerpoint/2010/main" val="3417397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414" y="0"/>
            <a:ext cx="6858000" cy="1219200"/>
          </a:xfrm>
        </p:spPr>
        <p:txBody>
          <a:bodyPr>
            <a:normAutofit fontScale="90000"/>
          </a:bodyPr>
          <a:lstStyle/>
          <a:p>
            <a:r>
              <a:rPr lang="en-US" b="1" dirty="0"/>
              <a:t>Learner Mastery – Example #3 </a:t>
            </a:r>
            <a:endParaRPr lang="en-US" dirty="0"/>
          </a:p>
        </p:txBody>
      </p:sp>
      <p:sp>
        <p:nvSpPr>
          <p:cNvPr id="3" name="Content Placeholder 2"/>
          <p:cNvSpPr>
            <a:spLocks noGrp="1"/>
          </p:cNvSpPr>
          <p:nvPr>
            <p:ph idx="1"/>
          </p:nvPr>
        </p:nvSpPr>
        <p:spPr>
          <a:xfrm>
            <a:off x="1146412" y="1219200"/>
            <a:ext cx="10207388" cy="5447683"/>
          </a:xfrm>
        </p:spPr>
        <p:txBody>
          <a:bodyPr>
            <a:noAutofit/>
          </a:bodyPr>
          <a:lstStyle/>
          <a:p>
            <a:pPr marL="0" lvl="0" indent="0">
              <a:buNone/>
            </a:pPr>
            <a:r>
              <a:rPr lang="en-US" sz="3600" dirty="0"/>
              <a:t>10 students are enrolled in independent study classes and watching assigned YouTube videos as part of the required instruction. </a:t>
            </a:r>
          </a:p>
          <a:p>
            <a:r>
              <a:rPr lang="en-US" sz="3600" b="1" i="1" dirty="0"/>
              <a:t>Local Assessment Policy Example</a:t>
            </a:r>
            <a:r>
              <a:rPr lang="en-US" sz="4000" i="1" dirty="0"/>
              <a:t>: </a:t>
            </a:r>
            <a:br>
              <a:rPr lang="en-US" sz="4000" i="1" dirty="0"/>
            </a:br>
            <a:r>
              <a:rPr lang="en-US" sz="3200" i="1" dirty="0"/>
              <a:t>The classes listed below meet two hours a week online via Zoom… and also complete three lessons in [Video Series Y], one hour per video. Agency uses Learner Mastery model for the online videos. Once the student completes all three videos, the student must achieve a score of at least 80% on a quiz that incorporates all video content to achieve mastery and receive the three hours of instruction. </a:t>
            </a:r>
            <a:endParaRPr lang="en-US" sz="32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46</a:t>
            </a:fld>
            <a:endParaRPr lang="en-US" altLang="en-US"/>
          </a:p>
        </p:txBody>
      </p:sp>
    </p:spTree>
    <p:extLst>
      <p:ext uri="{BB962C8B-B14F-4D97-AF65-F5344CB8AC3E}">
        <p14:creationId xmlns:p14="http://schemas.microsoft.com/office/powerpoint/2010/main" val="1646411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237" y="163773"/>
            <a:ext cx="8810766" cy="1055427"/>
          </a:xfrm>
        </p:spPr>
        <p:txBody>
          <a:bodyPr>
            <a:normAutofit fontScale="90000"/>
          </a:bodyPr>
          <a:lstStyle/>
          <a:p>
            <a:r>
              <a:rPr lang="en-US" b="1" dirty="0"/>
              <a:t>Example #1 Using Mixed Delivery Methods </a:t>
            </a:r>
            <a:endParaRPr lang="en-US" dirty="0"/>
          </a:p>
        </p:txBody>
      </p:sp>
      <p:sp>
        <p:nvSpPr>
          <p:cNvPr id="3" name="Content Placeholder 2"/>
          <p:cNvSpPr>
            <a:spLocks noGrp="1"/>
          </p:cNvSpPr>
          <p:nvPr>
            <p:ph idx="1"/>
          </p:nvPr>
        </p:nvSpPr>
        <p:spPr>
          <a:xfrm>
            <a:off x="846162" y="1219200"/>
            <a:ext cx="10507638" cy="5447684"/>
          </a:xfrm>
        </p:spPr>
        <p:txBody>
          <a:bodyPr>
            <a:noAutofit/>
          </a:bodyPr>
          <a:lstStyle/>
          <a:p>
            <a:pPr marL="0" lvl="0" indent="0">
              <a:buNone/>
            </a:pPr>
            <a:r>
              <a:rPr lang="en-US" sz="3200" dirty="0"/>
              <a:t>20 students are using educational software that does not record hours or include additional exercises at the end of each lesson. Most participate in a “live” session with the teacher, but some who miss the live session complete activities on their own.</a:t>
            </a:r>
          </a:p>
          <a:p>
            <a:pPr marL="0" indent="0">
              <a:buNone/>
            </a:pPr>
            <a:r>
              <a:rPr lang="en-US" sz="3200" i="1" dirty="0"/>
              <a:t>Students meet two hours a week online via Zoom… sessions are recorded for teacher to verify hours and participation for each student. Students that miss the “live” session can access the recording anytime before the next scheduled class. Learners login to the recording just as they do the live session, and must complete a short quiz at the end of the session to get credited with instructional hours. </a:t>
            </a:r>
            <a:endParaRPr lang="en-US" sz="3200" dirty="0"/>
          </a:p>
          <a:p>
            <a:pPr marL="0" lvl="0" indent="0">
              <a:buNone/>
            </a:pPr>
            <a:endParaRPr lang="en-US" sz="36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47</a:t>
            </a:fld>
            <a:endParaRPr lang="en-US" altLang="en-US"/>
          </a:p>
        </p:txBody>
      </p:sp>
    </p:spTree>
    <p:extLst>
      <p:ext uri="{BB962C8B-B14F-4D97-AF65-F5344CB8AC3E}">
        <p14:creationId xmlns:p14="http://schemas.microsoft.com/office/powerpoint/2010/main" val="2166953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237" y="172872"/>
            <a:ext cx="8797118" cy="1219200"/>
          </a:xfrm>
        </p:spPr>
        <p:txBody>
          <a:bodyPr>
            <a:normAutofit fontScale="90000"/>
          </a:bodyPr>
          <a:lstStyle/>
          <a:p>
            <a:r>
              <a:rPr lang="en-US" b="1" dirty="0"/>
              <a:t>Example #2 Using Mixed Delivery Methods </a:t>
            </a:r>
            <a:endParaRPr lang="en-US" dirty="0"/>
          </a:p>
        </p:txBody>
      </p:sp>
      <p:sp>
        <p:nvSpPr>
          <p:cNvPr id="3" name="Content Placeholder 2"/>
          <p:cNvSpPr>
            <a:spLocks noGrp="1"/>
          </p:cNvSpPr>
          <p:nvPr>
            <p:ph idx="1"/>
          </p:nvPr>
        </p:nvSpPr>
        <p:spPr>
          <a:xfrm>
            <a:off x="846162" y="1392072"/>
            <a:ext cx="10507638" cy="5274811"/>
          </a:xfrm>
        </p:spPr>
        <p:txBody>
          <a:bodyPr>
            <a:noAutofit/>
          </a:bodyPr>
          <a:lstStyle/>
          <a:p>
            <a:r>
              <a:rPr lang="en-US" sz="3600" b="1" i="1" dirty="0"/>
              <a:t>Local Assessment Policy Example</a:t>
            </a:r>
            <a:r>
              <a:rPr lang="en-US" sz="4000" i="1" dirty="0"/>
              <a:t>: </a:t>
            </a:r>
            <a:br>
              <a:rPr lang="en-US" sz="4000" i="1" dirty="0"/>
            </a:br>
            <a:r>
              <a:rPr lang="en-US" sz="3200" i="1" dirty="0"/>
              <a:t>Students complete lessons in [Software App X] for up to six hours a week. Students to login using unique username and password to document participation. </a:t>
            </a:r>
          </a:p>
          <a:p>
            <a:pPr lvl="1"/>
            <a:r>
              <a:rPr lang="en-US" sz="2800" i="1" dirty="0"/>
              <a:t>For students who participate during schedule sessions, use Teacher Verification model by facilitating online activities and prompting participants with questions.</a:t>
            </a:r>
          </a:p>
          <a:p>
            <a:pPr lvl="1"/>
            <a:r>
              <a:rPr lang="en-US" sz="2800" i="1" dirty="0"/>
              <a:t>For students who complete activities on their own use Learner Mastery, and must pass a quiz with at least 80% to be credited with the instructional hours.</a:t>
            </a:r>
          </a:p>
          <a:p>
            <a:pPr marL="457200" lvl="1" indent="0">
              <a:buNone/>
            </a:pPr>
            <a:endParaRPr lang="en-US" sz="28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48</a:t>
            </a:fld>
            <a:endParaRPr lang="en-US" altLang="en-US"/>
          </a:p>
        </p:txBody>
      </p:sp>
    </p:spTree>
    <p:extLst>
      <p:ext uri="{BB962C8B-B14F-4D97-AF65-F5344CB8AC3E}">
        <p14:creationId xmlns:p14="http://schemas.microsoft.com/office/powerpoint/2010/main" val="2561746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932" y="150124"/>
            <a:ext cx="9735775" cy="1069075"/>
          </a:xfrm>
        </p:spPr>
        <p:txBody>
          <a:bodyPr>
            <a:normAutofit fontScale="90000"/>
          </a:bodyPr>
          <a:lstStyle/>
          <a:p>
            <a:pPr algn="ctr"/>
            <a:r>
              <a:rPr lang="en-US" dirty="0"/>
              <a:t>Example Describing Learner Mastery Process</a:t>
            </a:r>
          </a:p>
        </p:txBody>
      </p:sp>
      <p:sp>
        <p:nvSpPr>
          <p:cNvPr id="3" name="Content Placeholder 2"/>
          <p:cNvSpPr>
            <a:spLocks noGrp="1"/>
          </p:cNvSpPr>
          <p:nvPr>
            <p:ph idx="1"/>
          </p:nvPr>
        </p:nvSpPr>
        <p:spPr>
          <a:xfrm>
            <a:off x="845389" y="1219200"/>
            <a:ext cx="10166600" cy="5426075"/>
          </a:xfrm>
        </p:spPr>
        <p:txBody>
          <a:bodyPr>
            <a:normAutofit fontScale="92500"/>
          </a:bodyPr>
          <a:lstStyle/>
          <a:p>
            <a:pPr marL="0" indent="0">
              <a:buNone/>
            </a:pPr>
            <a:r>
              <a:rPr lang="en-US" sz="3500" i="1" dirty="0"/>
              <a:t>Example: 12-module educational software program X. </a:t>
            </a:r>
          </a:p>
          <a:p>
            <a:pPr marL="0" indent="0">
              <a:buNone/>
            </a:pPr>
            <a:r>
              <a:rPr lang="en-US" sz="3500" i="1" dirty="0"/>
              <a:t>(12 modules – 24 hours total)</a:t>
            </a:r>
            <a:endParaRPr lang="en-US" sz="3500" dirty="0"/>
          </a:p>
          <a:p>
            <a:pPr marL="0" indent="0">
              <a:buNone/>
            </a:pPr>
            <a:r>
              <a:rPr lang="en-US" sz="3500" i="1" dirty="0"/>
              <a:t>Module 1 – Intro to Work (1 hour)</a:t>
            </a:r>
            <a:br>
              <a:rPr lang="en-US" sz="3500" i="1" dirty="0"/>
            </a:br>
            <a:r>
              <a:rPr lang="en-US" sz="3500" i="1" dirty="0"/>
              <a:t>Module 2 – Career Exploration (2.5 hours)</a:t>
            </a:r>
            <a:br>
              <a:rPr lang="en-US" sz="3500" i="1" dirty="0"/>
            </a:br>
            <a:r>
              <a:rPr lang="en-US" sz="3500" i="1" dirty="0"/>
              <a:t>Module 3 – Making Career Choices (1.5 hours)</a:t>
            </a:r>
            <a:br>
              <a:rPr lang="en-US" sz="3500" i="1" dirty="0"/>
            </a:br>
            <a:r>
              <a:rPr lang="en-US" sz="3500" i="1" dirty="0"/>
              <a:t>Module 4 - …</a:t>
            </a:r>
            <a:endParaRPr lang="en-US" sz="3500" dirty="0"/>
          </a:p>
          <a:p>
            <a:r>
              <a:rPr lang="en-US" sz="3900" dirty="0"/>
              <a:t>Follow the same process listing all 12 modules</a:t>
            </a:r>
          </a:p>
          <a:p>
            <a:r>
              <a:rPr lang="en-US" sz="3900" dirty="0"/>
              <a:t>List the number of hours assigned to each module. </a:t>
            </a:r>
          </a:p>
          <a:p>
            <a:r>
              <a:rPr lang="en-US" sz="3900" dirty="0"/>
              <a:t>Record hours in TE according to these specifications.</a:t>
            </a:r>
          </a:p>
          <a:p>
            <a:pPr marL="0" indent="0">
              <a:buNone/>
            </a:pPr>
            <a:endParaRPr lang="en-US" sz="3900" i="1" dirty="0"/>
          </a:p>
          <a:p>
            <a:pPr marL="0" indent="0">
              <a:buNone/>
            </a:pPr>
            <a:endParaRPr lang="en-US" sz="36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49</a:t>
            </a:fld>
            <a:endParaRPr lang="en-US" altLang="en-US"/>
          </a:p>
        </p:txBody>
      </p:sp>
    </p:spTree>
    <p:extLst>
      <p:ext uri="{BB962C8B-B14F-4D97-AF65-F5344CB8AC3E}">
        <p14:creationId xmlns:p14="http://schemas.microsoft.com/office/powerpoint/2010/main" val="2625052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763" y="76200"/>
            <a:ext cx="6858000" cy="1219200"/>
          </a:xfrm>
        </p:spPr>
        <p:txBody>
          <a:bodyPr/>
          <a:lstStyle/>
          <a:p>
            <a:r>
              <a:rPr lang="en-US" b="1" dirty="0"/>
              <a:t>Distance Learning – OCTAE </a:t>
            </a:r>
            <a:endParaRPr lang="en-US" dirty="0"/>
          </a:p>
        </p:txBody>
      </p:sp>
      <p:sp>
        <p:nvSpPr>
          <p:cNvPr id="3" name="Content Placeholder 2"/>
          <p:cNvSpPr>
            <a:spLocks noGrp="1"/>
          </p:cNvSpPr>
          <p:nvPr>
            <p:ph idx="1"/>
          </p:nvPr>
        </p:nvSpPr>
        <p:spPr>
          <a:xfrm>
            <a:off x="600501" y="1295401"/>
            <a:ext cx="11000096" cy="5426076"/>
          </a:xfrm>
        </p:spPr>
        <p:txBody>
          <a:bodyPr>
            <a:normAutofit/>
          </a:bodyPr>
          <a:lstStyle/>
          <a:p>
            <a:pPr marL="0" indent="0">
              <a:buNone/>
            </a:pPr>
            <a:r>
              <a:rPr lang="en-US" sz="3200" b="1" dirty="0"/>
              <a:t>Summary of OCTAE Memos</a:t>
            </a:r>
            <a:r>
              <a:rPr lang="en-US" sz="3200" dirty="0"/>
              <a:t>:</a:t>
            </a:r>
          </a:p>
          <a:p>
            <a:r>
              <a:rPr lang="en-US" sz="3200" dirty="0"/>
              <a:t>Statewide performance reporting to the NRS is still required</a:t>
            </a:r>
          </a:p>
          <a:p>
            <a:r>
              <a:rPr lang="en-US" sz="3200" dirty="0"/>
              <a:t>For PY 2019-20 all states must report “Force Majeure”</a:t>
            </a:r>
          </a:p>
          <a:p>
            <a:r>
              <a:rPr lang="en-US" sz="3200" dirty="0"/>
              <a:t>States can now decide whether or not to allow remote testing</a:t>
            </a:r>
          </a:p>
          <a:p>
            <a:r>
              <a:rPr lang="en-US" sz="3200" dirty="0"/>
              <a:t>Each state that opts to allow remote testing submits its own remote testing plan to OCTAE</a:t>
            </a:r>
          </a:p>
          <a:p>
            <a:r>
              <a:rPr lang="en-US" sz="3200" b="1" i="1" dirty="0"/>
              <a:t>Memo 20-5 (5.29): </a:t>
            </a:r>
            <a:r>
              <a:rPr lang="en-US" sz="3200" dirty="0"/>
              <a:t>participants can self-report into a federal EFL (Educational Functioning Level) without a pretest.</a:t>
            </a:r>
          </a:p>
          <a:p>
            <a:r>
              <a:rPr lang="en-US" sz="3200" b="1" i="1" dirty="0"/>
              <a:t>Memo 20-5 (5.29): </a:t>
            </a:r>
            <a:r>
              <a:rPr lang="en-US" sz="3200" dirty="0"/>
              <a:t>a pretest is still required to achieve a pre/post-test MSG.</a:t>
            </a:r>
          </a:p>
          <a:p>
            <a:endParaRPr lang="en-US" sz="3200" dirty="0"/>
          </a:p>
          <a:p>
            <a:endParaRPr lang="en-US" sz="32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5</a:t>
            </a:fld>
            <a:endParaRPr lang="en-US" altLang="en-US"/>
          </a:p>
        </p:txBody>
      </p:sp>
    </p:spTree>
    <p:extLst>
      <p:ext uri="{BB962C8B-B14F-4D97-AF65-F5344CB8AC3E}">
        <p14:creationId xmlns:p14="http://schemas.microsoft.com/office/powerpoint/2010/main" val="1656169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1C856-332F-405C-82A1-4466FC07EFD5}"/>
              </a:ext>
              <a:ext uri="{C183D7F6-B498-43B3-948B-1728B52AA6E4}">
                <adec:decorative xmlns:adec="http://schemas.microsoft.com/office/drawing/2017/decorative" val="1"/>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Distance Education</a:t>
            </a:r>
          </a:p>
        </p:txBody>
      </p:sp>
      <p:sp>
        <p:nvSpPr>
          <p:cNvPr id="6" name="Title 1"/>
          <p:cNvSpPr txBox="1">
            <a:spLocks/>
          </p:cNvSpPr>
          <p:nvPr/>
        </p:nvSpPr>
        <p:spPr>
          <a:xfrm>
            <a:off x="3433763" y="76200"/>
            <a:ext cx="6858000" cy="121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Distance Learning - NRS</a:t>
            </a:r>
            <a:endParaRPr lang="en-US" dirty="0"/>
          </a:p>
        </p:txBody>
      </p:sp>
      <p:sp>
        <p:nvSpPr>
          <p:cNvPr id="3" name="Content Placeholder 2">
            <a:extLst>
              <a:ext uri="{FF2B5EF4-FFF2-40B4-BE49-F238E27FC236}">
                <a16:creationId xmlns:a16="http://schemas.microsoft.com/office/drawing/2014/main" id="{8462EAEF-7E7E-41C3-ABD3-B3D6992F73BF}"/>
              </a:ext>
            </a:extLst>
          </p:cNvPr>
          <p:cNvSpPr>
            <a:spLocks noGrp="1"/>
          </p:cNvSpPr>
          <p:nvPr>
            <p:ph idx="1"/>
          </p:nvPr>
        </p:nvSpPr>
        <p:spPr>
          <a:xfrm>
            <a:off x="844795" y="1078173"/>
            <a:ext cx="10713721" cy="5643302"/>
          </a:xfrm>
        </p:spPr>
        <p:txBody>
          <a:bodyPr anchor="ctr">
            <a:normAutofit fontScale="92500" lnSpcReduction="10000"/>
          </a:bodyPr>
          <a:lstStyle/>
          <a:p>
            <a:pPr marL="0" indent="0">
              <a:buNone/>
            </a:pPr>
            <a:r>
              <a:rPr lang="en-US" sz="4000" b="1" dirty="0">
                <a:solidFill>
                  <a:srgbClr val="000000"/>
                </a:solidFill>
              </a:rPr>
              <a:t>Distance Education</a:t>
            </a:r>
            <a:r>
              <a:rPr lang="en-US" sz="4000" dirty="0">
                <a:solidFill>
                  <a:srgbClr val="000000"/>
                </a:solidFill>
              </a:rPr>
              <a:t>—Formal learning activity where students and instructors are separated by geography, time, or both, for the majority of the instructional period. </a:t>
            </a:r>
          </a:p>
          <a:p>
            <a:r>
              <a:rPr lang="en-US" sz="3200" dirty="0">
                <a:solidFill>
                  <a:srgbClr val="000000"/>
                </a:solidFill>
              </a:rPr>
              <a:t>Distance learning materials are delivered through a variety of media, including but not limited to, print, audio recording, videotape, broadcasts, computer software, Web-based programs, and other online technology. </a:t>
            </a:r>
          </a:p>
          <a:p>
            <a:r>
              <a:rPr lang="en-US" sz="3200" dirty="0">
                <a:solidFill>
                  <a:srgbClr val="000000"/>
                </a:solidFill>
              </a:rPr>
              <a:t>Teachers support distance learners through communication by mail, telephone, e-mail, or online technologies and software.</a:t>
            </a:r>
          </a:p>
          <a:p>
            <a:pPr marL="0" indent="0">
              <a:buNone/>
            </a:pPr>
            <a:endParaRPr lang="en-US" sz="2200" dirty="0">
              <a:solidFill>
                <a:srgbClr val="000000"/>
              </a:solidFill>
            </a:endParaRPr>
          </a:p>
          <a:p>
            <a:pPr marL="0" indent="0">
              <a:buNone/>
            </a:pPr>
            <a:r>
              <a:rPr lang="en-US" sz="2200" dirty="0">
                <a:solidFill>
                  <a:srgbClr val="000000"/>
                </a:solidFill>
              </a:rPr>
              <a:t>(Pg. 59 NRS Technical Assistance Guide, </a:t>
            </a:r>
            <a:r>
              <a:rPr lang="en-US" sz="2200" dirty="0">
                <a:solidFill>
                  <a:srgbClr val="000000"/>
                </a:solidFill>
                <a:hlinkClick r:id="rId3"/>
              </a:rPr>
              <a:t>https://nrsweb.org/sites/default/files/NRS-TA-Guide82019.pdf</a:t>
            </a:r>
            <a:r>
              <a:rPr lang="en-US" sz="2200" dirty="0">
                <a:solidFill>
                  <a:srgbClr val="000000"/>
                </a:solidFill>
              </a:rPr>
              <a:t> )</a:t>
            </a:r>
          </a:p>
        </p:txBody>
      </p:sp>
      <p:sp>
        <p:nvSpPr>
          <p:cNvPr id="4" name="Slide Number Placeholder 3">
            <a:extLst>
              <a:ext uri="{FF2B5EF4-FFF2-40B4-BE49-F238E27FC236}">
                <a16:creationId xmlns:a16="http://schemas.microsoft.com/office/drawing/2014/main" id="{12248EC8-4E51-4A2E-8541-CA78CA014380}"/>
              </a:ext>
              <a:ext uri="{C183D7F6-B498-43B3-948B-1728B52AA6E4}">
                <adec:decorative xmlns:adec="http://schemas.microsoft.com/office/drawing/2017/decorative" val="1"/>
              </a:ext>
            </a:extLst>
          </p:cNvPr>
          <p:cNvSpPr>
            <a:spLocks noGrp="1"/>
          </p:cNvSpPr>
          <p:nvPr>
            <p:ph type="sldNum" sz="quarter" idx="12"/>
          </p:nvPr>
        </p:nvSpPr>
        <p:spPr/>
        <p:txBody>
          <a:bodyPr/>
          <a:lstStyle/>
          <a:p>
            <a:fld id="{A46AC393-18AB-47A0-B0DF-A5545F6A71C7}" type="slidenum">
              <a:rPr lang="en-US" smtClean="0"/>
              <a:t>6</a:t>
            </a:fld>
            <a:endParaRPr lang="en-US"/>
          </a:p>
        </p:txBody>
      </p:sp>
    </p:spTree>
    <p:extLst>
      <p:ext uri="{BB962C8B-B14F-4D97-AF65-F5344CB8AC3E}">
        <p14:creationId xmlns:p14="http://schemas.microsoft.com/office/powerpoint/2010/main" val="2932077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763" y="76200"/>
            <a:ext cx="6858000" cy="1219200"/>
          </a:xfrm>
        </p:spPr>
        <p:txBody>
          <a:bodyPr/>
          <a:lstStyle/>
          <a:p>
            <a:r>
              <a:rPr lang="en-US" b="1" dirty="0"/>
              <a:t>Distance Learning - NRS</a:t>
            </a:r>
            <a:endParaRPr lang="en-US" dirty="0"/>
          </a:p>
        </p:txBody>
      </p:sp>
      <p:sp>
        <p:nvSpPr>
          <p:cNvPr id="3" name="Content Placeholder 2"/>
          <p:cNvSpPr>
            <a:spLocks noGrp="1"/>
          </p:cNvSpPr>
          <p:nvPr>
            <p:ph idx="1"/>
          </p:nvPr>
        </p:nvSpPr>
        <p:spPr>
          <a:xfrm>
            <a:off x="1132764" y="1295400"/>
            <a:ext cx="9826387" cy="5426075"/>
          </a:xfrm>
        </p:spPr>
        <p:txBody>
          <a:bodyPr>
            <a:normAutofit/>
          </a:bodyPr>
          <a:lstStyle/>
          <a:p>
            <a:r>
              <a:rPr lang="en-US" sz="3600" dirty="0"/>
              <a:t>Individuals in Distance Learning programs have the same data collection requirements as other WIOA, Title II learners.  </a:t>
            </a:r>
          </a:p>
          <a:p>
            <a:r>
              <a:rPr lang="en-US" sz="3600" dirty="0"/>
              <a:t>NRS policy prescribes the “50 percent rule.”</a:t>
            </a:r>
          </a:p>
          <a:p>
            <a:r>
              <a:rPr lang="en-US" sz="3600" dirty="0"/>
              <a:t>For learners with more than 50%, agencies should mark Special Programs = Distance Learning</a:t>
            </a:r>
          </a:p>
          <a:p>
            <a:r>
              <a:rPr lang="en-US" sz="3600" dirty="0"/>
              <a:t>A new feature is now in TE that tracks students with PY 2019-20 activities affected by COVID-19 (“</a:t>
            </a:r>
            <a:r>
              <a:rPr lang="en-US" sz="3600"/>
              <a:t>Force Majeure”)</a:t>
            </a:r>
            <a:endParaRPr lang="en-US" sz="36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7</a:t>
            </a:fld>
            <a:endParaRPr lang="en-US" altLang="en-US"/>
          </a:p>
        </p:txBody>
      </p:sp>
    </p:spTree>
    <p:extLst>
      <p:ext uri="{BB962C8B-B14F-4D97-AF65-F5344CB8AC3E}">
        <p14:creationId xmlns:p14="http://schemas.microsoft.com/office/powerpoint/2010/main" val="1253690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863" y="0"/>
            <a:ext cx="8449900" cy="1295400"/>
          </a:xfrm>
        </p:spPr>
        <p:txBody>
          <a:bodyPr>
            <a:normAutofit/>
          </a:bodyPr>
          <a:lstStyle/>
          <a:p>
            <a:r>
              <a:rPr lang="en-US" b="1" dirty="0"/>
              <a:t>Distance Learning – Class Strategies</a:t>
            </a:r>
            <a:endParaRPr lang="en-US" dirty="0"/>
          </a:p>
        </p:txBody>
      </p:sp>
      <p:sp>
        <p:nvSpPr>
          <p:cNvPr id="3" name="Content Placeholder 2"/>
          <p:cNvSpPr>
            <a:spLocks noGrp="1"/>
          </p:cNvSpPr>
          <p:nvPr>
            <p:ph idx="1"/>
          </p:nvPr>
        </p:nvSpPr>
        <p:spPr>
          <a:xfrm>
            <a:off x="1175657" y="1456944"/>
            <a:ext cx="9769847" cy="4648200"/>
          </a:xfrm>
        </p:spPr>
        <p:txBody>
          <a:bodyPr>
            <a:normAutofit/>
          </a:bodyPr>
          <a:lstStyle/>
          <a:p>
            <a:pPr marL="0" indent="0">
              <a:buNone/>
            </a:pPr>
            <a:r>
              <a:rPr lang="en-US" sz="3600" b="1" i="1" dirty="0"/>
              <a:t>Calculating this at the class level for each agency depends on how your agency has structured classes in response to COVID-19.</a:t>
            </a:r>
          </a:p>
          <a:p>
            <a:pPr marL="1200150" lvl="1" indent="-742950">
              <a:buFont typeface="+mj-lt"/>
              <a:buAutoNum type="arabicPeriod"/>
            </a:pPr>
            <a:r>
              <a:rPr lang="en-US" sz="3600" dirty="0"/>
              <a:t>“Pick up where you left off.”</a:t>
            </a:r>
          </a:p>
          <a:p>
            <a:pPr marL="1200150" lvl="1" indent="-742950">
              <a:buFont typeface="+mj-lt"/>
              <a:buAutoNum type="arabicPeriod"/>
            </a:pPr>
            <a:r>
              <a:rPr lang="en-US" sz="3600" dirty="0"/>
              <a:t>Start new classes specific to DL</a:t>
            </a:r>
            <a:r>
              <a:rPr lang="en-US" sz="3200" dirty="0"/>
              <a:t>.</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8</a:t>
            </a:fld>
            <a:endParaRPr lang="en-US" altLang="en-US"/>
          </a:p>
        </p:txBody>
      </p:sp>
    </p:spTree>
    <p:extLst>
      <p:ext uri="{BB962C8B-B14F-4D97-AF65-F5344CB8AC3E}">
        <p14:creationId xmlns:p14="http://schemas.microsoft.com/office/powerpoint/2010/main" val="1768407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863" y="0"/>
            <a:ext cx="8449900" cy="1295400"/>
          </a:xfrm>
        </p:spPr>
        <p:txBody>
          <a:bodyPr>
            <a:normAutofit/>
          </a:bodyPr>
          <a:lstStyle/>
          <a:p>
            <a:r>
              <a:rPr lang="en-US" b="1" dirty="0"/>
              <a:t>Distance Learning – Class Strategies </a:t>
            </a:r>
            <a:endParaRPr lang="en-US" dirty="0"/>
          </a:p>
        </p:txBody>
      </p:sp>
      <p:sp>
        <p:nvSpPr>
          <p:cNvPr id="3" name="Content Placeholder 2"/>
          <p:cNvSpPr>
            <a:spLocks noGrp="1"/>
          </p:cNvSpPr>
          <p:nvPr>
            <p:ph idx="1"/>
          </p:nvPr>
        </p:nvSpPr>
        <p:spPr>
          <a:xfrm>
            <a:off x="901337" y="1456944"/>
            <a:ext cx="9810206" cy="4648200"/>
          </a:xfrm>
        </p:spPr>
        <p:txBody>
          <a:bodyPr>
            <a:normAutofit/>
          </a:bodyPr>
          <a:lstStyle/>
          <a:p>
            <a:pPr marL="0" indent="0">
              <a:buNone/>
            </a:pPr>
            <a:r>
              <a:rPr lang="en-US" sz="3600" b="1" i="1" dirty="0"/>
              <a:t>“Pick up where you left off.”</a:t>
            </a:r>
          </a:p>
          <a:p>
            <a:r>
              <a:rPr lang="en-US" sz="3600" dirty="0"/>
              <a:t>If your agency is continuing classes as scheduled, but just changing the delivery method to a distance learning context because of COVID-19 – then calculate whether or not 50%+ of the instruction overall is in a distance learning format.</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9</a:t>
            </a:fld>
            <a:endParaRPr lang="en-US" altLang="en-US"/>
          </a:p>
        </p:txBody>
      </p:sp>
    </p:spTree>
    <p:extLst>
      <p:ext uri="{BB962C8B-B14F-4D97-AF65-F5344CB8AC3E}">
        <p14:creationId xmlns:p14="http://schemas.microsoft.com/office/powerpoint/2010/main" val="1429456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63EC8831FDA347B3B4D34C1588A676" ma:contentTypeVersion="9" ma:contentTypeDescription="Create a new document." ma:contentTypeScope="" ma:versionID="49022d9c6748ba69e7b2fe662ac3c916">
  <xsd:schema xmlns:xsd="http://www.w3.org/2001/XMLSchema" xmlns:xs="http://www.w3.org/2001/XMLSchema" xmlns:p="http://schemas.microsoft.com/office/2006/metadata/properties" xmlns:ns2="8c8cfe39-bfce-4918-a795-97474633b185" targetNamespace="http://schemas.microsoft.com/office/2006/metadata/properties" ma:root="true" ma:fieldsID="c4c8eb59ebb8c9be671b9fefaa368489" ns2:_="">
    <xsd:import namespace="8c8cfe39-bfce-4918-a795-97474633b18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8cfe39-bfce-4918-a795-97474633b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85DA2D-EAD1-4573-9779-AA67EB2B8C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8cfe39-bfce-4918-a795-97474633b1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6675B3-2169-4B7C-8508-A6F47EEE7BDA}">
  <ds:schemaRefs>
    <ds:schemaRef ds:uri="http://schemas.microsoft.com/sharepoint/v3/contenttype/forms"/>
  </ds:schemaRefs>
</ds:datastoreItem>
</file>

<file path=customXml/itemProps3.xml><?xml version="1.0" encoding="utf-8"?>
<ds:datastoreItem xmlns:ds="http://schemas.openxmlformats.org/officeDocument/2006/customXml" ds:itemID="{8B1E9B65-B9A4-4BD1-839C-493A3F2B8766}">
  <ds:schemaRefs>
    <ds:schemaRef ds:uri="http://schemas.microsoft.com/office/2006/documentManagement/types"/>
    <ds:schemaRef ds:uri="http://www.w3.org/XML/1998/namespace"/>
    <ds:schemaRef ds:uri="http://schemas.microsoft.com/office/infopath/2007/PartnerControls"/>
    <ds:schemaRef ds:uri="http://purl.org/dc/terms/"/>
    <ds:schemaRef ds:uri="http://purl.org/dc/elements/1.1/"/>
    <ds:schemaRef ds:uri="8c8cfe39-bfce-4918-a795-97474633b185"/>
    <ds:schemaRef ds:uri="http://schemas.microsoft.com/office/2006/metadata/properti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771</TotalTime>
  <Words>3511</Words>
  <Application>Microsoft Office PowerPoint</Application>
  <PresentationFormat>Widescreen</PresentationFormat>
  <Paragraphs>326</Paragraphs>
  <Slides>49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Calibri Light</vt:lpstr>
      <vt:lpstr>Helvetica Neue</vt:lpstr>
      <vt:lpstr>Times New Roman</vt:lpstr>
      <vt:lpstr>Wingdings 3</vt:lpstr>
      <vt:lpstr>Office Theme</vt:lpstr>
      <vt:lpstr>Recording CAEP Attendance Hours</vt:lpstr>
      <vt:lpstr>CAEP Attendance Hours</vt:lpstr>
      <vt:lpstr>COVID-19’s Effect on CAEP Agencies</vt:lpstr>
      <vt:lpstr>Distance Learning - OCTAE</vt:lpstr>
      <vt:lpstr>Distance Learning – OCTAE </vt:lpstr>
      <vt:lpstr>Distance Education</vt:lpstr>
      <vt:lpstr>Distance Learning - NRS</vt:lpstr>
      <vt:lpstr>Distance Learning – Class Strategies</vt:lpstr>
      <vt:lpstr>Distance Learning – Class Strategies </vt:lpstr>
      <vt:lpstr>Distance Learning – Class Strategies  </vt:lpstr>
      <vt:lpstr>Distance Learning – NRS</vt:lpstr>
      <vt:lpstr>Distance Learning – NRS </vt:lpstr>
      <vt:lpstr>Distance Learning – Hours of Instruction </vt:lpstr>
      <vt:lpstr>Distance Learning – Hours of Instruction  </vt:lpstr>
      <vt:lpstr>Distance Learning – Hours of Instruction   </vt:lpstr>
      <vt:lpstr>Distance Learning – Three Approaches to “Proxy” Hours</vt:lpstr>
      <vt:lpstr>General Guidelines for DL Hours</vt:lpstr>
      <vt:lpstr>General Guidelines for DL Hours </vt:lpstr>
      <vt:lpstr>Distance Learning – Recording in TE </vt:lpstr>
      <vt:lpstr>Distance Learning – Recording in TE  </vt:lpstr>
      <vt:lpstr>Distance Learning - Recording in TE</vt:lpstr>
      <vt:lpstr>Distance Learning - Recording in TE </vt:lpstr>
      <vt:lpstr>Distance Learning - Recording in TE   </vt:lpstr>
      <vt:lpstr>Distance Learning - Recording in TE  </vt:lpstr>
      <vt:lpstr>Outcomes &amp; Resources</vt:lpstr>
      <vt:lpstr>CAEP Outcomes</vt:lpstr>
      <vt:lpstr>Literacy Gains – CTE Related Outcomes</vt:lpstr>
      <vt:lpstr>MSG’s for CTE </vt:lpstr>
      <vt:lpstr>Literacy Gains Outcomes</vt:lpstr>
      <vt:lpstr>Literacy Gains Outcomes </vt:lpstr>
      <vt:lpstr>Literacy Gains Outcomes  </vt:lpstr>
      <vt:lpstr>TE I3 Reports</vt:lpstr>
      <vt:lpstr>Remote Testing Information</vt:lpstr>
      <vt:lpstr>Remote Testing for EL Civics</vt:lpstr>
      <vt:lpstr>Remote Testing Considerations</vt:lpstr>
      <vt:lpstr>Remote Testing: Preparation</vt:lpstr>
      <vt:lpstr>Remote Testing: Preparation </vt:lpstr>
      <vt:lpstr>Remote Testing: RLI</vt:lpstr>
      <vt:lpstr>Distance Learning Examples</vt:lpstr>
      <vt:lpstr>Learner Mastery Process Example</vt:lpstr>
      <vt:lpstr>Clock Time Model– Example #1 </vt:lpstr>
      <vt:lpstr>Clock Time Model– Example #2 </vt:lpstr>
      <vt:lpstr>Teacher Verification– Example #1 </vt:lpstr>
      <vt:lpstr>Learner Mastery – Example #1 </vt:lpstr>
      <vt:lpstr>Learner Mastery – Example #2 </vt:lpstr>
      <vt:lpstr>Learner Mastery – Example #3 </vt:lpstr>
      <vt:lpstr>Example #1 Using Mixed Delivery Methods </vt:lpstr>
      <vt:lpstr>Example #2 Using Mixed Delivery Methods </vt:lpstr>
      <vt:lpstr>Example Describing Learner Mastery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Recording CAEP Attendance Hours</dc:title>
  <dc:creator>Jay</dc:creator>
  <cp:lastModifiedBy>Patrick Scouten</cp:lastModifiedBy>
  <cp:revision>193</cp:revision>
  <dcterms:created xsi:type="dcterms:W3CDTF">2020-03-23T14:22:58Z</dcterms:created>
  <dcterms:modified xsi:type="dcterms:W3CDTF">2020-12-22T17:57:22Z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0x0101003A63EC8831FDA347B3B4D34C1588A676</vt:lpwstr>
  </property>
</Properties>
</file>