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4"/>
    <p:sldMasterId id="2147483779" r:id="rId5"/>
  </p:sldMasterIdLst>
  <p:notesMasterIdLst>
    <p:notesMasterId r:id="rId43"/>
  </p:notesMasterIdLst>
  <p:sldIdLst>
    <p:sldId id="526" r:id="rId6"/>
    <p:sldId id="527" r:id="rId7"/>
    <p:sldId id="550" r:id="rId8"/>
    <p:sldId id="570" r:id="rId9"/>
    <p:sldId id="569" r:id="rId10"/>
    <p:sldId id="577" r:id="rId11"/>
    <p:sldId id="578" r:id="rId12"/>
    <p:sldId id="579" r:id="rId13"/>
    <p:sldId id="580" r:id="rId14"/>
    <p:sldId id="584" r:id="rId15"/>
    <p:sldId id="571" r:id="rId16"/>
    <p:sldId id="568" r:id="rId17"/>
    <p:sldId id="551" r:id="rId18"/>
    <p:sldId id="572" r:id="rId19"/>
    <p:sldId id="573" r:id="rId20"/>
    <p:sldId id="583" r:id="rId21"/>
    <p:sldId id="606" r:id="rId22"/>
    <p:sldId id="607" r:id="rId23"/>
    <p:sldId id="608" r:id="rId24"/>
    <p:sldId id="609" r:id="rId25"/>
    <p:sldId id="610" r:id="rId26"/>
    <p:sldId id="611" r:id="rId27"/>
    <p:sldId id="612" r:id="rId28"/>
    <p:sldId id="613" r:id="rId29"/>
    <p:sldId id="614" r:id="rId30"/>
    <p:sldId id="615" r:id="rId31"/>
    <p:sldId id="574" r:id="rId32"/>
    <p:sldId id="552" r:id="rId33"/>
    <p:sldId id="553" r:id="rId34"/>
    <p:sldId id="575" r:id="rId35"/>
    <p:sldId id="601" r:id="rId36"/>
    <p:sldId id="602" r:id="rId37"/>
    <p:sldId id="603" r:id="rId38"/>
    <p:sldId id="604" r:id="rId39"/>
    <p:sldId id="605" r:id="rId40"/>
    <p:sldId id="616" r:id="rId41"/>
    <p:sldId id="61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27" autoAdjust="0"/>
  </p:normalViewPr>
  <p:slideViewPr>
    <p:cSldViewPr>
      <p:cViewPr varScale="1">
        <p:scale>
          <a:sx n="100" d="100"/>
          <a:sy n="100" d="100"/>
        </p:scale>
        <p:origin x="750" y="72"/>
      </p:cViewPr>
      <p:guideLst>
        <p:guide orient="horz" pos="2160"/>
        <p:guide pos="2880"/>
      </p:guideLst>
    </p:cSldViewPr>
  </p:slideViewPr>
  <p:outlineViewPr>
    <p:cViewPr>
      <p:scale>
        <a:sx n="33" d="100"/>
        <a:sy n="33" d="100"/>
      </p:scale>
      <p:origin x="0" y="-12720"/>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E7DB9-BFFB-4C85-B114-E24A5185EB8F}" type="datetimeFigureOut">
              <a:rPr lang="en-US" smtClean="0"/>
              <a:pPr/>
              <a:t>12/22/2020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F5EA5-E171-43DA-B44E-38F019ECE8A5}" type="slidenum">
              <a:rPr lang="en-US" smtClean="0"/>
              <a:pPr/>
              <a:t>‹#›</a:t>
            </a:fld>
            <a:endParaRPr lang="en-US" dirty="0"/>
          </a:p>
        </p:txBody>
      </p:sp>
    </p:spTree>
    <p:extLst>
      <p:ext uri="{BB962C8B-B14F-4D97-AF65-F5344CB8AC3E}">
        <p14:creationId xmlns:p14="http://schemas.microsoft.com/office/powerpoint/2010/main" val="26195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13</a:t>
            </a:fld>
            <a:endParaRPr lang="en-US" dirty="0"/>
          </a:p>
        </p:txBody>
      </p:sp>
    </p:spTree>
    <p:extLst>
      <p:ext uri="{BB962C8B-B14F-4D97-AF65-F5344CB8AC3E}">
        <p14:creationId xmlns:p14="http://schemas.microsoft.com/office/powerpoint/2010/main" val="2039262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22</a:t>
            </a:fld>
            <a:endParaRPr lang="en-US" dirty="0"/>
          </a:p>
        </p:txBody>
      </p:sp>
    </p:spTree>
    <p:extLst>
      <p:ext uri="{BB962C8B-B14F-4D97-AF65-F5344CB8AC3E}">
        <p14:creationId xmlns:p14="http://schemas.microsoft.com/office/powerpoint/2010/main" val="173202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23</a:t>
            </a:fld>
            <a:endParaRPr lang="en-US" dirty="0"/>
          </a:p>
        </p:txBody>
      </p:sp>
    </p:spTree>
    <p:extLst>
      <p:ext uri="{BB962C8B-B14F-4D97-AF65-F5344CB8AC3E}">
        <p14:creationId xmlns:p14="http://schemas.microsoft.com/office/powerpoint/2010/main" val="252032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24</a:t>
            </a:fld>
            <a:endParaRPr lang="en-US" dirty="0"/>
          </a:p>
        </p:txBody>
      </p:sp>
    </p:spTree>
    <p:extLst>
      <p:ext uri="{BB962C8B-B14F-4D97-AF65-F5344CB8AC3E}">
        <p14:creationId xmlns:p14="http://schemas.microsoft.com/office/powerpoint/2010/main" val="48373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25</a:t>
            </a:fld>
            <a:endParaRPr lang="en-US" dirty="0"/>
          </a:p>
        </p:txBody>
      </p:sp>
    </p:spTree>
    <p:extLst>
      <p:ext uri="{BB962C8B-B14F-4D97-AF65-F5344CB8AC3E}">
        <p14:creationId xmlns:p14="http://schemas.microsoft.com/office/powerpoint/2010/main" val="2068002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26</a:t>
            </a:fld>
            <a:endParaRPr lang="en-US" dirty="0"/>
          </a:p>
        </p:txBody>
      </p:sp>
    </p:spTree>
    <p:extLst>
      <p:ext uri="{BB962C8B-B14F-4D97-AF65-F5344CB8AC3E}">
        <p14:creationId xmlns:p14="http://schemas.microsoft.com/office/powerpoint/2010/main" val="57734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27</a:t>
            </a:fld>
            <a:endParaRPr lang="en-US" dirty="0"/>
          </a:p>
        </p:txBody>
      </p:sp>
    </p:spTree>
    <p:extLst>
      <p:ext uri="{BB962C8B-B14F-4D97-AF65-F5344CB8AC3E}">
        <p14:creationId xmlns:p14="http://schemas.microsoft.com/office/powerpoint/2010/main" val="66616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14</a:t>
            </a:fld>
            <a:endParaRPr lang="en-US" dirty="0"/>
          </a:p>
        </p:txBody>
      </p:sp>
    </p:spTree>
    <p:extLst>
      <p:ext uri="{BB962C8B-B14F-4D97-AF65-F5344CB8AC3E}">
        <p14:creationId xmlns:p14="http://schemas.microsoft.com/office/powerpoint/2010/main" val="6857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15</a:t>
            </a:fld>
            <a:endParaRPr lang="en-US" dirty="0"/>
          </a:p>
        </p:txBody>
      </p:sp>
    </p:spTree>
    <p:extLst>
      <p:ext uri="{BB962C8B-B14F-4D97-AF65-F5344CB8AC3E}">
        <p14:creationId xmlns:p14="http://schemas.microsoft.com/office/powerpoint/2010/main" val="211032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16</a:t>
            </a:fld>
            <a:endParaRPr lang="en-US" dirty="0"/>
          </a:p>
        </p:txBody>
      </p:sp>
    </p:spTree>
    <p:extLst>
      <p:ext uri="{BB962C8B-B14F-4D97-AF65-F5344CB8AC3E}">
        <p14:creationId xmlns:p14="http://schemas.microsoft.com/office/powerpoint/2010/main" val="396872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17</a:t>
            </a:fld>
            <a:endParaRPr lang="en-US" dirty="0"/>
          </a:p>
        </p:txBody>
      </p:sp>
    </p:spTree>
    <p:extLst>
      <p:ext uri="{BB962C8B-B14F-4D97-AF65-F5344CB8AC3E}">
        <p14:creationId xmlns:p14="http://schemas.microsoft.com/office/powerpoint/2010/main" val="267102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18</a:t>
            </a:fld>
            <a:endParaRPr lang="en-US" dirty="0"/>
          </a:p>
        </p:txBody>
      </p:sp>
    </p:spTree>
    <p:extLst>
      <p:ext uri="{BB962C8B-B14F-4D97-AF65-F5344CB8AC3E}">
        <p14:creationId xmlns:p14="http://schemas.microsoft.com/office/powerpoint/2010/main" val="419892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19</a:t>
            </a:fld>
            <a:endParaRPr lang="en-US" dirty="0"/>
          </a:p>
        </p:txBody>
      </p:sp>
    </p:spTree>
    <p:extLst>
      <p:ext uri="{BB962C8B-B14F-4D97-AF65-F5344CB8AC3E}">
        <p14:creationId xmlns:p14="http://schemas.microsoft.com/office/powerpoint/2010/main" val="398830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20</a:t>
            </a:fld>
            <a:endParaRPr lang="en-US" dirty="0"/>
          </a:p>
        </p:txBody>
      </p:sp>
    </p:spTree>
    <p:extLst>
      <p:ext uri="{BB962C8B-B14F-4D97-AF65-F5344CB8AC3E}">
        <p14:creationId xmlns:p14="http://schemas.microsoft.com/office/powerpoint/2010/main" val="301057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CB3F5EA5-E171-43DA-B44E-38F019ECE8A5}" type="slidenum">
              <a:rPr lang="en-US" smtClean="0"/>
              <a:pPr/>
              <a:t>21</a:t>
            </a:fld>
            <a:endParaRPr lang="en-US" dirty="0"/>
          </a:p>
        </p:txBody>
      </p:sp>
    </p:spTree>
    <p:extLst>
      <p:ext uri="{BB962C8B-B14F-4D97-AF65-F5344CB8AC3E}">
        <p14:creationId xmlns:p14="http://schemas.microsoft.com/office/powerpoint/2010/main" val="2727656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33400" y="1403350"/>
            <a:ext cx="7810500" cy="972344"/>
          </a:xfrm>
          <a:prstGeom prst="rect">
            <a:avLst/>
          </a:prstGeom>
        </p:spPr>
        <p:txBody>
          <a:bodyPr anchor="t"/>
          <a:lstStyle>
            <a:lvl1pPr algn="l">
              <a:defRPr>
                <a:solidFill>
                  <a:schemeClr val="accent1">
                    <a:hueOff val="114395"/>
                    <a:lumOff val="-24975"/>
                  </a:schemeClr>
                </a:solidFill>
              </a:defRPr>
            </a:lvl1pPr>
          </a:lstStyle>
          <a:p>
            <a:r>
              <a:t>Title Text</a:t>
            </a:r>
          </a:p>
        </p:txBody>
      </p:sp>
      <p:sp>
        <p:nvSpPr>
          <p:cNvPr id="12" name="Body Level One…"/>
          <p:cNvSpPr txBox="1">
            <a:spLocks noGrp="1"/>
          </p:cNvSpPr>
          <p:nvPr>
            <p:ph type="body" sz="half" idx="1"/>
          </p:nvPr>
        </p:nvSpPr>
        <p:spPr>
          <a:xfrm>
            <a:off x="533400" y="2501007"/>
            <a:ext cx="7810500" cy="2083693"/>
          </a:xfrm>
          <a:prstGeom prst="rect">
            <a:avLst/>
          </a:prstGeom>
        </p:spPr>
        <p:txBody>
          <a:bodyPr anchor="t"/>
          <a:lstStyle>
            <a:lvl1pPr marL="0" indent="0">
              <a:spcBef>
                <a:spcPts val="0"/>
              </a:spcBef>
              <a:buSzTx/>
              <a:buNone/>
              <a:defRPr sz="2025">
                <a:solidFill>
                  <a:srgbClr val="5E5E5E"/>
                </a:solidFill>
              </a:defRPr>
            </a:lvl1pPr>
            <a:lvl2pPr marL="0" indent="0">
              <a:spcBef>
                <a:spcPts val="0"/>
              </a:spcBef>
              <a:buSzTx/>
              <a:buNone/>
              <a:defRPr sz="2025">
                <a:solidFill>
                  <a:srgbClr val="5E5E5E"/>
                </a:solidFill>
              </a:defRPr>
            </a:lvl2pPr>
            <a:lvl3pPr marL="0" indent="0">
              <a:spcBef>
                <a:spcPts val="0"/>
              </a:spcBef>
              <a:buSzTx/>
              <a:buNone/>
              <a:defRPr sz="2025">
                <a:solidFill>
                  <a:srgbClr val="5E5E5E"/>
                </a:solidFill>
              </a:defRPr>
            </a:lvl3pPr>
            <a:lvl4pPr marL="0" indent="0">
              <a:spcBef>
                <a:spcPts val="0"/>
              </a:spcBef>
              <a:buSzTx/>
              <a:buNone/>
              <a:defRPr sz="2025">
                <a:solidFill>
                  <a:srgbClr val="5E5E5E"/>
                </a:solidFill>
              </a:defRPr>
            </a:lvl4pPr>
            <a:lvl5pPr marL="0" indent="0">
              <a:spcBef>
                <a:spcPts val="0"/>
              </a:spcBef>
              <a:buSzTx/>
              <a:buNone/>
              <a:defRPr sz="2025">
                <a:solidFill>
                  <a:srgbClr val="5E5E5E"/>
                </a:solidFill>
              </a:defRPr>
            </a:lvl5pPr>
          </a:lstStyle>
          <a:p>
            <a:r>
              <a:t>Body Level One</a:t>
            </a:r>
          </a:p>
          <a:p>
            <a:pPr lvl="1"/>
            <a:r>
              <a:t>Body Level Two</a:t>
            </a:r>
          </a:p>
          <a:p>
            <a:pPr lvl="2"/>
            <a:r>
              <a:t>Body Level Three</a:t>
            </a:r>
          </a:p>
          <a:p>
            <a:pPr lvl="3"/>
            <a:r>
              <a:t>Body Level Four</a:t>
            </a:r>
          </a:p>
          <a:p>
            <a:pPr lvl="4"/>
            <a:r>
              <a:t>Body Level Five</a:t>
            </a:r>
          </a:p>
        </p:txBody>
      </p:sp>
      <p:pic>
        <p:nvPicPr>
          <p:cNvPr id="13" name="AEBG_PowerPoint20182.png" descr="AEBG_PowerPoint20182.png"/>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167258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9981074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descr="Brandmark of the California Adult Education Progr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2"/>
            <a:ext cx="9144000" cy="5143499"/>
          </a:xfrm>
          <a:prstGeom prst="rect">
            <a:avLst/>
          </a:prstGeom>
          <a:ln w="12700">
            <a:miter lim="400000"/>
          </a:ln>
        </p:spPr>
      </p:pic>
      <p:sp>
        <p:nvSpPr>
          <p:cNvPr id="11" name="Title Text"/>
          <p:cNvSpPr txBox="1">
            <a:spLocks noGrp="1"/>
          </p:cNvSpPr>
          <p:nvPr>
            <p:ph type="title"/>
          </p:nvPr>
        </p:nvSpPr>
        <p:spPr>
          <a:xfrm>
            <a:off x="823043" y="4872943"/>
            <a:ext cx="78105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32765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AEBG_PowerPoint20182.png" descr="Brandmark of the California Adult Education Program">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364798142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Brandmark of the California Adult Education Program">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9144000" cy="6858000"/>
          </a:xfrm>
          <a:prstGeom prst="rect">
            <a:avLst/>
          </a:prstGeom>
          <a:ln w="12700">
            <a:miter lim="400000"/>
          </a:ln>
        </p:spPr>
      </p:pic>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a:p>
        </p:txBody>
      </p:sp>
    </p:spTree>
    <p:extLst>
      <p:ext uri="{BB962C8B-B14F-4D97-AF65-F5344CB8AC3E}">
        <p14:creationId xmlns:p14="http://schemas.microsoft.com/office/powerpoint/2010/main" val="3673196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77800"/>
            <a:ext cx="7877175"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574800"/>
            <a:ext cx="7877175"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84637" y="6540500"/>
            <a:ext cx="243656"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4214041109"/>
      </p:ext>
    </p:extLst>
  </p:cSld>
  <p:clrMap bg1="lt1" tx1="dk1" bg2="lt2" tx2="dk2" accent1="accent1" accent2="accent2" accent3="accent3" accent4="accent4" accent5="accent5" accent6="accent6" hlink="hlink" folHlink="folHlink"/>
  <p:sldLayoutIdLst>
    <p:sldLayoutId id="2147483777" r:id="rId1"/>
    <p:sldLayoutId id="2147483778" r:id="rId2"/>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77800"/>
            <a:ext cx="7877175"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574800"/>
            <a:ext cx="7877175"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84637" y="6540500"/>
            <a:ext cx="208390" cy="206467"/>
          </a:xfrm>
          <a:prstGeom prst="rect">
            <a:avLst/>
          </a:prstGeom>
          <a:ln w="12700">
            <a:miter lim="400000"/>
          </a:ln>
        </p:spPr>
        <p:txBody>
          <a:bodyPr wrap="none" lIns="50800" tIns="50800" rIns="50800" bIns="50800">
            <a:spAutoFit/>
          </a:bodyPr>
          <a:lstStyle>
            <a:lvl1pPr>
              <a:defRPr sz="675"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056358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Lst>
  <p:transition spd="med"/>
  <p:hf hdr="0" ftr="0" dt="0"/>
  <p:txStyles>
    <p:titleStyle>
      <a:lvl1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1pPr>
      <a:lvl2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2pPr>
      <a:lvl3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3pPr>
      <a:lvl4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4pPr>
      <a:lvl5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5pPr>
      <a:lvl6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6pPr>
      <a:lvl7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7pPr>
      <a:lvl8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8pPr>
      <a:lvl9pPr marL="0" marR="0" indent="0" algn="ctr" defTabSz="232172" rtl="0" latinLnBrk="0">
        <a:lnSpc>
          <a:spcPct val="100000"/>
        </a:lnSpc>
        <a:spcBef>
          <a:spcPts val="0"/>
        </a:spcBef>
        <a:spcAft>
          <a:spcPts val="0"/>
        </a:spcAft>
        <a:buClrTx/>
        <a:buSzTx/>
        <a:buFontTx/>
        <a:buNone/>
        <a:tabLst/>
        <a:defRPr sz="3150" b="0" i="0" u="none" strike="noStrike" cap="none" spc="0" baseline="0">
          <a:ln>
            <a:noFill/>
          </a:ln>
          <a:solidFill>
            <a:srgbClr val="000000"/>
          </a:solidFill>
          <a:uFillTx/>
          <a:latin typeface="+mn-lt"/>
          <a:ea typeface="+mn-ea"/>
          <a:cs typeface="+mn-cs"/>
          <a:sym typeface="Helvetica Neue Medium"/>
        </a:defRPr>
      </a:lvl9pPr>
    </p:titleStyle>
    <p:bodyStyle>
      <a:lvl1pPr marL="178594"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1pPr>
      <a:lvl2pPr marL="357188"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2pPr>
      <a:lvl3pPr marL="535781"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3pPr>
      <a:lvl4pPr marL="714375"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4pPr>
      <a:lvl5pPr marL="892969"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5pPr>
      <a:lvl6pPr marL="1071563"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6pPr>
      <a:lvl7pPr marL="1250156"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7pPr>
      <a:lvl8pPr marL="1428750"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8pPr>
      <a:lvl9pPr marL="1607344" marR="0" indent="-178594" algn="l" defTabSz="232172" rtl="0" latinLnBrk="0">
        <a:lnSpc>
          <a:spcPct val="100000"/>
        </a:lnSpc>
        <a:spcBef>
          <a:spcPts val="1660"/>
        </a:spcBef>
        <a:spcAft>
          <a:spcPts val="0"/>
        </a:spcAft>
        <a:buClrTx/>
        <a:buSzPct val="125000"/>
        <a:buFontTx/>
        <a:buChar char="•"/>
        <a:tabLst/>
        <a:defRPr sz="13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1pPr>
      <a:lvl2pPr marL="0" marR="0" indent="64294"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2pPr>
      <a:lvl3pPr marL="0" marR="0" indent="128588"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3pPr>
      <a:lvl4pPr marL="0" marR="0" indent="192881"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4pPr>
      <a:lvl5pPr marL="0" marR="0" indent="257175"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5pPr>
      <a:lvl6pPr marL="0" marR="0" indent="321469"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6pPr>
      <a:lvl7pPr marL="0" marR="0" indent="385763"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7pPr>
      <a:lvl8pPr marL="0" marR="0" indent="450056"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8pPr>
      <a:lvl9pPr marL="0" marR="0" indent="514350" algn="ctr" defTabSz="232172" latinLnBrk="0">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s.caladulted.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nces.ed.gov/surveys/piaac/skillsmap/" TargetMode="External"/><Relationship Id="rId5" Type="http://schemas.openxmlformats.org/officeDocument/2006/relationships/hyperlink" Target="https://caladulted.org/2019FactSheets" TargetMode="External"/><Relationship Id="rId4" Type="http://schemas.openxmlformats.org/officeDocument/2006/relationships/hyperlink" Target="https://caladulted.org/DownloadFile/65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en/puzzle-share-question-mark-question-1746546/" TargetMode="External"/><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381000" y="3505200"/>
            <a:ext cx="7810500" cy="2409825"/>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Autofit/>
          </a:bodyPr>
          <a:lstStyle/>
          <a:p>
            <a:pPr marL="0" marR="0" lvl="0" indent="0" algn="l" defTabSz="309563"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6600"/>
                </a:solidFill>
                <a:effectLst/>
                <a:uLnTx/>
                <a:uFillTx/>
                <a:latin typeface="+mn-lt"/>
                <a:ea typeface="+mn-ea"/>
                <a:cs typeface="+mn-cs"/>
                <a:sym typeface="Helvetica Neue Medium"/>
              </a:rPr>
              <a:t>The CAEP Annual Planning &amp; Fiscal Reporting Webinar</a:t>
            </a:r>
          </a:p>
          <a:p>
            <a:pPr marL="0" marR="0" lvl="0" indent="0" algn="l" defTabSz="309563"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6600"/>
                </a:solidFill>
                <a:effectLst/>
                <a:uLnTx/>
                <a:uFillTx/>
                <a:latin typeface="+mn-lt"/>
                <a:ea typeface="+mn-ea"/>
                <a:cs typeface="+mn-cs"/>
                <a:sym typeface="Helvetica Neue Medium"/>
              </a:rPr>
              <a:t>June 2020</a:t>
            </a:r>
          </a:p>
        </p:txBody>
      </p:sp>
      <p:pic>
        <p:nvPicPr>
          <p:cNvPr id="2" name="Picture 1" descr="Here's a practical team building plan - in just 7 wor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57200"/>
            <a:ext cx="3800475" cy="2867025"/>
          </a:xfrm>
          <a:prstGeom prst="rect">
            <a:avLst/>
          </a:prstGeom>
        </p:spPr>
      </p:pic>
    </p:spTree>
    <p:extLst>
      <p:ext uri="{BB962C8B-B14F-4D97-AF65-F5344CB8AC3E}">
        <p14:creationId xmlns:p14="http://schemas.microsoft.com/office/powerpoint/2010/main" val="13155517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a:bodyPr>
          <a:lstStyle/>
          <a:p>
            <a:r>
              <a:rPr lang="en-US" dirty="0"/>
              <a:t>Regional Needs &amp; Strategies</a:t>
            </a:r>
          </a:p>
        </p:txBody>
      </p:sp>
      <p:sp>
        <p:nvSpPr>
          <p:cNvPr id="3" name="Text Placeholder 2"/>
          <p:cNvSpPr>
            <a:spLocks noGrp="1"/>
          </p:cNvSpPr>
          <p:nvPr>
            <p:ph type="body" sz="half" idx="1"/>
          </p:nvPr>
        </p:nvSpPr>
        <p:spPr>
          <a:xfrm>
            <a:off x="228600" y="2039144"/>
            <a:ext cx="8763000" cy="4209255"/>
          </a:xfrm>
        </p:spPr>
        <p:txBody>
          <a:bodyPr>
            <a:normAutofit/>
          </a:bodyPr>
          <a:lstStyle/>
          <a:p>
            <a:pPr marL="457200" indent="-457200">
              <a:buFont typeface="Arial" panose="020B0604020202020204" pitchFamily="34" charset="0"/>
              <a:buChar char="•"/>
            </a:pPr>
            <a:r>
              <a:rPr lang="en-US" sz="2800" dirty="0"/>
              <a:t>Keep in mind the three key areas mentioned as you examine and address the regional gaps.</a:t>
            </a:r>
          </a:p>
          <a:p>
            <a:endParaRPr lang="en-US" sz="2800" dirty="0"/>
          </a:p>
          <a:p>
            <a:pPr marL="457200" indent="-457200">
              <a:buFont typeface="Arial" panose="020B0604020202020204" pitchFamily="34" charset="0"/>
              <a:buChar char="•"/>
            </a:pPr>
            <a:r>
              <a:rPr lang="en-US" sz="2800" dirty="0"/>
              <a:t>List any strategies that will assist you in meeting the need to address those areas: COVID-19 (use of distance/remote learning), Budget Reductions (strategic use of funds), and Systemic Racial Injustices (ensuring equitable student progress &amp; success).</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792494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Review of Annual Plan Prompts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5075" y="2133600"/>
            <a:ext cx="3867150" cy="3867150"/>
          </a:xfrm>
          <a:prstGeom prst="rect">
            <a:avLst/>
          </a:prstGeom>
        </p:spPr>
      </p:pic>
    </p:spTree>
    <p:extLst>
      <p:ext uri="{BB962C8B-B14F-4D97-AF65-F5344CB8AC3E}">
        <p14:creationId xmlns:p14="http://schemas.microsoft.com/office/powerpoint/2010/main" val="26267126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0F27FE-6680-46DC-AB4A-A76B7D474D74}"/>
              </a:ext>
            </a:extLst>
          </p:cNvPr>
          <p:cNvSpPr>
            <a:spLocks noGrp="1"/>
          </p:cNvSpPr>
          <p:nvPr>
            <p:ph type="title" idx="4294967295"/>
          </p:nvPr>
        </p:nvSpPr>
        <p:spPr>
          <a:xfrm>
            <a:off x="633413" y="-1143000"/>
            <a:ext cx="7877175" cy="1143000"/>
          </a:xfrm>
        </p:spPr>
        <p:txBody>
          <a:bodyPr lIns="50800" tIns="50800" rIns="50800" bIns="50800" anchor="b">
            <a:normAutofit/>
          </a:bodyPr>
          <a:lstStyle/>
          <a:p>
            <a:r>
              <a:rPr lang="en-US" dirty="0"/>
              <a:t>Review of Annual Plan Prompts </a:t>
            </a:r>
            <a:endParaRPr lang="en-CA"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12</a:t>
            </a:fld>
            <a:endParaRPr lang="en-US" dirty="0"/>
          </a:p>
        </p:txBody>
      </p:sp>
      <p:pic>
        <p:nvPicPr>
          <p:cNvPr id="4" name="Picture 3" descr="Screen capture of the Workflow tab on the CAEP Annual Plan: 2020-21 page, highlighting the Plans and Goals Executive Summary text box. "/>
          <p:cNvPicPr>
            <a:picLocks noChangeAspect="1"/>
          </p:cNvPicPr>
          <p:nvPr/>
        </p:nvPicPr>
        <p:blipFill>
          <a:blip r:embed="rId2"/>
          <a:stretch>
            <a:fillRect/>
          </a:stretch>
        </p:blipFill>
        <p:spPr>
          <a:xfrm>
            <a:off x="0" y="533400"/>
            <a:ext cx="9144000" cy="5212080"/>
          </a:xfrm>
          <a:prstGeom prst="rect">
            <a:avLst/>
          </a:prstGeom>
        </p:spPr>
      </p:pic>
    </p:spTree>
    <p:extLst>
      <p:ext uri="{BB962C8B-B14F-4D97-AF65-F5344CB8AC3E}">
        <p14:creationId xmlns:p14="http://schemas.microsoft.com/office/powerpoint/2010/main" val="21875635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NOVA Annual Plan Tips</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Review your 3-year plan.</a:t>
            </a:r>
          </a:p>
          <a:p>
            <a:pPr marL="257175" indent="-257175">
              <a:buFont typeface="Arial" panose="020B0604020202020204" pitchFamily="34" charset="0"/>
              <a:buChar char="•"/>
            </a:pPr>
            <a:r>
              <a:rPr lang="en-US" sz="3200" dirty="0"/>
              <a:t>Annual Plan strategies will become your member work plan objectives.</a:t>
            </a:r>
          </a:p>
          <a:p>
            <a:pPr marL="257175" indent="-257175">
              <a:buFont typeface="Arial" panose="020B0604020202020204" pitchFamily="34" charset="0"/>
              <a:buChar char="•"/>
            </a:pPr>
            <a:r>
              <a:rPr lang="en-US" sz="3200" dirty="0"/>
              <a:t>Make sure your strategies are broad enough for members to use in their work plans.</a:t>
            </a:r>
          </a:p>
          <a:p>
            <a:pPr marL="257175" indent="-257175">
              <a:buFont typeface="Arial" panose="020B0604020202020204" pitchFamily="34" charset="0"/>
              <a:buChar char="•"/>
            </a:pPr>
            <a:r>
              <a:rPr lang="en-US" sz="3200" dirty="0"/>
              <a:t>Work plans are supported by the member’s budget.</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41958866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NOVA Annual Plan Tips (cont.)</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Consortium certification of annual plan and member work plans &amp; budgets will satisfy State’s need for consortium &amp; district approval to spend CAEP funding for the year.</a:t>
            </a:r>
          </a:p>
          <a:p>
            <a:pPr marL="257175" indent="-257175">
              <a:buFont typeface="Arial" panose="020B0604020202020204" pitchFamily="34" charset="0"/>
              <a:buChar char="•"/>
            </a:pPr>
            <a:r>
              <a:rPr lang="en-US" sz="3200" dirty="0"/>
              <a:t>Use the Fiscal Management section to explain your consortium’s carry over policies and how funds will be liquidated.</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5999414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a:t>NOVA Annual Plan Tips (cont. 1)</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Annual plans must be approved in NOVA by all the consortium members.</a:t>
            </a:r>
          </a:p>
          <a:p>
            <a:pPr marL="257175" indent="-257175">
              <a:buFont typeface="Arial" panose="020B0604020202020204" pitchFamily="34" charset="0"/>
              <a:buChar char="•"/>
            </a:pPr>
            <a:r>
              <a:rPr lang="en-US" sz="3200" dirty="0"/>
              <a:t>Make sure you are in contact with your members about the 8/15/20 due date.</a:t>
            </a:r>
          </a:p>
          <a:p>
            <a:pPr marL="257175" indent="-257175">
              <a:buFont typeface="Arial" panose="020B0604020202020204" pitchFamily="34" charset="0"/>
              <a:buChar char="•"/>
            </a:pPr>
            <a:r>
              <a:rPr lang="en-US" sz="3200" dirty="0"/>
              <a:t>If you miss the 8/15 due date, it will delay your members from creating their work plans and budgets.</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79785752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a:bodyPr>
          <a:lstStyle/>
          <a:p>
            <a:r>
              <a:rPr lang="en-US" dirty="0"/>
              <a:t>Planning Resources</a:t>
            </a:r>
          </a:p>
        </p:txBody>
      </p:sp>
      <p:sp>
        <p:nvSpPr>
          <p:cNvPr id="3" name="Text Placeholder 2"/>
          <p:cNvSpPr>
            <a:spLocks noGrp="1"/>
          </p:cNvSpPr>
          <p:nvPr>
            <p:ph type="body" sz="half" idx="1"/>
          </p:nvPr>
        </p:nvSpPr>
        <p:spPr>
          <a:xfrm>
            <a:off x="566928" y="1905000"/>
            <a:ext cx="8763000" cy="4209255"/>
          </a:xfrm>
        </p:spPr>
        <p:txBody>
          <a:bodyPr>
            <a:normAutofit/>
          </a:bodyPr>
          <a:lstStyle/>
          <a:p>
            <a:pPr marL="257175" indent="-257175">
              <a:buFont typeface="Arial" panose="020B0604020202020204" pitchFamily="34" charset="0"/>
              <a:buChar char="•"/>
            </a:pPr>
            <a:r>
              <a:rPr lang="en-US" sz="3200" dirty="0"/>
              <a:t>Planning Tools</a:t>
            </a:r>
          </a:p>
          <a:p>
            <a:r>
              <a:rPr lang="en-US" sz="3200" dirty="0">
                <a:hlinkClick r:id="rId3"/>
              </a:rPr>
              <a:t>https://resources.caladulted.org/</a:t>
            </a:r>
            <a:endParaRPr lang="en-US" sz="3200" dirty="0"/>
          </a:p>
          <a:p>
            <a:pPr marL="457200" indent="-457200">
              <a:buFont typeface="Arial" panose="020B0604020202020204" pitchFamily="34" charset="0"/>
              <a:buChar char="•"/>
            </a:pPr>
            <a:r>
              <a:rPr lang="en-US" sz="3200" dirty="0"/>
              <a:t>CAEP Consortium Self-Assessment Tool</a:t>
            </a:r>
          </a:p>
          <a:p>
            <a:r>
              <a:rPr lang="en-US" sz="3200" dirty="0">
                <a:hlinkClick r:id="rId4"/>
              </a:rPr>
              <a:t>https://caladulted.org/DownloadFile/656</a:t>
            </a:r>
            <a:endParaRPr lang="en-US" sz="3200" dirty="0"/>
          </a:p>
          <a:p>
            <a:pPr marL="457200" indent="-457200">
              <a:buFont typeface="Arial" panose="020B0604020202020204" pitchFamily="34" charset="0"/>
              <a:buChar char="•"/>
            </a:pPr>
            <a:r>
              <a:rPr lang="en-US" sz="3200" dirty="0"/>
              <a:t>CAEP Regional Fact Sheets</a:t>
            </a:r>
          </a:p>
          <a:p>
            <a:r>
              <a:rPr lang="en-US" sz="3200" dirty="0">
                <a:hlinkClick r:id="rId5"/>
              </a:rPr>
              <a:t>https://caladulted.org/2019FactSheets</a:t>
            </a:r>
            <a:endParaRPr lang="en-US" sz="3200" dirty="0"/>
          </a:p>
          <a:p>
            <a:pPr marL="457200" indent="-457200">
              <a:buFont typeface="Arial" panose="020B0604020202020204" pitchFamily="34" charset="0"/>
              <a:buChar char="•"/>
            </a:pPr>
            <a:r>
              <a:rPr lang="en-US" sz="3200" dirty="0"/>
              <a:t>US Skills Maps – Adult Literacy &amp; Numeracy</a:t>
            </a:r>
          </a:p>
          <a:p>
            <a:r>
              <a:rPr lang="en-US" sz="3200" dirty="0">
                <a:hlinkClick r:id="rId6"/>
              </a:rPr>
              <a:t>https://nces.ed.gov/surveys/piaac/skillsmap/</a:t>
            </a:r>
            <a:endParaRPr lang="en-US" sz="3200" dirty="0"/>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332328288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6E48-DF2A-4EBD-B4F5-77137FFCE444}"/>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Planning Resources </a:t>
            </a:r>
            <a:endParaRPr lang="en-US" sz="4400" dirty="0"/>
          </a:p>
        </p:txBody>
      </p:sp>
      <p:pic>
        <p:nvPicPr>
          <p:cNvPr id="6" name="Picture 5" descr="Screen capture of the Plans and goals tab ab on the CAEP Annual Plan: 2020-21 page, highlighting the next button. "/>
          <p:cNvPicPr>
            <a:picLocks noChangeAspect="1"/>
          </p:cNvPicPr>
          <p:nvPr/>
        </p:nvPicPr>
        <p:blipFill>
          <a:blip r:embed="rId3"/>
          <a:stretch>
            <a:fillRect/>
          </a:stretch>
        </p:blipFill>
        <p:spPr>
          <a:xfrm>
            <a:off x="5700" y="822734"/>
            <a:ext cx="9132600" cy="5212532"/>
          </a:xfrm>
          <a:prstGeom prst="rect">
            <a:avLst/>
          </a:prstGeom>
        </p:spPr>
      </p:pic>
      <p:cxnSp>
        <p:nvCxnSpPr>
          <p:cNvPr id="5" name="Straight Arrow Connector 4">
            <a:extLst>
              <a:ext uri="{C183D7F6-B498-43B3-948B-1728B52AA6E4}">
                <adec:decorative xmlns:adec="http://schemas.microsoft.com/office/drawing/2017/decorative" val="1"/>
              </a:ext>
            </a:extLst>
          </p:cNvPr>
          <p:cNvCxnSpPr/>
          <p:nvPr/>
        </p:nvCxnSpPr>
        <p:spPr>
          <a:xfrm flipV="1">
            <a:off x="8229600" y="1447800"/>
            <a:ext cx="5380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749247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09014D-86BE-445B-B885-6373791B2429}"/>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Planning Resources  </a:t>
            </a:r>
            <a:endParaRPr lang="en-US" sz="4400" dirty="0"/>
          </a:p>
        </p:txBody>
      </p:sp>
      <p:pic>
        <p:nvPicPr>
          <p:cNvPr id="2" name="Picture 1" descr="Screen capture of the Meeting Regional Needs section, showing the Description of Gaps in Service or Regional Needs text box. "/>
          <p:cNvPicPr>
            <a:picLocks noChangeAspect="1"/>
          </p:cNvPicPr>
          <p:nvPr/>
        </p:nvPicPr>
        <p:blipFill>
          <a:blip r:embed="rId3"/>
          <a:stretch>
            <a:fillRect/>
          </a:stretch>
        </p:blipFill>
        <p:spPr>
          <a:xfrm>
            <a:off x="0" y="914400"/>
            <a:ext cx="9144000" cy="5181600"/>
          </a:xfrm>
          <a:prstGeom prst="rect">
            <a:avLst/>
          </a:prstGeom>
        </p:spPr>
      </p:pic>
    </p:spTree>
    <p:extLst>
      <p:ext uri="{BB962C8B-B14F-4D97-AF65-F5344CB8AC3E}">
        <p14:creationId xmlns:p14="http://schemas.microsoft.com/office/powerpoint/2010/main" val="7334542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B4F6-EB00-4CE9-AB60-0C4D977C2CFB}"/>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Planning Resources   </a:t>
            </a:r>
            <a:endParaRPr lang="en-US" sz="4400" dirty="0"/>
          </a:p>
        </p:txBody>
      </p:sp>
      <p:pic>
        <p:nvPicPr>
          <p:cNvPr id="3" name="Picture 2" descr="Screen capture of the Gaps in Service section, highlighting the text box in the 2020-21 Strategies and indicating to click the Next button. "/>
          <p:cNvPicPr>
            <a:picLocks noChangeAspect="1"/>
          </p:cNvPicPr>
          <p:nvPr/>
        </p:nvPicPr>
        <p:blipFill>
          <a:blip r:embed="rId3"/>
          <a:stretch>
            <a:fillRect/>
          </a:stretch>
        </p:blipFill>
        <p:spPr>
          <a:xfrm>
            <a:off x="0" y="914400"/>
            <a:ext cx="9144000" cy="5121084"/>
          </a:xfrm>
          <a:prstGeom prst="rect">
            <a:avLst/>
          </a:prstGeom>
        </p:spPr>
      </p:pic>
      <p:cxnSp>
        <p:nvCxnSpPr>
          <p:cNvPr id="5" name="Straight Arrow Connector 4">
            <a:extLst>
              <a:ext uri="{C183D7F6-B498-43B3-948B-1728B52AA6E4}">
                <adec:decorative xmlns:adec="http://schemas.microsoft.com/office/drawing/2017/decorative" val="1"/>
              </a:ext>
            </a:extLst>
          </p:cNvPr>
          <p:cNvCxnSpPr/>
          <p:nvPr/>
        </p:nvCxnSpPr>
        <p:spPr>
          <a:xfrm flipV="1">
            <a:off x="8001000" y="1447800"/>
            <a:ext cx="7666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305715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2" y="990600"/>
            <a:ext cx="7810500" cy="533400"/>
          </a:xfrm>
        </p:spPr>
        <p:txBody>
          <a:bodyPr>
            <a:normAutofit fontScale="90000"/>
          </a:bodyPr>
          <a:lstStyle/>
          <a:p>
            <a:r>
              <a:rPr lang="en-US" dirty="0"/>
              <a:t>Agenda</a:t>
            </a:r>
          </a:p>
        </p:txBody>
      </p:sp>
      <p:sp>
        <p:nvSpPr>
          <p:cNvPr id="3" name="Text Placeholder 2"/>
          <p:cNvSpPr>
            <a:spLocks noGrp="1"/>
          </p:cNvSpPr>
          <p:nvPr>
            <p:ph type="body" sz="half" idx="1"/>
          </p:nvPr>
        </p:nvSpPr>
        <p:spPr>
          <a:xfrm>
            <a:off x="533400" y="1905000"/>
            <a:ext cx="8382000" cy="4343399"/>
          </a:xfrm>
        </p:spPr>
        <p:txBody>
          <a:bodyPr>
            <a:noAutofit/>
          </a:bodyPr>
          <a:lstStyle/>
          <a:p>
            <a:pPr marL="257175" indent="-257175">
              <a:buFont typeface="Arial" panose="020B0604020202020204" pitchFamily="34" charset="0"/>
              <a:buChar char="•"/>
            </a:pPr>
            <a:r>
              <a:rPr lang="en-US" sz="2800" dirty="0"/>
              <a:t>CAEP Planning</a:t>
            </a:r>
          </a:p>
          <a:p>
            <a:pPr marL="257175" indent="-257175">
              <a:buFont typeface="Arial" panose="020B0604020202020204" pitchFamily="34" charset="0"/>
              <a:buChar char="•"/>
            </a:pPr>
            <a:r>
              <a:rPr lang="en-US" sz="2800" dirty="0"/>
              <a:t>Annual plans</a:t>
            </a:r>
          </a:p>
          <a:p>
            <a:pPr marL="257175" indent="-257175">
              <a:buFont typeface="Arial" panose="020B0604020202020204" pitchFamily="34" charset="0"/>
              <a:buChar char="•"/>
            </a:pPr>
            <a:r>
              <a:rPr lang="en-US" sz="2800" dirty="0"/>
              <a:t>NOVA Annual Plan Processing </a:t>
            </a:r>
          </a:p>
          <a:p>
            <a:pPr marL="257175" indent="-257175">
              <a:buFont typeface="Arial" panose="020B0604020202020204" pitchFamily="34" charset="0"/>
              <a:buChar char="•"/>
            </a:pPr>
            <a:r>
              <a:rPr lang="en-US" sz="2800" dirty="0"/>
              <a:t>Fiscal Reporting in NOVA</a:t>
            </a:r>
          </a:p>
          <a:p>
            <a:pPr marL="257175" indent="-257175">
              <a:buFont typeface="Arial" panose="020B0604020202020204" pitchFamily="34" charset="0"/>
              <a:buChar char="•"/>
            </a:pPr>
            <a:r>
              <a:rPr lang="en-US" sz="2800" dirty="0"/>
              <a:t>Questions</a:t>
            </a:r>
          </a:p>
          <a:p>
            <a:pPr marL="257175" indent="-257175">
              <a:buFont typeface="Arial" panose="020B0604020202020204" pitchFamily="34" charset="0"/>
              <a:buChar char="•"/>
            </a:pPr>
            <a:endParaRPr lang="en-US" sz="2400" dirty="0"/>
          </a:p>
        </p:txBody>
      </p:sp>
    </p:spTree>
    <p:extLst>
      <p:ext uri="{BB962C8B-B14F-4D97-AF65-F5344CB8AC3E}">
        <p14:creationId xmlns:p14="http://schemas.microsoft.com/office/powerpoint/2010/main" val="140641794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ABCF1-A453-4FC1-B780-60373B33D212}"/>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Planning Resources    </a:t>
            </a:r>
            <a:endParaRPr lang="en-US" sz="4400" dirty="0"/>
          </a:p>
        </p:txBody>
      </p:sp>
      <p:pic>
        <p:nvPicPr>
          <p:cNvPr id="2" name="Picture 1" descr="Screen capture of the Seamless Transitions section, highlighting the text box in the 2020-21 Strategies and indicating to click the Next button. "/>
          <p:cNvPicPr>
            <a:picLocks noChangeAspect="1"/>
          </p:cNvPicPr>
          <p:nvPr/>
        </p:nvPicPr>
        <p:blipFill>
          <a:blip r:embed="rId3"/>
          <a:stretch>
            <a:fillRect/>
          </a:stretch>
        </p:blipFill>
        <p:spPr>
          <a:xfrm>
            <a:off x="-397" y="822734"/>
            <a:ext cx="9144793" cy="5212532"/>
          </a:xfrm>
          <a:prstGeom prst="rect">
            <a:avLst/>
          </a:prstGeom>
        </p:spPr>
      </p:pic>
      <p:cxnSp>
        <p:nvCxnSpPr>
          <p:cNvPr id="3" name="Straight Arrow Connector 2">
            <a:extLst>
              <a:ext uri="{C183D7F6-B498-43B3-948B-1728B52AA6E4}">
                <adec:decorative xmlns:adec="http://schemas.microsoft.com/office/drawing/2017/decorative" val="1"/>
              </a:ext>
            </a:extLst>
          </p:cNvPr>
          <p:cNvCxnSpPr/>
          <p:nvPr/>
        </p:nvCxnSpPr>
        <p:spPr>
          <a:xfrm flipV="1">
            <a:off x="8077200" y="1371600"/>
            <a:ext cx="5380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1174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65CD-D8F9-4A83-A890-BB50BBB5A9C0}"/>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Planning Resources     </a:t>
            </a:r>
            <a:endParaRPr lang="en-US" sz="4400" dirty="0"/>
          </a:p>
        </p:txBody>
      </p:sp>
      <p:pic>
        <p:nvPicPr>
          <p:cNvPr id="5" name="Picture 4" descr="Screen capture of the Student Acceleration section, highlighting the text box in the 2020-21 Strategies and indicating to click the Next button. ">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97" y="914182"/>
            <a:ext cx="9144793" cy="5029636"/>
          </a:xfrm>
          <a:prstGeom prst="rect">
            <a:avLst/>
          </a:prstGeom>
        </p:spPr>
      </p:pic>
      <p:cxnSp>
        <p:nvCxnSpPr>
          <p:cNvPr id="3" name="Straight Arrow Connector 2">
            <a:extLst>
              <a:ext uri="{C183D7F6-B498-43B3-948B-1728B52AA6E4}">
                <adec:decorative xmlns:adec="http://schemas.microsoft.com/office/drawing/2017/decorative" val="1"/>
              </a:ext>
            </a:extLst>
          </p:cNvPr>
          <p:cNvCxnSpPr/>
          <p:nvPr/>
        </p:nvCxnSpPr>
        <p:spPr>
          <a:xfrm flipV="1">
            <a:off x="8305800" y="1524000"/>
            <a:ext cx="4618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305905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0C7932-37D0-44D9-8B71-48AF5441E817}"/>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Planning Resources      </a:t>
            </a:r>
            <a:endParaRPr lang="en-US" sz="4400" dirty="0"/>
          </a:p>
        </p:txBody>
      </p:sp>
      <p:pic>
        <p:nvPicPr>
          <p:cNvPr id="2" name="Picture 1" descr="Screen capture of the Share Professional Development section, highlighting the text box in the 2020-21 Strategies and indicating to click the Next button. "/>
          <p:cNvPicPr>
            <a:picLocks noChangeAspect="1"/>
          </p:cNvPicPr>
          <p:nvPr/>
        </p:nvPicPr>
        <p:blipFill>
          <a:blip r:embed="rId3"/>
          <a:stretch>
            <a:fillRect/>
          </a:stretch>
        </p:blipFill>
        <p:spPr>
          <a:xfrm>
            <a:off x="-397" y="868458"/>
            <a:ext cx="9144793" cy="5121084"/>
          </a:xfrm>
          <a:prstGeom prst="rect">
            <a:avLst/>
          </a:prstGeom>
        </p:spPr>
      </p:pic>
      <p:cxnSp>
        <p:nvCxnSpPr>
          <p:cNvPr id="3" name="Straight Arrow Connector 2">
            <a:extLst>
              <a:ext uri="{C183D7F6-B498-43B3-948B-1728B52AA6E4}">
                <adec:decorative xmlns:adec="http://schemas.microsoft.com/office/drawing/2017/decorative" val="1"/>
              </a:ext>
            </a:extLst>
          </p:cNvPr>
          <p:cNvCxnSpPr/>
          <p:nvPr/>
        </p:nvCxnSpPr>
        <p:spPr>
          <a:xfrm flipV="1">
            <a:off x="8229600" y="1447800"/>
            <a:ext cx="538019" cy="11430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043776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7AEB-5679-415E-A6DF-01C6DB9695D1}"/>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Planning Resources       </a:t>
            </a:r>
            <a:endParaRPr lang="en-US" sz="4400" dirty="0"/>
          </a:p>
        </p:txBody>
      </p:sp>
      <p:pic>
        <p:nvPicPr>
          <p:cNvPr id="4" name="Picture 3" descr="Screen capture of the Leveraging Resources section, highlighting the text box in the 2020-21 Strategies and indicating to click the Next button. "/>
          <p:cNvPicPr>
            <a:picLocks noChangeAspect="1"/>
          </p:cNvPicPr>
          <p:nvPr/>
        </p:nvPicPr>
        <p:blipFill>
          <a:blip r:embed="rId3"/>
          <a:stretch>
            <a:fillRect/>
          </a:stretch>
        </p:blipFill>
        <p:spPr>
          <a:xfrm>
            <a:off x="-397" y="914182"/>
            <a:ext cx="9144793" cy="5029636"/>
          </a:xfrm>
          <a:prstGeom prst="rect">
            <a:avLst/>
          </a:prstGeom>
        </p:spPr>
      </p:pic>
      <p:cxnSp>
        <p:nvCxnSpPr>
          <p:cNvPr id="3" name="Straight Arrow Connector 2">
            <a:extLst>
              <a:ext uri="{C183D7F6-B498-43B3-948B-1728B52AA6E4}">
                <adec:decorative xmlns:adec="http://schemas.microsoft.com/office/drawing/2017/decorative" val="1"/>
              </a:ext>
            </a:extLst>
          </p:cNvPr>
          <p:cNvCxnSpPr/>
          <p:nvPr/>
        </p:nvCxnSpPr>
        <p:spPr>
          <a:xfrm flipV="1">
            <a:off x="8229600" y="1524000"/>
            <a:ext cx="5380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5116981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1E0E6-1053-4887-BCFA-D7BC00BFC04B}"/>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Planning Resources        </a:t>
            </a:r>
            <a:endParaRPr lang="en-US" sz="4400" dirty="0"/>
          </a:p>
        </p:txBody>
      </p:sp>
      <p:pic>
        <p:nvPicPr>
          <p:cNvPr id="2" name="Picture 1" descr="Screen capture of the Fiscal Management section, highlighting the Narrative text box and indicating to click the Next button."/>
          <p:cNvPicPr>
            <a:picLocks noChangeAspect="1"/>
          </p:cNvPicPr>
          <p:nvPr/>
        </p:nvPicPr>
        <p:blipFill>
          <a:blip r:embed="rId3"/>
          <a:stretch>
            <a:fillRect/>
          </a:stretch>
        </p:blipFill>
        <p:spPr>
          <a:xfrm>
            <a:off x="-397" y="822734"/>
            <a:ext cx="9144793" cy="5212532"/>
          </a:xfrm>
          <a:prstGeom prst="rect">
            <a:avLst/>
          </a:prstGeom>
        </p:spPr>
      </p:pic>
      <p:cxnSp>
        <p:nvCxnSpPr>
          <p:cNvPr id="3" name="Straight Arrow Connector 2">
            <a:extLst>
              <a:ext uri="{C183D7F6-B498-43B3-948B-1728B52AA6E4}">
                <adec:decorative xmlns:adec="http://schemas.microsoft.com/office/drawing/2017/decorative" val="1"/>
              </a:ext>
            </a:extLst>
          </p:cNvPr>
          <p:cNvCxnSpPr/>
          <p:nvPr/>
        </p:nvCxnSpPr>
        <p:spPr>
          <a:xfrm flipV="1">
            <a:off x="8229600" y="1447800"/>
            <a:ext cx="5380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305498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9456-DDC1-4710-AED9-67807416981F}"/>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Planning Resources         </a:t>
            </a:r>
            <a:endParaRPr lang="en-US" sz="4400" dirty="0"/>
          </a:p>
        </p:txBody>
      </p:sp>
      <p:pic>
        <p:nvPicPr>
          <p:cNvPr id="3" name="Picture 2" descr="Screen capture of the Annual Plan Summary section, highlighting the Plans &amp; Goals Draft and indicating to click the Submit button. "/>
          <p:cNvPicPr>
            <a:picLocks noChangeAspect="1"/>
          </p:cNvPicPr>
          <p:nvPr/>
        </p:nvPicPr>
        <p:blipFill>
          <a:blip r:embed="rId3"/>
          <a:stretch>
            <a:fillRect/>
          </a:stretch>
        </p:blipFill>
        <p:spPr>
          <a:xfrm>
            <a:off x="-397" y="822734"/>
            <a:ext cx="9144793" cy="5212532"/>
          </a:xfrm>
          <a:prstGeom prst="rect">
            <a:avLst/>
          </a:prstGeom>
        </p:spPr>
      </p:pic>
      <p:cxnSp>
        <p:nvCxnSpPr>
          <p:cNvPr id="4" name="Straight Arrow Connector 3">
            <a:extLst>
              <a:ext uri="{C183D7F6-B498-43B3-948B-1728B52AA6E4}">
                <adec:decorative xmlns:adec="http://schemas.microsoft.com/office/drawing/2017/decorative" val="1"/>
              </a:ext>
            </a:extLst>
          </p:cNvPr>
          <p:cNvCxnSpPr/>
          <p:nvPr/>
        </p:nvCxnSpPr>
        <p:spPr>
          <a:xfrm flipV="1">
            <a:off x="8229600" y="1447800"/>
            <a:ext cx="538019" cy="10668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214456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52F79-9647-4AC6-B9DC-BF34693F141C}"/>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Planning Resources          </a:t>
            </a:r>
            <a:endParaRPr lang="en-US" sz="4400" dirty="0"/>
          </a:p>
        </p:txBody>
      </p:sp>
      <p:pic>
        <p:nvPicPr>
          <p:cNvPr id="2" name="Picture 1" descr="Screen capture of the Annual Plan Submission section, highlighting the Comments text box and the OK button. "/>
          <p:cNvPicPr>
            <a:picLocks noChangeAspect="1"/>
          </p:cNvPicPr>
          <p:nvPr/>
        </p:nvPicPr>
        <p:blipFill>
          <a:blip r:embed="rId3"/>
          <a:stretch>
            <a:fillRect/>
          </a:stretch>
        </p:blipFill>
        <p:spPr>
          <a:xfrm>
            <a:off x="0" y="914400"/>
            <a:ext cx="9143999" cy="5029200"/>
          </a:xfrm>
          <a:prstGeom prst="rect">
            <a:avLst/>
          </a:prstGeom>
        </p:spPr>
      </p:pic>
      <p:sp>
        <p:nvSpPr>
          <p:cNvPr id="3" name="TextBox 2">
            <a:extLst>
              <a:ext uri="{C183D7F6-B498-43B3-948B-1728B52AA6E4}">
                <adec:decorative xmlns:adec="http://schemas.microsoft.com/office/drawing/2017/decorative" val="1"/>
              </a:ext>
            </a:extLst>
          </p:cNvPr>
          <p:cNvSpPr txBox="1"/>
          <p:nvPr/>
        </p:nvSpPr>
        <p:spPr>
          <a:xfrm>
            <a:off x="8229600" y="5257800"/>
            <a:ext cx="660400" cy="564257"/>
          </a:xfrm>
          <a:prstGeom prst="rect">
            <a:avLst/>
          </a:prstGeom>
          <a:noFill/>
          <a:ln w="57150" cap="flat">
            <a:solidFill>
              <a:srgbClr val="FFC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56591907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810500" cy="972344"/>
          </a:xfrm>
        </p:spPr>
        <p:txBody>
          <a:bodyPr>
            <a:normAutofit/>
          </a:bodyPr>
          <a:lstStyle/>
          <a:p>
            <a:pPr algn="ctr"/>
            <a:r>
              <a:rPr lang="en-US" dirty="0"/>
              <a:t>Fiscal Reporting in NOVA</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286000"/>
            <a:ext cx="5181600" cy="3209766"/>
          </a:xfrm>
          <a:prstGeom prst="rect">
            <a:avLst/>
          </a:prstGeom>
        </p:spPr>
      </p:pic>
    </p:spTree>
    <p:extLst>
      <p:ext uri="{BB962C8B-B14F-4D97-AF65-F5344CB8AC3E}">
        <p14:creationId xmlns:p14="http://schemas.microsoft.com/office/powerpoint/2010/main" val="51678326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Fiscal Reporting</a:t>
            </a:r>
          </a:p>
        </p:txBody>
      </p:sp>
      <p:sp>
        <p:nvSpPr>
          <p:cNvPr id="3" name="Text Placeholder 2"/>
          <p:cNvSpPr>
            <a:spLocks noGrp="1"/>
          </p:cNvSpPr>
          <p:nvPr>
            <p:ph type="body" sz="half" idx="1"/>
          </p:nvPr>
        </p:nvSpPr>
        <p:spPr>
          <a:xfrm>
            <a:off x="533400" y="1828800"/>
            <a:ext cx="8229600" cy="4209255"/>
          </a:xfrm>
        </p:spPr>
        <p:txBody>
          <a:bodyPr>
            <a:normAutofit/>
          </a:bodyPr>
          <a:lstStyle/>
          <a:p>
            <a:pPr marL="257175" indent="-257175">
              <a:buFont typeface="Arial" panose="020B0604020202020204" pitchFamily="34" charset="0"/>
              <a:buChar char="•"/>
            </a:pPr>
            <a:r>
              <a:rPr lang="en-US" sz="3200" dirty="0"/>
              <a:t>Member budgets are based on work plans and the consortium annual plan.</a:t>
            </a:r>
          </a:p>
          <a:p>
            <a:pPr marL="257175" indent="-257175">
              <a:buFont typeface="Arial" panose="020B0604020202020204" pitchFamily="34" charset="0"/>
              <a:buChar char="•"/>
            </a:pPr>
            <a:r>
              <a:rPr lang="en-US" sz="3200" dirty="0"/>
              <a:t>Prior year carry-over will be included in member budgets &amp; expense reporting.</a:t>
            </a:r>
          </a:p>
          <a:p>
            <a:pPr marL="257175" indent="-257175">
              <a:buFont typeface="Arial" panose="020B0604020202020204" pitchFamily="34" charset="0"/>
              <a:buChar char="•"/>
            </a:pPr>
            <a:r>
              <a:rPr lang="en-US" sz="3200" dirty="0"/>
              <a:t>All members must be up to date on their work plans, budgets &amp; expense reporting in order to move into the next year and/or next quarter.</a:t>
            </a:r>
          </a:p>
          <a:p>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30100564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What’s FIFO?</a:t>
            </a:r>
          </a:p>
        </p:txBody>
      </p:sp>
      <p:sp>
        <p:nvSpPr>
          <p:cNvPr id="3" name="Text Placeholder 2"/>
          <p:cNvSpPr>
            <a:spLocks noGrp="1"/>
          </p:cNvSpPr>
          <p:nvPr>
            <p:ph type="body" sz="half" idx="1"/>
          </p:nvPr>
        </p:nvSpPr>
        <p:spPr>
          <a:xfrm>
            <a:off x="533400" y="1905000"/>
            <a:ext cx="8229600" cy="4209255"/>
          </a:xfrm>
        </p:spPr>
        <p:txBody>
          <a:bodyPr>
            <a:normAutofit/>
          </a:bodyPr>
          <a:lstStyle/>
          <a:p>
            <a:pPr marL="257175" indent="-257175">
              <a:buFont typeface="Arial" panose="020B0604020202020204" pitchFamily="34" charset="0"/>
              <a:buChar char="•"/>
            </a:pPr>
            <a:r>
              <a:rPr lang="en-US" sz="3200" dirty="0"/>
              <a:t>FIFO = First In, First Out.</a:t>
            </a:r>
          </a:p>
          <a:p>
            <a:pPr marL="257175" indent="-257175">
              <a:buFont typeface="Arial" panose="020B0604020202020204" pitchFamily="34" charset="0"/>
              <a:buChar char="•"/>
            </a:pPr>
            <a:r>
              <a:rPr lang="en-US" sz="3200" dirty="0"/>
              <a:t>CAEP funds are 3 year funds.</a:t>
            </a:r>
          </a:p>
          <a:p>
            <a:pPr marL="257175" indent="-257175">
              <a:buFont typeface="Arial" panose="020B0604020202020204" pitchFamily="34" charset="0"/>
              <a:buChar char="•"/>
            </a:pPr>
            <a:r>
              <a:rPr lang="en-US" sz="3200" dirty="0"/>
              <a:t>State tracks CAEP funds via NOVA.</a:t>
            </a:r>
          </a:p>
          <a:p>
            <a:pPr marL="257175" indent="-257175">
              <a:buFont typeface="Arial" panose="020B0604020202020204" pitchFamily="34" charset="0"/>
              <a:buChar char="•"/>
            </a:pPr>
            <a:r>
              <a:rPr lang="en-US" sz="3200" dirty="0"/>
              <a:t>Member district must also track CAEP funds expenses via their accounting office.</a:t>
            </a:r>
          </a:p>
          <a:p>
            <a:pPr marL="257175" indent="-257175">
              <a:buFont typeface="Arial" panose="020B0604020202020204" pitchFamily="34" charset="0"/>
              <a:buChar char="•"/>
            </a:pPr>
            <a:r>
              <a:rPr lang="en-US" sz="3200" dirty="0"/>
              <a:t>NOVA = 3 year expense reporting.</a:t>
            </a:r>
          </a:p>
          <a:p>
            <a:pPr marL="257175" indent="-257175">
              <a:buFont typeface="Arial" panose="020B0604020202020204" pitchFamily="34" charset="0"/>
              <a:buChar char="•"/>
            </a:pPr>
            <a:r>
              <a:rPr lang="en-US" sz="3200" dirty="0"/>
              <a:t>Local accounting = 1 year expense reporting.</a:t>
            </a:r>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9269769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CAEP Planning</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The current 3 year plans were submitted in  June 2019.</a:t>
            </a:r>
          </a:p>
          <a:p>
            <a:pPr marL="257175" indent="-257175">
              <a:buFont typeface="Arial" panose="020B0604020202020204" pitchFamily="34" charset="0"/>
              <a:buChar char="•"/>
            </a:pPr>
            <a:r>
              <a:rPr lang="en-US" sz="3200" dirty="0"/>
              <a:t>These are the regional plans to guide your consortium.</a:t>
            </a:r>
          </a:p>
          <a:p>
            <a:pPr marL="257175" indent="-257175">
              <a:buFont typeface="Arial" panose="020B0604020202020204" pitchFamily="34" charset="0"/>
              <a:buChar char="•"/>
            </a:pPr>
            <a:r>
              <a:rPr lang="en-US" sz="3200" dirty="0"/>
              <a:t>3 year plans drive the annual plans – due August 15</a:t>
            </a:r>
            <a:r>
              <a:rPr lang="en-US" sz="3200" baseline="30000" dirty="0"/>
              <a:t>th</a:t>
            </a:r>
            <a:r>
              <a:rPr lang="en-US" sz="3200" dirty="0"/>
              <a:t>.</a:t>
            </a:r>
          </a:p>
          <a:p>
            <a:pPr marL="257175" indent="-257175">
              <a:buFont typeface="Arial" panose="020B0604020202020204" pitchFamily="34" charset="0"/>
              <a:buChar char="•"/>
            </a:pPr>
            <a:r>
              <a:rPr lang="en-US" sz="3200" dirty="0"/>
              <a:t>Annual plans drive the member work plans due September 30</a:t>
            </a:r>
            <a:r>
              <a:rPr lang="en-US" sz="3200" baseline="30000" dirty="0"/>
              <a:t>th</a:t>
            </a:r>
            <a:r>
              <a:rPr lang="en-US" sz="3200" dirty="0"/>
              <a:t>.</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39374946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What’s FIFO? (cont.)</a:t>
            </a:r>
          </a:p>
        </p:txBody>
      </p:sp>
      <p:sp>
        <p:nvSpPr>
          <p:cNvPr id="3" name="Text Placeholder 2"/>
          <p:cNvSpPr>
            <a:spLocks noGrp="1"/>
          </p:cNvSpPr>
          <p:nvPr>
            <p:ph type="body" sz="half" idx="1"/>
          </p:nvPr>
        </p:nvSpPr>
        <p:spPr>
          <a:xfrm>
            <a:off x="533400" y="1905000"/>
            <a:ext cx="8229600" cy="4209255"/>
          </a:xfrm>
        </p:spPr>
        <p:txBody>
          <a:bodyPr>
            <a:normAutofit/>
          </a:bodyPr>
          <a:lstStyle/>
          <a:p>
            <a:pPr marL="257175" indent="-257175">
              <a:buFont typeface="Arial" panose="020B0604020202020204" pitchFamily="34" charset="0"/>
              <a:buChar char="•"/>
            </a:pPr>
            <a:r>
              <a:rPr lang="en-US" sz="3200" dirty="0"/>
              <a:t>Sometimes the NOVA expenses will not match the local district accounting expenses.</a:t>
            </a:r>
          </a:p>
          <a:p>
            <a:pPr marL="257175" indent="-257175">
              <a:buFont typeface="Arial" panose="020B0604020202020204" pitchFamily="34" charset="0"/>
              <a:buChar char="•"/>
            </a:pPr>
            <a:r>
              <a:rPr lang="en-US" sz="3200" dirty="0"/>
              <a:t>Once a Q4 report is certified by the consortium in NOVA – we cannot reopen that year for any changes.</a:t>
            </a:r>
          </a:p>
          <a:p>
            <a:pPr marL="257175" indent="-257175">
              <a:buFont typeface="Arial" panose="020B0604020202020204" pitchFamily="34" charset="0"/>
              <a:buChar char="•"/>
            </a:pPr>
            <a:r>
              <a:rPr lang="en-US" sz="3200" dirty="0"/>
              <a:t>If expenses are missed – reconcile in the next year.  It’s 3 year funding.</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58714733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631EF-ADF9-48C1-9AFA-CC049BDC2039}"/>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What’s FIFO? </a:t>
            </a:r>
            <a:endParaRPr lang="en-US" sz="4400" dirty="0"/>
          </a:p>
        </p:txBody>
      </p:sp>
      <p:pic>
        <p:nvPicPr>
          <p:cNvPr id="6" name="Picture 5" descr="Screen capture of the Budget &amp; Workplan 2020-21 section, highlighting the Consortium Roll-up for 2020-21. "/>
          <p:cNvPicPr>
            <a:picLocks noChangeAspect="1"/>
          </p:cNvPicPr>
          <p:nvPr/>
        </p:nvPicPr>
        <p:blipFill>
          <a:blip r:embed="rId2"/>
          <a:stretch>
            <a:fillRect/>
          </a:stretch>
        </p:blipFill>
        <p:spPr>
          <a:xfrm>
            <a:off x="-397" y="1417145"/>
            <a:ext cx="9144793" cy="4023709"/>
          </a:xfrm>
          <a:prstGeom prst="rect">
            <a:avLst/>
          </a:prstGeom>
        </p:spPr>
      </p:pic>
    </p:spTree>
    <p:extLst>
      <p:ext uri="{BB962C8B-B14F-4D97-AF65-F5344CB8AC3E}">
        <p14:creationId xmlns:p14="http://schemas.microsoft.com/office/powerpoint/2010/main" val="77414714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F1B146-3814-4A17-856D-14BB8A693F9C}"/>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What’s FIFO?  </a:t>
            </a:r>
            <a:endParaRPr lang="en-US" sz="4400" dirty="0"/>
          </a:p>
        </p:txBody>
      </p:sp>
      <p:pic>
        <p:nvPicPr>
          <p:cNvPr id="2" name="Picture 1" descr="Screen capture of the 14 Desert Regional Consortium, Coachella Valley Unified section, highlighting Objective 1: Gaps in Service. "/>
          <p:cNvPicPr>
            <a:picLocks noChangeAspect="1"/>
          </p:cNvPicPr>
          <p:nvPr/>
        </p:nvPicPr>
        <p:blipFill>
          <a:blip r:embed="rId2"/>
          <a:stretch>
            <a:fillRect/>
          </a:stretch>
        </p:blipFill>
        <p:spPr>
          <a:xfrm>
            <a:off x="-397" y="914182"/>
            <a:ext cx="9144793" cy="5029636"/>
          </a:xfrm>
          <a:prstGeom prst="rect">
            <a:avLst/>
          </a:prstGeom>
        </p:spPr>
      </p:pic>
    </p:spTree>
    <p:extLst>
      <p:ext uri="{BB962C8B-B14F-4D97-AF65-F5344CB8AC3E}">
        <p14:creationId xmlns:p14="http://schemas.microsoft.com/office/powerpoint/2010/main" val="378075330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24504-3150-444B-B8E0-57B380EC8F55}"/>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What’s FIFO?   </a:t>
            </a:r>
            <a:endParaRPr lang="en-US" sz="4400" dirty="0"/>
          </a:p>
        </p:txBody>
      </p:sp>
      <p:pic>
        <p:nvPicPr>
          <p:cNvPr id="3" name="Picture 2" descr="Screen capture of the 14 Desert Regional Consortium, Coachella Valley Unified section, highlighting Objective 2: Seamless Transitions. "/>
          <p:cNvPicPr>
            <a:picLocks noChangeAspect="1"/>
          </p:cNvPicPr>
          <p:nvPr/>
        </p:nvPicPr>
        <p:blipFill>
          <a:blip r:embed="rId2"/>
          <a:stretch>
            <a:fillRect/>
          </a:stretch>
        </p:blipFill>
        <p:spPr>
          <a:xfrm>
            <a:off x="-397" y="914182"/>
            <a:ext cx="9144793" cy="5029636"/>
          </a:xfrm>
          <a:prstGeom prst="rect">
            <a:avLst/>
          </a:prstGeom>
        </p:spPr>
      </p:pic>
    </p:spTree>
    <p:extLst>
      <p:ext uri="{BB962C8B-B14F-4D97-AF65-F5344CB8AC3E}">
        <p14:creationId xmlns:p14="http://schemas.microsoft.com/office/powerpoint/2010/main" val="37193151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E46633-A538-4AE2-B8E2-496D245FADD6}"/>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What’s FIFO?    </a:t>
            </a:r>
            <a:endParaRPr lang="en-US" sz="4400" dirty="0"/>
          </a:p>
        </p:txBody>
      </p:sp>
      <p:pic>
        <p:nvPicPr>
          <p:cNvPr id="2" name="Picture 1" descr="Screen capture of the 14 Desert Regional Consortium, Coachella Valley Unified section, highlighting the Member Budget and indicating to click the Next button. "/>
          <p:cNvPicPr>
            <a:picLocks noChangeAspect="1"/>
          </p:cNvPicPr>
          <p:nvPr/>
        </p:nvPicPr>
        <p:blipFill>
          <a:blip r:embed="rId2"/>
          <a:stretch>
            <a:fillRect/>
          </a:stretch>
        </p:blipFill>
        <p:spPr>
          <a:xfrm>
            <a:off x="-397" y="822734"/>
            <a:ext cx="9144793" cy="5212532"/>
          </a:xfrm>
          <a:prstGeom prst="rect">
            <a:avLst/>
          </a:prstGeom>
        </p:spPr>
      </p:pic>
      <p:cxnSp>
        <p:nvCxnSpPr>
          <p:cNvPr id="4" name="Straight Arrow Connector 3">
            <a:extLst>
              <a:ext uri="{C183D7F6-B498-43B3-948B-1728B52AA6E4}">
                <adec:decorative xmlns:adec="http://schemas.microsoft.com/office/drawing/2017/decorative" val="1"/>
              </a:ext>
            </a:extLst>
          </p:cNvPr>
          <p:cNvCxnSpPr/>
          <p:nvPr/>
        </p:nvCxnSpPr>
        <p:spPr>
          <a:xfrm flipV="1">
            <a:off x="8001000" y="1447800"/>
            <a:ext cx="685800" cy="5334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3664922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EEC0-381D-4BA4-91EA-F429C62E0184}"/>
              </a:ext>
              <a:ext uri="{C183D7F6-B498-43B3-948B-1728B52AA6E4}">
                <adec:decorative xmlns:adec="http://schemas.microsoft.com/office/drawing/2017/decorative" val="1"/>
              </a:ext>
            </a:extLst>
          </p:cNvPr>
          <p:cNvSpPr>
            <a:spLocks noGrp="1"/>
          </p:cNvSpPr>
          <p:nvPr>
            <p:ph type="title"/>
          </p:nvPr>
        </p:nvSpPr>
        <p:spPr>
          <a:xfrm>
            <a:off x="533400" y="-972344"/>
            <a:ext cx="7810500" cy="972344"/>
          </a:xfrm>
        </p:spPr>
        <p:txBody>
          <a:bodyPr lIns="50800" tIns="50800" rIns="50800" bIns="50800" anchor="b">
            <a:normAutofit/>
          </a:bodyPr>
          <a:lstStyle/>
          <a:p>
            <a:r>
              <a:rPr lang="en-US" dirty="0"/>
              <a:t>What’s FIFO?     </a:t>
            </a:r>
            <a:endParaRPr lang="en-US" sz="4400" dirty="0"/>
          </a:p>
        </p:txBody>
      </p:sp>
      <p:pic>
        <p:nvPicPr>
          <p:cNvPr id="4" name="Picture 3" descr="Screen capture of the 2020-21 Budget section, highlighting the Budget Item Title, Expenditure Type and 2020-21 Amount text boxes and indicating to click the Next button. "/>
          <p:cNvPicPr>
            <a:picLocks noChangeAspect="1"/>
          </p:cNvPicPr>
          <p:nvPr/>
        </p:nvPicPr>
        <p:blipFill>
          <a:blip r:embed="rId2"/>
          <a:stretch>
            <a:fillRect/>
          </a:stretch>
        </p:blipFill>
        <p:spPr>
          <a:xfrm>
            <a:off x="-397" y="822734"/>
            <a:ext cx="9144793" cy="5212532"/>
          </a:xfrm>
          <a:prstGeom prst="rect">
            <a:avLst/>
          </a:prstGeom>
        </p:spPr>
      </p:pic>
      <p:cxnSp>
        <p:nvCxnSpPr>
          <p:cNvPr id="3" name="Straight Arrow Connector 2">
            <a:extLst>
              <a:ext uri="{C183D7F6-B498-43B3-948B-1728B52AA6E4}">
                <adec:decorative xmlns:adec="http://schemas.microsoft.com/office/drawing/2017/decorative" val="1"/>
              </a:ext>
            </a:extLst>
          </p:cNvPr>
          <p:cNvCxnSpPr/>
          <p:nvPr/>
        </p:nvCxnSpPr>
        <p:spPr>
          <a:xfrm flipV="1">
            <a:off x="8229600" y="1371600"/>
            <a:ext cx="533400" cy="457200"/>
          </a:xfrm>
          <a:prstGeom prst="straightConnector1">
            <a:avLst/>
          </a:prstGeom>
          <a:noFill/>
          <a:ln w="57150"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4035708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628650" y="1555188"/>
            <a:ext cx="7886700" cy="671281"/>
          </a:xfrm>
        </p:spPr>
        <p:txBody>
          <a:bodyPr/>
          <a:lstStyle/>
          <a:p>
            <a:r>
              <a:rPr lang="en-US" dirty="0"/>
              <a:t>Wrap Up and Questions</a:t>
            </a:r>
          </a:p>
        </p:txBody>
      </p:sp>
      <p:sp>
        <p:nvSpPr>
          <p:cNvPr id="2" name="Slide Number Placeholder 1"/>
          <p:cNvSpPr>
            <a:spLocks noGrp="1"/>
          </p:cNvSpPr>
          <p:nvPr>
            <p:ph type="sldNum" sz="quarter" idx="12"/>
          </p:nvPr>
        </p:nvSpPr>
        <p:spPr/>
        <p:txBody>
          <a:bodyPr/>
          <a:lstStyle/>
          <a:p>
            <a:pPr defTabSz="342900" fontAlgn="auto">
              <a:spcBef>
                <a:spcPts val="0"/>
              </a:spcBef>
              <a:spcAft>
                <a:spcPts val="0"/>
              </a:spcAft>
            </a:pPr>
            <a:fld id="{DE959608-952C-483B-AC74-BEAA6DA69B15}" type="slidenum">
              <a:rPr lang="en-US">
                <a:solidFill>
                  <a:srgbClr val="000000"/>
                </a:solidFill>
              </a:rPr>
              <a:pPr defTabSz="342900" fontAlgn="auto">
                <a:spcBef>
                  <a:spcPts val="0"/>
                </a:spcBef>
                <a:spcAft>
                  <a:spcPts val="0"/>
                </a:spcAft>
              </a:pPr>
              <a:t>36</a:t>
            </a:fld>
            <a:endParaRPr lang="en-US">
              <a:solidFill>
                <a:srgbClr val="000000"/>
              </a:solidFill>
            </a:endParaRPr>
          </a:p>
        </p:txBody>
      </p:sp>
      <p:pic>
        <p:nvPicPr>
          <p:cNvPr id="11" name="Content Placeholder 10">
            <a:extLst>
              <a:ext uri="{FF2B5EF4-FFF2-40B4-BE49-F238E27FC236}">
                <a16:creationId xmlns:a16="http://schemas.microsoft.com/office/drawing/2014/main" id="{D1519E9D-D01E-4037-A669-A0546A4A5274}"/>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40248" y="2226469"/>
            <a:ext cx="3263504" cy="3263504"/>
          </a:xfrm>
        </p:spPr>
      </p:pic>
    </p:spTree>
    <p:extLst>
      <p:ext uri="{BB962C8B-B14F-4D97-AF65-F5344CB8AC3E}">
        <p14:creationId xmlns:p14="http://schemas.microsoft.com/office/powerpoint/2010/main" val="382312229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628650" y="1029924"/>
            <a:ext cx="7886700" cy="671281"/>
          </a:xfrm>
        </p:spPr>
        <p:txBody>
          <a:bodyPr/>
          <a:lstStyle/>
          <a:p>
            <a:r>
              <a:rPr lang="en-US" dirty="0"/>
              <a:t>Request Support from CAEP TAP</a:t>
            </a:r>
          </a:p>
        </p:txBody>
      </p:sp>
      <p:pic>
        <p:nvPicPr>
          <p:cNvPr id="5" name="Content Placeholder 3" descr="Screen capture of the CAEP Technical Assistance Project (TAP) page."/>
          <p:cNvPicPr>
            <a:picLocks noGrp="1" noChangeAspect="1"/>
          </p:cNvPicPr>
          <p:nvPr>
            <p:ph idx="1"/>
          </p:nvPr>
        </p:nvPicPr>
        <p:blipFill rotWithShape="1">
          <a:blip r:embed="rId2"/>
          <a:srcRect l="19305" t="7235" r="19414" b="18241"/>
          <a:stretch/>
        </p:blipFill>
        <p:spPr>
          <a:xfrm>
            <a:off x="1459008" y="1828800"/>
            <a:ext cx="6259647" cy="4114800"/>
          </a:xfrm>
          <a:prstGeom prst="rect">
            <a:avLst/>
          </a:prstGeom>
        </p:spPr>
      </p:pic>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defTabSz="342900" fontAlgn="auto">
              <a:spcBef>
                <a:spcPts val="0"/>
              </a:spcBef>
              <a:spcAft>
                <a:spcPts val="0"/>
              </a:spcAft>
            </a:pPr>
            <a:fld id="{DE959608-952C-483B-AC74-BEAA6DA69B15}" type="slidenum">
              <a:rPr lang="en-US">
                <a:solidFill>
                  <a:srgbClr val="000000"/>
                </a:solidFill>
              </a:rPr>
              <a:pPr defTabSz="342900" fontAlgn="auto">
                <a:spcBef>
                  <a:spcPts val="0"/>
                </a:spcBef>
                <a:spcAft>
                  <a:spcPts val="0"/>
                </a:spcAft>
              </a:pPr>
              <a:t>37</a:t>
            </a:fld>
            <a:endParaRPr lang="en-US">
              <a:solidFill>
                <a:srgbClr val="000000"/>
              </a:solidFill>
            </a:endParaRPr>
          </a:p>
        </p:txBody>
      </p:sp>
    </p:spTree>
    <p:extLst>
      <p:ext uri="{BB962C8B-B14F-4D97-AF65-F5344CB8AC3E}">
        <p14:creationId xmlns:p14="http://schemas.microsoft.com/office/powerpoint/2010/main" val="14259274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FEFEA8-4854-4882-A3AA-8B9B23819ADF}"/>
              </a:ext>
              <a:ext uri="{C183D7F6-B498-43B3-948B-1728B52AA6E4}">
                <adec:decorative xmlns:adec="http://schemas.microsoft.com/office/drawing/2017/decorative" val="1"/>
              </a:ext>
            </a:extLst>
          </p:cNvPr>
          <p:cNvSpPr>
            <a:spLocks noGrp="1"/>
          </p:cNvSpPr>
          <p:nvPr>
            <p:ph type="title" idx="4294967295"/>
          </p:nvPr>
        </p:nvSpPr>
        <p:spPr>
          <a:xfrm>
            <a:off x="633413" y="-1143000"/>
            <a:ext cx="7877175" cy="1143000"/>
          </a:xfrm>
        </p:spPr>
        <p:txBody>
          <a:bodyPr lIns="50800" tIns="50800" rIns="50800" bIns="50800" anchor="b">
            <a:normAutofit/>
          </a:bodyPr>
          <a:lstStyle/>
          <a:p>
            <a:r>
              <a:rPr lang="en-CA" dirty="0"/>
              <a:t>CAEP Planning </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2"/>
          </p:nvPr>
        </p:nvSpPr>
        <p:spPr/>
        <p:txBody>
          <a:bodyPr/>
          <a:lstStyle/>
          <a:p>
            <a:fld id="{86CB4B4D-7CA3-9044-876B-883B54F8677D}" type="slidenum">
              <a:rPr lang="en-US" smtClean="0"/>
              <a:t>4</a:t>
            </a:fld>
            <a:endParaRPr lang="en-US" dirty="0"/>
          </a:p>
        </p:txBody>
      </p:sp>
      <p:pic>
        <p:nvPicPr>
          <p:cNvPr id="3" name="Picture 2" descr="Flowchart showing the CAEP Planning Process, indicating the following in order:&#10;- Pre-Planning Assessment - Evaluation of your consortium capacity, identify your key partners and alignment with other regional planning processes.&#10;- Community Needs and Customers - Understanding the needs of your community, your current customers, and regional labor market opportunities.&#10;- Identifying Goals and Strategies - How and where the consortium will improve programs and services, and the strategies, activities, and expected outputs to get there.&#10;- Piloting and Implementation - How you will pilot new strategies, evaluate them, and scale them for full implementation&#10;"/>
          <p:cNvPicPr>
            <a:picLocks noChangeAspect="1"/>
          </p:cNvPicPr>
          <p:nvPr/>
        </p:nvPicPr>
        <p:blipFill>
          <a:blip r:embed="rId2"/>
          <a:stretch>
            <a:fillRect/>
          </a:stretch>
        </p:blipFill>
        <p:spPr>
          <a:xfrm>
            <a:off x="222127" y="277095"/>
            <a:ext cx="8699746" cy="6303810"/>
          </a:xfrm>
          <a:prstGeom prst="rect">
            <a:avLst/>
          </a:prstGeom>
        </p:spPr>
      </p:pic>
    </p:spTree>
    <p:extLst>
      <p:ext uri="{BB962C8B-B14F-4D97-AF65-F5344CB8AC3E}">
        <p14:creationId xmlns:p14="http://schemas.microsoft.com/office/powerpoint/2010/main" val="39760273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CAEP 20-21 Annual Plan</a:t>
            </a:r>
          </a:p>
        </p:txBody>
      </p:sp>
      <p:sp>
        <p:nvSpPr>
          <p:cNvPr id="3" name="Text Placeholder 2"/>
          <p:cNvSpPr>
            <a:spLocks noGrp="1"/>
          </p:cNvSpPr>
          <p:nvPr>
            <p:ph type="body" sz="half" idx="1"/>
          </p:nvPr>
        </p:nvSpPr>
        <p:spPr>
          <a:xfrm>
            <a:off x="533400" y="2039144"/>
            <a:ext cx="8229600" cy="4209255"/>
          </a:xfrm>
        </p:spPr>
        <p:txBody>
          <a:bodyPr>
            <a:normAutofit/>
          </a:bodyPr>
          <a:lstStyle/>
          <a:p>
            <a:pPr marL="257175" indent="-257175">
              <a:buFont typeface="Arial" panose="020B0604020202020204" pitchFamily="34" charset="0"/>
              <a:buChar char="•"/>
            </a:pPr>
            <a:r>
              <a:rPr lang="en-US" sz="3200" dirty="0"/>
              <a:t>Same text boxes to complete in NOVA.</a:t>
            </a:r>
          </a:p>
          <a:p>
            <a:pPr marL="257175" indent="-257175">
              <a:buFont typeface="Arial" panose="020B0604020202020204" pitchFamily="34" charset="0"/>
              <a:buChar char="•"/>
            </a:pPr>
            <a:r>
              <a:rPr lang="en-US" sz="3200" dirty="0"/>
              <a:t>Aligns with the 3 year planning process.</a:t>
            </a:r>
          </a:p>
          <a:p>
            <a:pPr marL="257175" indent="-257175">
              <a:buFont typeface="Arial" panose="020B0604020202020204" pitchFamily="34" charset="0"/>
              <a:buChar char="•"/>
            </a:pPr>
            <a:r>
              <a:rPr lang="en-US" sz="3200" dirty="0"/>
              <a:t>Consortium must type in NOVA the responses to the annual planning prompts.</a:t>
            </a:r>
          </a:p>
          <a:p>
            <a:pPr marL="257175" indent="-257175">
              <a:buFont typeface="Arial" panose="020B0604020202020204" pitchFamily="34" charset="0"/>
              <a:buChar char="•"/>
            </a:pPr>
            <a:r>
              <a:rPr lang="en-US" sz="3200" dirty="0"/>
              <a:t>All members must certify the annual plan.</a:t>
            </a:r>
          </a:p>
          <a:p>
            <a:pPr marL="257175" indent="-257175">
              <a:buFont typeface="Arial" panose="020B0604020202020204" pitchFamily="34" charset="0"/>
              <a:buChar char="•"/>
            </a:pPr>
            <a:r>
              <a:rPr lang="en-US" sz="3200" dirty="0"/>
              <a:t>State Guidance will be released shortly.</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1426992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lstStyle/>
          <a:p>
            <a:r>
              <a:rPr lang="en-US" dirty="0"/>
              <a:t>CAEP Annual Plan Memo</a:t>
            </a:r>
          </a:p>
        </p:txBody>
      </p:sp>
      <p:sp>
        <p:nvSpPr>
          <p:cNvPr id="3" name="Text Placeholder 2"/>
          <p:cNvSpPr>
            <a:spLocks noGrp="1"/>
          </p:cNvSpPr>
          <p:nvPr>
            <p:ph type="body" sz="half" idx="1"/>
          </p:nvPr>
        </p:nvSpPr>
        <p:spPr>
          <a:xfrm>
            <a:off x="533400" y="2039144"/>
            <a:ext cx="8458200" cy="4209255"/>
          </a:xfrm>
        </p:spPr>
        <p:txBody>
          <a:bodyPr>
            <a:normAutofit/>
          </a:bodyPr>
          <a:lstStyle/>
          <a:p>
            <a:pPr marL="257175" indent="-257175">
              <a:buFont typeface="Arial" panose="020B0604020202020204" pitchFamily="34" charset="0"/>
              <a:buChar char="•"/>
            </a:pPr>
            <a:r>
              <a:rPr lang="en-US" sz="3200" dirty="0"/>
              <a:t>Memo requires consortia to use the executive summary to highlight consortia responses to the following:</a:t>
            </a:r>
          </a:p>
          <a:p>
            <a:pPr marL="1885950" lvl="5" indent="-457200">
              <a:buFont typeface="Wingdings" panose="05000000000000000000" pitchFamily="2" charset="2"/>
              <a:buChar char="ü"/>
            </a:pPr>
            <a:r>
              <a:rPr lang="en-US" sz="2975" dirty="0"/>
              <a:t>COVID-19</a:t>
            </a:r>
          </a:p>
          <a:p>
            <a:pPr marL="1885950" lvl="5" indent="-457200">
              <a:buFont typeface="Wingdings" panose="05000000000000000000" pitchFamily="2" charset="2"/>
              <a:buChar char="ü"/>
            </a:pPr>
            <a:r>
              <a:rPr lang="en-US" sz="2975" dirty="0"/>
              <a:t>Budget Reductions</a:t>
            </a:r>
          </a:p>
          <a:p>
            <a:pPr marL="1885950" lvl="5" indent="-457200">
              <a:buFont typeface="Wingdings" panose="05000000000000000000" pitchFamily="2" charset="2"/>
              <a:buChar char="ü"/>
            </a:pPr>
            <a:r>
              <a:rPr lang="en-US" sz="2975" dirty="0"/>
              <a:t>Systemic Racial Injustices</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38891932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a:t>CAEP Annual Plan Memo (cont.)</a:t>
            </a:r>
          </a:p>
        </p:txBody>
      </p:sp>
      <p:sp>
        <p:nvSpPr>
          <p:cNvPr id="3" name="Text Placeholder 2"/>
          <p:cNvSpPr>
            <a:spLocks noGrp="1"/>
          </p:cNvSpPr>
          <p:nvPr>
            <p:ph type="body" sz="half" idx="1"/>
          </p:nvPr>
        </p:nvSpPr>
        <p:spPr>
          <a:xfrm>
            <a:off x="530942" y="1828800"/>
            <a:ext cx="8384458" cy="4419599"/>
          </a:xfrm>
        </p:spPr>
        <p:txBody>
          <a:bodyPr>
            <a:normAutofit/>
          </a:bodyPr>
          <a:lstStyle/>
          <a:p>
            <a:pPr marL="257175" indent="-257175">
              <a:buFont typeface="Arial" panose="020B0604020202020204" pitchFamily="34" charset="0"/>
              <a:buChar char="•"/>
            </a:pPr>
            <a:r>
              <a:rPr lang="en-US" sz="2800" dirty="0"/>
              <a:t>COVID-19………in response to COVID-19, the Executive Summary should address how the consortium is serving students in a distance learning environment and meeting their learning needs, along with meeting staff, teacher, and faculty needs. Also, the Executive Summary should address how the consortium is responding to student supports (food, employment, clothing, health, shelter, public assistance, etc.).</a:t>
            </a:r>
          </a:p>
          <a:p>
            <a:pPr marL="257175" indent="-257175">
              <a:buFont typeface="Arial" panose="020B0604020202020204" pitchFamily="34" charset="0"/>
              <a:buChar char="•"/>
            </a:pP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21943362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a:t>CAEP Annual Plan Memo (cont.1)</a:t>
            </a:r>
          </a:p>
        </p:txBody>
      </p:sp>
      <p:sp>
        <p:nvSpPr>
          <p:cNvPr id="3" name="Text Placeholder 2"/>
          <p:cNvSpPr>
            <a:spLocks noGrp="1"/>
          </p:cNvSpPr>
          <p:nvPr>
            <p:ph type="body" sz="half" idx="1"/>
          </p:nvPr>
        </p:nvSpPr>
        <p:spPr>
          <a:xfrm>
            <a:off x="228600" y="1828800"/>
            <a:ext cx="8763000" cy="4419599"/>
          </a:xfrm>
        </p:spPr>
        <p:txBody>
          <a:bodyPr>
            <a:normAutofit/>
          </a:bodyPr>
          <a:lstStyle/>
          <a:p>
            <a:pPr marL="257175" indent="-257175">
              <a:buFont typeface="Arial" panose="020B0604020202020204" pitchFamily="34" charset="0"/>
              <a:buChar char="•"/>
            </a:pPr>
            <a:r>
              <a:rPr lang="en-US" sz="2800" dirty="0"/>
              <a:t>Budget Reductions………the COVID-19 epidemic has drastically changed California’s budget outlook since the release of the Governor’s Budget on January 10…..The Executive Summary must demonstrate that consortium allocations are being strategic and responsive to the changes in the economy and to the impacts on adult education programs &amp; students.</a:t>
            </a:r>
            <a:endParaRPr lang="en-US" sz="3200" dirty="0"/>
          </a:p>
          <a:p>
            <a:pPr marL="257175" indent="-257175">
              <a:buFont typeface="Arial" panose="020B0604020202020204" pitchFamily="34" charset="0"/>
              <a:buChar char="•"/>
            </a:pPr>
            <a:endParaRPr lang="en-US" sz="3200" dirty="0"/>
          </a:p>
        </p:txBody>
      </p:sp>
    </p:spTree>
    <p:extLst>
      <p:ext uri="{BB962C8B-B14F-4D97-AF65-F5344CB8AC3E}">
        <p14:creationId xmlns:p14="http://schemas.microsoft.com/office/powerpoint/2010/main" val="14941995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810500" cy="972344"/>
          </a:xfrm>
        </p:spPr>
        <p:txBody>
          <a:bodyPr>
            <a:normAutofit fontScale="90000"/>
          </a:bodyPr>
          <a:lstStyle/>
          <a:p>
            <a:r>
              <a:rPr lang="en-US" dirty="0"/>
              <a:t>CAEP Annual Plan Memo (cont. 2)</a:t>
            </a:r>
          </a:p>
        </p:txBody>
      </p:sp>
      <p:sp>
        <p:nvSpPr>
          <p:cNvPr id="3" name="Text Placeholder 2"/>
          <p:cNvSpPr>
            <a:spLocks noGrp="1"/>
          </p:cNvSpPr>
          <p:nvPr>
            <p:ph type="body" sz="half" idx="1"/>
          </p:nvPr>
        </p:nvSpPr>
        <p:spPr>
          <a:xfrm>
            <a:off x="228600" y="1828800"/>
            <a:ext cx="8763000" cy="4419599"/>
          </a:xfrm>
        </p:spPr>
        <p:txBody>
          <a:bodyPr>
            <a:normAutofit/>
          </a:bodyPr>
          <a:lstStyle/>
          <a:p>
            <a:pPr marL="257175" indent="-257175">
              <a:buFont typeface="Arial" panose="020B0604020202020204" pitchFamily="34" charset="0"/>
              <a:buChar char="•"/>
            </a:pPr>
            <a:r>
              <a:rPr lang="en-US" sz="2800" dirty="0"/>
              <a:t>Systemic Racial Injustices………Consortia in their executive summaries should describe any plans to examine the issue of their role in addressing structural racism within their membership and partners. We would encourage consortia and their members to examine the adult education student journeys by demographics. …What strategies and student supports can your consortium and its members use to ensure equitable student progress and success?  </a:t>
            </a:r>
            <a:endParaRPr lang="en-US" sz="3200" dirty="0"/>
          </a:p>
        </p:txBody>
      </p:sp>
    </p:spTree>
    <p:extLst>
      <p:ext uri="{BB962C8B-B14F-4D97-AF65-F5344CB8AC3E}">
        <p14:creationId xmlns:p14="http://schemas.microsoft.com/office/powerpoint/2010/main" val="67179425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63EC8831FDA347B3B4D34C1588A676" ma:contentTypeVersion="9" ma:contentTypeDescription="Create a new document." ma:contentTypeScope="" ma:versionID="49022d9c6748ba69e7b2fe662ac3c916">
  <xsd:schema xmlns:xsd="http://www.w3.org/2001/XMLSchema" xmlns:xs="http://www.w3.org/2001/XMLSchema" xmlns:p="http://schemas.microsoft.com/office/2006/metadata/properties" xmlns:ns2="8c8cfe39-bfce-4918-a795-97474633b185" targetNamespace="http://schemas.microsoft.com/office/2006/metadata/properties" ma:root="true" ma:fieldsID="c4c8eb59ebb8c9be671b9fefaa368489" ns2:_="">
    <xsd:import namespace="8c8cfe39-bfce-4918-a795-97474633b1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cfe39-bfce-4918-a795-97474633b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8020F-4A05-4DD4-A4A8-F2FAB6A40866}">
  <ds:schemaRef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8c8cfe39-bfce-4918-a795-97474633b185"/>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B9BAC97F-F28F-4494-95AC-4E645C533506}">
  <ds:schemaRefs>
    <ds:schemaRef ds:uri="http://schemas.microsoft.com/sharepoint/v3/contenttype/forms"/>
  </ds:schemaRefs>
</ds:datastoreItem>
</file>

<file path=customXml/itemProps3.xml><?xml version="1.0" encoding="utf-8"?>
<ds:datastoreItem xmlns:ds="http://schemas.openxmlformats.org/officeDocument/2006/customXml" ds:itemID="{76D2F64B-EF0B-48CE-94B9-84F74703A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8cfe39-bfce-4918-a795-97474633b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15642</TotalTime>
  <Words>903</Words>
  <Application>Microsoft Office PowerPoint</Application>
  <PresentationFormat>On-screen Show (4:3)</PresentationFormat>
  <Paragraphs>129</Paragraphs>
  <Slides>37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Helvetica Neue Medium</vt:lpstr>
      <vt:lpstr>Arial</vt:lpstr>
      <vt:lpstr>Calibri</vt:lpstr>
      <vt:lpstr>Helvetica Neue</vt:lpstr>
      <vt:lpstr>Helvetica Neue Light</vt:lpstr>
      <vt:lpstr>Wingdings</vt:lpstr>
      <vt:lpstr>White</vt:lpstr>
      <vt:lpstr>1_White</vt:lpstr>
      <vt:lpstr>The CAEP Annual Planning &amp; Fiscal Reporting Webinar June 2020</vt:lpstr>
      <vt:lpstr>Agenda</vt:lpstr>
      <vt:lpstr>CAEP Planning</vt:lpstr>
      <vt:lpstr>CAEP Planning </vt:lpstr>
      <vt:lpstr>CAEP 20-21 Annual Plan</vt:lpstr>
      <vt:lpstr>CAEP Annual Plan Memo</vt:lpstr>
      <vt:lpstr>CAEP Annual Plan Memo (cont.)</vt:lpstr>
      <vt:lpstr>CAEP Annual Plan Memo (cont.1)</vt:lpstr>
      <vt:lpstr>CAEP Annual Plan Memo (cont. 2)</vt:lpstr>
      <vt:lpstr>Regional Needs &amp; Strategies</vt:lpstr>
      <vt:lpstr>Review of Annual Plan Prompts</vt:lpstr>
      <vt:lpstr>Review of Annual Plan Prompts </vt:lpstr>
      <vt:lpstr>NOVA Annual Plan Tips</vt:lpstr>
      <vt:lpstr>NOVA Annual Plan Tips (cont.)</vt:lpstr>
      <vt:lpstr>NOVA Annual Plan Tips (cont. 1)</vt:lpstr>
      <vt:lpstr>Planning Resources</vt:lpstr>
      <vt:lpstr>Planning Resources </vt:lpstr>
      <vt:lpstr>Planning Resources  </vt:lpstr>
      <vt:lpstr>Planning Resources   </vt:lpstr>
      <vt:lpstr>Planning Resources    </vt:lpstr>
      <vt:lpstr>Planning Resources     </vt:lpstr>
      <vt:lpstr>Planning Resources      </vt:lpstr>
      <vt:lpstr>Planning Resources       </vt:lpstr>
      <vt:lpstr>Planning Resources        </vt:lpstr>
      <vt:lpstr>Planning Resources         </vt:lpstr>
      <vt:lpstr>Planning Resources          </vt:lpstr>
      <vt:lpstr>Fiscal Reporting in NOVA</vt:lpstr>
      <vt:lpstr>Fiscal Reporting</vt:lpstr>
      <vt:lpstr>What’s FIFO?</vt:lpstr>
      <vt:lpstr>What’s FIFO? (cont.)</vt:lpstr>
      <vt:lpstr>What’s FIFO? </vt:lpstr>
      <vt:lpstr>What’s FIFO?  </vt:lpstr>
      <vt:lpstr>What’s FIFO?   </vt:lpstr>
      <vt:lpstr>What’s FIFO?    </vt:lpstr>
      <vt:lpstr>What’s FIFO?     </vt:lpstr>
      <vt:lpstr>Wrap Up and Questions</vt:lpstr>
      <vt:lpstr>Request Support from CAEP 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CAEP Annual Planning &amp; Fiscal Reporting Webinar</dc:title>
  <dc:creator>aevans</dc:creator>
  <cp:lastModifiedBy>Patrick Scouten</cp:lastModifiedBy>
  <cp:revision>736</cp:revision>
  <dcterms:created xsi:type="dcterms:W3CDTF">2008-02-08T22:36:51Z</dcterms:created>
  <dcterms:modified xsi:type="dcterms:W3CDTF">2020-12-22T21:05:20Z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0x0101003A63EC8831FDA347B3B4D34C1588A676</vt:lpwstr>
  </property>
</Properties>
</file>