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5" r:id="rId5"/>
  </p:sldMasterIdLst>
  <p:notesMasterIdLst>
    <p:notesMasterId r:id="rId78"/>
  </p:notesMasterIdLst>
  <p:handoutMasterIdLst>
    <p:handoutMasterId r:id="rId79"/>
  </p:handoutMasterIdLst>
  <p:sldIdLst>
    <p:sldId id="1404" r:id="rId6"/>
    <p:sldId id="1428" r:id="rId7"/>
    <p:sldId id="1396" r:id="rId8"/>
    <p:sldId id="423" r:id="rId9"/>
    <p:sldId id="424" r:id="rId10"/>
    <p:sldId id="414" r:id="rId11"/>
    <p:sldId id="416" r:id="rId12"/>
    <p:sldId id="1398" r:id="rId13"/>
    <p:sldId id="1402" r:id="rId14"/>
    <p:sldId id="349" r:id="rId15"/>
    <p:sldId id="283" r:id="rId16"/>
    <p:sldId id="284" r:id="rId17"/>
    <p:sldId id="323" r:id="rId18"/>
    <p:sldId id="418" r:id="rId19"/>
    <p:sldId id="1400" r:id="rId20"/>
    <p:sldId id="363" r:id="rId21"/>
    <p:sldId id="364" r:id="rId22"/>
    <p:sldId id="368" r:id="rId23"/>
    <p:sldId id="369" r:id="rId24"/>
    <p:sldId id="374" r:id="rId25"/>
    <p:sldId id="375" r:id="rId26"/>
    <p:sldId id="371" r:id="rId27"/>
    <p:sldId id="428" r:id="rId28"/>
    <p:sldId id="429" r:id="rId29"/>
    <p:sldId id="376" r:id="rId30"/>
    <p:sldId id="377" r:id="rId31"/>
    <p:sldId id="343" r:id="rId32"/>
    <p:sldId id="342" r:id="rId33"/>
    <p:sldId id="344" r:id="rId34"/>
    <p:sldId id="412" r:id="rId35"/>
    <p:sldId id="1427" r:id="rId36"/>
    <p:sldId id="385" r:id="rId37"/>
    <p:sldId id="386" r:id="rId38"/>
    <p:sldId id="378" r:id="rId39"/>
    <p:sldId id="379" r:id="rId40"/>
    <p:sldId id="380" r:id="rId41"/>
    <p:sldId id="381" r:id="rId42"/>
    <p:sldId id="433" r:id="rId43"/>
    <p:sldId id="434" r:id="rId44"/>
    <p:sldId id="382" r:id="rId45"/>
    <p:sldId id="435" r:id="rId46"/>
    <p:sldId id="436" r:id="rId47"/>
    <p:sldId id="1405" r:id="rId48"/>
    <p:sldId id="1406" r:id="rId49"/>
    <p:sldId id="1407" r:id="rId50"/>
    <p:sldId id="1410" r:id="rId51"/>
    <p:sldId id="1411" r:id="rId52"/>
    <p:sldId id="1412" r:id="rId53"/>
    <p:sldId id="430" r:id="rId54"/>
    <p:sldId id="431" r:id="rId55"/>
    <p:sldId id="432" r:id="rId56"/>
    <p:sldId id="1426" r:id="rId57"/>
    <p:sldId id="1408" r:id="rId58"/>
    <p:sldId id="1409" r:id="rId59"/>
    <p:sldId id="1416" r:id="rId60"/>
    <p:sldId id="1413" r:id="rId61"/>
    <p:sldId id="1414" r:id="rId62"/>
    <p:sldId id="1417" r:id="rId63"/>
    <p:sldId id="1418" r:id="rId64"/>
    <p:sldId id="1420" r:id="rId65"/>
    <p:sldId id="1421" r:id="rId66"/>
    <p:sldId id="1422" r:id="rId67"/>
    <p:sldId id="1423" r:id="rId68"/>
    <p:sldId id="1419" r:id="rId69"/>
    <p:sldId id="1401" r:id="rId70"/>
    <p:sldId id="1392" r:id="rId71"/>
    <p:sldId id="427" r:id="rId72"/>
    <p:sldId id="1397" r:id="rId73"/>
    <p:sldId id="421" r:id="rId74"/>
    <p:sldId id="1394" r:id="rId75"/>
    <p:sldId id="392" r:id="rId76"/>
    <p:sldId id="419" r:id="rId7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427" autoAdjust="0"/>
  </p:normalViewPr>
  <p:slideViewPr>
    <p:cSldViewPr snapToGrid="0">
      <p:cViewPr varScale="1">
        <p:scale>
          <a:sx n="79" d="100"/>
          <a:sy n="79" d="100"/>
        </p:scale>
        <p:origin x="132" y="546"/>
      </p:cViewPr>
      <p:guideLst/>
    </p:cSldViewPr>
  </p:slideViewPr>
  <p:outlineViewPr>
    <p:cViewPr>
      <p:scale>
        <a:sx n="33" d="100"/>
        <a:sy n="33" d="100"/>
      </p:scale>
      <p:origin x="0" y="-30090"/>
    </p:cViewPr>
  </p:outlineViewPr>
  <p:notesTextViewPr>
    <p:cViewPr>
      <p:scale>
        <a:sx n="1" d="1"/>
        <a:sy n="1" d="1"/>
      </p:scale>
      <p:origin x="0" y="0"/>
    </p:cViewPr>
  </p:notesTextViewPr>
  <p:sorterViewPr>
    <p:cViewPr>
      <p:scale>
        <a:sx n="100" d="100"/>
        <a:sy n="100" d="100"/>
      </p:scale>
      <p:origin x="0" y="-694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C80DE3-A03E-424E-9773-63BE4D657489}"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A70F260D-43B2-4B57-B92A-160602DD1764}">
      <dgm:prSet phldrT="[Text]"/>
      <dgm:spPr/>
      <dgm:t>
        <a:bodyPr/>
        <a:lstStyle/>
        <a:p>
          <a:r>
            <a:rPr lang="en-US" dirty="0"/>
            <a:t>Literacy Gains</a:t>
          </a:r>
        </a:p>
      </dgm:t>
    </dgm:pt>
    <dgm:pt modelId="{D72B88D4-019F-44D1-8D75-C75E50F98E0A}" type="parTrans" cxnId="{832B874B-3D65-4AFD-8E59-11AD74D49DBF}">
      <dgm:prSet/>
      <dgm:spPr/>
      <dgm:t>
        <a:bodyPr/>
        <a:lstStyle/>
        <a:p>
          <a:endParaRPr lang="en-US"/>
        </a:p>
      </dgm:t>
    </dgm:pt>
    <dgm:pt modelId="{32B5D89C-BC59-4D20-B294-76ACA26778E0}" type="sibTrans" cxnId="{832B874B-3D65-4AFD-8E59-11AD74D49DBF}">
      <dgm:prSet/>
      <dgm:spPr/>
      <dgm:t>
        <a:bodyPr/>
        <a:lstStyle/>
        <a:p>
          <a:endParaRPr lang="en-US"/>
        </a:p>
      </dgm:t>
    </dgm:pt>
    <dgm:pt modelId="{5D275C60-CCA1-41F8-A9EA-678C61F09B80}">
      <dgm:prSet phldrT="[Text]"/>
      <dgm:spPr/>
      <dgm:t>
        <a:bodyPr/>
        <a:lstStyle/>
        <a:p>
          <a:r>
            <a:rPr lang="en-US" dirty="0"/>
            <a:t>HSE/HS Diploma</a:t>
          </a:r>
        </a:p>
      </dgm:t>
    </dgm:pt>
    <dgm:pt modelId="{8FED4B3C-D6F4-40B0-B8AE-B45F00A9FBD2}" type="parTrans" cxnId="{ED4CE227-D2F6-441A-B985-5751150A50C1}">
      <dgm:prSet/>
      <dgm:spPr/>
      <dgm:t>
        <a:bodyPr/>
        <a:lstStyle/>
        <a:p>
          <a:endParaRPr lang="en-US"/>
        </a:p>
      </dgm:t>
    </dgm:pt>
    <dgm:pt modelId="{508CFF85-D7EA-49AD-933C-21CF872EAE43}" type="sibTrans" cxnId="{ED4CE227-D2F6-441A-B985-5751150A50C1}">
      <dgm:prSet/>
      <dgm:spPr/>
      <dgm:t>
        <a:bodyPr/>
        <a:lstStyle/>
        <a:p>
          <a:endParaRPr lang="en-US"/>
        </a:p>
      </dgm:t>
    </dgm:pt>
    <dgm:pt modelId="{81A44736-A976-4AAA-B439-7EF072CD8FB3}">
      <dgm:prSet phldrT="[Text]"/>
      <dgm:spPr/>
      <dgm:t>
        <a:bodyPr/>
        <a:lstStyle/>
        <a:p>
          <a:r>
            <a:rPr lang="en-US" dirty="0"/>
            <a:t>Post-Secondary</a:t>
          </a:r>
        </a:p>
      </dgm:t>
    </dgm:pt>
    <dgm:pt modelId="{974BA200-230F-4FF4-9BB3-1DA38AAA3901}" type="parTrans" cxnId="{7B3FA3F8-2110-4C38-A706-FAD98A3CD078}">
      <dgm:prSet/>
      <dgm:spPr/>
      <dgm:t>
        <a:bodyPr/>
        <a:lstStyle/>
        <a:p>
          <a:endParaRPr lang="en-US"/>
        </a:p>
      </dgm:t>
    </dgm:pt>
    <dgm:pt modelId="{9F9786F5-5DE6-4195-9431-A05C3654CA04}" type="sibTrans" cxnId="{7B3FA3F8-2110-4C38-A706-FAD98A3CD078}">
      <dgm:prSet/>
      <dgm:spPr/>
      <dgm:t>
        <a:bodyPr/>
        <a:lstStyle/>
        <a:p>
          <a:endParaRPr lang="en-US"/>
        </a:p>
      </dgm:t>
    </dgm:pt>
    <dgm:pt modelId="{F2B9BF7C-04ED-4AF2-BC3B-EEAAB000390C}">
      <dgm:prSet phldrT="[Text]"/>
      <dgm:spPr/>
      <dgm:t>
        <a:bodyPr/>
        <a:lstStyle/>
        <a:p>
          <a:r>
            <a:rPr lang="en-US" dirty="0"/>
            <a:t>Enter Employment</a:t>
          </a:r>
        </a:p>
      </dgm:t>
    </dgm:pt>
    <dgm:pt modelId="{52CD791C-1303-4A9C-BAF0-F387A26CA7AF}" type="parTrans" cxnId="{85584AF6-B8DC-4613-BAC5-199A6490CFF8}">
      <dgm:prSet/>
      <dgm:spPr/>
      <dgm:t>
        <a:bodyPr/>
        <a:lstStyle/>
        <a:p>
          <a:endParaRPr lang="en-US"/>
        </a:p>
      </dgm:t>
    </dgm:pt>
    <dgm:pt modelId="{AD55BD5B-0F26-4F30-A57B-A2772E0B101F}" type="sibTrans" cxnId="{85584AF6-B8DC-4613-BAC5-199A6490CFF8}">
      <dgm:prSet/>
      <dgm:spPr/>
      <dgm:t>
        <a:bodyPr/>
        <a:lstStyle/>
        <a:p>
          <a:endParaRPr lang="en-US"/>
        </a:p>
      </dgm:t>
    </dgm:pt>
    <dgm:pt modelId="{9A388ACC-B305-494E-9412-F7682693BA23}">
      <dgm:prSet phldrT="[Text]"/>
      <dgm:spPr/>
      <dgm:t>
        <a:bodyPr/>
        <a:lstStyle/>
        <a:p>
          <a:r>
            <a:rPr lang="en-US" dirty="0"/>
            <a:t>Increase Wages</a:t>
          </a:r>
        </a:p>
      </dgm:t>
    </dgm:pt>
    <dgm:pt modelId="{F7532BD2-0DA4-422C-B4B7-14DDFF9878A6}" type="parTrans" cxnId="{98C5E155-23AB-4A8A-BF7A-9DB4F4C0D469}">
      <dgm:prSet/>
      <dgm:spPr/>
      <dgm:t>
        <a:bodyPr/>
        <a:lstStyle/>
        <a:p>
          <a:endParaRPr lang="en-US"/>
        </a:p>
      </dgm:t>
    </dgm:pt>
    <dgm:pt modelId="{EE93F87B-DD0C-4348-93E4-6434D95BDA0A}" type="sibTrans" cxnId="{98C5E155-23AB-4A8A-BF7A-9DB4F4C0D469}">
      <dgm:prSet/>
      <dgm:spPr/>
      <dgm:t>
        <a:bodyPr/>
        <a:lstStyle/>
        <a:p>
          <a:endParaRPr lang="en-US"/>
        </a:p>
      </dgm:t>
    </dgm:pt>
    <dgm:pt modelId="{DB6E580F-7BC6-4F04-BA13-B021AC6B2EE4}">
      <dgm:prSet phldrT="[Text]"/>
      <dgm:spPr/>
      <dgm:t>
        <a:bodyPr/>
        <a:lstStyle/>
        <a:p>
          <a:r>
            <a:rPr lang="en-US" dirty="0"/>
            <a:t>Transition</a:t>
          </a:r>
        </a:p>
      </dgm:t>
    </dgm:pt>
    <dgm:pt modelId="{BFC5F69C-5E79-4851-AE66-24AA7853593A}" type="parTrans" cxnId="{5419A5BD-A10C-4F4B-99DD-C8DFF18F9D1A}">
      <dgm:prSet/>
      <dgm:spPr/>
      <dgm:t>
        <a:bodyPr/>
        <a:lstStyle/>
        <a:p>
          <a:endParaRPr lang="en-US"/>
        </a:p>
      </dgm:t>
    </dgm:pt>
    <dgm:pt modelId="{603B8FB9-B4F9-4779-B587-CACC342D9E38}" type="sibTrans" cxnId="{5419A5BD-A10C-4F4B-99DD-C8DFF18F9D1A}">
      <dgm:prSet/>
      <dgm:spPr/>
      <dgm:t>
        <a:bodyPr/>
        <a:lstStyle/>
        <a:p>
          <a:endParaRPr lang="en-US"/>
        </a:p>
      </dgm:t>
    </dgm:pt>
    <dgm:pt modelId="{A327DEBB-2764-43C8-BD6D-20DCD03BE172}" type="pres">
      <dgm:prSet presAssocID="{24C80DE3-A03E-424E-9773-63BE4D657489}" presName="diagram" presStyleCnt="0">
        <dgm:presLayoutVars>
          <dgm:dir/>
          <dgm:resizeHandles val="exact"/>
        </dgm:presLayoutVars>
      </dgm:prSet>
      <dgm:spPr/>
    </dgm:pt>
    <dgm:pt modelId="{565CA8FF-369D-4EB8-BF7A-9D66D1F6F7F6}" type="pres">
      <dgm:prSet presAssocID="{A70F260D-43B2-4B57-B92A-160602DD1764}" presName="node" presStyleLbl="node1" presStyleIdx="0" presStyleCnt="6" custScaleX="19264" custScaleY="13415" custLinFactNeighborX="-7824" custLinFactNeighborY="-17205">
        <dgm:presLayoutVars>
          <dgm:bulletEnabled val="1"/>
        </dgm:presLayoutVars>
      </dgm:prSet>
      <dgm:spPr/>
    </dgm:pt>
    <dgm:pt modelId="{EBEE9CD0-74F2-4BAC-8E4B-95D7B7FA58DA}" type="pres">
      <dgm:prSet presAssocID="{32B5D89C-BC59-4D20-B294-76ACA26778E0}" presName="sibTrans" presStyleCnt="0"/>
      <dgm:spPr/>
    </dgm:pt>
    <dgm:pt modelId="{7F0345D2-78B0-4243-9FA6-7D146E870178}" type="pres">
      <dgm:prSet presAssocID="{5D275C60-CCA1-41F8-A9EA-678C61F09B80}" presName="node" presStyleLbl="node1" presStyleIdx="1" presStyleCnt="6" custScaleX="19264" custScaleY="13415" custLinFactNeighborX="-6447" custLinFactNeighborY="-20632">
        <dgm:presLayoutVars>
          <dgm:bulletEnabled val="1"/>
        </dgm:presLayoutVars>
      </dgm:prSet>
      <dgm:spPr/>
    </dgm:pt>
    <dgm:pt modelId="{10A49A3F-A39B-44DE-B01B-B17E853C6D5A}" type="pres">
      <dgm:prSet presAssocID="{508CFF85-D7EA-49AD-933C-21CF872EAE43}" presName="sibTrans" presStyleCnt="0"/>
      <dgm:spPr/>
    </dgm:pt>
    <dgm:pt modelId="{D0557916-BA6E-4A5D-A9CB-F6558D6385F4}" type="pres">
      <dgm:prSet presAssocID="{81A44736-A976-4AAA-B439-7EF072CD8FB3}" presName="node" presStyleLbl="node1" presStyleIdx="2" presStyleCnt="6" custScaleX="19264" custScaleY="13415" custLinFactNeighborX="-4023" custLinFactNeighborY="-20667">
        <dgm:presLayoutVars>
          <dgm:bulletEnabled val="1"/>
        </dgm:presLayoutVars>
      </dgm:prSet>
      <dgm:spPr/>
    </dgm:pt>
    <dgm:pt modelId="{AC478407-71A2-4CC7-9DE4-0CEE777F698F}" type="pres">
      <dgm:prSet presAssocID="{9F9786F5-5DE6-4195-9431-A05C3654CA04}" presName="sibTrans" presStyleCnt="0"/>
      <dgm:spPr/>
    </dgm:pt>
    <dgm:pt modelId="{D117BF28-B3F7-4E3B-B083-43BC2A6E9767}" type="pres">
      <dgm:prSet presAssocID="{F2B9BF7C-04ED-4AF2-BC3B-EEAAB000390C}" presName="node" presStyleLbl="node1" presStyleIdx="3" presStyleCnt="6" custScaleX="19264" custScaleY="14757" custLinFactNeighborX="-7260" custLinFactNeighborY="1521">
        <dgm:presLayoutVars>
          <dgm:bulletEnabled val="1"/>
        </dgm:presLayoutVars>
      </dgm:prSet>
      <dgm:spPr/>
    </dgm:pt>
    <dgm:pt modelId="{C2EC87AE-8894-4EC0-8772-740C01A2DE59}" type="pres">
      <dgm:prSet presAssocID="{AD55BD5B-0F26-4F30-A57B-A2772E0B101F}" presName="sibTrans" presStyleCnt="0"/>
      <dgm:spPr/>
    </dgm:pt>
    <dgm:pt modelId="{A942D91C-A410-4FFE-8163-C7B8B44CB2F3}" type="pres">
      <dgm:prSet presAssocID="{9A388ACC-B305-494E-9412-F7682693BA23}" presName="node" presStyleLbl="node1" presStyleIdx="4" presStyleCnt="6" custScaleX="19264" custScaleY="14757" custLinFactNeighborX="-5749" custLinFactNeighborY="1230">
        <dgm:presLayoutVars>
          <dgm:bulletEnabled val="1"/>
        </dgm:presLayoutVars>
      </dgm:prSet>
      <dgm:spPr/>
    </dgm:pt>
    <dgm:pt modelId="{76DE486B-1AE3-43C8-9E55-DFDFA22D117B}" type="pres">
      <dgm:prSet presAssocID="{EE93F87B-DD0C-4348-93E4-6434D95BDA0A}" presName="sibTrans" presStyleCnt="0"/>
      <dgm:spPr/>
    </dgm:pt>
    <dgm:pt modelId="{88D8DF11-C416-4642-A7D9-8DF5EF240186}" type="pres">
      <dgm:prSet presAssocID="{DB6E580F-7BC6-4F04-BA13-B021AC6B2EE4}" presName="node" presStyleLbl="node1" presStyleIdx="5" presStyleCnt="6" custScaleX="19264" custScaleY="14757" custLinFactNeighborX="-4386" custLinFactNeighborY="1247">
        <dgm:presLayoutVars>
          <dgm:bulletEnabled val="1"/>
        </dgm:presLayoutVars>
      </dgm:prSet>
      <dgm:spPr/>
    </dgm:pt>
  </dgm:ptLst>
  <dgm:cxnLst>
    <dgm:cxn modelId="{ED4CE227-D2F6-441A-B985-5751150A50C1}" srcId="{24C80DE3-A03E-424E-9773-63BE4D657489}" destId="{5D275C60-CCA1-41F8-A9EA-678C61F09B80}" srcOrd="1" destOrd="0" parTransId="{8FED4B3C-D6F4-40B0-B8AE-B45F00A9FBD2}" sibTransId="{508CFF85-D7EA-49AD-933C-21CF872EAE43}"/>
    <dgm:cxn modelId="{DB141C48-3EE0-4236-B241-F3D03F50F854}" type="presOf" srcId="{F2B9BF7C-04ED-4AF2-BC3B-EEAAB000390C}" destId="{D117BF28-B3F7-4E3B-B083-43BC2A6E9767}" srcOrd="0" destOrd="0" presId="urn:microsoft.com/office/officeart/2005/8/layout/default"/>
    <dgm:cxn modelId="{4A90EB4A-A63A-4728-8AFE-2DA5AF370A15}" type="presOf" srcId="{5D275C60-CCA1-41F8-A9EA-678C61F09B80}" destId="{7F0345D2-78B0-4243-9FA6-7D146E870178}" srcOrd="0" destOrd="0" presId="urn:microsoft.com/office/officeart/2005/8/layout/default"/>
    <dgm:cxn modelId="{832B874B-3D65-4AFD-8E59-11AD74D49DBF}" srcId="{24C80DE3-A03E-424E-9773-63BE4D657489}" destId="{A70F260D-43B2-4B57-B92A-160602DD1764}" srcOrd="0" destOrd="0" parTransId="{D72B88D4-019F-44D1-8D75-C75E50F98E0A}" sibTransId="{32B5D89C-BC59-4D20-B294-76ACA26778E0}"/>
    <dgm:cxn modelId="{E7FF6072-3B09-4ABD-9FB3-1643EC41B052}" type="presOf" srcId="{9A388ACC-B305-494E-9412-F7682693BA23}" destId="{A942D91C-A410-4FFE-8163-C7B8B44CB2F3}" srcOrd="0" destOrd="0" presId="urn:microsoft.com/office/officeart/2005/8/layout/default"/>
    <dgm:cxn modelId="{98C5E155-23AB-4A8A-BF7A-9DB4F4C0D469}" srcId="{24C80DE3-A03E-424E-9773-63BE4D657489}" destId="{9A388ACC-B305-494E-9412-F7682693BA23}" srcOrd="4" destOrd="0" parTransId="{F7532BD2-0DA4-422C-B4B7-14DDFF9878A6}" sibTransId="{EE93F87B-DD0C-4348-93E4-6434D95BDA0A}"/>
    <dgm:cxn modelId="{9F6D2659-2115-4A24-AF3C-A8157A08DE70}" type="presOf" srcId="{A70F260D-43B2-4B57-B92A-160602DD1764}" destId="{565CA8FF-369D-4EB8-BF7A-9D66D1F6F7F6}" srcOrd="0" destOrd="0" presId="urn:microsoft.com/office/officeart/2005/8/layout/default"/>
    <dgm:cxn modelId="{5BBA7D7F-113B-4992-AD4A-F3A933186DAC}" type="presOf" srcId="{24C80DE3-A03E-424E-9773-63BE4D657489}" destId="{A327DEBB-2764-43C8-BD6D-20DCD03BE172}" srcOrd="0" destOrd="0" presId="urn:microsoft.com/office/officeart/2005/8/layout/default"/>
    <dgm:cxn modelId="{5419A5BD-A10C-4F4B-99DD-C8DFF18F9D1A}" srcId="{24C80DE3-A03E-424E-9773-63BE4D657489}" destId="{DB6E580F-7BC6-4F04-BA13-B021AC6B2EE4}" srcOrd="5" destOrd="0" parTransId="{BFC5F69C-5E79-4851-AE66-24AA7853593A}" sibTransId="{603B8FB9-B4F9-4779-B587-CACC342D9E38}"/>
    <dgm:cxn modelId="{D84C14E1-D00D-473B-BE09-2AEBC440D13A}" type="presOf" srcId="{DB6E580F-7BC6-4F04-BA13-B021AC6B2EE4}" destId="{88D8DF11-C416-4642-A7D9-8DF5EF240186}" srcOrd="0" destOrd="0" presId="urn:microsoft.com/office/officeart/2005/8/layout/default"/>
    <dgm:cxn modelId="{85584AF6-B8DC-4613-BAC5-199A6490CFF8}" srcId="{24C80DE3-A03E-424E-9773-63BE4D657489}" destId="{F2B9BF7C-04ED-4AF2-BC3B-EEAAB000390C}" srcOrd="3" destOrd="0" parTransId="{52CD791C-1303-4A9C-BAF0-F387A26CA7AF}" sibTransId="{AD55BD5B-0F26-4F30-A57B-A2772E0B101F}"/>
    <dgm:cxn modelId="{E3E8B0F6-C630-4F36-8BF6-74DC2AD12D1A}" type="presOf" srcId="{81A44736-A976-4AAA-B439-7EF072CD8FB3}" destId="{D0557916-BA6E-4A5D-A9CB-F6558D6385F4}" srcOrd="0" destOrd="0" presId="urn:microsoft.com/office/officeart/2005/8/layout/default"/>
    <dgm:cxn modelId="{7B3FA3F8-2110-4C38-A706-FAD98A3CD078}" srcId="{24C80DE3-A03E-424E-9773-63BE4D657489}" destId="{81A44736-A976-4AAA-B439-7EF072CD8FB3}" srcOrd="2" destOrd="0" parTransId="{974BA200-230F-4FF4-9BB3-1DA38AAA3901}" sibTransId="{9F9786F5-5DE6-4195-9431-A05C3654CA04}"/>
    <dgm:cxn modelId="{43018E4D-9A43-4006-B43C-31B596FBFC60}" type="presParOf" srcId="{A327DEBB-2764-43C8-BD6D-20DCD03BE172}" destId="{565CA8FF-369D-4EB8-BF7A-9D66D1F6F7F6}" srcOrd="0" destOrd="0" presId="urn:microsoft.com/office/officeart/2005/8/layout/default"/>
    <dgm:cxn modelId="{CD770D1C-0BC1-43E9-ABBD-3306537124FF}" type="presParOf" srcId="{A327DEBB-2764-43C8-BD6D-20DCD03BE172}" destId="{EBEE9CD0-74F2-4BAC-8E4B-95D7B7FA58DA}" srcOrd="1" destOrd="0" presId="urn:microsoft.com/office/officeart/2005/8/layout/default"/>
    <dgm:cxn modelId="{AAEE711C-5039-4B05-A659-91465996438E}" type="presParOf" srcId="{A327DEBB-2764-43C8-BD6D-20DCD03BE172}" destId="{7F0345D2-78B0-4243-9FA6-7D146E870178}" srcOrd="2" destOrd="0" presId="urn:microsoft.com/office/officeart/2005/8/layout/default"/>
    <dgm:cxn modelId="{DDBAD33C-9E02-4D6E-BF07-E30C11EAF68B}" type="presParOf" srcId="{A327DEBB-2764-43C8-BD6D-20DCD03BE172}" destId="{10A49A3F-A39B-44DE-B01B-B17E853C6D5A}" srcOrd="3" destOrd="0" presId="urn:microsoft.com/office/officeart/2005/8/layout/default"/>
    <dgm:cxn modelId="{5C17FFC6-8F46-4BBC-AEFE-8FA22D3F1F0D}" type="presParOf" srcId="{A327DEBB-2764-43C8-BD6D-20DCD03BE172}" destId="{D0557916-BA6E-4A5D-A9CB-F6558D6385F4}" srcOrd="4" destOrd="0" presId="urn:microsoft.com/office/officeart/2005/8/layout/default"/>
    <dgm:cxn modelId="{83296510-9451-4727-AEC0-FB3690364504}" type="presParOf" srcId="{A327DEBB-2764-43C8-BD6D-20DCD03BE172}" destId="{AC478407-71A2-4CC7-9DE4-0CEE777F698F}" srcOrd="5" destOrd="0" presId="urn:microsoft.com/office/officeart/2005/8/layout/default"/>
    <dgm:cxn modelId="{163405ED-F0E5-44DB-A06D-2CB0D12E979D}" type="presParOf" srcId="{A327DEBB-2764-43C8-BD6D-20DCD03BE172}" destId="{D117BF28-B3F7-4E3B-B083-43BC2A6E9767}" srcOrd="6" destOrd="0" presId="urn:microsoft.com/office/officeart/2005/8/layout/default"/>
    <dgm:cxn modelId="{48301161-E49D-42C4-BAF4-28E310327E58}" type="presParOf" srcId="{A327DEBB-2764-43C8-BD6D-20DCD03BE172}" destId="{C2EC87AE-8894-4EC0-8772-740C01A2DE59}" srcOrd="7" destOrd="0" presId="urn:microsoft.com/office/officeart/2005/8/layout/default"/>
    <dgm:cxn modelId="{A49A5FA6-45C8-47ED-9DDB-535E87754AFF}" type="presParOf" srcId="{A327DEBB-2764-43C8-BD6D-20DCD03BE172}" destId="{A942D91C-A410-4FFE-8163-C7B8B44CB2F3}" srcOrd="8" destOrd="0" presId="urn:microsoft.com/office/officeart/2005/8/layout/default"/>
    <dgm:cxn modelId="{07EF6C69-C6C0-4078-85E5-FBB782D765E3}" type="presParOf" srcId="{A327DEBB-2764-43C8-BD6D-20DCD03BE172}" destId="{76DE486B-1AE3-43C8-9E55-DFDFA22D117B}" srcOrd="9" destOrd="0" presId="urn:microsoft.com/office/officeart/2005/8/layout/default"/>
    <dgm:cxn modelId="{5E1A46E8-1357-46FF-ACB6-436CD6132496}" type="presParOf" srcId="{A327DEBB-2764-43C8-BD6D-20DCD03BE172}" destId="{88D8DF11-C416-4642-A7D9-8DF5EF240186}"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C80DE3-A03E-424E-9773-63BE4D657489}"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A70F260D-43B2-4B57-B92A-160602DD1764}">
      <dgm:prSet phldrT="[Text]"/>
      <dgm:spPr/>
      <dgm:t>
        <a:bodyPr/>
        <a:lstStyle/>
        <a:p>
          <a:r>
            <a:rPr lang="en-US" dirty="0"/>
            <a:t>Literacy Gains</a:t>
          </a:r>
        </a:p>
      </dgm:t>
    </dgm:pt>
    <dgm:pt modelId="{D72B88D4-019F-44D1-8D75-C75E50F98E0A}" type="parTrans" cxnId="{832B874B-3D65-4AFD-8E59-11AD74D49DBF}">
      <dgm:prSet/>
      <dgm:spPr/>
      <dgm:t>
        <a:bodyPr/>
        <a:lstStyle/>
        <a:p>
          <a:endParaRPr lang="en-US"/>
        </a:p>
      </dgm:t>
    </dgm:pt>
    <dgm:pt modelId="{32B5D89C-BC59-4D20-B294-76ACA26778E0}" type="sibTrans" cxnId="{832B874B-3D65-4AFD-8E59-11AD74D49DBF}">
      <dgm:prSet/>
      <dgm:spPr/>
      <dgm:t>
        <a:bodyPr/>
        <a:lstStyle/>
        <a:p>
          <a:endParaRPr lang="en-US"/>
        </a:p>
      </dgm:t>
    </dgm:pt>
    <dgm:pt modelId="{A327DEBB-2764-43C8-BD6D-20DCD03BE172}" type="pres">
      <dgm:prSet presAssocID="{24C80DE3-A03E-424E-9773-63BE4D657489}" presName="diagram" presStyleCnt="0">
        <dgm:presLayoutVars>
          <dgm:dir/>
          <dgm:resizeHandles val="exact"/>
        </dgm:presLayoutVars>
      </dgm:prSet>
      <dgm:spPr/>
    </dgm:pt>
    <dgm:pt modelId="{565CA8FF-369D-4EB8-BF7A-9D66D1F6F7F6}" type="pres">
      <dgm:prSet presAssocID="{A70F260D-43B2-4B57-B92A-160602DD1764}" presName="node" presStyleLbl="node1" presStyleIdx="0" presStyleCnt="1" custScaleX="28128" custScaleY="21393" custLinFactNeighborX="-41926" custLinFactNeighborY="-43013">
        <dgm:presLayoutVars>
          <dgm:bulletEnabled val="1"/>
        </dgm:presLayoutVars>
      </dgm:prSet>
      <dgm:spPr/>
    </dgm:pt>
  </dgm:ptLst>
  <dgm:cxnLst>
    <dgm:cxn modelId="{832B874B-3D65-4AFD-8E59-11AD74D49DBF}" srcId="{24C80DE3-A03E-424E-9773-63BE4D657489}" destId="{A70F260D-43B2-4B57-B92A-160602DD1764}" srcOrd="0" destOrd="0" parTransId="{D72B88D4-019F-44D1-8D75-C75E50F98E0A}" sibTransId="{32B5D89C-BC59-4D20-B294-76ACA26778E0}"/>
    <dgm:cxn modelId="{9F6D2659-2115-4A24-AF3C-A8157A08DE70}" type="presOf" srcId="{A70F260D-43B2-4B57-B92A-160602DD1764}" destId="{565CA8FF-369D-4EB8-BF7A-9D66D1F6F7F6}" srcOrd="0" destOrd="0" presId="urn:microsoft.com/office/officeart/2005/8/layout/default"/>
    <dgm:cxn modelId="{5BBA7D7F-113B-4992-AD4A-F3A933186DAC}" type="presOf" srcId="{24C80DE3-A03E-424E-9773-63BE4D657489}" destId="{A327DEBB-2764-43C8-BD6D-20DCD03BE172}" srcOrd="0" destOrd="0" presId="urn:microsoft.com/office/officeart/2005/8/layout/default"/>
    <dgm:cxn modelId="{43018E4D-9A43-4006-B43C-31B596FBFC60}" type="presParOf" srcId="{A327DEBB-2764-43C8-BD6D-20DCD03BE172}" destId="{565CA8FF-369D-4EB8-BF7A-9D66D1F6F7F6}"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C80DE3-A03E-424E-9773-63BE4D65748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B6E580F-7BC6-4F04-BA13-B021AC6B2EE4}">
      <dgm:prSet phldrT="[Text]"/>
      <dgm:spPr>
        <a:solidFill>
          <a:srgbClr val="FF0000"/>
        </a:solidFill>
      </dgm:spPr>
      <dgm:t>
        <a:bodyPr/>
        <a:lstStyle/>
        <a:p>
          <a:r>
            <a:rPr lang="en-US" dirty="0"/>
            <a:t>Transition</a:t>
          </a:r>
        </a:p>
      </dgm:t>
      <dgm:extLst>
        <a:ext uri="{E40237B7-FDA0-4F09-8148-C483321AD2D9}">
          <dgm14:cNvPr xmlns:dgm14="http://schemas.microsoft.com/office/drawing/2010/diagram" id="0" name="" descr="Transition"/>
        </a:ext>
      </dgm:extLst>
    </dgm:pt>
    <dgm:pt modelId="{BFC5F69C-5E79-4851-AE66-24AA7853593A}" type="parTrans" cxnId="{5419A5BD-A10C-4F4B-99DD-C8DFF18F9D1A}">
      <dgm:prSet/>
      <dgm:spPr/>
      <dgm:t>
        <a:bodyPr/>
        <a:lstStyle/>
        <a:p>
          <a:endParaRPr lang="en-US"/>
        </a:p>
      </dgm:t>
    </dgm:pt>
    <dgm:pt modelId="{603B8FB9-B4F9-4779-B587-CACC342D9E38}" type="sibTrans" cxnId="{5419A5BD-A10C-4F4B-99DD-C8DFF18F9D1A}">
      <dgm:prSet/>
      <dgm:spPr/>
      <dgm:t>
        <a:bodyPr/>
        <a:lstStyle/>
        <a:p>
          <a:endParaRPr lang="en-US"/>
        </a:p>
      </dgm:t>
    </dgm:pt>
    <dgm:pt modelId="{A327DEBB-2764-43C8-BD6D-20DCD03BE172}" type="pres">
      <dgm:prSet presAssocID="{24C80DE3-A03E-424E-9773-63BE4D657489}" presName="diagram" presStyleCnt="0">
        <dgm:presLayoutVars>
          <dgm:dir/>
          <dgm:resizeHandles val="exact"/>
        </dgm:presLayoutVars>
      </dgm:prSet>
      <dgm:spPr/>
    </dgm:pt>
    <dgm:pt modelId="{88D8DF11-C416-4642-A7D9-8DF5EF240186}" type="pres">
      <dgm:prSet presAssocID="{DB6E580F-7BC6-4F04-BA13-B021AC6B2EE4}" presName="node" presStyleLbl="node1" presStyleIdx="0" presStyleCnt="1" custScaleX="26147" custScaleY="19867" custLinFactNeighborX="-37763" custLinFactNeighborY="-34057">
        <dgm:presLayoutVars>
          <dgm:bulletEnabled val="1"/>
        </dgm:presLayoutVars>
      </dgm:prSet>
      <dgm:spPr/>
    </dgm:pt>
  </dgm:ptLst>
  <dgm:cxnLst>
    <dgm:cxn modelId="{5BBA7D7F-113B-4992-AD4A-F3A933186DAC}" type="presOf" srcId="{24C80DE3-A03E-424E-9773-63BE4D657489}" destId="{A327DEBB-2764-43C8-BD6D-20DCD03BE172}" srcOrd="0" destOrd="0" presId="urn:microsoft.com/office/officeart/2005/8/layout/default"/>
    <dgm:cxn modelId="{5419A5BD-A10C-4F4B-99DD-C8DFF18F9D1A}" srcId="{24C80DE3-A03E-424E-9773-63BE4D657489}" destId="{DB6E580F-7BC6-4F04-BA13-B021AC6B2EE4}" srcOrd="0" destOrd="0" parTransId="{BFC5F69C-5E79-4851-AE66-24AA7853593A}" sibTransId="{603B8FB9-B4F9-4779-B587-CACC342D9E38}"/>
    <dgm:cxn modelId="{D84C14E1-D00D-473B-BE09-2AEBC440D13A}" type="presOf" srcId="{DB6E580F-7BC6-4F04-BA13-B021AC6B2EE4}" destId="{88D8DF11-C416-4642-A7D9-8DF5EF240186}" srcOrd="0" destOrd="0" presId="urn:microsoft.com/office/officeart/2005/8/layout/default"/>
    <dgm:cxn modelId="{5E1A46E8-1357-46FF-ACB6-436CD6132496}" type="presParOf" srcId="{A327DEBB-2764-43C8-BD6D-20DCD03BE172}" destId="{88D8DF11-C416-4642-A7D9-8DF5EF240186}"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C80DE3-A03E-424E-9773-63BE4D657489}"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81A44736-A976-4AAA-B439-7EF072CD8FB3}">
      <dgm:prSet phldrT="[Text]"/>
      <dgm:spPr/>
      <dgm:t>
        <a:bodyPr/>
        <a:lstStyle/>
        <a:p>
          <a:r>
            <a:rPr lang="en-US" dirty="0"/>
            <a:t>Supportive Services</a:t>
          </a:r>
        </a:p>
      </dgm:t>
      <dgm:extLst>
        <a:ext uri="{E40237B7-FDA0-4F09-8148-C483321AD2D9}">
          <dgm14:cNvPr xmlns:dgm14="http://schemas.microsoft.com/office/drawing/2010/diagram" id="0" name="" descr="Supportive Services&#10;Transition Services&#10;Training Services"/>
        </a:ext>
      </dgm:extLst>
    </dgm:pt>
    <dgm:pt modelId="{974BA200-230F-4FF4-9BB3-1DA38AAA3901}" type="parTrans" cxnId="{7B3FA3F8-2110-4C38-A706-FAD98A3CD078}">
      <dgm:prSet/>
      <dgm:spPr/>
      <dgm:t>
        <a:bodyPr/>
        <a:lstStyle/>
        <a:p>
          <a:endParaRPr lang="en-US"/>
        </a:p>
      </dgm:t>
    </dgm:pt>
    <dgm:pt modelId="{9F9786F5-5DE6-4195-9431-A05C3654CA04}" type="sibTrans" cxnId="{7B3FA3F8-2110-4C38-A706-FAD98A3CD078}">
      <dgm:prSet/>
      <dgm:spPr/>
      <dgm:t>
        <a:bodyPr/>
        <a:lstStyle/>
        <a:p>
          <a:endParaRPr lang="en-US"/>
        </a:p>
      </dgm:t>
    </dgm:pt>
    <dgm:pt modelId="{9A388ACC-B305-494E-9412-F7682693BA23}">
      <dgm:prSet phldrT="[Text]"/>
      <dgm:spPr/>
      <dgm:t>
        <a:bodyPr/>
        <a:lstStyle/>
        <a:p>
          <a:r>
            <a:rPr lang="en-US" dirty="0"/>
            <a:t>Transition Services</a:t>
          </a:r>
        </a:p>
      </dgm:t>
      <dgm:extLst>
        <a:ext uri="{E40237B7-FDA0-4F09-8148-C483321AD2D9}">
          <dgm14:cNvPr xmlns:dgm14="http://schemas.microsoft.com/office/drawing/2010/diagram" id="0" name="" descr="Supportive Services&#10;Transition Services&#10;Training Services"/>
        </a:ext>
      </dgm:extLst>
    </dgm:pt>
    <dgm:pt modelId="{F7532BD2-0DA4-422C-B4B7-14DDFF9878A6}" type="parTrans" cxnId="{98C5E155-23AB-4A8A-BF7A-9DB4F4C0D469}">
      <dgm:prSet/>
      <dgm:spPr/>
      <dgm:t>
        <a:bodyPr/>
        <a:lstStyle/>
        <a:p>
          <a:endParaRPr lang="en-US"/>
        </a:p>
      </dgm:t>
    </dgm:pt>
    <dgm:pt modelId="{EE93F87B-DD0C-4348-93E4-6434D95BDA0A}" type="sibTrans" cxnId="{98C5E155-23AB-4A8A-BF7A-9DB4F4C0D469}">
      <dgm:prSet/>
      <dgm:spPr/>
      <dgm:t>
        <a:bodyPr/>
        <a:lstStyle/>
        <a:p>
          <a:endParaRPr lang="en-US"/>
        </a:p>
      </dgm:t>
    </dgm:pt>
    <dgm:pt modelId="{DB6E580F-7BC6-4F04-BA13-B021AC6B2EE4}">
      <dgm:prSet phldrT="[Text]"/>
      <dgm:spPr/>
      <dgm:t>
        <a:bodyPr/>
        <a:lstStyle/>
        <a:p>
          <a:r>
            <a:rPr lang="en-US" dirty="0"/>
            <a:t>Training Services</a:t>
          </a:r>
        </a:p>
      </dgm:t>
      <dgm:extLst>
        <a:ext uri="{E40237B7-FDA0-4F09-8148-C483321AD2D9}">
          <dgm14:cNvPr xmlns:dgm14="http://schemas.microsoft.com/office/drawing/2010/diagram" id="0" name="" descr="Supportive Services&#10;Transition Services&#10;Training Services"/>
        </a:ext>
      </dgm:extLst>
    </dgm:pt>
    <dgm:pt modelId="{BFC5F69C-5E79-4851-AE66-24AA7853593A}" type="parTrans" cxnId="{5419A5BD-A10C-4F4B-99DD-C8DFF18F9D1A}">
      <dgm:prSet/>
      <dgm:spPr/>
      <dgm:t>
        <a:bodyPr/>
        <a:lstStyle/>
        <a:p>
          <a:endParaRPr lang="en-US"/>
        </a:p>
      </dgm:t>
    </dgm:pt>
    <dgm:pt modelId="{603B8FB9-B4F9-4779-B587-CACC342D9E38}" type="sibTrans" cxnId="{5419A5BD-A10C-4F4B-99DD-C8DFF18F9D1A}">
      <dgm:prSet/>
      <dgm:spPr/>
      <dgm:t>
        <a:bodyPr/>
        <a:lstStyle/>
        <a:p>
          <a:endParaRPr lang="en-US"/>
        </a:p>
      </dgm:t>
    </dgm:pt>
    <dgm:pt modelId="{A327DEBB-2764-43C8-BD6D-20DCD03BE172}" type="pres">
      <dgm:prSet presAssocID="{24C80DE3-A03E-424E-9773-63BE4D657489}" presName="diagram" presStyleCnt="0">
        <dgm:presLayoutVars>
          <dgm:dir/>
          <dgm:resizeHandles val="exact"/>
        </dgm:presLayoutVars>
      </dgm:prSet>
      <dgm:spPr/>
    </dgm:pt>
    <dgm:pt modelId="{D0557916-BA6E-4A5D-A9CB-F6558D6385F4}" type="pres">
      <dgm:prSet presAssocID="{81A44736-A976-4AAA-B439-7EF072CD8FB3}" presName="node" presStyleLbl="node1" presStyleIdx="0" presStyleCnt="3" custScaleX="19264" custScaleY="13415" custLinFactNeighborX="-1236" custLinFactNeighborY="-25230">
        <dgm:presLayoutVars>
          <dgm:bulletEnabled val="1"/>
        </dgm:presLayoutVars>
      </dgm:prSet>
      <dgm:spPr/>
    </dgm:pt>
    <dgm:pt modelId="{AC478407-71A2-4CC7-9DE4-0CEE777F698F}" type="pres">
      <dgm:prSet presAssocID="{9F9786F5-5DE6-4195-9431-A05C3654CA04}" presName="sibTrans" presStyleCnt="0"/>
      <dgm:spPr/>
    </dgm:pt>
    <dgm:pt modelId="{A942D91C-A410-4FFE-8163-C7B8B44CB2F3}" type="pres">
      <dgm:prSet presAssocID="{9A388ACC-B305-494E-9412-F7682693BA23}" presName="node" presStyleLbl="node1" presStyleIdx="1" presStyleCnt="3" custScaleX="19264" custScaleY="14757" custLinFactNeighborX="-2672" custLinFactNeighborY="-24486">
        <dgm:presLayoutVars>
          <dgm:bulletEnabled val="1"/>
        </dgm:presLayoutVars>
      </dgm:prSet>
      <dgm:spPr/>
    </dgm:pt>
    <dgm:pt modelId="{76DE486B-1AE3-43C8-9E55-DFDFA22D117B}" type="pres">
      <dgm:prSet presAssocID="{EE93F87B-DD0C-4348-93E4-6434D95BDA0A}" presName="sibTrans" presStyleCnt="0"/>
      <dgm:spPr/>
    </dgm:pt>
    <dgm:pt modelId="{88D8DF11-C416-4642-A7D9-8DF5EF240186}" type="pres">
      <dgm:prSet presAssocID="{DB6E580F-7BC6-4F04-BA13-B021AC6B2EE4}" presName="node" presStyleLbl="node1" presStyleIdx="2" presStyleCnt="3" custScaleX="19264" custScaleY="14757" custLinFactNeighborX="-3492" custLinFactNeighborY="-24336">
        <dgm:presLayoutVars>
          <dgm:bulletEnabled val="1"/>
        </dgm:presLayoutVars>
      </dgm:prSet>
      <dgm:spPr/>
    </dgm:pt>
  </dgm:ptLst>
  <dgm:cxnLst>
    <dgm:cxn modelId="{E7FF6072-3B09-4ABD-9FB3-1643EC41B052}" type="presOf" srcId="{9A388ACC-B305-494E-9412-F7682693BA23}" destId="{A942D91C-A410-4FFE-8163-C7B8B44CB2F3}" srcOrd="0" destOrd="0" presId="urn:microsoft.com/office/officeart/2005/8/layout/default"/>
    <dgm:cxn modelId="{98C5E155-23AB-4A8A-BF7A-9DB4F4C0D469}" srcId="{24C80DE3-A03E-424E-9773-63BE4D657489}" destId="{9A388ACC-B305-494E-9412-F7682693BA23}" srcOrd="1" destOrd="0" parTransId="{F7532BD2-0DA4-422C-B4B7-14DDFF9878A6}" sibTransId="{EE93F87B-DD0C-4348-93E4-6434D95BDA0A}"/>
    <dgm:cxn modelId="{5BBA7D7F-113B-4992-AD4A-F3A933186DAC}" type="presOf" srcId="{24C80DE3-A03E-424E-9773-63BE4D657489}" destId="{A327DEBB-2764-43C8-BD6D-20DCD03BE172}" srcOrd="0" destOrd="0" presId="urn:microsoft.com/office/officeart/2005/8/layout/default"/>
    <dgm:cxn modelId="{5419A5BD-A10C-4F4B-99DD-C8DFF18F9D1A}" srcId="{24C80DE3-A03E-424E-9773-63BE4D657489}" destId="{DB6E580F-7BC6-4F04-BA13-B021AC6B2EE4}" srcOrd="2" destOrd="0" parTransId="{BFC5F69C-5E79-4851-AE66-24AA7853593A}" sibTransId="{603B8FB9-B4F9-4779-B587-CACC342D9E38}"/>
    <dgm:cxn modelId="{D84C14E1-D00D-473B-BE09-2AEBC440D13A}" type="presOf" srcId="{DB6E580F-7BC6-4F04-BA13-B021AC6B2EE4}" destId="{88D8DF11-C416-4642-A7D9-8DF5EF240186}" srcOrd="0" destOrd="0" presId="urn:microsoft.com/office/officeart/2005/8/layout/default"/>
    <dgm:cxn modelId="{E3E8B0F6-C630-4F36-8BF6-74DC2AD12D1A}" type="presOf" srcId="{81A44736-A976-4AAA-B439-7EF072CD8FB3}" destId="{D0557916-BA6E-4A5D-A9CB-F6558D6385F4}" srcOrd="0" destOrd="0" presId="urn:microsoft.com/office/officeart/2005/8/layout/default"/>
    <dgm:cxn modelId="{7B3FA3F8-2110-4C38-A706-FAD98A3CD078}" srcId="{24C80DE3-A03E-424E-9773-63BE4D657489}" destId="{81A44736-A976-4AAA-B439-7EF072CD8FB3}" srcOrd="0" destOrd="0" parTransId="{974BA200-230F-4FF4-9BB3-1DA38AAA3901}" sibTransId="{9F9786F5-5DE6-4195-9431-A05C3654CA04}"/>
    <dgm:cxn modelId="{5C17FFC6-8F46-4BBC-AEFE-8FA22D3F1F0D}" type="presParOf" srcId="{A327DEBB-2764-43C8-BD6D-20DCD03BE172}" destId="{D0557916-BA6E-4A5D-A9CB-F6558D6385F4}" srcOrd="0" destOrd="0" presId="urn:microsoft.com/office/officeart/2005/8/layout/default"/>
    <dgm:cxn modelId="{83296510-9451-4727-AEC0-FB3690364504}" type="presParOf" srcId="{A327DEBB-2764-43C8-BD6D-20DCD03BE172}" destId="{AC478407-71A2-4CC7-9DE4-0CEE777F698F}" srcOrd="1" destOrd="0" presId="urn:microsoft.com/office/officeart/2005/8/layout/default"/>
    <dgm:cxn modelId="{A49A5FA6-45C8-47ED-9DDB-535E87754AFF}" type="presParOf" srcId="{A327DEBB-2764-43C8-BD6D-20DCD03BE172}" destId="{A942D91C-A410-4FFE-8163-C7B8B44CB2F3}" srcOrd="2" destOrd="0" presId="urn:microsoft.com/office/officeart/2005/8/layout/default"/>
    <dgm:cxn modelId="{07EF6C69-C6C0-4078-85E5-FBB782D765E3}" type="presParOf" srcId="{A327DEBB-2764-43C8-BD6D-20DCD03BE172}" destId="{76DE486B-1AE3-43C8-9E55-DFDFA22D117B}" srcOrd="3" destOrd="0" presId="urn:microsoft.com/office/officeart/2005/8/layout/default"/>
    <dgm:cxn modelId="{5E1A46E8-1357-46FF-ACB6-436CD6132496}" type="presParOf" srcId="{A327DEBB-2764-43C8-BD6D-20DCD03BE172}" destId="{88D8DF11-C416-4642-A7D9-8DF5EF240186}"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CA8FF-369D-4EB8-BF7A-9D66D1F6F7F6}">
      <dsp:nvSpPr>
        <dsp:cNvPr id="0" name=""/>
        <dsp:cNvSpPr/>
      </dsp:nvSpPr>
      <dsp:spPr>
        <a:xfrm>
          <a:off x="312475" y="0"/>
          <a:ext cx="1835220" cy="76680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Literacy Gains</a:t>
          </a:r>
        </a:p>
      </dsp:txBody>
      <dsp:txXfrm>
        <a:off x="312475" y="0"/>
        <a:ext cx="1835220" cy="766802"/>
      </dsp:txXfrm>
    </dsp:sp>
    <dsp:sp modelId="{7F0345D2-78B0-4243-9FA6-7D146E870178}">
      <dsp:nvSpPr>
        <dsp:cNvPr id="0" name=""/>
        <dsp:cNvSpPr/>
      </dsp:nvSpPr>
      <dsp:spPr>
        <a:xfrm>
          <a:off x="3231546" y="0"/>
          <a:ext cx="1835220" cy="76680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HSE/HS Diploma</a:t>
          </a:r>
        </a:p>
      </dsp:txBody>
      <dsp:txXfrm>
        <a:off x="3231546" y="0"/>
        <a:ext cx="1835220" cy="766802"/>
      </dsp:txXfrm>
    </dsp:sp>
    <dsp:sp modelId="{D0557916-BA6E-4A5D-A9CB-F6558D6385F4}">
      <dsp:nvSpPr>
        <dsp:cNvPr id="0" name=""/>
        <dsp:cNvSpPr/>
      </dsp:nvSpPr>
      <dsp:spPr>
        <a:xfrm>
          <a:off x="6250361" y="0"/>
          <a:ext cx="1835220" cy="76680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Post-Secondary</a:t>
          </a:r>
        </a:p>
      </dsp:txBody>
      <dsp:txXfrm>
        <a:off x="6250361" y="0"/>
        <a:ext cx="1835220" cy="766802"/>
      </dsp:txXfrm>
    </dsp:sp>
    <dsp:sp modelId="{D117BF28-B3F7-4E3B-B083-43BC2A6E9767}">
      <dsp:nvSpPr>
        <dsp:cNvPr id="0" name=""/>
        <dsp:cNvSpPr/>
      </dsp:nvSpPr>
      <dsp:spPr>
        <a:xfrm>
          <a:off x="366205" y="2789849"/>
          <a:ext cx="1835220" cy="84351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Enter Employment</a:t>
          </a:r>
        </a:p>
      </dsp:txBody>
      <dsp:txXfrm>
        <a:off x="366205" y="2789849"/>
        <a:ext cx="1835220" cy="843511"/>
      </dsp:txXfrm>
    </dsp:sp>
    <dsp:sp modelId="{A942D91C-A410-4FFE-8163-C7B8B44CB2F3}">
      <dsp:nvSpPr>
        <dsp:cNvPr id="0" name=""/>
        <dsp:cNvSpPr/>
      </dsp:nvSpPr>
      <dsp:spPr>
        <a:xfrm>
          <a:off x="3298042" y="2773215"/>
          <a:ext cx="1835220" cy="84351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Increase Wages</a:t>
          </a:r>
        </a:p>
      </dsp:txBody>
      <dsp:txXfrm>
        <a:off x="3298042" y="2773215"/>
        <a:ext cx="1835220" cy="843511"/>
      </dsp:txXfrm>
    </dsp:sp>
    <dsp:sp modelId="{88D8DF11-C416-4642-A7D9-8DF5EF240186}">
      <dsp:nvSpPr>
        <dsp:cNvPr id="0" name=""/>
        <dsp:cNvSpPr/>
      </dsp:nvSpPr>
      <dsp:spPr>
        <a:xfrm>
          <a:off x="6215779" y="2774187"/>
          <a:ext cx="1835220" cy="84351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Transition</a:t>
          </a:r>
        </a:p>
      </dsp:txBody>
      <dsp:txXfrm>
        <a:off x="6215779" y="2774187"/>
        <a:ext cx="1835220" cy="8435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CA8FF-369D-4EB8-BF7A-9D66D1F6F7F6}">
      <dsp:nvSpPr>
        <dsp:cNvPr id="0" name=""/>
        <dsp:cNvSpPr/>
      </dsp:nvSpPr>
      <dsp:spPr>
        <a:xfrm>
          <a:off x="0" y="0"/>
          <a:ext cx="3030627" cy="138298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Literacy Gains</a:t>
          </a:r>
        </a:p>
      </dsp:txBody>
      <dsp:txXfrm>
        <a:off x="0" y="0"/>
        <a:ext cx="3030627" cy="13829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8DF11-C416-4642-A7D9-8DF5EF240186}">
      <dsp:nvSpPr>
        <dsp:cNvPr id="0" name=""/>
        <dsp:cNvSpPr/>
      </dsp:nvSpPr>
      <dsp:spPr>
        <a:xfrm>
          <a:off x="0" y="0"/>
          <a:ext cx="2726964" cy="1243200"/>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t>Transition</a:t>
          </a:r>
        </a:p>
      </dsp:txBody>
      <dsp:txXfrm>
        <a:off x="0" y="0"/>
        <a:ext cx="2726964" cy="12432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557916-BA6E-4A5D-A9CB-F6558D6385F4}">
      <dsp:nvSpPr>
        <dsp:cNvPr id="0" name=""/>
        <dsp:cNvSpPr/>
      </dsp:nvSpPr>
      <dsp:spPr>
        <a:xfrm>
          <a:off x="924422" y="220002"/>
          <a:ext cx="1804627" cy="75402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Supportive Services</a:t>
          </a:r>
        </a:p>
      </dsp:txBody>
      <dsp:txXfrm>
        <a:off x="924422" y="220002"/>
        <a:ext cx="1804627" cy="754020"/>
      </dsp:txXfrm>
    </dsp:sp>
    <dsp:sp modelId="{A942D91C-A410-4FFE-8163-C7B8B44CB2F3}">
      <dsp:nvSpPr>
        <dsp:cNvPr id="0" name=""/>
        <dsp:cNvSpPr/>
      </dsp:nvSpPr>
      <dsp:spPr>
        <a:xfrm>
          <a:off x="3531314" y="224105"/>
          <a:ext cx="1804627" cy="82945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Transition Services</a:t>
          </a:r>
        </a:p>
      </dsp:txBody>
      <dsp:txXfrm>
        <a:off x="3531314" y="224105"/>
        <a:ext cx="1804627" cy="829450"/>
      </dsp:txXfrm>
    </dsp:sp>
    <dsp:sp modelId="{88D8DF11-C416-4642-A7D9-8DF5EF240186}">
      <dsp:nvSpPr>
        <dsp:cNvPr id="0" name=""/>
        <dsp:cNvSpPr/>
      </dsp:nvSpPr>
      <dsp:spPr>
        <a:xfrm>
          <a:off x="6195913" y="232536"/>
          <a:ext cx="1804627" cy="82945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Training Services</a:t>
          </a:r>
        </a:p>
      </dsp:txBody>
      <dsp:txXfrm>
        <a:off x="6195913" y="232536"/>
        <a:ext cx="1804627" cy="8294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FC10AA6-834F-4CEA-A463-970F6A8C65F6}" type="datetimeFigureOut">
              <a:rPr lang="en-US" smtClean="0"/>
              <a:t>12/22/2020</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55B1910-5D3D-4C21-8BE7-7FD7116DBEF6}" type="slidenum">
              <a:rPr lang="en-US" smtClean="0"/>
              <a:t>‹#›</a:t>
            </a:fld>
            <a:endParaRPr lang="en-US" dirty="0"/>
          </a:p>
        </p:txBody>
      </p:sp>
    </p:spTree>
    <p:extLst>
      <p:ext uri="{BB962C8B-B14F-4D97-AF65-F5344CB8AC3E}">
        <p14:creationId xmlns:p14="http://schemas.microsoft.com/office/powerpoint/2010/main" val="1107462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3D9130C-AC45-41CB-B2E3-B12EEEEF8CFF}" type="datetimeFigureOut">
              <a:rPr lang="en-US" smtClean="0"/>
              <a:t>12/22/2020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3094750-4AC1-4C03-897B-6296F950BC3D}" type="slidenum">
              <a:rPr lang="en-US" smtClean="0"/>
              <a:t>‹#›</a:t>
            </a:fld>
            <a:endParaRPr lang="en-US" dirty="0"/>
          </a:p>
        </p:txBody>
      </p:sp>
    </p:spTree>
    <p:extLst>
      <p:ext uri="{BB962C8B-B14F-4D97-AF65-F5344CB8AC3E}">
        <p14:creationId xmlns:p14="http://schemas.microsoft.com/office/powerpoint/2010/main" val="298772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094750-4AC1-4C03-897B-6296F950BC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5900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14</a:t>
            </a:fld>
            <a:endParaRPr lang="en-US" dirty="0"/>
          </a:p>
        </p:txBody>
      </p:sp>
    </p:spTree>
    <p:extLst>
      <p:ext uri="{BB962C8B-B14F-4D97-AF65-F5344CB8AC3E}">
        <p14:creationId xmlns:p14="http://schemas.microsoft.com/office/powerpoint/2010/main" val="2933935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16</a:t>
            </a:fld>
            <a:endParaRPr lang="en-US" dirty="0"/>
          </a:p>
        </p:txBody>
      </p:sp>
    </p:spTree>
    <p:extLst>
      <p:ext uri="{BB962C8B-B14F-4D97-AF65-F5344CB8AC3E}">
        <p14:creationId xmlns:p14="http://schemas.microsoft.com/office/powerpoint/2010/main" val="3878510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17</a:t>
            </a:fld>
            <a:endParaRPr lang="en-US" dirty="0"/>
          </a:p>
        </p:txBody>
      </p:sp>
    </p:spTree>
    <p:extLst>
      <p:ext uri="{BB962C8B-B14F-4D97-AF65-F5344CB8AC3E}">
        <p14:creationId xmlns:p14="http://schemas.microsoft.com/office/powerpoint/2010/main" val="880714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18</a:t>
            </a:fld>
            <a:endParaRPr lang="en-US" dirty="0"/>
          </a:p>
        </p:txBody>
      </p:sp>
    </p:spTree>
    <p:extLst>
      <p:ext uri="{BB962C8B-B14F-4D97-AF65-F5344CB8AC3E}">
        <p14:creationId xmlns:p14="http://schemas.microsoft.com/office/powerpoint/2010/main" val="1790879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19</a:t>
            </a:fld>
            <a:endParaRPr lang="en-US" dirty="0"/>
          </a:p>
        </p:txBody>
      </p:sp>
    </p:spTree>
    <p:extLst>
      <p:ext uri="{BB962C8B-B14F-4D97-AF65-F5344CB8AC3E}">
        <p14:creationId xmlns:p14="http://schemas.microsoft.com/office/powerpoint/2010/main" val="371636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20</a:t>
            </a:fld>
            <a:endParaRPr lang="en-US" dirty="0"/>
          </a:p>
        </p:txBody>
      </p:sp>
    </p:spTree>
    <p:extLst>
      <p:ext uri="{BB962C8B-B14F-4D97-AF65-F5344CB8AC3E}">
        <p14:creationId xmlns:p14="http://schemas.microsoft.com/office/powerpoint/2010/main" val="1343858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21</a:t>
            </a:fld>
            <a:endParaRPr lang="en-US" dirty="0"/>
          </a:p>
        </p:txBody>
      </p:sp>
    </p:spTree>
    <p:extLst>
      <p:ext uri="{BB962C8B-B14F-4D97-AF65-F5344CB8AC3E}">
        <p14:creationId xmlns:p14="http://schemas.microsoft.com/office/powerpoint/2010/main" val="251641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22</a:t>
            </a:fld>
            <a:endParaRPr lang="en-US" dirty="0"/>
          </a:p>
        </p:txBody>
      </p:sp>
    </p:spTree>
    <p:extLst>
      <p:ext uri="{BB962C8B-B14F-4D97-AF65-F5344CB8AC3E}">
        <p14:creationId xmlns:p14="http://schemas.microsoft.com/office/powerpoint/2010/main" val="4130086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23</a:t>
            </a:fld>
            <a:endParaRPr lang="en-US" dirty="0"/>
          </a:p>
        </p:txBody>
      </p:sp>
    </p:spTree>
    <p:extLst>
      <p:ext uri="{BB962C8B-B14F-4D97-AF65-F5344CB8AC3E}">
        <p14:creationId xmlns:p14="http://schemas.microsoft.com/office/powerpoint/2010/main" val="2586517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24</a:t>
            </a:fld>
            <a:endParaRPr lang="en-US" dirty="0"/>
          </a:p>
        </p:txBody>
      </p:sp>
    </p:spTree>
    <p:extLst>
      <p:ext uri="{BB962C8B-B14F-4D97-AF65-F5344CB8AC3E}">
        <p14:creationId xmlns:p14="http://schemas.microsoft.com/office/powerpoint/2010/main" val="3544091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a:t>
            </a:r>
          </a:p>
        </p:txBody>
      </p:sp>
      <p:sp>
        <p:nvSpPr>
          <p:cNvPr id="4" name="Slide Number Placeholder 3"/>
          <p:cNvSpPr>
            <a:spLocks noGrp="1"/>
          </p:cNvSpPr>
          <p:nvPr>
            <p:ph type="sldNum" sz="quarter" idx="5"/>
          </p:nvPr>
        </p:nvSpPr>
        <p:spPr/>
        <p:txBody>
          <a:bodyPr/>
          <a:lstStyle/>
          <a:p>
            <a:fld id="{53094750-4AC1-4C03-897B-6296F950BC3D}" type="slidenum">
              <a:rPr lang="en-US" smtClean="0"/>
              <a:t>4</a:t>
            </a:fld>
            <a:endParaRPr lang="en-US" dirty="0"/>
          </a:p>
        </p:txBody>
      </p:sp>
    </p:spTree>
    <p:extLst>
      <p:ext uri="{BB962C8B-B14F-4D97-AF65-F5344CB8AC3E}">
        <p14:creationId xmlns:p14="http://schemas.microsoft.com/office/powerpoint/2010/main" val="2895911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25</a:t>
            </a:fld>
            <a:endParaRPr lang="en-US" dirty="0"/>
          </a:p>
        </p:txBody>
      </p:sp>
    </p:spTree>
    <p:extLst>
      <p:ext uri="{BB962C8B-B14F-4D97-AF65-F5344CB8AC3E}">
        <p14:creationId xmlns:p14="http://schemas.microsoft.com/office/powerpoint/2010/main" val="2185713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26</a:t>
            </a:fld>
            <a:endParaRPr lang="en-US" dirty="0"/>
          </a:p>
        </p:txBody>
      </p:sp>
    </p:spTree>
    <p:extLst>
      <p:ext uri="{BB962C8B-B14F-4D97-AF65-F5344CB8AC3E}">
        <p14:creationId xmlns:p14="http://schemas.microsoft.com/office/powerpoint/2010/main" val="38256768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27</a:t>
            </a:fld>
            <a:endParaRPr lang="en-US" dirty="0"/>
          </a:p>
        </p:txBody>
      </p:sp>
    </p:spTree>
    <p:extLst>
      <p:ext uri="{BB962C8B-B14F-4D97-AF65-F5344CB8AC3E}">
        <p14:creationId xmlns:p14="http://schemas.microsoft.com/office/powerpoint/2010/main" val="4052715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28</a:t>
            </a:fld>
            <a:endParaRPr lang="en-US" dirty="0"/>
          </a:p>
        </p:txBody>
      </p:sp>
    </p:spTree>
    <p:extLst>
      <p:ext uri="{BB962C8B-B14F-4D97-AF65-F5344CB8AC3E}">
        <p14:creationId xmlns:p14="http://schemas.microsoft.com/office/powerpoint/2010/main" val="36177340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29</a:t>
            </a:fld>
            <a:endParaRPr lang="en-US" dirty="0"/>
          </a:p>
        </p:txBody>
      </p:sp>
    </p:spTree>
    <p:extLst>
      <p:ext uri="{BB962C8B-B14F-4D97-AF65-F5344CB8AC3E}">
        <p14:creationId xmlns:p14="http://schemas.microsoft.com/office/powerpoint/2010/main" val="28428900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30</a:t>
            </a:fld>
            <a:endParaRPr lang="en-US" dirty="0"/>
          </a:p>
        </p:txBody>
      </p:sp>
    </p:spTree>
    <p:extLst>
      <p:ext uri="{BB962C8B-B14F-4D97-AF65-F5344CB8AC3E}">
        <p14:creationId xmlns:p14="http://schemas.microsoft.com/office/powerpoint/2010/main" val="2697499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32</a:t>
            </a:fld>
            <a:endParaRPr lang="en-US" dirty="0"/>
          </a:p>
        </p:txBody>
      </p:sp>
    </p:spTree>
    <p:extLst>
      <p:ext uri="{BB962C8B-B14F-4D97-AF65-F5344CB8AC3E}">
        <p14:creationId xmlns:p14="http://schemas.microsoft.com/office/powerpoint/2010/main" val="1945707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33</a:t>
            </a:fld>
            <a:endParaRPr lang="en-US" dirty="0"/>
          </a:p>
        </p:txBody>
      </p:sp>
    </p:spTree>
    <p:extLst>
      <p:ext uri="{BB962C8B-B14F-4D97-AF65-F5344CB8AC3E}">
        <p14:creationId xmlns:p14="http://schemas.microsoft.com/office/powerpoint/2010/main" val="27677578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34</a:t>
            </a:fld>
            <a:endParaRPr lang="en-US" dirty="0"/>
          </a:p>
        </p:txBody>
      </p:sp>
    </p:spTree>
    <p:extLst>
      <p:ext uri="{BB962C8B-B14F-4D97-AF65-F5344CB8AC3E}">
        <p14:creationId xmlns:p14="http://schemas.microsoft.com/office/powerpoint/2010/main" val="25566549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35</a:t>
            </a:fld>
            <a:endParaRPr lang="en-US" dirty="0"/>
          </a:p>
        </p:txBody>
      </p:sp>
    </p:spTree>
    <p:extLst>
      <p:ext uri="{BB962C8B-B14F-4D97-AF65-F5344CB8AC3E}">
        <p14:creationId xmlns:p14="http://schemas.microsoft.com/office/powerpoint/2010/main" val="3373260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a:t>
            </a:r>
          </a:p>
        </p:txBody>
      </p:sp>
      <p:sp>
        <p:nvSpPr>
          <p:cNvPr id="4" name="Slide Number Placeholder 3"/>
          <p:cNvSpPr>
            <a:spLocks noGrp="1"/>
          </p:cNvSpPr>
          <p:nvPr>
            <p:ph type="sldNum" sz="quarter" idx="5"/>
          </p:nvPr>
        </p:nvSpPr>
        <p:spPr/>
        <p:txBody>
          <a:bodyPr/>
          <a:lstStyle/>
          <a:p>
            <a:fld id="{53094750-4AC1-4C03-897B-6296F950BC3D}" type="slidenum">
              <a:rPr lang="en-US" smtClean="0"/>
              <a:t>5</a:t>
            </a:fld>
            <a:endParaRPr lang="en-US" dirty="0"/>
          </a:p>
        </p:txBody>
      </p:sp>
    </p:spTree>
    <p:extLst>
      <p:ext uri="{BB962C8B-B14F-4D97-AF65-F5344CB8AC3E}">
        <p14:creationId xmlns:p14="http://schemas.microsoft.com/office/powerpoint/2010/main" val="588286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36</a:t>
            </a:fld>
            <a:endParaRPr lang="en-US" dirty="0"/>
          </a:p>
        </p:txBody>
      </p:sp>
    </p:spTree>
    <p:extLst>
      <p:ext uri="{BB962C8B-B14F-4D97-AF65-F5344CB8AC3E}">
        <p14:creationId xmlns:p14="http://schemas.microsoft.com/office/powerpoint/2010/main" val="272290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37</a:t>
            </a:fld>
            <a:endParaRPr lang="en-US" dirty="0"/>
          </a:p>
        </p:txBody>
      </p:sp>
    </p:spTree>
    <p:extLst>
      <p:ext uri="{BB962C8B-B14F-4D97-AF65-F5344CB8AC3E}">
        <p14:creationId xmlns:p14="http://schemas.microsoft.com/office/powerpoint/2010/main" val="19037485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38</a:t>
            </a:fld>
            <a:endParaRPr lang="en-US" dirty="0"/>
          </a:p>
        </p:txBody>
      </p:sp>
    </p:spTree>
    <p:extLst>
      <p:ext uri="{BB962C8B-B14F-4D97-AF65-F5344CB8AC3E}">
        <p14:creationId xmlns:p14="http://schemas.microsoft.com/office/powerpoint/2010/main" val="25164535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39</a:t>
            </a:fld>
            <a:endParaRPr lang="en-US" dirty="0"/>
          </a:p>
        </p:txBody>
      </p:sp>
    </p:spTree>
    <p:extLst>
      <p:ext uri="{BB962C8B-B14F-4D97-AF65-F5344CB8AC3E}">
        <p14:creationId xmlns:p14="http://schemas.microsoft.com/office/powerpoint/2010/main" val="38344815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40</a:t>
            </a:fld>
            <a:endParaRPr lang="en-US" dirty="0"/>
          </a:p>
        </p:txBody>
      </p:sp>
    </p:spTree>
    <p:extLst>
      <p:ext uri="{BB962C8B-B14F-4D97-AF65-F5344CB8AC3E}">
        <p14:creationId xmlns:p14="http://schemas.microsoft.com/office/powerpoint/2010/main" val="41537056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41</a:t>
            </a:fld>
            <a:endParaRPr lang="en-US" dirty="0"/>
          </a:p>
        </p:txBody>
      </p:sp>
    </p:spTree>
    <p:extLst>
      <p:ext uri="{BB962C8B-B14F-4D97-AF65-F5344CB8AC3E}">
        <p14:creationId xmlns:p14="http://schemas.microsoft.com/office/powerpoint/2010/main" val="20555348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42</a:t>
            </a:fld>
            <a:endParaRPr lang="en-US" dirty="0"/>
          </a:p>
        </p:txBody>
      </p:sp>
    </p:spTree>
    <p:extLst>
      <p:ext uri="{BB962C8B-B14F-4D97-AF65-F5344CB8AC3E}">
        <p14:creationId xmlns:p14="http://schemas.microsoft.com/office/powerpoint/2010/main" val="10853813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49</a:t>
            </a:fld>
            <a:endParaRPr lang="en-US" dirty="0"/>
          </a:p>
        </p:txBody>
      </p:sp>
    </p:spTree>
    <p:extLst>
      <p:ext uri="{BB962C8B-B14F-4D97-AF65-F5344CB8AC3E}">
        <p14:creationId xmlns:p14="http://schemas.microsoft.com/office/powerpoint/2010/main" val="24175530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50</a:t>
            </a:fld>
            <a:endParaRPr lang="en-US" dirty="0"/>
          </a:p>
        </p:txBody>
      </p:sp>
    </p:spTree>
    <p:extLst>
      <p:ext uri="{BB962C8B-B14F-4D97-AF65-F5344CB8AC3E}">
        <p14:creationId xmlns:p14="http://schemas.microsoft.com/office/powerpoint/2010/main" val="4517627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51</a:t>
            </a:fld>
            <a:endParaRPr lang="en-US" dirty="0"/>
          </a:p>
        </p:txBody>
      </p:sp>
    </p:spTree>
    <p:extLst>
      <p:ext uri="{BB962C8B-B14F-4D97-AF65-F5344CB8AC3E}">
        <p14:creationId xmlns:p14="http://schemas.microsoft.com/office/powerpoint/2010/main" val="2408183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a:t>
            </a:r>
          </a:p>
        </p:txBody>
      </p:sp>
      <p:sp>
        <p:nvSpPr>
          <p:cNvPr id="4" name="Slide Number Placeholder 3"/>
          <p:cNvSpPr>
            <a:spLocks noGrp="1"/>
          </p:cNvSpPr>
          <p:nvPr>
            <p:ph type="sldNum" sz="quarter" idx="5"/>
          </p:nvPr>
        </p:nvSpPr>
        <p:spPr/>
        <p:txBody>
          <a:bodyPr/>
          <a:lstStyle/>
          <a:p>
            <a:fld id="{53094750-4AC1-4C03-897B-6296F950BC3D}" type="slidenum">
              <a:rPr lang="en-US" smtClean="0"/>
              <a:t>6</a:t>
            </a:fld>
            <a:endParaRPr lang="en-US" dirty="0"/>
          </a:p>
        </p:txBody>
      </p:sp>
    </p:spTree>
    <p:extLst>
      <p:ext uri="{BB962C8B-B14F-4D97-AF65-F5344CB8AC3E}">
        <p14:creationId xmlns:p14="http://schemas.microsoft.com/office/powerpoint/2010/main" val="7973218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66</a:t>
            </a:fld>
            <a:endParaRPr lang="en-US" dirty="0"/>
          </a:p>
        </p:txBody>
      </p:sp>
    </p:spTree>
    <p:extLst>
      <p:ext uri="{BB962C8B-B14F-4D97-AF65-F5344CB8AC3E}">
        <p14:creationId xmlns:p14="http://schemas.microsoft.com/office/powerpoint/2010/main" val="25710522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67</a:t>
            </a:fld>
            <a:endParaRPr lang="en-US" dirty="0"/>
          </a:p>
        </p:txBody>
      </p:sp>
    </p:spTree>
    <p:extLst>
      <p:ext uri="{BB962C8B-B14F-4D97-AF65-F5344CB8AC3E}">
        <p14:creationId xmlns:p14="http://schemas.microsoft.com/office/powerpoint/2010/main" val="34994608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68</a:t>
            </a:fld>
            <a:endParaRPr lang="en-US" dirty="0"/>
          </a:p>
        </p:txBody>
      </p:sp>
    </p:spTree>
    <p:extLst>
      <p:ext uri="{BB962C8B-B14F-4D97-AF65-F5344CB8AC3E}">
        <p14:creationId xmlns:p14="http://schemas.microsoft.com/office/powerpoint/2010/main" val="642348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69</a:t>
            </a:fld>
            <a:endParaRPr lang="en-US" dirty="0"/>
          </a:p>
        </p:txBody>
      </p:sp>
    </p:spTree>
    <p:extLst>
      <p:ext uri="{BB962C8B-B14F-4D97-AF65-F5344CB8AC3E}">
        <p14:creationId xmlns:p14="http://schemas.microsoft.com/office/powerpoint/2010/main" val="30403174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7C8DA2-A479-4C49-8E28-1E19AE127B25}" type="slidenum">
              <a:rPr lang="en-US" smtClean="0"/>
              <a:pPr>
                <a:defRPr/>
              </a:pPr>
              <a:t>70</a:t>
            </a:fld>
            <a:endParaRPr lang="en-US" dirty="0"/>
          </a:p>
        </p:txBody>
      </p:sp>
    </p:spTree>
    <p:extLst>
      <p:ext uri="{BB962C8B-B14F-4D97-AF65-F5344CB8AC3E}">
        <p14:creationId xmlns:p14="http://schemas.microsoft.com/office/powerpoint/2010/main" val="38267988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71</a:t>
            </a:fld>
            <a:endParaRPr lang="en-US" dirty="0"/>
          </a:p>
        </p:txBody>
      </p:sp>
    </p:spTree>
    <p:extLst>
      <p:ext uri="{BB962C8B-B14F-4D97-AF65-F5344CB8AC3E}">
        <p14:creationId xmlns:p14="http://schemas.microsoft.com/office/powerpoint/2010/main" val="32350049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72</a:t>
            </a:fld>
            <a:endParaRPr lang="en-US" dirty="0"/>
          </a:p>
        </p:txBody>
      </p:sp>
    </p:spTree>
    <p:extLst>
      <p:ext uri="{BB962C8B-B14F-4D97-AF65-F5344CB8AC3E}">
        <p14:creationId xmlns:p14="http://schemas.microsoft.com/office/powerpoint/2010/main" val="3602909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Javier</a:t>
            </a:r>
          </a:p>
        </p:txBody>
      </p:sp>
      <p:sp>
        <p:nvSpPr>
          <p:cNvPr id="4" name="Slide Number Placeholder 3"/>
          <p:cNvSpPr>
            <a:spLocks noGrp="1"/>
          </p:cNvSpPr>
          <p:nvPr>
            <p:ph type="sldNum" sz="quarter" idx="5"/>
          </p:nvPr>
        </p:nvSpPr>
        <p:spPr/>
        <p:txBody>
          <a:bodyPr/>
          <a:lstStyle/>
          <a:p>
            <a:fld id="{53094750-4AC1-4C03-897B-6296F950BC3D}" type="slidenum">
              <a:rPr lang="en-US" smtClean="0"/>
              <a:t>7</a:t>
            </a:fld>
            <a:endParaRPr lang="en-US" dirty="0"/>
          </a:p>
        </p:txBody>
      </p:sp>
    </p:spTree>
    <p:extLst>
      <p:ext uri="{BB962C8B-B14F-4D97-AF65-F5344CB8AC3E}">
        <p14:creationId xmlns:p14="http://schemas.microsoft.com/office/powerpoint/2010/main" val="3277298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Javier</a:t>
            </a:r>
          </a:p>
        </p:txBody>
      </p:sp>
      <p:sp>
        <p:nvSpPr>
          <p:cNvPr id="4" name="Slide Number Placeholder 3"/>
          <p:cNvSpPr>
            <a:spLocks noGrp="1"/>
          </p:cNvSpPr>
          <p:nvPr>
            <p:ph type="sldNum" sz="quarter" idx="5"/>
          </p:nvPr>
        </p:nvSpPr>
        <p:spPr/>
        <p:txBody>
          <a:bodyPr/>
          <a:lstStyle/>
          <a:p>
            <a:fld id="{53094750-4AC1-4C03-897B-6296F950BC3D}" type="slidenum">
              <a:rPr lang="en-US" smtClean="0"/>
              <a:t>10</a:t>
            </a:fld>
            <a:endParaRPr lang="en-US" dirty="0"/>
          </a:p>
        </p:txBody>
      </p:sp>
    </p:spTree>
    <p:extLst>
      <p:ext uri="{BB962C8B-B14F-4D97-AF65-F5344CB8AC3E}">
        <p14:creationId xmlns:p14="http://schemas.microsoft.com/office/powerpoint/2010/main" val="2617518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Javier</a:t>
            </a:r>
          </a:p>
        </p:txBody>
      </p:sp>
      <p:sp>
        <p:nvSpPr>
          <p:cNvPr id="4" name="Slide Number Placeholder 3"/>
          <p:cNvSpPr>
            <a:spLocks noGrp="1"/>
          </p:cNvSpPr>
          <p:nvPr>
            <p:ph type="sldNum" sz="quarter" idx="5"/>
          </p:nvPr>
        </p:nvSpPr>
        <p:spPr/>
        <p:txBody>
          <a:bodyPr/>
          <a:lstStyle/>
          <a:p>
            <a:fld id="{53094750-4AC1-4C03-897B-6296F950BC3D}" type="slidenum">
              <a:rPr lang="en-US" smtClean="0"/>
              <a:t>11</a:t>
            </a:fld>
            <a:endParaRPr lang="en-US" dirty="0"/>
          </a:p>
        </p:txBody>
      </p:sp>
    </p:spTree>
    <p:extLst>
      <p:ext uri="{BB962C8B-B14F-4D97-AF65-F5344CB8AC3E}">
        <p14:creationId xmlns:p14="http://schemas.microsoft.com/office/powerpoint/2010/main" val="4171963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Javier</a:t>
            </a:r>
          </a:p>
        </p:txBody>
      </p:sp>
      <p:sp>
        <p:nvSpPr>
          <p:cNvPr id="4" name="Slide Number Placeholder 3"/>
          <p:cNvSpPr>
            <a:spLocks noGrp="1"/>
          </p:cNvSpPr>
          <p:nvPr>
            <p:ph type="sldNum" sz="quarter" idx="5"/>
          </p:nvPr>
        </p:nvSpPr>
        <p:spPr/>
        <p:txBody>
          <a:bodyPr/>
          <a:lstStyle/>
          <a:p>
            <a:fld id="{53094750-4AC1-4C03-897B-6296F950BC3D}" type="slidenum">
              <a:rPr lang="en-US" smtClean="0"/>
              <a:t>12</a:t>
            </a:fld>
            <a:endParaRPr lang="en-US" dirty="0"/>
          </a:p>
        </p:txBody>
      </p:sp>
    </p:spTree>
    <p:extLst>
      <p:ext uri="{BB962C8B-B14F-4D97-AF65-F5344CB8AC3E}">
        <p14:creationId xmlns:p14="http://schemas.microsoft.com/office/powerpoint/2010/main" val="1964495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Javier</a:t>
            </a:r>
          </a:p>
        </p:txBody>
      </p:sp>
      <p:sp>
        <p:nvSpPr>
          <p:cNvPr id="4" name="Slide Number Placeholder 3"/>
          <p:cNvSpPr>
            <a:spLocks noGrp="1"/>
          </p:cNvSpPr>
          <p:nvPr>
            <p:ph type="sldNum" sz="quarter" idx="5"/>
          </p:nvPr>
        </p:nvSpPr>
        <p:spPr/>
        <p:txBody>
          <a:bodyPr/>
          <a:lstStyle/>
          <a:p>
            <a:fld id="{53094750-4AC1-4C03-897B-6296F950BC3D}" type="slidenum">
              <a:rPr lang="en-US" smtClean="0"/>
              <a:t>13</a:t>
            </a:fld>
            <a:endParaRPr lang="en-US" dirty="0"/>
          </a:p>
        </p:txBody>
      </p:sp>
    </p:spTree>
    <p:extLst>
      <p:ext uri="{BB962C8B-B14F-4D97-AF65-F5344CB8AC3E}">
        <p14:creationId xmlns:p14="http://schemas.microsoft.com/office/powerpoint/2010/main" val="2013196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D2037F-AAAE-4D8E-87A6-0467522FD8E8}" type="datetimeFigureOut">
              <a:rPr lang="en-US" smtClean="0"/>
              <a:t>12/22/2020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9135D-433F-4642-AADE-EF8DA9DDBC57}" type="slidenum">
              <a:rPr lang="en-US" smtClean="0"/>
              <a:t>‹#›</a:t>
            </a:fld>
            <a:endParaRPr lang="en-US" dirty="0"/>
          </a:p>
        </p:txBody>
      </p:sp>
    </p:spTree>
    <p:extLst>
      <p:ext uri="{BB962C8B-B14F-4D97-AF65-F5344CB8AC3E}">
        <p14:creationId xmlns:p14="http://schemas.microsoft.com/office/powerpoint/2010/main" val="1664438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D2037F-AAAE-4D8E-87A6-0467522FD8E8}" type="datetimeFigureOut">
              <a:rPr lang="en-US" smtClean="0"/>
              <a:t>12/22/2020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9135D-433F-4642-AADE-EF8DA9DDBC57}" type="slidenum">
              <a:rPr lang="en-US" smtClean="0"/>
              <a:t>‹#›</a:t>
            </a:fld>
            <a:endParaRPr lang="en-US" dirty="0"/>
          </a:p>
        </p:txBody>
      </p:sp>
    </p:spTree>
    <p:extLst>
      <p:ext uri="{BB962C8B-B14F-4D97-AF65-F5344CB8AC3E}">
        <p14:creationId xmlns:p14="http://schemas.microsoft.com/office/powerpoint/2010/main" val="1202363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D2037F-AAAE-4D8E-87A6-0467522FD8E8}" type="datetimeFigureOut">
              <a:rPr lang="en-US" smtClean="0"/>
              <a:t>12/22/2020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9135D-433F-4642-AADE-EF8DA9DDBC57}" type="slidenum">
              <a:rPr lang="en-US" smtClean="0"/>
              <a:t>‹#›</a:t>
            </a:fld>
            <a:endParaRPr lang="en-US" dirty="0"/>
          </a:p>
        </p:txBody>
      </p:sp>
    </p:spTree>
    <p:extLst>
      <p:ext uri="{BB962C8B-B14F-4D97-AF65-F5344CB8AC3E}">
        <p14:creationId xmlns:p14="http://schemas.microsoft.com/office/powerpoint/2010/main" val="775671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566400" y="6629400"/>
            <a:ext cx="1016000" cy="228601"/>
          </a:xfrm>
        </p:spPr>
        <p:txBody>
          <a:bodyPr/>
          <a:lstStyle>
            <a:lvl1pPr algn="r">
              <a:defRPr/>
            </a:lvl1pPr>
          </a:lstStyle>
          <a:p>
            <a:fld id="{401CF334-2D5C-4859-84A6-CA7E6E43FAEB}" type="slidenum">
              <a:rPr lang="en-US" smtClean="0"/>
              <a:pPr/>
              <a:t>‹#›</a:t>
            </a:fld>
            <a:endParaRPr lang="en-US" dirty="0"/>
          </a:p>
        </p:txBody>
      </p:sp>
      <p:sp>
        <p:nvSpPr>
          <p:cNvPr id="5" name="Title 4"/>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75480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566400" y="6629400"/>
            <a:ext cx="1016000" cy="228601"/>
          </a:xfrm>
        </p:spPr>
        <p:txBody>
          <a:bodyPr/>
          <a:lstStyle>
            <a:lvl1pPr algn="r">
              <a:defRPr/>
            </a:lvl1pPr>
          </a:lstStyle>
          <a:p>
            <a:fld id="{401CF334-2D5C-4859-84A6-CA7E6E43FAEB}" type="slidenum">
              <a:rPr lang="en-US" smtClean="0"/>
              <a:pPr/>
              <a:t>‹#›</a:t>
            </a:fld>
            <a:endParaRPr lang="en-US" dirty="0"/>
          </a:p>
        </p:txBody>
      </p:sp>
      <p:sp>
        <p:nvSpPr>
          <p:cNvPr id="5" name="Title 4"/>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16317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566400" y="6629400"/>
            <a:ext cx="1016000" cy="228601"/>
          </a:xfrm>
        </p:spPr>
        <p:txBody>
          <a:bodyPr/>
          <a:lstStyle>
            <a:lvl1pPr algn="r">
              <a:defRPr/>
            </a:lvl1pPr>
          </a:lstStyle>
          <a:p>
            <a:fld id="{401CF334-2D5C-4859-84A6-CA7E6E43FAEB}" type="slidenum">
              <a:rPr lang="en-US" smtClean="0"/>
              <a:pPr/>
              <a:t>‹#›</a:t>
            </a:fld>
            <a:endParaRPr lang="en-US" dirty="0"/>
          </a:p>
        </p:txBody>
      </p:sp>
      <p:sp>
        <p:nvSpPr>
          <p:cNvPr id="5" name="Title 4"/>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19955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pic>
        <p:nvPicPr>
          <p:cNvPr id="13" name="AEBG_PowerPoint20182.png" descr="Brandmark of the California Adult Education Program"/>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251"/>
            <a:ext cx="12192000" cy="5143499"/>
          </a:xfrm>
          <a:prstGeom prst="rect">
            <a:avLst/>
          </a:prstGeom>
          <a:ln w="12700">
            <a:miter lim="400000"/>
          </a:ln>
        </p:spPr>
      </p:pic>
      <p:sp>
        <p:nvSpPr>
          <p:cNvPr id="11" name="Title Text"/>
          <p:cNvSpPr txBox="1">
            <a:spLocks noGrp="1"/>
          </p:cNvSpPr>
          <p:nvPr>
            <p:ph type="title"/>
          </p:nvPr>
        </p:nvSpPr>
        <p:spPr>
          <a:xfrm>
            <a:off x="1097391" y="4872943"/>
            <a:ext cx="10414000" cy="972344"/>
          </a:xfrm>
          <a:prstGeom prst="rect">
            <a:avLst/>
          </a:prstGeom>
        </p:spPr>
        <p:txBody>
          <a:bodyPr anchor="t"/>
          <a:lstStyle>
            <a:lvl1pPr algn="ctr">
              <a:defRPr>
                <a:solidFill>
                  <a:schemeClr val="bg1"/>
                </a:solidFill>
              </a:defRPr>
            </a:lvl1pPr>
          </a:lstStyle>
          <a:p>
            <a:r>
              <a:rPr dirty="0"/>
              <a:t>Title Text</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849127451"/>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Blank">
    <p:spTree>
      <p:nvGrpSpPr>
        <p:cNvPr id="1" name=""/>
        <p:cNvGrpSpPr/>
        <p:nvPr/>
      </p:nvGrpSpPr>
      <p:grpSpPr>
        <a:xfrm>
          <a:off x="0" y="0"/>
          <a:ext cx="0" cy="0"/>
          <a:chOff x="0" y="0"/>
          <a:chExt cx="0" cy="0"/>
        </a:xfrm>
      </p:grpSpPr>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pic>
        <p:nvPicPr>
          <p:cNvPr id="3" name="AEBG_PowerPoint20182.png" descr="Brandmark of the California Adult Education Program">
            <a:extLst>
              <a:ext uri="{FF2B5EF4-FFF2-40B4-BE49-F238E27FC236}">
                <a16:creationId xmlns:a16="http://schemas.microsoft.com/office/drawing/2014/main" id="{EAD81273-D7D5-47DA-A909-FC98C5A42048}"/>
              </a:ext>
            </a:extLst>
          </p:cNvPr>
          <p:cNvPicPr>
            <a:picLocks noChangeAspect="1"/>
          </p:cNvPicPr>
          <p:nvPr userDrawn="1"/>
        </p:nvPicPr>
        <p:blipFill>
          <a:blip r:embed="rId2"/>
          <a:stretch>
            <a:fillRect/>
          </a:stretch>
        </p:blipFill>
        <p:spPr>
          <a:xfrm>
            <a:off x="0" y="0"/>
            <a:ext cx="12192000" cy="6858000"/>
          </a:xfrm>
          <a:prstGeom prst="rect">
            <a:avLst/>
          </a:prstGeom>
          <a:ln w="12700">
            <a:miter lim="400000"/>
          </a:ln>
        </p:spPr>
      </p:pic>
    </p:spTree>
    <p:extLst>
      <p:ext uri="{BB962C8B-B14F-4D97-AF65-F5344CB8AC3E}">
        <p14:creationId xmlns:p14="http://schemas.microsoft.com/office/powerpoint/2010/main" val="3466592574"/>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AEBG_PowerPoint20182.png" descr="Brandmark of the California Adult Education Program">
            <a:extLst>
              <a:ext uri="{FF2B5EF4-FFF2-40B4-BE49-F238E27FC236}">
                <a16:creationId xmlns:a16="http://schemas.microsoft.com/office/drawing/2014/main" id="{2613A912-2F77-4E81-8901-0E88BC9D8406}"/>
              </a:ext>
            </a:extLst>
          </p:cNvPr>
          <p:cNvPicPr>
            <a:picLocks noChangeAspect="1"/>
          </p:cNvPicPr>
          <p:nvPr userDrawn="1"/>
        </p:nvPicPr>
        <p:blipFill>
          <a:blip r:embed="rId2"/>
          <a:stretch>
            <a:fillRect/>
          </a:stretch>
        </p:blipFill>
        <p:spPr>
          <a:xfrm>
            <a:off x="0" y="0"/>
            <a:ext cx="12192000" cy="6858000"/>
          </a:xfrm>
          <a:prstGeom prst="rect">
            <a:avLst/>
          </a:prstGeom>
          <a:ln w="12700">
            <a:miter lim="400000"/>
          </a:ln>
        </p:spPr>
      </p:pic>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959608-952C-483B-AC74-BEAA6DA69B15}" type="slidenum">
              <a:rPr lang="en-US" smtClean="0"/>
              <a:t>‹#›</a:t>
            </a:fld>
            <a:endParaRPr lang="en-US" dirty="0"/>
          </a:p>
        </p:txBody>
      </p:sp>
    </p:spTree>
    <p:extLst>
      <p:ext uri="{BB962C8B-B14F-4D97-AF65-F5344CB8AC3E}">
        <p14:creationId xmlns:p14="http://schemas.microsoft.com/office/powerpoint/2010/main" val="822061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D2037F-AAAE-4D8E-87A6-0467522FD8E8}" type="datetimeFigureOut">
              <a:rPr lang="en-US" smtClean="0"/>
              <a:t>12/22/2020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9135D-433F-4642-AADE-EF8DA9DDBC57}" type="slidenum">
              <a:rPr lang="en-US" smtClean="0"/>
              <a:t>‹#›</a:t>
            </a:fld>
            <a:endParaRPr lang="en-US" dirty="0"/>
          </a:p>
        </p:txBody>
      </p:sp>
    </p:spTree>
    <p:extLst>
      <p:ext uri="{BB962C8B-B14F-4D97-AF65-F5344CB8AC3E}">
        <p14:creationId xmlns:p14="http://schemas.microsoft.com/office/powerpoint/2010/main" val="1740166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D2037F-AAAE-4D8E-87A6-0467522FD8E8}" type="datetimeFigureOut">
              <a:rPr lang="en-US" smtClean="0"/>
              <a:t>12/22/2020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9135D-433F-4642-AADE-EF8DA9DDBC57}" type="slidenum">
              <a:rPr lang="en-US" smtClean="0"/>
              <a:t>‹#›</a:t>
            </a:fld>
            <a:endParaRPr lang="en-US" dirty="0"/>
          </a:p>
        </p:txBody>
      </p:sp>
    </p:spTree>
    <p:extLst>
      <p:ext uri="{BB962C8B-B14F-4D97-AF65-F5344CB8AC3E}">
        <p14:creationId xmlns:p14="http://schemas.microsoft.com/office/powerpoint/2010/main" val="3602313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D2037F-AAAE-4D8E-87A6-0467522FD8E8}" type="datetimeFigureOut">
              <a:rPr lang="en-US" smtClean="0"/>
              <a:t>12/22/2020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89135D-433F-4642-AADE-EF8DA9DDBC57}" type="slidenum">
              <a:rPr lang="en-US" smtClean="0"/>
              <a:t>‹#›</a:t>
            </a:fld>
            <a:endParaRPr lang="en-US" dirty="0"/>
          </a:p>
        </p:txBody>
      </p:sp>
    </p:spTree>
    <p:extLst>
      <p:ext uri="{BB962C8B-B14F-4D97-AF65-F5344CB8AC3E}">
        <p14:creationId xmlns:p14="http://schemas.microsoft.com/office/powerpoint/2010/main" val="1097577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D2037F-AAAE-4D8E-87A6-0467522FD8E8}" type="datetimeFigureOut">
              <a:rPr lang="en-US" smtClean="0"/>
              <a:t>12/22/2020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89135D-433F-4642-AADE-EF8DA9DDBC57}" type="slidenum">
              <a:rPr lang="en-US" smtClean="0"/>
              <a:t>‹#›</a:t>
            </a:fld>
            <a:endParaRPr lang="en-US" dirty="0"/>
          </a:p>
        </p:txBody>
      </p:sp>
    </p:spTree>
    <p:extLst>
      <p:ext uri="{BB962C8B-B14F-4D97-AF65-F5344CB8AC3E}">
        <p14:creationId xmlns:p14="http://schemas.microsoft.com/office/powerpoint/2010/main" val="1801376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D2037F-AAAE-4D8E-87A6-0467522FD8E8}" type="datetimeFigureOut">
              <a:rPr lang="en-US" smtClean="0"/>
              <a:t>12/22/2020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89135D-433F-4642-AADE-EF8DA9DDBC57}" type="slidenum">
              <a:rPr lang="en-US" smtClean="0"/>
              <a:t>‹#›</a:t>
            </a:fld>
            <a:endParaRPr lang="en-US" dirty="0"/>
          </a:p>
        </p:txBody>
      </p:sp>
    </p:spTree>
    <p:extLst>
      <p:ext uri="{BB962C8B-B14F-4D97-AF65-F5344CB8AC3E}">
        <p14:creationId xmlns:p14="http://schemas.microsoft.com/office/powerpoint/2010/main" val="3028856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D2037F-AAAE-4D8E-87A6-0467522FD8E8}" type="datetimeFigureOut">
              <a:rPr lang="en-US" smtClean="0"/>
              <a:t>12/22/2020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89135D-433F-4642-AADE-EF8DA9DDBC57}" type="slidenum">
              <a:rPr lang="en-US" smtClean="0"/>
              <a:t>‹#›</a:t>
            </a:fld>
            <a:endParaRPr lang="en-US" dirty="0"/>
          </a:p>
        </p:txBody>
      </p:sp>
    </p:spTree>
    <p:extLst>
      <p:ext uri="{BB962C8B-B14F-4D97-AF65-F5344CB8AC3E}">
        <p14:creationId xmlns:p14="http://schemas.microsoft.com/office/powerpoint/2010/main" val="903285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D2037F-AAAE-4D8E-87A6-0467522FD8E8}" type="datetimeFigureOut">
              <a:rPr lang="en-US" smtClean="0"/>
              <a:t>12/22/2020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89135D-433F-4642-AADE-EF8DA9DDBC57}" type="slidenum">
              <a:rPr lang="en-US" smtClean="0"/>
              <a:t>‹#›</a:t>
            </a:fld>
            <a:endParaRPr lang="en-US" dirty="0"/>
          </a:p>
        </p:txBody>
      </p:sp>
    </p:spTree>
    <p:extLst>
      <p:ext uri="{BB962C8B-B14F-4D97-AF65-F5344CB8AC3E}">
        <p14:creationId xmlns:p14="http://schemas.microsoft.com/office/powerpoint/2010/main" val="2395996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D2037F-AAAE-4D8E-87A6-0467522FD8E8}" type="datetimeFigureOut">
              <a:rPr lang="en-US" smtClean="0"/>
              <a:t>12/22/2020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89135D-433F-4642-AADE-EF8DA9DDBC57}" type="slidenum">
              <a:rPr lang="en-US" smtClean="0"/>
              <a:t>‹#›</a:t>
            </a:fld>
            <a:endParaRPr lang="en-US" dirty="0"/>
          </a:p>
        </p:txBody>
      </p:sp>
    </p:spTree>
    <p:extLst>
      <p:ext uri="{BB962C8B-B14F-4D97-AF65-F5344CB8AC3E}">
        <p14:creationId xmlns:p14="http://schemas.microsoft.com/office/powerpoint/2010/main" val="2342663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D2037F-AAAE-4D8E-87A6-0467522FD8E8}" type="datetimeFigureOut">
              <a:rPr lang="en-US" smtClean="0"/>
              <a:t>12/22/2020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89135D-433F-4642-AADE-EF8DA9DDBC57}" type="slidenum">
              <a:rPr lang="en-US" smtClean="0"/>
              <a:t>‹#›</a:t>
            </a:fld>
            <a:endParaRPr lang="en-US" dirty="0"/>
          </a:p>
        </p:txBody>
      </p:sp>
    </p:spTree>
    <p:extLst>
      <p:ext uri="{BB962C8B-B14F-4D97-AF65-F5344CB8AC3E}">
        <p14:creationId xmlns:p14="http://schemas.microsoft.com/office/powerpoint/2010/main" val="4158410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44551" y="177800"/>
            <a:ext cx="10502900" cy="1143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844551" y="1574800"/>
            <a:ext cx="10502900" cy="4648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979516" y="6540500"/>
            <a:ext cx="246862"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dirty="0"/>
          </a:p>
        </p:txBody>
      </p:sp>
    </p:spTree>
    <p:extLst>
      <p:ext uri="{BB962C8B-B14F-4D97-AF65-F5344CB8AC3E}">
        <p14:creationId xmlns:p14="http://schemas.microsoft.com/office/powerpoint/2010/main" val="50513910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transition spd="med"/>
  <p:hf hdr="0" ftr="0" dt="0"/>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9pPr>
    </p:titleStyle>
    <p:bodyStyle>
      <a:lvl1pPr marL="2381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1pPr>
      <a:lvl2pPr marL="47625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2pPr>
      <a:lvl3pPr marL="71437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3pPr>
      <a:lvl4pPr marL="95250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4pPr>
      <a:lvl5pPr marL="11906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5pPr>
      <a:lvl6pPr marL="142875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6pPr>
      <a:lvl7pPr marL="166687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7pPr>
      <a:lvl8pPr marL="190500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8pPr>
      <a:lvl9pPr marL="21431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4.png"/><Relationship Id="rId4" Type="http://schemas.openxmlformats.org/officeDocument/2006/relationships/image" Target="../media/image16.png"/><Relationship Id="rId9"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png"/><Relationship Id="rId1" Type="http://schemas.openxmlformats.org/officeDocument/2006/relationships/slideLayout" Target="../slideLayouts/slideLayout6.xml"/><Relationship Id="rId4" Type="http://schemas.openxmlformats.org/officeDocument/2006/relationships/image" Target="../media/image41.emf"/></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49.png"/></Relationships>
</file>

<file path=ppt/slides/_rels/slide6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5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8578" y="506220"/>
            <a:ext cx="10515600" cy="717296"/>
          </a:xfrm>
        </p:spPr>
        <p:txBody>
          <a:bodyPr>
            <a:normAutofit fontScale="90000"/>
          </a:bodyPr>
          <a:lstStyle/>
          <a:p>
            <a:r>
              <a:rPr lang="en-US" dirty="0"/>
              <a:t>CAEP Accountability Advanced 2020-21</a:t>
            </a:r>
          </a:p>
        </p:txBody>
      </p:sp>
      <p:sp>
        <p:nvSpPr>
          <p:cNvPr id="2" name="Slide Number Placeholder 1">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E959608-952C-483B-AC74-BEAA6DA69B15}" type="slidenum">
              <a:rPr kumimoji="0" lang="en-US" sz="900" b="0" i="0" u="none" strike="noStrike" kern="1200" cap="none" spc="0" normalizeH="0" baseline="0" noProof="0" smtClean="0">
                <a:ln>
                  <a:noFill/>
                </a:ln>
                <a:solidFill>
                  <a:srgbClr val="000000"/>
                </a:solidFill>
                <a:effectLst/>
                <a:uLnTx/>
                <a:uFillTx/>
                <a:latin typeface="Helvetica Neue Light"/>
                <a:sym typeface="Helvetica Neue Light"/>
              </a:rPr>
              <a:pPr marL="0" marR="0" lvl="0" indent="0" algn="l" defTabSz="4572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dirty="0">
              <a:ln>
                <a:noFill/>
              </a:ln>
              <a:solidFill>
                <a:srgbClr val="000000"/>
              </a:solidFill>
              <a:effectLst/>
              <a:uLnTx/>
              <a:uFillTx/>
              <a:latin typeface="Helvetica Neue Light"/>
              <a:sym typeface="Helvetica Neue Light"/>
            </a:endParaRPr>
          </a:p>
        </p:txBody>
      </p:sp>
      <p:sp>
        <p:nvSpPr>
          <p:cNvPr id="10" name="Content Placeholder 2">
            <a:extLst>
              <a:ext uri="{FF2B5EF4-FFF2-40B4-BE49-F238E27FC236}">
                <a16:creationId xmlns:a16="http://schemas.microsoft.com/office/drawing/2014/main" id="{3FDCF60C-2193-4508-9C82-43EAEDE9074A}"/>
              </a:ext>
            </a:extLst>
          </p:cNvPr>
          <p:cNvSpPr txBox="1">
            <a:spLocks/>
          </p:cNvSpPr>
          <p:nvPr/>
        </p:nvSpPr>
        <p:spPr>
          <a:xfrm>
            <a:off x="838200" y="1223516"/>
            <a:ext cx="10515600" cy="46533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sz="3600" dirty="0">
                <a:solidFill>
                  <a:sysClr val="windowText" lastClr="000000"/>
                </a:solidFill>
                <a:latin typeface="Calibri" panose="020F0502020204030204"/>
              </a:rPr>
              <a:t>Review: COVID-19’s Effect on Adult Education</a:t>
            </a:r>
          </a:p>
          <a:p>
            <a:pPr lvl="0">
              <a:defRPr/>
            </a:pPr>
            <a:r>
              <a:rPr lang="en-US" sz="3600" dirty="0">
                <a:solidFill>
                  <a:sysClr val="windowText" lastClr="000000"/>
                </a:solidFill>
                <a:latin typeface="Calibri" panose="020F0502020204030204"/>
              </a:rPr>
              <a:t>CAEP Programs Update for 2020-21</a:t>
            </a:r>
          </a:p>
          <a:p>
            <a:pPr lvl="0">
              <a:defRPr/>
            </a:pPr>
            <a:r>
              <a:rPr lang="en-US" sz="3600" dirty="0">
                <a:solidFill>
                  <a:sysClr val="windowText" lastClr="000000"/>
                </a:solidFill>
                <a:latin typeface="Calibri" panose="020F0502020204030204"/>
              </a:rPr>
              <a:t>CAEP Outcomes and Services</a:t>
            </a:r>
          </a:p>
          <a:p>
            <a:pPr lvl="1">
              <a:defRPr/>
            </a:pPr>
            <a:r>
              <a:rPr lang="en-US" sz="3200" dirty="0">
                <a:solidFill>
                  <a:sysClr val="windowText" lastClr="000000"/>
                </a:solidFill>
                <a:latin typeface="Calibri" panose="020F0502020204030204"/>
              </a:rPr>
              <a:t>Review of Key Training Issues</a:t>
            </a:r>
          </a:p>
          <a:p>
            <a:pPr lvl="1">
              <a:defRPr/>
            </a:pPr>
            <a:r>
              <a:rPr lang="en-US" sz="3200" dirty="0">
                <a:solidFill>
                  <a:sysClr val="windowText" lastClr="000000"/>
                </a:solidFill>
                <a:latin typeface="Calibri" panose="020F0502020204030204"/>
              </a:rPr>
              <a:t>New Outcome: Immigrant Integration Indicator (I3) </a:t>
            </a:r>
          </a:p>
          <a:p>
            <a:pPr>
              <a:defRPr/>
            </a:pPr>
            <a:r>
              <a:rPr lang="en-US" sz="3600" dirty="0">
                <a:solidFill>
                  <a:sysClr val="windowText" lastClr="000000"/>
                </a:solidFill>
                <a:latin typeface="Calibri" panose="020F0502020204030204"/>
              </a:rPr>
              <a:t>CAEP Reports in TE</a:t>
            </a:r>
          </a:p>
          <a:p>
            <a:pPr>
              <a:defRPr/>
            </a:pPr>
            <a:r>
              <a:rPr lang="en-US" sz="3600" dirty="0">
                <a:solidFill>
                  <a:sysClr val="windowText" lastClr="000000"/>
                </a:solidFill>
                <a:latin typeface="Calibri" panose="020F0502020204030204"/>
              </a:rPr>
              <a:t>Qualitative and Quantitative Troubleshooting</a:t>
            </a:r>
          </a:p>
          <a:p>
            <a:pPr lvl="1">
              <a:defRPr/>
            </a:pPr>
            <a:r>
              <a:rPr lang="en-US" sz="3200" dirty="0">
                <a:solidFill>
                  <a:sysClr val="windowText" lastClr="000000"/>
                </a:solidFill>
                <a:latin typeface="Calibri" panose="020F0502020204030204"/>
              </a:rPr>
              <a:t>“Qualitative” review of identifying outcomes</a:t>
            </a:r>
          </a:p>
          <a:p>
            <a:pPr lvl="1">
              <a:defRPr/>
            </a:pPr>
            <a:r>
              <a:rPr lang="en-US" sz="3200" dirty="0">
                <a:solidFill>
                  <a:sysClr val="windowText" lastClr="000000"/>
                </a:solidFill>
                <a:latin typeface="Calibri" panose="020F0502020204030204"/>
              </a:rPr>
              <a:t>“Quantitative” review of managing TE reports</a:t>
            </a:r>
          </a:p>
          <a:p>
            <a:pPr>
              <a:defRPr/>
            </a:pPr>
            <a:endParaRPr lang="en-US" sz="3600" dirty="0">
              <a:solidFill>
                <a:sysClr val="windowText" lastClr="000000"/>
              </a:solidFill>
              <a:latin typeface="Calibri" panose="020F0502020204030204"/>
            </a:endParaRPr>
          </a:p>
          <a:p>
            <a:pPr>
              <a:defRPr/>
            </a:pPr>
            <a:endParaRPr lang="en-US" sz="3600" dirty="0">
              <a:solidFill>
                <a:sysClr val="windowText" lastClr="000000"/>
              </a:solidFill>
              <a:latin typeface="Calibri" panose="020F0502020204030204"/>
            </a:endParaRPr>
          </a:p>
          <a:p>
            <a:pPr lvl="0">
              <a:defRPr/>
            </a:pPr>
            <a:endParaRPr lang="en-US" sz="3600" dirty="0">
              <a:solidFill>
                <a:sysClr val="windowText" lastClr="000000"/>
              </a:solidFill>
              <a:latin typeface="Calibri" panose="020F0502020204030204"/>
            </a:endParaRPr>
          </a:p>
          <a:p>
            <a:pPr lvl="0">
              <a:defRPr/>
            </a:pPr>
            <a:endParaRPr lang="en-US" sz="3600" dirty="0">
              <a:solidFill>
                <a:sysClr val="windowText" lastClr="000000"/>
              </a:solidFill>
              <a:latin typeface="Calibri" panose="020F0502020204030204"/>
            </a:endParaRPr>
          </a:p>
        </p:txBody>
      </p:sp>
    </p:spTree>
    <p:extLst>
      <p:ext uri="{BB962C8B-B14F-4D97-AF65-F5344CB8AC3E}">
        <p14:creationId xmlns:p14="http://schemas.microsoft.com/office/powerpoint/2010/main" val="7348044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0289"/>
          </a:xfrm>
        </p:spPr>
        <p:txBody>
          <a:bodyPr/>
          <a:lstStyle/>
          <a:p>
            <a:r>
              <a:rPr lang="en-US" dirty="0"/>
              <a:t>CAEP Reporting: Adults Served</a:t>
            </a:r>
          </a:p>
        </p:txBody>
      </p:sp>
      <p:sp>
        <p:nvSpPr>
          <p:cNvPr id="3" name="Content Placeholder 2"/>
          <p:cNvSpPr>
            <a:spLocks noGrp="1"/>
          </p:cNvSpPr>
          <p:nvPr>
            <p:ph idx="1"/>
          </p:nvPr>
        </p:nvSpPr>
        <p:spPr>
          <a:xfrm>
            <a:off x="941696" y="1566832"/>
            <a:ext cx="10181230" cy="4938969"/>
          </a:xfrm>
        </p:spPr>
        <p:txBody>
          <a:bodyPr>
            <a:noAutofit/>
          </a:bodyPr>
          <a:lstStyle/>
          <a:p>
            <a:pPr marL="0" indent="0">
              <a:buNone/>
            </a:pPr>
            <a:r>
              <a:rPr lang="en-US" sz="3600" dirty="0"/>
              <a:t>CAEP reports the number of “</a:t>
            </a:r>
            <a:r>
              <a:rPr lang="en-US" sz="3600" b="1" dirty="0"/>
              <a:t>Adults Served” </a:t>
            </a:r>
            <a:r>
              <a:rPr lang="en-US" sz="3600" dirty="0"/>
              <a:t>which includes three categories:</a:t>
            </a:r>
          </a:p>
          <a:p>
            <a:pPr marL="0" indent="0">
              <a:buNone/>
            </a:pPr>
            <a:endParaRPr lang="en-US" sz="3600" dirty="0"/>
          </a:p>
          <a:p>
            <a:pPr marL="971550" lvl="1" indent="-514350">
              <a:buFont typeface="+mj-lt"/>
              <a:buAutoNum type="arabicPeriod"/>
            </a:pPr>
            <a:r>
              <a:rPr lang="en-US" sz="3200" dirty="0"/>
              <a:t>Service only students</a:t>
            </a:r>
          </a:p>
          <a:p>
            <a:pPr marL="971550" lvl="1" indent="-514350">
              <a:buFont typeface="+mj-lt"/>
              <a:buAutoNum type="arabicPeriod"/>
            </a:pPr>
            <a:r>
              <a:rPr lang="en-US" sz="3200" dirty="0"/>
              <a:t>Students receiving 1-11 instructional contact hours</a:t>
            </a:r>
          </a:p>
          <a:p>
            <a:pPr marL="971550" lvl="1" indent="-514350">
              <a:buFont typeface="+mj-lt"/>
              <a:buAutoNum type="arabicPeriod"/>
            </a:pPr>
            <a:r>
              <a:rPr lang="en-US" sz="3200" b="1" dirty="0"/>
              <a:t>Participants </a:t>
            </a:r>
            <a:r>
              <a:rPr lang="en-US" sz="3200" dirty="0"/>
              <a:t>who received 12 or more instructional contact hours over a single program year. </a:t>
            </a:r>
          </a:p>
        </p:txBody>
      </p:sp>
      <p:pic>
        <p:nvPicPr>
          <p:cNvPr id="5" name="Picture 4">
            <a:extLst>
              <a:ext uri="{FF2B5EF4-FFF2-40B4-BE49-F238E27FC236}">
                <a16:creationId xmlns:a16="http://schemas.microsoft.com/office/drawing/2014/main" id="{2676B70D-B1C6-4E3B-AEFD-E39DADE8977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0352" y="6218531"/>
            <a:ext cx="2188654" cy="548688"/>
          </a:xfrm>
          <a:prstGeom prst="rect">
            <a:avLst/>
          </a:prstGeom>
        </p:spPr>
      </p:pic>
    </p:spTree>
    <p:extLst>
      <p:ext uri="{BB962C8B-B14F-4D97-AF65-F5344CB8AC3E}">
        <p14:creationId xmlns:p14="http://schemas.microsoft.com/office/powerpoint/2010/main" val="1310004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CAEP Reporting: Hours by Program</a:t>
            </a:r>
          </a:p>
        </p:txBody>
      </p:sp>
      <p:sp>
        <p:nvSpPr>
          <p:cNvPr id="3" name="Content Placeholder 2"/>
          <p:cNvSpPr>
            <a:spLocks noGrp="1"/>
          </p:cNvSpPr>
          <p:nvPr>
            <p:ph idx="1"/>
          </p:nvPr>
        </p:nvSpPr>
        <p:spPr>
          <a:xfrm>
            <a:off x="838200" y="1690688"/>
            <a:ext cx="10515600" cy="4744618"/>
          </a:xfrm>
        </p:spPr>
        <p:txBody>
          <a:bodyPr>
            <a:normAutofit/>
          </a:bodyPr>
          <a:lstStyle/>
          <a:p>
            <a:pPr marL="0" indent="0">
              <a:buNone/>
            </a:pPr>
            <a:r>
              <a:rPr lang="en-US" sz="3200" b="1" dirty="0"/>
              <a:t>Enrollment / Instructional Hours </a:t>
            </a:r>
          </a:p>
          <a:p>
            <a:pPr marL="457200" lvl="1" indent="0">
              <a:buNone/>
            </a:pPr>
            <a:r>
              <a:rPr lang="en-US" sz="3200" b="1" dirty="0"/>
              <a:t>For K12/COE</a:t>
            </a:r>
            <a:r>
              <a:rPr lang="en-US" sz="3200" dirty="0"/>
              <a:t>: </a:t>
            </a:r>
          </a:p>
          <a:p>
            <a:pPr lvl="1"/>
            <a:r>
              <a:rPr lang="en-US" sz="3200" dirty="0"/>
              <a:t>If a class is identified as integrated, the hours will be divided equally between the programs designated for that record. </a:t>
            </a:r>
          </a:p>
          <a:p>
            <a:pPr lvl="1"/>
            <a:r>
              <a:rPr lang="en-US" sz="3200" dirty="0"/>
              <a:t>If not integrated, or if the hours are split unevenly – the agency can create two classes, one for each instructional program represented. </a:t>
            </a:r>
          </a:p>
          <a:p>
            <a:pPr marL="457200" lvl="1" indent="0">
              <a:buNone/>
            </a:pPr>
            <a:endParaRPr lang="en-US" sz="3200" dirty="0"/>
          </a:p>
        </p:txBody>
      </p:sp>
      <p:pic>
        <p:nvPicPr>
          <p:cNvPr id="5" name="Picture 4">
            <a:extLst>
              <a:ext uri="{FF2B5EF4-FFF2-40B4-BE49-F238E27FC236}">
                <a16:creationId xmlns:a16="http://schemas.microsoft.com/office/drawing/2014/main" id="{318681F7-4B64-42B1-8E92-66FC37FCBBA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0351" y="6309312"/>
            <a:ext cx="2188654" cy="548688"/>
          </a:xfrm>
          <a:prstGeom prst="rect">
            <a:avLst/>
          </a:prstGeom>
        </p:spPr>
      </p:pic>
    </p:spTree>
    <p:extLst>
      <p:ext uri="{BB962C8B-B14F-4D97-AF65-F5344CB8AC3E}">
        <p14:creationId xmlns:p14="http://schemas.microsoft.com/office/powerpoint/2010/main" val="3044436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0594"/>
          </a:xfrm>
        </p:spPr>
        <p:txBody>
          <a:bodyPr>
            <a:normAutofit/>
          </a:bodyPr>
          <a:lstStyle/>
          <a:p>
            <a:r>
              <a:rPr lang="en-US" dirty="0"/>
              <a:t>CAEP Program Reporting: Instructional Hours</a:t>
            </a:r>
          </a:p>
        </p:txBody>
      </p:sp>
      <p:sp>
        <p:nvSpPr>
          <p:cNvPr id="3" name="Content Placeholder 2"/>
          <p:cNvSpPr>
            <a:spLocks noGrp="1"/>
          </p:cNvSpPr>
          <p:nvPr>
            <p:ph idx="1"/>
          </p:nvPr>
        </p:nvSpPr>
        <p:spPr>
          <a:xfrm>
            <a:off x="838200" y="1690688"/>
            <a:ext cx="10515600" cy="4351338"/>
          </a:xfrm>
        </p:spPr>
        <p:txBody>
          <a:bodyPr>
            <a:normAutofit/>
          </a:bodyPr>
          <a:lstStyle/>
          <a:p>
            <a:pPr marL="0" indent="0">
              <a:buNone/>
            </a:pPr>
            <a:r>
              <a:rPr lang="en-US" sz="3200" b="1" dirty="0"/>
              <a:t>Enrollment / Instructional Hours</a:t>
            </a:r>
          </a:p>
          <a:p>
            <a:pPr marL="0" indent="0">
              <a:buNone/>
            </a:pPr>
            <a:endParaRPr lang="en-US" dirty="0"/>
          </a:p>
          <a:p>
            <a:pPr marL="0" indent="0">
              <a:buNone/>
            </a:pPr>
            <a:r>
              <a:rPr lang="en-US" sz="3200" dirty="0"/>
              <a:t>An instructional hour must meet OCTAE guidelines </a:t>
            </a:r>
            <a:r>
              <a:rPr lang="en-US" sz="3200" b="1" i="1" dirty="0"/>
              <a:t>and be associated with an instructional program</a:t>
            </a:r>
            <a:r>
              <a:rPr lang="en-US" sz="3200" dirty="0"/>
              <a:t>. Thereby, service hours must not be commingled with instructional hours.</a:t>
            </a:r>
          </a:p>
          <a:p>
            <a:r>
              <a:rPr lang="en-US" sz="3200" dirty="0"/>
              <a:t>CAEP will not track service hours. </a:t>
            </a:r>
          </a:p>
          <a:p>
            <a:r>
              <a:rPr lang="en-US" sz="3200" dirty="0"/>
              <a:t>CAEP will only report instructional hours for NOVA program area reporting. </a:t>
            </a:r>
          </a:p>
          <a:p>
            <a:pPr marL="0" indent="0">
              <a:buNone/>
            </a:pPr>
            <a:endParaRPr lang="en-US" sz="3200" dirty="0"/>
          </a:p>
        </p:txBody>
      </p:sp>
      <p:pic>
        <p:nvPicPr>
          <p:cNvPr id="5" name="Picture 4">
            <a:extLst>
              <a:ext uri="{FF2B5EF4-FFF2-40B4-BE49-F238E27FC236}">
                <a16:creationId xmlns:a16="http://schemas.microsoft.com/office/drawing/2014/main" id="{365B877C-FF24-41A3-98EC-2A2E9AE2755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0626" y="6218531"/>
            <a:ext cx="2188654" cy="548688"/>
          </a:xfrm>
          <a:prstGeom prst="rect">
            <a:avLst/>
          </a:prstGeom>
        </p:spPr>
      </p:pic>
    </p:spTree>
    <p:extLst>
      <p:ext uri="{BB962C8B-B14F-4D97-AF65-F5344CB8AC3E}">
        <p14:creationId xmlns:p14="http://schemas.microsoft.com/office/powerpoint/2010/main" val="36842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CAEP Program Reporting: Instructional Hours </a:t>
            </a:r>
          </a:p>
        </p:txBody>
      </p:sp>
      <p:sp>
        <p:nvSpPr>
          <p:cNvPr id="3" name="Content Placeholder 2"/>
          <p:cNvSpPr>
            <a:spLocks noGrp="1"/>
          </p:cNvSpPr>
          <p:nvPr>
            <p:ph idx="1"/>
          </p:nvPr>
        </p:nvSpPr>
        <p:spPr/>
        <p:txBody>
          <a:bodyPr>
            <a:normAutofit lnSpcReduction="10000"/>
          </a:bodyPr>
          <a:lstStyle/>
          <a:p>
            <a:pPr marL="0" indent="0">
              <a:buNone/>
            </a:pPr>
            <a:r>
              <a:rPr lang="en-US" sz="3200" b="1" dirty="0"/>
              <a:t>Contact Hours Definition</a:t>
            </a:r>
            <a:r>
              <a:rPr lang="en-US" dirty="0"/>
              <a:t>. Hours of instruction or instructional activity that the participant receives from the program. Instructional activity includes any program-sponsored activity designed to promote learning in the program curriculum, such as classroom instruction, assessment, tutoring, or participation in a learning lab. Time spent on assessment can be counted only if the assessment is designed to inform placement decisions, assess progress, or inform instruction. Time used simply to administer tests, such as the GED tests, cannot be counted as instructional activity. </a:t>
            </a:r>
          </a:p>
          <a:p>
            <a:pPr marL="0" indent="0">
              <a:buNone/>
            </a:pPr>
            <a:endParaRPr lang="en-US" dirty="0"/>
          </a:p>
          <a:p>
            <a:pPr marL="0" indent="0">
              <a:buNone/>
            </a:pPr>
            <a:r>
              <a:rPr lang="en-US" u="sng" dirty="0">
                <a:hlinkClick r:id="rId3"/>
              </a:rPr>
              <a:t>https://www.nrsweb.org/sites/default/files/NRS_TA_Guide.pdf</a:t>
            </a:r>
            <a:endParaRPr lang="en-US" dirty="0"/>
          </a:p>
          <a:p>
            <a:pPr marL="0" indent="0">
              <a:buNone/>
            </a:pPr>
            <a:endParaRPr lang="en-US" dirty="0"/>
          </a:p>
        </p:txBody>
      </p:sp>
      <p:pic>
        <p:nvPicPr>
          <p:cNvPr id="5" name="Picture 4">
            <a:extLst>
              <a:ext uri="{FF2B5EF4-FFF2-40B4-BE49-F238E27FC236}">
                <a16:creationId xmlns:a16="http://schemas.microsoft.com/office/drawing/2014/main" id="{CD1CA6C0-D1A2-4274-9B55-A57C16D569F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900" y="6218531"/>
            <a:ext cx="2188654" cy="548688"/>
          </a:xfrm>
          <a:prstGeom prst="rect">
            <a:avLst/>
          </a:prstGeom>
        </p:spPr>
      </p:pic>
    </p:spTree>
    <p:extLst>
      <p:ext uri="{BB962C8B-B14F-4D97-AF65-F5344CB8AC3E}">
        <p14:creationId xmlns:p14="http://schemas.microsoft.com/office/powerpoint/2010/main" val="4193828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445" y="219607"/>
            <a:ext cx="10712355" cy="971969"/>
          </a:xfrm>
        </p:spPr>
        <p:txBody>
          <a:bodyPr>
            <a:normAutofit fontScale="90000"/>
          </a:bodyPr>
          <a:lstStyle/>
          <a:p>
            <a:r>
              <a:rPr lang="en-US" dirty="0"/>
              <a:t>CAEP Program Reporting: Student Barriers to Employment</a:t>
            </a:r>
          </a:p>
        </p:txBody>
      </p:sp>
      <p:sp>
        <p:nvSpPr>
          <p:cNvPr id="3" name="Content Placeholder 2"/>
          <p:cNvSpPr>
            <a:spLocks noGrp="1"/>
          </p:cNvSpPr>
          <p:nvPr>
            <p:ph idx="1"/>
          </p:nvPr>
        </p:nvSpPr>
        <p:spPr>
          <a:xfrm>
            <a:off x="536275" y="1406105"/>
            <a:ext cx="8607725" cy="5020573"/>
          </a:xfrm>
        </p:spPr>
        <p:txBody>
          <a:bodyPr>
            <a:normAutofit lnSpcReduction="10000"/>
          </a:bodyPr>
          <a:lstStyle/>
          <a:p>
            <a:r>
              <a:rPr lang="en-US" sz="3200" dirty="0"/>
              <a:t>Agencies will record barriers to employment for all CAEP students at intake.</a:t>
            </a:r>
          </a:p>
          <a:p>
            <a:r>
              <a:rPr lang="en-US" sz="3200" dirty="0"/>
              <a:t>CAEP student barriers and their definitions will align with federal WIOA II barriers to employment.</a:t>
            </a:r>
          </a:p>
          <a:p>
            <a:r>
              <a:rPr lang="en-US" sz="3200" dirty="0"/>
              <a:t>As part of the federal alignment, ABE/ASE and ESL learners will automatically tie into specific barriers </a:t>
            </a:r>
          </a:p>
          <a:p>
            <a:r>
              <a:rPr lang="en-US" sz="3200" dirty="0"/>
              <a:t>For Workforce Preparation/Workforce Re-Entry – learners are no longer tied to any specific barriers, and no longer tied to 55 + years of age.</a:t>
            </a:r>
          </a:p>
          <a:p>
            <a:endParaRPr lang="en-US" sz="3200" dirty="0"/>
          </a:p>
          <a:p>
            <a:pPr marL="0" indent="0">
              <a:buNone/>
            </a:pPr>
            <a:endParaRPr lang="en-US" dirty="0"/>
          </a:p>
        </p:txBody>
      </p:sp>
      <p:pic>
        <p:nvPicPr>
          <p:cNvPr id="5" name="Picture 1" descr="Brandmark of the California Adult Education Program">
            <a:extLst>
              <a:ext uri="{C183D7F6-B498-43B3-948B-1728B52AA6E4}">
                <adec:decorative xmlns:adec="http://schemas.microsoft.com/office/drawing/2017/decorative" val="0"/>
              </a:ext>
            </a:extLst>
          </p:cNvPr>
          <p:cNvPicPr>
            <a:picLocks noChangeAspect="1" noChangeArrowheads="1"/>
          </p:cNvPicPr>
          <p:nvPr/>
        </p:nvPicPr>
        <p:blipFill>
          <a:blip r:embed="rId3" cstate="print"/>
          <a:srcRect/>
          <a:stretch>
            <a:fillRect/>
          </a:stretch>
        </p:blipFill>
        <p:spPr bwMode="auto">
          <a:xfrm>
            <a:off x="9682539" y="2060235"/>
            <a:ext cx="2205486" cy="3882117"/>
          </a:xfrm>
          <a:prstGeom prst="rect">
            <a:avLst/>
          </a:prstGeom>
          <a:noFill/>
          <a:ln w="9525">
            <a:noFill/>
            <a:miter lim="800000"/>
            <a:headEnd/>
            <a:tailEnd/>
          </a:ln>
        </p:spPr>
      </p:pic>
      <p:sp>
        <p:nvSpPr>
          <p:cNvPr id="6" name="Right Arrow 5">
            <a:extLst>
              <a:ext uri="{C183D7F6-B498-43B3-948B-1728B52AA6E4}">
                <adec:decorative xmlns:adec="http://schemas.microsoft.com/office/drawing/2017/decorative" val="1"/>
              </a:ext>
            </a:extLst>
          </p:cNvPr>
          <p:cNvSpPr/>
          <p:nvPr/>
        </p:nvSpPr>
        <p:spPr>
          <a:xfrm>
            <a:off x="8883446" y="3439353"/>
            <a:ext cx="908360" cy="17511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Right Arrow 6">
            <a:extLst>
              <a:ext uri="{C183D7F6-B498-43B3-948B-1728B52AA6E4}">
                <adec:decorative xmlns:adec="http://schemas.microsoft.com/office/drawing/2017/decorative" val="1"/>
              </a:ext>
            </a:extLst>
          </p:cNvPr>
          <p:cNvSpPr/>
          <p:nvPr/>
        </p:nvSpPr>
        <p:spPr>
          <a:xfrm>
            <a:off x="8883446" y="4906028"/>
            <a:ext cx="908360" cy="17511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Right Arrow 7">
            <a:extLst>
              <a:ext uri="{C183D7F6-B498-43B3-948B-1728B52AA6E4}">
                <adec:decorative xmlns:adec="http://schemas.microsoft.com/office/drawing/2017/decorative" val="1"/>
              </a:ext>
            </a:extLst>
          </p:cNvPr>
          <p:cNvSpPr/>
          <p:nvPr/>
        </p:nvSpPr>
        <p:spPr>
          <a:xfrm>
            <a:off x="8883446" y="2807133"/>
            <a:ext cx="908360" cy="17511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135AD3A9-E069-47D3-866A-F808902AD39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52271" y="6218531"/>
            <a:ext cx="2188654" cy="548688"/>
          </a:xfrm>
          <a:prstGeom prst="rect">
            <a:avLst/>
          </a:prstGeom>
        </p:spPr>
      </p:pic>
    </p:spTree>
    <p:extLst>
      <p:ext uri="{BB962C8B-B14F-4D97-AF65-F5344CB8AC3E}">
        <p14:creationId xmlns:p14="http://schemas.microsoft.com/office/powerpoint/2010/main" val="2490679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3" y="269591"/>
            <a:ext cx="11293007" cy="876821"/>
          </a:xfrm>
        </p:spPr>
        <p:txBody>
          <a:bodyPr>
            <a:normAutofit/>
          </a:bodyPr>
          <a:lstStyle/>
          <a:p>
            <a:r>
              <a:rPr lang="en-US" dirty="0"/>
              <a:t>CAEP Reporting: CTE measurable skills gains</a:t>
            </a:r>
          </a:p>
        </p:txBody>
      </p:sp>
      <p:sp>
        <p:nvSpPr>
          <p:cNvPr id="3" name="Content Placeholder 2"/>
          <p:cNvSpPr>
            <a:spLocks noGrp="1"/>
          </p:cNvSpPr>
          <p:nvPr>
            <p:ph idx="1"/>
          </p:nvPr>
        </p:nvSpPr>
        <p:spPr>
          <a:xfrm>
            <a:off x="491707" y="1528548"/>
            <a:ext cx="11197086" cy="4967143"/>
          </a:xfrm>
        </p:spPr>
        <p:txBody>
          <a:bodyPr>
            <a:normAutofit lnSpcReduction="10000"/>
          </a:bodyPr>
          <a:lstStyle/>
          <a:p>
            <a:pPr marL="0" indent="0">
              <a:buNone/>
            </a:pPr>
            <a:r>
              <a:rPr lang="en-US" sz="3200" b="1" dirty="0"/>
              <a:t>WIOA I / CAEP Alignment – Aligning Occupational Skills Gain and Workforce Preparation Outcome to WIOA I Passage of an Exam</a:t>
            </a:r>
            <a:br>
              <a:rPr lang="en-US" sz="3200" b="1" dirty="0"/>
            </a:br>
            <a:endParaRPr lang="en-US" sz="3200" b="1" dirty="0"/>
          </a:p>
          <a:p>
            <a:pPr marL="0" indent="0">
              <a:buNone/>
            </a:pPr>
            <a:r>
              <a:rPr lang="en-US" sz="3200" dirty="0"/>
              <a:t>WIOA I has replaced the Skills Progression Measurable Skills Gain with Passage of an Exam. CAEP will align the Occupational Skills Gain and Workforce Preparation Outcomes.</a:t>
            </a:r>
          </a:p>
          <a:p>
            <a:pPr lvl="1"/>
            <a:r>
              <a:rPr lang="en-US" sz="3200" dirty="0"/>
              <a:t>When a student achieves an Occupational Skills Gain, that now entails that the student passes an exam such as work skills demonstration, written test, standardized pre/post-test. </a:t>
            </a:r>
          </a:p>
          <a:p>
            <a:pPr lvl="1"/>
            <a:r>
              <a:rPr lang="en-US" sz="3200" dirty="0"/>
              <a:t>Workforce Preparation Outcome should include some documentation of work skills progression or attainment.</a:t>
            </a:r>
          </a:p>
          <a:p>
            <a:pPr marL="0" indent="0">
              <a:buNone/>
            </a:pPr>
            <a:endParaRPr lang="en-US" dirty="0"/>
          </a:p>
        </p:txBody>
      </p:sp>
    </p:spTree>
    <p:extLst>
      <p:ext uri="{BB962C8B-B14F-4D97-AF65-F5344CB8AC3E}">
        <p14:creationId xmlns:p14="http://schemas.microsoft.com/office/powerpoint/2010/main" val="1165432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321993"/>
            <a:ext cx="10515600" cy="1014122"/>
          </a:xfrm>
        </p:spPr>
        <p:txBody>
          <a:bodyPr/>
          <a:lstStyle/>
          <a:p>
            <a:r>
              <a:rPr lang="en-US" b="1" dirty="0">
                <a:solidFill>
                  <a:schemeClr val="accent1">
                    <a:lumMod val="75000"/>
                  </a:schemeClr>
                </a:solidFill>
                <a:effectLst>
                  <a:outerShdw blurRad="38100" dist="38100" dir="2700000" algn="tl">
                    <a:srgbClr val="000000">
                      <a:alpha val="43137"/>
                    </a:srgbClr>
                  </a:outerShdw>
                </a:effectLst>
              </a:rPr>
              <a:t>WIOA Alignment to AB 104</a:t>
            </a:r>
          </a:p>
        </p:txBody>
      </p:sp>
      <p:sp>
        <p:nvSpPr>
          <p:cNvPr id="3" name="Content Placeholder 2"/>
          <p:cNvSpPr>
            <a:spLocks noGrp="1"/>
          </p:cNvSpPr>
          <p:nvPr>
            <p:ph sz="quarter" idx="4294967295"/>
          </p:nvPr>
        </p:nvSpPr>
        <p:spPr>
          <a:xfrm>
            <a:off x="507720" y="1259681"/>
            <a:ext cx="11397231" cy="4338637"/>
          </a:xfrm>
        </p:spPr>
        <p:txBody>
          <a:bodyPr/>
          <a:lstStyle/>
          <a:p>
            <a:pPr marL="0" indent="0" algn="l">
              <a:buNone/>
            </a:pPr>
            <a:r>
              <a:rPr lang="en-US" dirty="0"/>
              <a:t>The WIOA Performance Indicators, along with the 5 types of MSG, comprise the framework for the six AB 104 outcomes:</a:t>
            </a:r>
          </a:p>
        </p:txBody>
      </p:sp>
      <p:sp>
        <p:nvSpPr>
          <p:cNvPr id="5" name="Content Placeholder 4"/>
          <p:cNvSpPr>
            <a:spLocks noGrp="1"/>
          </p:cNvSpPr>
          <p:nvPr>
            <p:ph sz="quarter" idx="4294967295"/>
          </p:nvPr>
        </p:nvSpPr>
        <p:spPr>
          <a:xfrm>
            <a:off x="795355" y="2157330"/>
            <a:ext cx="4205288" cy="4338638"/>
          </a:xfrm>
        </p:spPr>
        <p:txBody>
          <a:bodyPr>
            <a:normAutofit fontScale="92500" lnSpcReduction="20000"/>
          </a:bodyPr>
          <a:lstStyle/>
          <a:p>
            <a:pPr marL="0" indent="0" algn="l">
              <a:buNone/>
            </a:pPr>
            <a:r>
              <a:rPr lang="en-US" dirty="0">
                <a:solidFill>
                  <a:srgbClr val="FF0000"/>
                </a:solidFill>
              </a:rPr>
              <a:t>Indicators:</a:t>
            </a:r>
          </a:p>
          <a:p>
            <a:pPr marL="361639" indent="-361639">
              <a:buFont typeface="+mj-lt"/>
              <a:buAutoNum type="arabicPeriod"/>
            </a:pPr>
            <a:r>
              <a:rPr lang="en-US" dirty="0"/>
              <a:t>Employment</a:t>
            </a:r>
          </a:p>
          <a:p>
            <a:pPr marL="361639" indent="-361639">
              <a:buFont typeface="+mj-lt"/>
              <a:buAutoNum type="arabicPeriod"/>
            </a:pPr>
            <a:r>
              <a:rPr lang="en-US" dirty="0"/>
              <a:t>Wages</a:t>
            </a:r>
          </a:p>
          <a:p>
            <a:pPr algn="l"/>
            <a:endParaRPr lang="en-US" dirty="0"/>
          </a:p>
          <a:p>
            <a:pPr marL="0" indent="0" algn="l">
              <a:buNone/>
            </a:pPr>
            <a:r>
              <a:rPr lang="en-US" dirty="0">
                <a:solidFill>
                  <a:srgbClr val="FF0000"/>
                </a:solidFill>
              </a:rPr>
              <a:t>MSGs:</a:t>
            </a:r>
          </a:p>
          <a:p>
            <a:pPr marL="361639" indent="-361639">
              <a:buFont typeface="+mj-lt"/>
              <a:buAutoNum type="arabicPeriod"/>
            </a:pPr>
            <a:r>
              <a:rPr lang="en-US" dirty="0"/>
              <a:t>Literacy gain</a:t>
            </a:r>
          </a:p>
          <a:p>
            <a:pPr marL="361639" indent="-361639">
              <a:buFont typeface="+mj-lt"/>
              <a:buAutoNum type="arabicPeriod"/>
            </a:pPr>
            <a:r>
              <a:rPr lang="en-US" dirty="0"/>
              <a:t>Secondary</a:t>
            </a:r>
          </a:p>
          <a:p>
            <a:pPr marL="361639" indent="-361639">
              <a:buFont typeface="+mj-lt"/>
              <a:buAutoNum type="arabicPeriod"/>
            </a:pPr>
            <a:r>
              <a:rPr lang="en-US" dirty="0"/>
              <a:t>Post-Secondary</a:t>
            </a:r>
          </a:p>
          <a:p>
            <a:pPr marL="361639" indent="-361639">
              <a:buFont typeface="+mj-lt"/>
              <a:buAutoNum type="arabicPeriod"/>
            </a:pPr>
            <a:r>
              <a:rPr lang="en-US" dirty="0"/>
              <a:t>Training Milestone</a:t>
            </a:r>
          </a:p>
          <a:p>
            <a:pPr marL="361639" indent="-361639">
              <a:buFont typeface="+mj-lt"/>
              <a:buAutoNum type="arabicPeriod"/>
            </a:pPr>
            <a:r>
              <a:rPr lang="en-US" dirty="0"/>
              <a:t>Skills Progression</a:t>
            </a:r>
          </a:p>
        </p:txBody>
      </p:sp>
      <p:sp>
        <p:nvSpPr>
          <p:cNvPr id="4" name="Rectangle 3"/>
          <p:cNvSpPr/>
          <p:nvPr/>
        </p:nvSpPr>
        <p:spPr>
          <a:xfrm>
            <a:off x="6256603" y="2157330"/>
            <a:ext cx="4392388" cy="3700628"/>
          </a:xfrm>
          <a:prstGeom prst="rect">
            <a:avLst/>
          </a:prstGeom>
        </p:spPr>
        <p:txBody>
          <a:bodyPr wrap="square">
            <a:spAutoFit/>
          </a:bodyPr>
          <a:lstStyle/>
          <a:p>
            <a:pPr defTabSz="642915">
              <a:lnSpc>
                <a:spcPct val="90000"/>
              </a:lnSpc>
              <a:spcBef>
                <a:spcPts val="703"/>
              </a:spcBef>
              <a:defRPr/>
            </a:pPr>
            <a:r>
              <a:rPr lang="en-US" sz="2250" dirty="0">
                <a:solidFill>
                  <a:srgbClr val="FF0000"/>
                </a:solidFill>
              </a:rPr>
              <a:t>AB 104 Outcomes:</a:t>
            </a:r>
          </a:p>
          <a:p>
            <a:pPr marL="361639" indent="-361639" defTabSz="642915">
              <a:lnSpc>
                <a:spcPct val="90000"/>
              </a:lnSpc>
              <a:spcBef>
                <a:spcPts val="703"/>
              </a:spcBef>
              <a:buFont typeface="+mj-lt"/>
              <a:buAutoNum type="arabicPeriod"/>
              <a:defRPr/>
            </a:pPr>
            <a:r>
              <a:rPr lang="en-US" sz="2250" dirty="0">
                <a:solidFill>
                  <a:prstClr val="black"/>
                </a:solidFill>
              </a:rPr>
              <a:t>Improved literacy skills</a:t>
            </a:r>
            <a:r>
              <a:rPr lang="en-US" sz="2250" i="1" dirty="0">
                <a:solidFill>
                  <a:prstClr val="black"/>
                </a:solidFill>
              </a:rPr>
              <a:t> </a:t>
            </a:r>
          </a:p>
          <a:p>
            <a:pPr marL="361639" indent="-361639" defTabSz="642915">
              <a:lnSpc>
                <a:spcPct val="90000"/>
              </a:lnSpc>
              <a:spcBef>
                <a:spcPts val="703"/>
              </a:spcBef>
              <a:buFont typeface="+mj-lt"/>
              <a:buAutoNum type="arabicPeriod"/>
              <a:defRPr/>
            </a:pPr>
            <a:r>
              <a:rPr lang="en-US" sz="2250" dirty="0">
                <a:solidFill>
                  <a:prstClr val="black"/>
                </a:solidFill>
              </a:rPr>
              <a:t>Completion of high school diplomas or their recognized equivalents</a:t>
            </a:r>
            <a:endParaRPr lang="en-US" sz="2250" i="1" dirty="0">
              <a:solidFill>
                <a:prstClr val="black"/>
              </a:solidFill>
            </a:endParaRPr>
          </a:p>
          <a:p>
            <a:pPr marL="361639" indent="-361639" defTabSz="642915">
              <a:lnSpc>
                <a:spcPct val="90000"/>
              </a:lnSpc>
              <a:spcBef>
                <a:spcPts val="703"/>
              </a:spcBef>
              <a:buFont typeface="+mj-lt"/>
              <a:buAutoNum type="arabicPeriod"/>
              <a:defRPr/>
            </a:pPr>
            <a:r>
              <a:rPr lang="en-US" sz="2250" dirty="0">
                <a:solidFill>
                  <a:prstClr val="black"/>
                </a:solidFill>
              </a:rPr>
              <a:t>Completion of postsecondary</a:t>
            </a:r>
            <a:r>
              <a:rPr lang="en-US" sz="2250" i="1" dirty="0">
                <a:solidFill>
                  <a:prstClr val="black"/>
                </a:solidFill>
              </a:rPr>
              <a:t> </a:t>
            </a:r>
            <a:endParaRPr lang="en-US" sz="2250" dirty="0">
              <a:solidFill>
                <a:prstClr val="black"/>
              </a:solidFill>
            </a:endParaRPr>
          </a:p>
          <a:p>
            <a:pPr marL="361639" indent="-361639" defTabSz="642915">
              <a:lnSpc>
                <a:spcPct val="90000"/>
              </a:lnSpc>
              <a:spcBef>
                <a:spcPts val="703"/>
              </a:spcBef>
              <a:buFont typeface="+mj-lt"/>
              <a:buAutoNum type="arabicPeriod"/>
              <a:defRPr/>
            </a:pPr>
            <a:r>
              <a:rPr lang="en-US" sz="2250" dirty="0">
                <a:solidFill>
                  <a:prstClr val="black"/>
                </a:solidFill>
              </a:rPr>
              <a:t>Placement into jobs</a:t>
            </a:r>
          </a:p>
          <a:p>
            <a:pPr marL="361639" indent="-361639" defTabSz="642915">
              <a:lnSpc>
                <a:spcPct val="90000"/>
              </a:lnSpc>
              <a:spcBef>
                <a:spcPts val="703"/>
              </a:spcBef>
              <a:buFont typeface="+mj-lt"/>
              <a:buAutoNum type="arabicPeriod"/>
              <a:defRPr/>
            </a:pPr>
            <a:r>
              <a:rPr lang="en-US" sz="2250" dirty="0">
                <a:solidFill>
                  <a:prstClr val="black"/>
                </a:solidFill>
              </a:rPr>
              <a:t>Improved wages </a:t>
            </a:r>
          </a:p>
          <a:p>
            <a:pPr marL="361639" indent="-361639" defTabSz="642915">
              <a:lnSpc>
                <a:spcPct val="90000"/>
              </a:lnSpc>
              <a:spcBef>
                <a:spcPts val="703"/>
              </a:spcBef>
              <a:buFont typeface="+mj-lt"/>
              <a:buAutoNum type="arabicPeriod"/>
              <a:defRPr/>
            </a:pPr>
            <a:r>
              <a:rPr lang="en-US" sz="2250" i="1" dirty="0">
                <a:solidFill>
                  <a:prstClr val="black"/>
                </a:solidFill>
              </a:rPr>
              <a:t>Post Secondary Transition</a:t>
            </a:r>
          </a:p>
          <a:p>
            <a:pPr defTabSz="642915">
              <a:lnSpc>
                <a:spcPct val="90000"/>
              </a:lnSpc>
              <a:spcBef>
                <a:spcPts val="703"/>
              </a:spcBef>
              <a:defRPr/>
            </a:pPr>
            <a:endParaRPr lang="en-US" sz="1266" dirty="0">
              <a:solidFill>
                <a:prstClr val="black"/>
              </a:solidFill>
              <a:latin typeface="Calibri"/>
            </a:endParaRPr>
          </a:p>
        </p:txBody>
      </p:sp>
      <p:sp>
        <p:nvSpPr>
          <p:cNvPr id="6" name="Left-Right Arrow 5">
            <a:extLst>
              <a:ext uri="{C183D7F6-B498-43B3-948B-1728B52AA6E4}">
                <adec:decorative xmlns:adec="http://schemas.microsoft.com/office/drawing/2017/decorative" val="1"/>
              </a:ext>
            </a:extLst>
          </p:cNvPr>
          <p:cNvSpPr/>
          <p:nvPr/>
        </p:nvSpPr>
        <p:spPr>
          <a:xfrm>
            <a:off x="4186304" y="3428999"/>
            <a:ext cx="1628677" cy="916953"/>
          </a:xfrm>
          <a:prstGeom prst="leftRightArrow">
            <a:avLst/>
          </a:prstGeom>
          <a:solidFill>
            <a:schemeClr val="accent5">
              <a:lumMod val="75000"/>
            </a:schemeClr>
          </a:solidFill>
          <a:ln w="25400" cap="flat">
            <a:solidFill>
              <a:srgbClr val="0365C0"/>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latinLnBrk="1" hangingPunct="0"/>
            <a:endParaRPr lang="en-US" sz="2531" dirty="0">
              <a:solidFill>
                <a:srgbClr val="000000"/>
              </a:solidFill>
              <a:sym typeface="Helvetica"/>
            </a:endParaRPr>
          </a:p>
        </p:txBody>
      </p:sp>
      <p:pic>
        <p:nvPicPr>
          <p:cNvPr id="8" name="Picture 7">
            <a:extLst>
              <a:ext uri="{FF2B5EF4-FFF2-40B4-BE49-F238E27FC236}">
                <a16:creationId xmlns:a16="http://schemas.microsoft.com/office/drawing/2014/main" id="{31B982DC-39C3-4DD9-912D-5F468DC0271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980" y="6221624"/>
            <a:ext cx="2188654" cy="548688"/>
          </a:xfrm>
          <a:prstGeom prst="rect">
            <a:avLst/>
          </a:prstGeom>
        </p:spPr>
      </p:pic>
    </p:spTree>
    <p:extLst>
      <p:ext uri="{BB962C8B-B14F-4D97-AF65-F5344CB8AC3E}">
        <p14:creationId xmlns:p14="http://schemas.microsoft.com/office/powerpoint/2010/main" val="643388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8376" y="348891"/>
            <a:ext cx="7886700" cy="500498"/>
          </a:xfrm>
        </p:spPr>
        <p:txBody>
          <a:bodyPr>
            <a:noAutofit/>
          </a:bodyPr>
          <a:lstStyle/>
          <a:p>
            <a:r>
              <a:rPr lang="en-US" sz="4800" b="1" dirty="0">
                <a:solidFill>
                  <a:schemeClr val="accent1">
                    <a:lumMod val="75000"/>
                  </a:schemeClr>
                </a:solidFill>
              </a:rPr>
              <a:t>CAEP Outcomes</a:t>
            </a:r>
          </a:p>
        </p:txBody>
      </p:sp>
      <p:graphicFrame>
        <p:nvGraphicFramePr>
          <p:cNvPr id="3" name="Diagram 2" descr="Literacy Gains&#10;HSE/HS Diploma&#10;Post-Secondary&#10;Enter Employment&#10;Increase Wages&#10;Transition"/>
          <p:cNvGraphicFramePr/>
          <p:nvPr>
            <p:extLst>
              <p:ext uri="{D42A27DB-BD31-4B8C-83A1-F6EECF244321}">
                <p14:modId xmlns:p14="http://schemas.microsoft.com/office/powerpoint/2010/main" val="1152176427"/>
              </p:ext>
            </p:extLst>
          </p:nvPr>
        </p:nvGraphicFramePr>
        <p:xfrm>
          <a:off x="1472018" y="1424257"/>
          <a:ext cx="9526683" cy="45298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854649" y="2360977"/>
            <a:ext cx="2233748" cy="1546577"/>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Pre/Post Level Completion</a:t>
            </a:r>
          </a:p>
          <a:p>
            <a:pPr marL="214312" indent="-214312" defTabSz="685797">
              <a:buFont typeface="Arial" panose="020B0604020202020204" pitchFamily="34" charset="0"/>
              <a:buChar char="•"/>
            </a:pPr>
            <a:r>
              <a:rPr lang="en-US" sz="1350" dirty="0">
                <a:latin typeface="Calibri" panose="020F0502020204030204"/>
              </a:rPr>
              <a:t>Carnegie Units /HS Credits</a:t>
            </a:r>
          </a:p>
          <a:p>
            <a:pPr marL="214312" indent="-214312" defTabSz="685797">
              <a:buFont typeface="Arial" panose="020B0604020202020204" pitchFamily="34" charset="0"/>
              <a:buChar char="•"/>
            </a:pPr>
            <a:r>
              <a:rPr lang="en-US" sz="1350" dirty="0">
                <a:latin typeface="Calibri" panose="020F0502020204030204"/>
              </a:rPr>
              <a:t>CDCP Certificate</a:t>
            </a:r>
          </a:p>
          <a:p>
            <a:pPr marL="214312" indent="-214312" defTabSz="685797">
              <a:buFont typeface="Arial" panose="020B0604020202020204" pitchFamily="34" charset="0"/>
              <a:buChar char="•"/>
            </a:pPr>
            <a:r>
              <a:rPr lang="en-US" sz="1350" dirty="0">
                <a:latin typeface="Calibri" panose="020F0502020204030204"/>
              </a:rPr>
              <a:t>Occupational Skills Gain</a:t>
            </a:r>
          </a:p>
          <a:p>
            <a:pPr marL="214312" indent="-214312" defTabSz="685797">
              <a:buFont typeface="Arial" panose="020B0604020202020204" pitchFamily="34" charset="0"/>
              <a:buChar char="•"/>
            </a:pPr>
            <a:r>
              <a:rPr lang="en-US" sz="1350" dirty="0">
                <a:latin typeface="Calibri" panose="020F0502020204030204"/>
              </a:rPr>
              <a:t>Workforce Preparation</a:t>
            </a:r>
          </a:p>
        </p:txBody>
      </p:sp>
      <p:sp>
        <p:nvSpPr>
          <p:cNvPr id="5" name="TextBox 4"/>
          <p:cNvSpPr txBox="1"/>
          <p:nvPr/>
        </p:nvSpPr>
        <p:spPr>
          <a:xfrm>
            <a:off x="4690111" y="2365242"/>
            <a:ext cx="2233748" cy="923330"/>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High School Diploma</a:t>
            </a:r>
          </a:p>
          <a:p>
            <a:pPr marL="214312" indent="-214312" defTabSz="685797">
              <a:buFont typeface="Arial" panose="020B0604020202020204" pitchFamily="34" charset="0"/>
              <a:buChar char="•"/>
            </a:pPr>
            <a:r>
              <a:rPr lang="en-US" sz="1350" dirty="0">
                <a:solidFill>
                  <a:prstClr val="black"/>
                </a:solidFill>
                <a:latin typeface="Calibri" panose="020F0502020204030204"/>
              </a:rPr>
              <a:t>Passed GED</a:t>
            </a:r>
          </a:p>
          <a:p>
            <a:pPr marL="214312" indent="-214312" defTabSz="685797">
              <a:buFont typeface="Arial" panose="020B0604020202020204" pitchFamily="34" charset="0"/>
              <a:buChar char="•"/>
            </a:pPr>
            <a:r>
              <a:rPr lang="en-US" sz="1350" dirty="0">
                <a:solidFill>
                  <a:prstClr val="black"/>
                </a:solidFill>
                <a:latin typeface="Calibri" panose="020F0502020204030204"/>
              </a:rPr>
              <a:t>Passed HiSET</a:t>
            </a:r>
          </a:p>
          <a:p>
            <a:pPr marL="214312" indent="-214312" defTabSz="685797">
              <a:buFont typeface="Arial" panose="020B0604020202020204" pitchFamily="34" charset="0"/>
              <a:buChar char="•"/>
            </a:pPr>
            <a:r>
              <a:rPr lang="en-US" sz="1350" dirty="0">
                <a:solidFill>
                  <a:prstClr val="black"/>
                </a:solidFill>
                <a:latin typeface="Calibri" panose="020F0502020204030204"/>
              </a:rPr>
              <a:t>Passed TASC</a:t>
            </a:r>
          </a:p>
        </p:txBody>
      </p:sp>
      <p:sp>
        <p:nvSpPr>
          <p:cNvPr id="6" name="TextBox 5"/>
          <p:cNvSpPr txBox="1"/>
          <p:nvPr/>
        </p:nvSpPr>
        <p:spPr>
          <a:xfrm>
            <a:off x="7425146" y="2320778"/>
            <a:ext cx="3043233" cy="1131079"/>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College Degree – AA, AS, BA, BS</a:t>
            </a:r>
          </a:p>
          <a:p>
            <a:pPr marL="214312" indent="-214312" defTabSz="685797">
              <a:buFont typeface="Arial" panose="020B0604020202020204" pitchFamily="34" charset="0"/>
              <a:buChar char="•"/>
            </a:pPr>
            <a:r>
              <a:rPr lang="en-US" sz="1350" dirty="0">
                <a:solidFill>
                  <a:prstClr val="black"/>
                </a:solidFill>
                <a:latin typeface="Calibri" panose="020F0502020204030204"/>
              </a:rPr>
              <a:t>Graduate Studies</a:t>
            </a:r>
          </a:p>
          <a:p>
            <a:pPr marL="214312" indent="-214312" defTabSz="685797">
              <a:buFont typeface="Arial" panose="020B0604020202020204" pitchFamily="34" charset="0"/>
              <a:buChar char="•"/>
            </a:pPr>
            <a:r>
              <a:rPr lang="en-US" sz="1350" dirty="0">
                <a:solidFill>
                  <a:prstClr val="black"/>
                </a:solidFill>
                <a:latin typeface="Calibri" panose="020F0502020204030204"/>
              </a:rPr>
              <a:t>Training Credential</a:t>
            </a:r>
          </a:p>
          <a:p>
            <a:pPr marL="214312" indent="-214312" defTabSz="685797">
              <a:buFont typeface="Arial" panose="020B0604020202020204" pitchFamily="34" charset="0"/>
              <a:buChar char="•"/>
            </a:pPr>
            <a:r>
              <a:rPr lang="en-US" sz="1350" dirty="0">
                <a:solidFill>
                  <a:prstClr val="black"/>
                </a:solidFill>
                <a:latin typeface="Calibri" panose="020F0502020204030204"/>
              </a:rPr>
              <a:t>Occupational Licensure/Certificate</a:t>
            </a:r>
          </a:p>
          <a:p>
            <a:pPr marL="214312" indent="-214312" defTabSz="685797">
              <a:buFont typeface="Arial" panose="020B0604020202020204" pitchFamily="34" charset="0"/>
              <a:buChar char="•"/>
            </a:pPr>
            <a:r>
              <a:rPr lang="en-US" sz="1350" dirty="0">
                <a:solidFill>
                  <a:prstClr val="black"/>
                </a:solidFill>
                <a:latin typeface="Calibri" panose="020F0502020204030204"/>
              </a:rPr>
              <a:t>Apprenticeship</a:t>
            </a:r>
          </a:p>
        </p:txBody>
      </p:sp>
      <p:sp>
        <p:nvSpPr>
          <p:cNvPr id="7" name="TextBox 6"/>
          <p:cNvSpPr txBox="1"/>
          <p:nvPr/>
        </p:nvSpPr>
        <p:spPr>
          <a:xfrm>
            <a:off x="1867981" y="5163971"/>
            <a:ext cx="2233748" cy="715581"/>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Get a Job</a:t>
            </a:r>
          </a:p>
          <a:p>
            <a:pPr marL="214312" indent="-214312" defTabSz="685797">
              <a:buFont typeface="Arial" panose="020B0604020202020204" pitchFamily="34" charset="0"/>
              <a:buChar char="•"/>
            </a:pPr>
            <a:r>
              <a:rPr lang="en-US" sz="1350" dirty="0">
                <a:solidFill>
                  <a:prstClr val="black"/>
                </a:solidFill>
                <a:latin typeface="Calibri" panose="020F0502020204030204"/>
              </a:rPr>
              <a:t>Retain a Job</a:t>
            </a:r>
          </a:p>
          <a:p>
            <a:pPr marL="214312" indent="-214312" defTabSz="685797">
              <a:buFont typeface="Arial" panose="020B0604020202020204" pitchFamily="34" charset="0"/>
              <a:buChar char="•"/>
            </a:pPr>
            <a:r>
              <a:rPr lang="en-US" sz="1350" dirty="0">
                <a:solidFill>
                  <a:prstClr val="black"/>
                </a:solidFill>
                <a:latin typeface="Calibri" panose="020F0502020204030204"/>
              </a:rPr>
              <a:t>Enter Military</a:t>
            </a:r>
          </a:p>
        </p:txBody>
      </p:sp>
      <p:sp>
        <p:nvSpPr>
          <p:cNvPr id="8" name="TextBox 7"/>
          <p:cNvSpPr txBox="1"/>
          <p:nvPr/>
        </p:nvSpPr>
        <p:spPr>
          <a:xfrm>
            <a:off x="4821008" y="5177121"/>
            <a:ext cx="2233748" cy="507831"/>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Increase Wages</a:t>
            </a:r>
          </a:p>
          <a:p>
            <a:pPr marL="214312" indent="-214312" defTabSz="685797">
              <a:buFont typeface="Arial" panose="020B0604020202020204" pitchFamily="34" charset="0"/>
              <a:buChar char="•"/>
            </a:pPr>
            <a:r>
              <a:rPr lang="en-US" sz="1350" dirty="0">
                <a:solidFill>
                  <a:prstClr val="black"/>
                </a:solidFill>
                <a:latin typeface="Calibri" panose="020F0502020204030204"/>
              </a:rPr>
              <a:t>Get a Better Job</a:t>
            </a:r>
          </a:p>
        </p:txBody>
      </p:sp>
      <p:sp>
        <p:nvSpPr>
          <p:cNvPr id="9" name="TextBox 8"/>
          <p:cNvSpPr txBox="1"/>
          <p:nvPr/>
        </p:nvSpPr>
        <p:spPr>
          <a:xfrm>
            <a:off x="7575639" y="5173495"/>
            <a:ext cx="3052128" cy="715581"/>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Transition to ASE</a:t>
            </a:r>
          </a:p>
          <a:p>
            <a:pPr marL="214312" indent="-214312" defTabSz="685797">
              <a:buFont typeface="Arial" panose="020B0604020202020204" pitchFamily="34" charset="0"/>
              <a:buChar char="•"/>
            </a:pPr>
            <a:r>
              <a:rPr lang="en-US" sz="1350" dirty="0">
                <a:solidFill>
                  <a:prstClr val="black"/>
                </a:solidFill>
                <a:latin typeface="Calibri" panose="020F0502020204030204"/>
              </a:rPr>
              <a:t>Transition to Post-Secondary/CTE</a:t>
            </a:r>
          </a:p>
          <a:p>
            <a:pPr marL="214312" indent="-214312" defTabSz="685797">
              <a:buFont typeface="Arial" panose="020B0604020202020204" pitchFamily="34" charset="0"/>
              <a:buChar char="•"/>
            </a:pPr>
            <a:r>
              <a:rPr lang="en-US" sz="1350" dirty="0">
                <a:solidFill>
                  <a:prstClr val="black"/>
                </a:solidFill>
                <a:latin typeface="Calibri" panose="020F0502020204030204"/>
              </a:rPr>
              <a:t>Transition to Post-Secondary/College</a:t>
            </a:r>
          </a:p>
        </p:txBody>
      </p:sp>
      <p:pic>
        <p:nvPicPr>
          <p:cNvPr id="11" name="Picture 10">
            <a:extLst>
              <a:ext uri="{FF2B5EF4-FFF2-40B4-BE49-F238E27FC236}">
                <a16:creationId xmlns:a16="http://schemas.microsoft.com/office/drawing/2014/main" id="{52E62B33-DC36-4ECC-8189-B4C5A2F56CD2}"/>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41997" y="6234765"/>
            <a:ext cx="2188654" cy="548688"/>
          </a:xfrm>
          <a:prstGeom prst="rect">
            <a:avLst/>
          </a:prstGeom>
        </p:spPr>
      </p:pic>
    </p:spTree>
    <p:extLst>
      <p:ext uri="{BB962C8B-B14F-4D97-AF65-F5344CB8AC3E}">
        <p14:creationId xmlns:p14="http://schemas.microsoft.com/office/powerpoint/2010/main" val="434883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16D3B-C3DA-4C85-9220-759094CCFF84}"/>
              </a:ext>
              <a:ext uri="{C183D7F6-B498-43B3-948B-1728B52AA6E4}">
                <adec:decorative xmlns:adec="http://schemas.microsoft.com/office/drawing/2017/decorative" val="1"/>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CA" dirty="0"/>
              <a:t>Literacy Gains</a:t>
            </a:r>
          </a:p>
        </p:txBody>
      </p:sp>
      <p:graphicFrame>
        <p:nvGraphicFramePr>
          <p:cNvPr id="3" name="Diagram 2" descr="Literacy Gains"/>
          <p:cNvGraphicFramePr/>
          <p:nvPr>
            <p:extLst>
              <p:ext uri="{D42A27DB-BD31-4B8C-83A1-F6EECF244321}">
                <p14:modId xmlns:p14="http://schemas.microsoft.com/office/powerpoint/2010/main" val="1697406736"/>
              </p:ext>
            </p:extLst>
          </p:nvPr>
        </p:nvGraphicFramePr>
        <p:xfrm>
          <a:off x="224287" y="198408"/>
          <a:ext cx="10774415" cy="5755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365424595"/>
              </p:ext>
            </p:extLst>
          </p:nvPr>
        </p:nvGraphicFramePr>
        <p:xfrm>
          <a:off x="3614466" y="1256536"/>
          <a:ext cx="7858666" cy="5303520"/>
        </p:xfrm>
        <a:graphic>
          <a:graphicData uri="http://schemas.openxmlformats.org/drawingml/2006/table">
            <a:tbl>
              <a:tblPr firstRow="1" bandRow="1">
                <a:tableStyleId>{5C22544A-7EE6-4342-B048-85BDC9FD1C3A}</a:tableStyleId>
              </a:tblPr>
              <a:tblGrid>
                <a:gridCol w="3929333">
                  <a:extLst>
                    <a:ext uri="{9D8B030D-6E8A-4147-A177-3AD203B41FA5}">
                      <a16:colId xmlns:a16="http://schemas.microsoft.com/office/drawing/2014/main" val="298442227"/>
                    </a:ext>
                  </a:extLst>
                </a:gridCol>
                <a:gridCol w="3929333">
                  <a:extLst>
                    <a:ext uri="{9D8B030D-6E8A-4147-A177-3AD203B41FA5}">
                      <a16:colId xmlns:a16="http://schemas.microsoft.com/office/drawing/2014/main" val="3636675005"/>
                    </a:ext>
                  </a:extLst>
                </a:gridCol>
              </a:tblGrid>
              <a:tr h="389069">
                <a:tc>
                  <a:txBody>
                    <a:bodyPr/>
                    <a:lstStyle/>
                    <a:p>
                      <a:r>
                        <a:rPr lang="en-US" sz="2400" dirty="0">
                          <a:solidFill>
                            <a:schemeClr val="tx1"/>
                          </a:solidFill>
                        </a:rPr>
                        <a:t>AEBG</a:t>
                      </a:r>
                      <a:r>
                        <a:rPr lang="en-US" sz="2400" baseline="0" dirty="0">
                          <a:solidFill>
                            <a:schemeClr val="tx1"/>
                          </a:solidFill>
                        </a:rPr>
                        <a:t> Outcome</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2400" dirty="0">
                          <a:solidFill>
                            <a:schemeClr val="tx1"/>
                          </a:solidFill>
                        </a:rPr>
                        <a:t>Recording Method</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01689307"/>
                  </a:ext>
                </a:extLst>
              </a:tr>
              <a:tr h="671543">
                <a:tc>
                  <a:txBody>
                    <a:bodyPr/>
                    <a:lstStyle/>
                    <a:p>
                      <a:r>
                        <a:rPr lang="en-US" sz="2400" dirty="0"/>
                        <a:t>Pre/Post-Test</a:t>
                      </a:r>
                      <a:r>
                        <a:rPr lang="en-US" sz="2400" baseline="0" dirty="0"/>
                        <a:t> Gains</a:t>
                      </a:r>
                    </a:p>
                    <a:p>
                      <a:endParaRPr lang="en-US" sz="2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t>Enter</a:t>
                      </a:r>
                      <a:r>
                        <a:rPr lang="en-US" sz="2400" baseline="0" dirty="0"/>
                        <a:t> pre/post-test results</a:t>
                      </a:r>
                      <a:endParaRPr lang="en-US" sz="2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26230134"/>
                  </a:ext>
                </a:extLst>
              </a:tr>
              <a:tr h="671543">
                <a:tc>
                  <a:txBody>
                    <a:bodyPr/>
                    <a:lstStyle/>
                    <a:p>
                      <a:r>
                        <a:rPr lang="en-US" sz="2400" dirty="0"/>
                        <a:t>Carnegie Units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t>No “bubble” but via self reported level</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23637617"/>
                  </a:ext>
                </a:extLst>
              </a:tr>
              <a:tr h="6715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mn-lt"/>
                        </a:rPr>
                        <a:t>CDCP Certificate</a:t>
                      </a:r>
                    </a:p>
                    <a:p>
                      <a:endParaRPr lang="en-US" sz="2400" dirty="0"/>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tcPr>
                </a:tc>
                <a:tc>
                  <a:txBody>
                    <a:bodyPr/>
                    <a:lstStyle/>
                    <a:p>
                      <a:pPr marL="285750" indent="-285750">
                        <a:buFont typeface="Arial" panose="020B0604020202020204" pitchFamily="34" charset="0"/>
                        <a:buChar char="•"/>
                      </a:pPr>
                      <a:r>
                        <a:rPr lang="en-US" sz="2400" dirty="0"/>
                        <a:t>Mastered course competencies</a:t>
                      </a:r>
                    </a:p>
                    <a:p>
                      <a:pPr marL="285750" indent="-285750">
                        <a:buFont typeface="Arial" panose="020B0604020202020204" pitchFamily="34" charset="0"/>
                        <a:buChar char="•"/>
                      </a:pPr>
                      <a:r>
                        <a:rPr lang="en-US" sz="2400" dirty="0"/>
                        <a:t>Skills Progression</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57410779"/>
                  </a:ext>
                </a:extLst>
              </a:tr>
              <a:tr h="6715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mn-lt"/>
                        </a:rPr>
                        <a:t>Occupational Skills Gain</a:t>
                      </a:r>
                    </a:p>
                    <a:p>
                      <a:endParaRPr lang="en-US" sz="2400" dirty="0"/>
                    </a:p>
                  </a:txBody>
                  <a:tcPr>
                    <a:lnL w="12700" cap="flat" cmpd="sng" algn="ctr">
                      <a:solidFill>
                        <a:schemeClr val="tx1"/>
                      </a:solidFill>
                      <a:prstDash val="solid"/>
                      <a:round/>
                      <a:headEnd type="none" w="med" len="med"/>
                      <a:tailEnd type="none" w="med" len="med"/>
                    </a:lnL>
                  </a:tcPr>
                </a:tc>
                <a:tc>
                  <a:txBody>
                    <a:bodyPr/>
                    <a:lstStyle/>
                    <a:p>
                      <a:pPr marL="285750" indent="-285750">
                        <a:buFont typeface="Arial" panose="020B0604020202020204" pitchFamily="34" charset="0"/>
                        <a:buChar char="•"/>
                      </a:pPr>
                      <a:r>
                        <a:rPr lang="en-US" sz="2400" dirty="0"/>
                        <a:t>Met Work based Project </a:t>
                      </a:r>
                    </a:p>
                    <a:p>
                      <a:pPr marL="285750" indent="-285750">
                        <a:buFont typeface="Arial" panose="020B0604020202020204" pitchFamily="34" charset="0"/>
                        <a:buChar char="•"/>
                      </a:pPr>
                      <a:r>
                        <a:rPr lang="en-US" sz="2400" dirty="0"/>
                        <a:t>Training Milestone</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50614372"/>
                  </a:ext>
                </a:extLst>
              </a:tr>
              <a:tr h="6715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mn-lt"/>
                        </a:rPr>
                        <a:t>Workforce Preparation</a:t>
                      </a:r>
                    </a:p>
                    <a:p>
                      <a:endParaRPr lang="en-US" sz="2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Acquired Workforce Readiness</a:t>
                      </a:r>
                    </a:p>
                    <a:p>
                      <a:endParaRPr lang="en-US" sz="24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8910136"/>
                  </a:ext>
                </a:extLst>
              </a:tr>
            </a:tbl>
          </a:graphicData>
        </a:graphic>
      </p:graphicFrame>
      <p:pic>
        <p:nvPicPr>
          <p:cNvPr id="4" name="Picture 3">
            <a:extLst>
              <a:ext uri="{FF2B5EF4-FFF2-40B4-BE49-F238E27FC236}">
                <a16:creationId xmlns:a16="http://schemas.microsoft.com/office/drawing/2014/main" id="{99A9EAF5-1DD3-4484-ABF0-3CE2F9E0704E}"/>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21545" y="6213794"/>
            <a:ext cx="2188654" cy="548688"/>
          </a:xfrm>
          <a:prstGeom prst="rect">
            <a:avLst/>
          </a:prstGeom>
        </p:spPr>
      </p:pic>
    </p:spTree>
    <p:extLst>
      <p:ext uri="{BB962C8B-B14F-4D97-AF65-F5344CB8AC3E}">
        <p14:creationId xmlns:p14="http://schemas.microsoft.com/office/powerpoint/2010/main" val="4108334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120771" y="195962"/>
            <a:ext cx="7962181"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mn-lt"/>
                <a:ea typeface="+mn-ea"/>
                <a:cs typeface="+mn-cs"/>
              </a:rPr>
              <a:t>Literacy Gains – HS Credits</a:t>
            </a:r>
          </a:p>
        </p:txBody>
      </p:sp>
      <p:grpSp>
        <p:nvGrpSpPr>
          <p:cNvPr id="5" name="Group 4" descr="Two screen captures showing the New student record indicating the instruction levels options.">
            <a:extLst>
              <a:ext uri="{FF2B5EF4-FFF2-40B4-BE49-F238E27FC236}">
                <a16:creationId xmlns:a16="http://schemas.microsoft.com/office/drawing/2014/main" id="{DB9C0C0D-49D9-40C9-8284-FA7340DF02C0}"/>
              </a:ext>
            </a:extLst>
          </p:cNvPr>
          <p:cNvGrpSpPr/>
          <p:nvPr/>
        </p:nvGrpSpPr>
        <p:grpSpPr>
          <a:xfrm>
            <a:off x="463951" y="1362974"/>
            <a:ext cx="5614526" cy="4914985"/>
            <a:chOff x="463951" y="1362974"/>
            <a:chExt cx="5614526" cy="4914985"/>
          </a:xfrm>
        </p:grpSpPr>
        <p:pic>
          <p:nvPicPr>
            <p:cNvPr id="2" name="Picture 1"/>
            <p:cNvPicPr>
              <a:picLocks noChangeAspect="1"/>
            </p:cNvPicPr>
            <p:nvPr/>
          </p:nvPicPr>
          <p:blipFill>
            <a:blip r:embed="rId3"/>
            <a:stretch>
              <a:fillRect/>
            </a:stretch>
          </p:blipFill>
          <p:spPr>
            <a:xfrm>
              <a:off x="463951" y="1362974"/>
              <a:ext cx="4570311" cy="3985403"/>
            </a:xfrm>
            <a:prstGeom prst="rect">
              <a:avLst/>
            </a:prstGeom>
            <a:ln>
              <a:solidFill>
                <a:schemeClr val="accent1"/>
              </a:solidFill>
            </a:ln>
          </p:spPr>
        </p:pic>
        <p:pic>
          <p:nvPicPr>
            <p:cNvPr id="4" name="Picture 3"/>
            <p:cNvPicPr>
              <a:picLocks noChangeAspect="1"/>
            </p:cNvPicPr>
            <p:nvPr/>
          </p:nvPicPr>
          <p:blipFill>
            <a:blip r:embed="rId4"/>
            <a:stretch>
              <a:fillRect/>
            </a:stretch>
          </p:blipFill>
          <p:spPr>
            <a:xfrm>
              <a:off x="1420752" y="3944334"/>
              <a:ext cx="4657725" cy="2333625"/>
            </a:xfrm>
            <a:prstGeom prst="rect">
              <a:avLst/>
            </a:prstGeom>
          </p:spPr>
        </p:pic>
      </p:grpSp>
      <p:sp>
        <p:nvSpPr>
          <p:cNvPr id="6" name="TextBox 5"/>
          <p:cNvSpPr txBox="1"/>
          <p:nvPr/>
        </p:nvSpPr>
        <p:spPr>
          <a:xfrm>
            <a:off x="6676845" y="2950234"/>
            <a:ext cx="4787661" cy="3539430"/>
          </a:xfrm>
          <a:prstGeom prst="rect">
            <a:avLst/>
          </a:prstGeom>
          <a:noFill/>
          <a:ln>
            <a:solidFill>
              <a:schemeClr val="accent1"/>
            </a:solidFill>
          </a:ln>
        </p:spPr>
        <p:txBody>
          <a:bodyPr wrap="square" rtlCol="0">
            <a:spAutoFit/>
          </a:bodyPr>
          <a:lstStyle/>
          <a:p>
            <a:r>
              <a:rPr lang="en-US" sz="2800" dirty="0"/>
              <a:t>In TE, go to Records – Students – Records and refer to Instructional Levels:</a:t>
            </a:r>
          </a:p>
          <a:p>
            <a:pPr marL="285750" indent="-285750">
              <a:buFont typeface="Arial" panose="020B0604020202020204" pitchFamily="34" charset="0"/>
              <a:buChar char="•"/>
            </a:pPr>
            <a:r>
              <a:rPr lang="en-US" sz="2800" dirty="0"/>
              <a:t>Select ASE Low upon enrollment</a:t>
            </a:r>
          </a:p>
          <a:p>
            <a:pPr marL="285750" indent="-285750">
              <a:buFont typeface="Arial" panose="020B0604020202020204" pitchFamily="34" charset="0"/>
              <a:buChar char="•"/>
            </a:pPr>
            <a:r>
              <a:rPr lang="en-US" sz="2800" dirty="0"/>
              <a:t>Select ASE High later in the year once student progresses to the 11</a:t>
            </a:r>
            <a:r>
              <a:rPr lang="en-US" sz="2800" baseline="30000" dirty="0"/>
              <a:t>th</a:t>
            </a:r>
            <a:r>
              <a:rPr lang="en-US" sz="2800" dirty="0"/>
              <a:t> or 12</a:t>
            </a:r>
            <a:r>
              <a:rPr lang="en-US" sz="2800" baseline="30000" dirty="0"/>
              <a:t>th</a:t>
            </a:r>
            <a:r>
              <a:rPr lang="en-US" sz="2800" dirty="0"/>
              <a:t> grade level</a:t>
            </a:r>
          </a:p>
        </p:txBody>
      </p:sp>
      <p:pic>
        <p:nvPicPr>
          <p:cNvPr id="7" name="Picture 6">
            <a:extLst>
              <a:ext uri="{FF2B5EF4-FFF2-40B4-BE49-F238E27FC236}">
                <a16:creationId xmlns:a16="http://schemas.microsoft.com/office/drawing/2014/main" id="{54DFB7B6-4D63-4BD0-80E4-662ADEBABE6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20771" y="6215320"/>
            <a:ext cx="2188654" cy="548688"/>
          </a:xfrm>
          <a:prstGeom prst="rect">
            <a:avLst/>
          </a:prstGeom>
        </p:spPr>
      </p:pic>
    </p:spTree>
    <p:extLst>
      <p:ext uri="{BB962C8B-B14F-4D97-AF65-F5344CB8AC3E}">
        <p14:creationId xmlns:p14="http://schemas.microsoft.com/office/powerpoint/2010/main" val="3926455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via Chat	</a:t>
            </a:r>
          </a:p>
        </p:txBody>
      </p:sp>
      <p:sp>
        <p:nvSpPr>
          <p:cNvPr id="3" name="Content Placeholder 2"/>
          <p:cNvSpPr>
            <a:spLocks noGrp="1"/>
          </p:cNvSpPr>
          <p:nvPr>
            <p:ph idx="1"/>
          </p:nvPr>
        </p:nvSpPr>
        <p:spPr/>
        <p:txBody>
          <a:bodyPr>
            <a:normAutofit/>
          </a:bodyPr>
          <a:lstStyle/>
          <a:p>
            <a:pPr marL="0" indent="0">
              <a:buNone/>
            </a:pPr>
            <a:r>
              <a:rPr lang="en-US" sz="3600" dirty="0"/>
              <a:t>Chat discussion:</a:t>
            </a:r>
          </a:p>
          <a:p>
            <a:r>
              <a:rPr lang="en-US" sz="3600" dirty="0"/>
              <a:t>What are some CAEP outcomes that are common with students at your agency/consortium, and how do you record them?</a:t>
            </a:r>
          </a:p>
          <a:p>
            <a:r>
              <a:rPr lang="en-US" sz="3600" dirty="0"/>
              <a:t>What are some scenarios at your agency/consortium that create uncertainty or confusion about how to record them?</a:t>
            </a:r>
          </a:p>
        </p:txBody>
      </p:sp>
    </p:spTree>
    <p:extLst>
      <p:ext uri="{BB962C8B-B14F-4D97-AF65-F5344CB8AC3E}">
        <p14:creationId xmlns:p14="http://schemas.microsoft.com/office/powerpoint/2010/main" val="2359562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120771" y="195962"/>
            <a:ext cx="1128335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mn-lt"/>
                <a:ea typeface="+mn-ea"/>
                <a:cs typeface="+mn-cs"/>
              </a:rPr>
              <a:t>Literacy Gains – CTE Related Outcomes</a:t>
            </a:r>
          </a:p>
        </p:txBody>
      </p:sp>
      <p:sp>
        <p:nvSpPr>
          <p:cNvPr id="5" name="TextBox 4"/>
          <p:cNvSpPr txBox="1"/>
          <p:nvPr/>
        </p:nvSpPr>
        <p:spPr>
          <a:xfrm>
            <a:off x="514709" y="996002"/>
            <a:ext cx="11162581" cy="5570756"/>
          </a:xfrm>
          <a:prstGeom prst="rect">
            <a:avLst/>
          </a:prstGeom>
          <a:noFill/>
          <a:ln>
            <a:solidFill>
              <a:schemeClr val="accent1"/>
            </a:solidFill>
          </a:ln>
        </p:spPr>
        <p:txBody>
          <a:bodyPr wrap="square" rtlCol="0">
            <a:spAutoFit/>
          </a:bodyPr>
          <a:lstStyle/>
          <a:p>
            <a:r>
              <a:rPr lang="en-US" sz="3200" b="1" u="sng" dirty="0"/>
              <a:t>Occupational Skills Gain:</a:t>
            </a:r>
          </a:p>
          <a:p>
            <a:pPr marL="285750" indent="-285750">
              <a:buFont typeface="Arial" panose="020B0604020202020204" pitchFamily="34" charset="0"/>
              <a:buChar char="•"/>
            </a:pPr>
            <a:r>
              <a:rPr lang="en-US" sz="3200" dirty="0"/>
              <a:t>Usually suggests accomplishment of a portion of a longer term program</a:t>
            </a:r>
          </a:p>
          <a:p>
            <a:pPr marL="742950" lvl="1" indent="-285750">
              <a:buFont typeface="Arial" panose="020B0604020202020204" pitchFamily="34" charset="0"/>
              <a:buChar char="•"/>
            </a:pPr>
            <a:r>
              <a:rPr lang="en-US" sz="2800" i="1" dirty="0"/>
              <a:t>For example</a:t>
            </a:r>
            <a:r>
              <a:rPr lang="en-US" sz="2800" dirty="0"/>
              <a:t>: a student enrolls in a long term welding program in CTE, which is five semesters/five modules long. </a:t>
            </a:r>
            <a:r>
              <a:rPr lang="en-US" sz="2800" b="1" i="1" dirty="0"/>
              <a:t>The student passes a skills check/written  test </a:t>
            </a:r>
            <a:r>
              <a:rPr lang="en-US" sz="2800" dirty="0"/>
              <a:t> that indicates the student is ready to finish Module I and enroll in Module II.</a:t>
            </a:r>
          </a:p>
          <a:p>
            <a:r>
              <a:rPr lang="en-US" sz="3200" b="1" u="sng" dirty="0"/>
              <a:t>Workforce Prep Outcome</a:t>
            </a:r>
            <a:r>
              <a:rPr lang="en-US" sz="3200" b="1" dirty="0"/>
              <a:t>:</a:t>
            </a:r>
          </a:p>
          <a:p>
            <a:pPr marL="285750" indent="-285750">
              <a:buFont typeface="Arial" panose="020B0604020202020204" pitchFamily="34" charset="0"/>
              <a:buChar char="•"/>
            </a:pPr>
            <a:r>
              <a:rPr lang="en-US" sz="3200" dirty="0"/>
              <a:t>Usually suggests completion of a shorter term program</a:t>
            </a:r>
          </a:p>
          <a:p>
            <a:pPr marL="742950" lvl="1" indent="-285750">
              <a:buFont typeface="Arial" panose="020B0604020202020204" pitchFamily="34" charset="0"/>
              <a:buChar char="•"/>
            </a:pPr>
            <a:r>
              <a:rPr lang="en-US" sz="2800" i="1" dirty="0"/>
              <a:t>For example</a:t>
            </a:r>
            <a:r>
              <a:rPr lang="en-US" sz="2800" dirty="0"/>
              <a:t>: a student enrolls and completes a 15 hour instructional module on job search strategies. </a:t>
            </a:r>
            <a:r>
              <a:rPr lang="en-US" sz="2800" b="1" i="1" dirty="0"/>
              <a:t>The student earns documentation </a:t>
            </a:r>
            <a:r>
              <a:rPr lang="en-US" sz="2800" dirty="0"/>
              <a:t>such as an informal certificate at the end of the instructional module.</a:t>
            </a:r>
          </a:p>
        </p:txBody>
      </p:sp>
    </p:spTree>
    <p:extLst>
      <p:ext uri="{BB962C8B-B14F-4D97-AF65-F5344CB8AC3E}">
        <p14:creationId xmlns:p14="http://schemas.microsoft.com/office/powerpoint/2010/main" val="1340497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422695" y="198407"/>
            <a:ext cx="7858663"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tx1"/>
                </a:solidFill>
                <a:effectLst/>
                <a:uLnTx/>
                <a:uFillTx/>
                <a:latin typeface="+mn-lt"/>
                <a:ea typeface="+mn-ea"/>
                <a:cs typeface="+mn-cs"/>
              </a:rPr>
              <a:t>Occupational Outcomes: Post-Secondary vs. Literacy Gains</a:t>
            </a:r>
          </a:p>
        </p:txBody>
      </p:sp>
      <p:pic>
        <p:nvPicPr>
          <p:cNvPr id="5" name="Picture 4" descr="Screen capture of the AEGB website indicating the Postsecondary Credential Completion."/>
          <p:cNvPicPr>
            <a:picLocks noChangeAspect="1"/>
          </p:cNvPicPr>
          <p:nvPr/>
        </p:nvPicPr>
        <p:blipFill>
          <a:blip r:embed="rId3"/>
          <a:stretch>
            <a:fillRect/>
          </a:stretch>
        </p:blipFill>
        <p:spPr>
          <a:xfrm>
            <a:off x="8721303" y="198407"/>
            <a:ext cx="2924356" cy="2192196"/>
          </a:xfrm>
          <a:prstGeom prst="rect">
            <a:avLst/>
          </a:prstGeom>
          <a:ln>
            <a:solidFill>
              <a:schemeClr val="accent1"/>
            </a:solidFill>
          </a:ln>
        </p:spPr>
      </p:pic>
      <p:sp>
        <p:nvSpPr>
          <p:cNvPr id="4" name="TextBox 3"/>
          <p:cNvSpPr txBox="1"/>
          <p:nvPr/>
        </p:nvSpPr>
        <p:spPr>
          <a:xfrm>
            <a:off x="362310" y="2693350"/>
            <a:ext cx="4399471" cy="3539430"/>
          </a:xfrm>
          <a:prstGeom prst="rect">
            <a:avLst/>
          </a:prstGeom>
          <a:noFill/>
          <a:ln>
            <a:solidFill>
              <a:schemeClr val="accent1"/>
            </a:solidFill>
          </a:ln>
        </p:spPr>
        <p:txBody>
          <a:bodyPr wrap="square" rtlCol="0">
            <a:spAutoFit/>
          </a:bodyPr>
          <a:lstStyle/>
          <a:p>
            <a:r>
              <a:rPr lang="en-US" sz="2800" b="1" u="sng" dirty="0"/>
              <a:t>Post-Secondary:</a:t>
            </a:r>
          </a:p>
          <a:p>
            <a:pPr marL="285750" indent="-285750">
              <a:buFont typeface="Arial" panose="020B0604020202020204" pitchFamily="34" charset="0"/>
              <a:buChar char="•"/>
            </a:pPr>
            <a:r>
              <a:rPr lang="en-US" sz="2800" dirty="0"/>
              <a:t>Attained Credential</a:t>
            </a:r>
          </a:p>
          <a:p>
            <a:pPr marL="285750" indent="-285750">
              <a:buFont typeface="Arial" panose="020B0604020202020204" pitchFamily="34" charset="0"/>
              <a:buChar char="•"/>
            </a:pPr>
            <a:r>
              <a:rPr lang="en-US" sz="2800" dirty="0"/>
              <a:t>Occupational licensure</a:t>
            </a:r>
          </a:p>
          <a:p>
            <a:pPr marL="285750" indent="-285750">
              <a:buFont typeface="Arial" panose="020B0604020202020204" pitchFamily="34" charset="0"/>
              <a:buChar char="•"/>
            </a:pPr>
            <a:r>
              <a:rPr lang="en-US" sz="2800" dirty="0"/>
              <a:t>Occupational certificate</a:t>
            </a:r>
          </a:p>
          <a:p>
            <a:endParaRPr lang="en-US" sz="2800" b="1" u="sng" dirty="0"/>
          </a:p>
          <a:p>
            <a:r>
              <a:rPr lang="en-US" sz="2800" b="1" u="sng" dirty="0"/>
              <a:t>Literacy Gains</a:t>
            </a:r>
            <a:r>
              <a:rPr lang="en-US" sz="2800" b="1" dirty="0"/>
              <a:t>:</a:t>
            </a:r>
          </a:p>
          <a:p>
            <a:pPr marL="285750" indent="-285750">
              <a:buFont typeface="Arial" panose="020B0604020202020204" pitchFamily="34" charset="0"/>
              <a:buChar char="•"/>
            </a:pPr>
            <a:r>
              <a:rPr lang="en-US" sz="2800" dirty="0"/>
              <a:t>Occupational Skills Gain</a:t>
            </a:r>
          </a:p>
          <a:p>
            <a:pPr marL="285750" indent="-285750">
              <a:buFont typeface="Arial" panose="020B0604020202020204" pitchFamily="34" charset="0"/>
              <a:buChar char="•"/>
            </a:pPr>
            <a:r>
              <a:rPr lang="en-US" sz="2800" dirty="0"/>
              <a:t>Workforce Prep Milestone</a:t>
            </a:r>
          </a:p>
        </p:txBody>
      </p:sp>
      <p:sp>
        <p:nvSpPr>
          <p:cNvPr id="6" name="TextBox 5"/>
          <p:cNvSpPr txBox="1"/>
          <p:nvPr/>
        </p:nvSpPr>
        <p:spPr>
          <a:xfrm>
            <a:off x="5037826" y="2693350"/>
            <a:ext cx="6625087" cy="3108543"/>
          </a:xfrm>
          <a:prstGeom prst="rect">
            <a:avLst/>
          </a:prstGeom>
          <a:noFill/>
          <a:ln>
            <a:solidFill>
              <a:schemeClr val="accent1"/>
            </a:solidFill>
          </a:ln>
        </p:spPr>
        <p:txBody>
          <a:bodyPr wrap="square" rtlCol="0">
            <a:spAutoFit/>
          </a:bodyPr>
          <a:lstStyle/>
          <a:p>
            <a:r>
              <a:rPr lang="en-US" sz="2800" b="1" dirty="0"/>
              <a:t>Post-Secondary</a:t>
            </a:r>
            <a:r>
              <a:rPr lang="en-US" sz="2800" dirty="0"/>
              <a:t> = </a:t>
            </a:r>
          </a:p>
          <a:p>
            <a:pPr marL="457200" indent="-457200">
              <a:buFont typeface="Arial" panose="020B0604020202020204" pitchFamily="34" charset="0"/>
              <a:buChar char="•"/>
            </a:pPr>
            <a:r>
              <a:rPr lang="en-US" sz="2800" dirty="0"/>
              <a:t>Completion of a longer term program</a:t>
            </a:r>
          </a:p>
          <a:p>
            <a:endParaRPr lang="en-US" sz="2800" dirty="0"/>
          </a:p>
          <a:p>
            <a:r>
              <a:rPr lang="en-US" sz="2800" dirty="0"/>
              <a:t>“</a:t>
            </a:r>
            <a:r>
              <a:rPr lang="en-US" sz="2800" b="1" dirty="0"/>
              <a:t>Literacy Gains</a:t>
            </a:r>
            <a:r>
              <a:rPr lang="en-US" sz="2800" dirty="0"/>
              <a:t>” = </a:t>
            </a:r>
          </a:p>
          <a:p>
            <a:pPr marL="457200" indent="-457200">
              <a:buFont typeface="Arial" panose="020B0604020202020204" pitchFamily="34" charset="0"/>
              <a:buChar char="•"/>
            </a:pPr>
            <a:r>
              <a:rPr lang="en-US" sz="2800" dirty="0"/>
              <a:t>Partial completion of a longer term program</a:t>
            </a:r>
          </a:p>
          <a:p>
            <a:pPr marL="457200" indent="-457200">
              <a:buFont typeface="Arial" panose="020B0604020202020204" pitchFamily="34" charset="0"/>
              <a:buChar char="•"/>
            </a:pPr>
            <a:r>
              <a:rPr lang="en-US" sz="2800" dirty="0"/>
              <a:t>Completion of a shorter term program</a:t>
            </a:r>
          </a:p>
        </p:txBody>
      </p:sp>
      <p:pic>
        <p:nvPicPr>
          <p:cNvPr id="7" name="Picture 6">
            <a:extLst>
              <a:ext uri="{FF2B5EF4-FFF2-40B4-BE49-F238E27FC236}">
                <a16:creationId xmlns:a16="http://schemas.microsoft.com/office/drawing/2014/main" id="{A4CB261A-939A-4747-89BF-A6A17AC72EE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5021" y="6309312"/>
            <a:ext cx="2188654" cy="548688"/>
          </a:xfrm>
          <a:prstGeom prst="rect">
            <a:avLst/>
          </a:prstGeom>
        </p:spPr>
      </p:pic>
    </p:spTree>
    <p:extLst>
      <p:ext uri="{BB962C8B-B14F-4D97-AF65-F5344CB8AC3E}">
        <p14:creationId xmlns:p14="http://schemas.microsoft.com/office/powerpoint/2010/main" val="1666202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760"/>
            <a:ext cx="10515600" cy="1325563"/>
          </a:xfrm>
        </p:spPr>
        <p:txBody>
          <a:bodyPr/>
          <a:lstStyle/>
          <a:p>
            <a:r>
              <a:rPr lang="en-US" dirty="0">
                <a:solidFill>
                  <a:schemeClr val="accent1">
                    <a:lumMod val="75000"/>
                  </a:schemeClr>
                </a:solidFill>
                <a:cs typeface="Calibri" panose="020F0502020204030204" pitchFamily="34" charset="0"/>
              </a:rPr>
              <a:t>CAEP Program Outcomes: </a:t>
            </a:r>
            <a:br>
              <a:rPr lang="en-US" dirty="0">
                <a:solidFill>
                  <a:schemeClr val="accent1">
                    <a:lumMod val="75000"/>
                  </a:schemeClr>
                </a:solidFill>
                <a:cs typeface="Calibri" panose="020F0502020204030204" pitchFamily="34" charset="0"/>
              </a:rPr>
            </a:br>
            <a:r>
              <a:rPr lang="en-US" dirty="0">
                <a:solidFill>
                  <a:schemeClr val="accent1">
                    <a:lumMod val="75000"/>
                  </a:schemeClr>
                </a:solidFill>
                <a:cs typeface="Calibri" panose="020F0502020204030204" pitchFamily="34" charset="0"/>
              </a:rPr>
              <a:t>Passing Knowledge-Based Exam	</a:t>
            </a:r>
            <a:endParaRPr lang="en-US" dirty="0"/>
          </a:p>
        </p:txBody>
      </p:sp>
      <p:sp>
        <p:nvSpPr>
          <p:cNvPr id="3" name="Content Placeholder 2"/>
          <p:cNvSpPr>
            <a:spLocks noGrp="1"/>
          </p:cNvSpPr>
          <p:nvPr>
            <p:ph idx="1"/>
          </p:nvPr>
        </p:nvSpPr>
        <p:spPr>
          <a:xfrm>
            <a:off x="838200" y="1690688"/>
            <a:ext cx="10515600" cy="4727365"/>
          </a:xfrm>
        </p:spPr>
        <p:txBody>
          <a:bodyPr>
            <a:normAutofit lnSpcReduction="10000"/>
          </a:bodyPr>
          <a:lstStyle/>
          <a:p>
            <a:pPr marL="463550" indent="-463550">
              <a:buFont typeface="Wingdings" panose="05000000000000000000" pitchFamily="2" charset="2"/>
              <a:buChar char="§"/>
            </a:pPr>
            <a:r>
              <a:rPr lang="en-US" sz="3600" dirty="0"/>
              <a:t>The Skills Progression MSG has now been replaced by </a:t>
            </a:r>
            <a:r>
              <a:rPr lang="en-US" sz="3600" b="1" i="1" dirty="0"/>
              <a:t>Passage of an Exam</a:t>
            </a:r>
            <a:r>
              <a:rPr lang="en-US" sz="3600" dirty="0"/>
              <a:t>.</a:t>
            </a:r>
          </a:p>
          <a:p>
            <a:pPr marL="463550" indent="-463550">
              <a:buFont typeface="Wingdings" panose="05000000000000000000" pitchFamily="2" charset="2"/>
              <a:buChar char="§"/>
            </a:pPr>
            <a:r>
              <a:rPr lang="en-US" sz="3600" dirty="0"/>
              <a:t>Learner </a:t>
            </a:r>
            <a:r>
              <a:rPr lang="en-US" sz="3600" b="1" i="1" dirty="0"/>
              <a:t>passes an exam </a:t>
            </a:r>
            <a:r>
              <a:rPr lang="en-US" sz="3600" dirty="0"/>
              <a:t>during the year that is required for a job, or that demonstrates progress in attaining technical or occupational skills.</a:t>
            </a:r>
          </a:p>
          <a:p>
            <a:pPr marL="463550" indent="-463550">
              <a:buFont typeface="Wingdings" panose="05000000000000000000" pitchFamily="2" charset="2"/>
              <a:buChar char="§"/>
            </a:pPr>
            <a:r>
              <a:rPr lang="en-US" sz="3600" dirty="0"/>
              <a:t>Exam can be a hands on occupational skills demonstration, written test, standardized pre/post-test, or other method of assessment that clearly demonstrates skill progression or attainment.</a:t>
            </a:r>
          </a:p>
        </p:txBody>
      </p:sp>
      <p:pic>
        <p:nvPicPr>
          <p:cNvPr id="5" name="Picture 4">
            <a:extLst>
              <a:ext uri="{FF2B5EF4-FFF2-40B4-BE49-F238E27FC236}">
                <a16:creationId xmlns:a16="http://schemas.microsoft.com/office/drawing/2014/main" id="{18894345-0361-44A7-A0D2-AC6C72F1917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1997" y="6218531"/>
            <a:ext cx="2188654" cy="548688"/>
          </a:xfrm>
          <a:prstGeom prst="rect">
            <a:avLst/>
          </a:prstGeom>
        </p:spPr>
      </p:pic>
    </p:spTree>
    <p:extLst>
      <p:ext uri="{BB962C8B-B14F-4D97-AF65-F5344CB8AC3E}">
        <p14:creationId xmlns:p14="http://schemas.microsoft.com/office/powerpoint/2010/main" val="3817839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MSG’s for CTE </a:t>
            </a:r>
          </a:p>
        </p:txBody>
      </p:sp>
      <p:sp>
        <p:nvSpPr>
          <p:cNvPr id="3" name="Content Placeholder 2"/>
          <p:cNvSpPr>
            <a:spLocks noGrp="1"/>
          </p:cNvSpPr>
          <p:nvPr>
            <p:ph idx="1"/>
          </p:nvPr>
        </p:nvSpPr>
        <p:spPr>
          <a:xfrm>
            <a:off x="631166" y="1515073"/>
            <a:ext cx="6899694" cy="5041001"/>
          </a:xfrm>
        </p:spPr>
        <p:txBody>
          <a:bodyPr>
            <a:normAutofit/>
          </a:bodyPr>
          <a:lstStyle/>
          <a:p>
            <a:pPr marL="0" indent="0">
              <a:buNone/>
            </a:pPr>
            <a:r>
              <a:rPr lang="en-US" sz="3200" dirty="0"/>
              <a:t>The Passage of Exam Measurable Skills Gain for WIOA I aligns with the CAEP Occupational Skills Gain.</a:t>
            </a:r>
          </a:p>
          <a:p>
            <a:pPr lvl="1"/>
            <a:r>
              <a:rPr lang="en-US" sz="3200" dirty="0"/>
              <a:t>When a student achieves an Occupational Skills Gain, that now entails that the student passes an exam such as work skills demonstration</a:t>
            </a:r>
          </a:p>
        </p:txBody>
      </p:sp>
      <p:pic>
        <p:nvPicPr>
          <p:cNvPr id="4" name="Picture 3" descr="Screen capture of Work checklist indicating Met work-based project goal and training milestone marked as complete."/>
          <p:cNvPicPr>
            <a:picLocks noChangeAspect="1"/>
          </p:cNvPicPr>
          <p:nvPr/>
        </p:nvPicPr>
        <p:blipFill rotWithShape="1">
          <a:blip r:embed="rId3">
            <a:extLst>
              <a:ext uri="{28A0092B-C50C-407E-A947-70E740481C1C}">
                <a14:useLocalDpi xmlns:a14="http://schemas.microsoft.com/office/drawing/2010/main" val="0"/>
              </a:ext>
            </a:extLst>
          </a:blip>
          <a:srcRect t="1" r="68778" b="40435"/>
          <a:stretch/>
        </p:blipFill>
        <p:spPr>
          <a:xfrm>
            <a:off x="7737894" y="1690688"/>
            <a:ext cx="3508951" cy="3825448"/>
          </a:xfrm>
          <a:prstGeom prst="rect">
            <a:avLst/>
          </a:prstGeom>
        </p:spPr>
      </p:pic>
      <p:pic>
        <p:nvPicPr>
          <p:cNvPr id="6" name="Picture 5">
            <a:extLst>
              <a:ext uri="{FF2B5EF4-FFF2-40B4-BE49-F238E27FC236}">
                <a16:creationId xmlns:a16="http://schemas.microsoft.com/office/drawing/2014/main" id="{1E484BFF-DA9C-46B7-B3D8-251CD8B9BF5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0352" y="6218531"/>
            <a:ext cx="2188654" cy="548688"/>
          </a:xfrm>
          <a:prstGeom prst="rect">
            <a:avLst/>
          </a:prstGeom>
        </p:spPr>
      </p:pic>
    </p:spTree>
    <p:extLst>
      <p:ext uri="{BB962C8B-B14F-4D97-AF65-F5344CB8AC3E}">
        <p14:creationId xmlns:p14="http://schemas.microsoft.com/office/powerpoint/2010/main" val="2006989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62" y="270567"/>
            <a:ext cx="10515600" cy="1325563"/>
          </a:xfrm>
        </p:spPr>
        <p:txBody>
          <a:bodyPr/>
          <a:lstStyle/>
          <a:p>
            <a:r>
              <a:rPr lang="en-US" dirty="0">
                <a:solidFill>
                  <a:schemeClr val="accent1">
                    <a:lumMod val="75000"/>
                  </a:schemeClr>
                </a:solidFill>
              </a:rPr>
              <a:t>MSG’s for CTE  </a:t>
            </a:r>
          </a:p>
        </p:txBody>
      </p:sp>
      <p:sp>
        <p:nvSpPr>
          <p:cNvPr id="3" name="Content Placeholder 2"/>
          <p:cNvSpPr>
            <a:spLocks noGrp="1"/>
          </p:cNvSpPr>
          <p:nvPr>
            <p:ph idx="1"/>
          </p:nvPr>
        </p:nvSpPr>
        <p:spPr>
          <a:xfrm>
            <a:off x="631166" y="1515073"/>
            <a:ext cx="6899694" cy="5041001"/>
          </a:xfrm>
        </p:spPr>
        <p:txBody>
          <a:bodyPr>
            <a:normAutofit/>
          </a:bodyPr>
          <a:lstStyle/>
          <a:p>
            <a:pPr marL="0" indent="0">
              <a:buNone/>
            </a:pPr>
            <a:r>
              <a:rPr lang="en-US" sz="3200" dirty="0"/>
              <a:t>The Passage of Exam Measurable Skills Gain for WIOA I aligns with the CAEP Workforce Preparation Outcome</a:t>
            </a:r>
          </a:p>
          <a:p>
            <a:pPr lvl="1"/>
            <a:r>
              <a:rPr lang="en-US" sz="3200" dirty="0"/>
              <a:t>Workforce Preparation Outcome should include some documentation of work skills progression or attainment.</a:t>
            </a:r>
          </a:p>
          <a:p>
            <a:pPr marL="0" indent="0">
              <a:buNone/>
            </a:pPr>
            <a:endParaRPr lang="en-US" sz="3200" dirty="0"/>
          </a:p>
        </p:txBody>
      </p:sp>
      <p:pic>
        <p:nvPicPr>
          <p:cNvPr id="6" name="Picture 5" descr="Screen capture of Work checklist indicating Acquired workforce readiness skills marked as complete."/>
          <p:cNvPicPr>
            <a:picLocks noChangeAspect="1"/>
          </p:cNvPicPr>
          <p:nvPr/>
        </p:nvPicPr>
        <p:blipFill>
          <a:blip r:embed="rId3"/>
          <a:stretch>
            <a:fillRect/>
          </a:stretch>
        </p:blipFill>
        <p:spPr>
          <a:xfrm>
            <a:off x="7639589" y="2530505"/>
            <a:ext cx="3486150" cy="2314575"/>
          </a:xfrm>
          <a:prstGeom prst="rect">
            <a:avLst/>
          </a:prstGeom>
        </p:spPr>
      </p:pic>
      <p:pic>
        <p:nvPicPr>
          <p:cNvPr id="5" name="Picture 4">
            <a:extLst>
              <a:ext uri="{FF2B5EF4-FFF2-40B4-BE49-F238E27FC236}">
                <a16:creationId xmlns:a16="http://schemas.microsoft.com/office/drawing/2014/main" id="{3736E8D5-F9DD-4C83-8876-EBB8BECDA2E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36840" y="6195807"/>
            <a:ext cx="2188654" cy="548688"/>
          </a:xfrm>
          <a:prstGeom prst="rect">
            <a:avLst/>
          </a:prstGeom>
        </p:spPr>
      </p:pic>
    </p:spTree>
    <p:extLst>
      <p:ext uri="{BB962C8B-B14F-4D97-AF65-F5344CB8AC3E}">
        <p14:creationId xmlns:p14="http://schemas.microsoft.com/office/powerpoint/2010/main" val="85285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C2EAF-8461-433D-A8CB-6452050ACC00}"/>
              </a:ext>
              <a:ext uri="{C183D7F6-B498-43B3-948B-1728B52AA6E4}">
                <adec:decorative xmlns:adec="http://schemas.microsoft.com/office/drawing/2017/decorative" val="1"/>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CA" dirty="0"/>
              <a:t>Transition</a:t>
            </a:r>
          </a:p>
        </p:txBody>
      </p:sp>
      <p:graphicFrame>
        <p:nvGraphicFramePr>
          <p:cNvPr id="3" name="Diagram 2" descr="Transition"/>
          <p:cNvGraphicFramePr/>
          <p:nvPr>
            <p:extLst>
              <p:ext uri="{D42A27DB-BD31-4B8C-83A1-F6EECF244321}">
                <p14:modId xmlns:p14="http://schemas.microsoft.com/office/powerpoint/2010/main" val="2554411163"/>
              </p:ext>
            </p:extLst>
          </p:nvPr>
        </p:nvGraphicFramePr>
        <p:xfrm>
          <a:off x="543465" y="526211"/>
          <a:ext cx="10429358" cy="526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696292176"/>
              </p:ext>
            </p:extLst>
          </p:nvPr>
        </p:nvGraphicFramePr>
        <p:xfrm>
          <a:off x="3714151" y="1843134"/>
          <a:ext cx="7042988" cy="4632960"/>
        </p:xfrm>
        <a:graphic>
          <a:graphicData uri="http://schemas.openxmlformats.org/drawingml/2006/table">
            <a:tbl>
              <a:tblPr firstRow="1" bandRow="1">
                <a:tableStyleId>{5C22544A-7EE6-4342-B048-85BDC9FD1C3A}</a:tableStyleId>
              </a:tblPr>
              <a:tblGrid>
                <a:gridCol w="3521494">
                  <a:extLst>
                    <a:ext uri="{9D8B030D-6E8A-4147-A177-3AD203B41FA5}">
                      <a16:colId xmlns:a16="http://schemas.microsoft.com/office/drawing/2014/main" val="298442227"/>
                    </a:ext>
                  </a:extLst>
                </a:gridCol>
                <a:gridCol w="3521494">
                  <a:extLst>
                    <a:ext uri="{9D8B030D-6E8A-4147-A177-3AD203B41FA5}">
                      <a16:colId xmlns:a16="http://schemas.microsoft.com/office/drawing/2014/main" val="3636675005"/>
                    </a:ext>
                  </a:extLst>
                </a:gridCol>
              </a:tblGrid>
              <a:tr h="370840">
                <a:tc>
                  <a:txBody>
                    <a:bodyPr/>
                    <a:lstStyle/>
                    <a:p>
                      <a:r>
                        <a:rPr lang="en-US" sz="2800" dirty="0">
                          <a:solidFill>
                            <a:schemeClr val="tx1"/>
                          </a:solidFill>
                        </a:rPr>
                        <a:t>AEBG Title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2800" dirty="0">
                          <a:solidFill>
                            <a:schemeClr val="tx1"/>
                          </a:solidFill>
                        </a:rPr>
                        <a:t>Update Record</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01689307"/>
                  </a:ext>
                </a:extLst>
              </a:tr>
              <a:tr h="370840">
                <a:tc>
                  <a:txBody>
                    <a:bodyPr/>
                    <a:lstStyle/>
                    <a:p>
                      <a:pPr marL="0" indent="0" defTabSz="685797">
                        <a:buFont typeface="Arial" panose="020B0604020202020204" pitchFamily="34" charset="0"/>
                        <a:buNone/>
                      </a:pPr>
                      <a:r>
                        <a:rPr lang="en-US" sz="2800" dirty="0">
                          <a:solidFill>
                            <a:prstClr val="black"/>
                          </a:solidFill>
                          <a:latin typeface="+mn-lt"/>
                        </a:rPr>
                        <a:t>Transition to ASE</a:t>
                      </a:r>
                    </a:p>
                  </a:txBody>
                  <a:tcPr>
                    <a:lnL w="12700" cap="flat" cmpd="sng" algn="ctr">
                      <a:solidFill>
                        <a:schemeClr val="tx1"/>
                      </a:solidFill>
                      <a:prstDash val="solid"/>
                      <a:round/>
                      <a:headEnd type="none" w="med" len="med"/>
                      <a:tailEnd type="none" w="med" len="med"/>
                    </a:lnL>
                  </a:tcPr>
                </a:tc>
                <a:tc>
                  <a:txBody>
                    <a:bodyPr/>
                    <a:lstStyle/>
                    <a:p>
                      <a:r>
                        <a:rPr lang="en-US" sz="2800" dirty="0"/>
                        <a:t>No “bubble” but via instructional</a:t>
                      </a:r>
                      <a:r>
                        <a:rPr lang="en-US" sz="2800" baseline="0" dirty="0"/>
                        <a:t> program</a:t>
                      </a:r>
                      <a:endParaRPr lang="en-US" sz="28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23637617"/>
                  </a:ext>
                </a:extLst>
              </a:tr>
              <a:tr h="370840">
                <a:tc>
                  <a:txBody>
                    <a:bodyPr/>
                    <a:lstStyle/>
                    <a:p>
                      <a:pPr marL="0" indent="0" defTabSz="685797">
                        <a:buFont typeface="Arial" panose="020B0604020202020204" pitchFamily="34" charset="0"/>
                        <a:buNone/>
                      </a:pPr>
                      <a:r>
                        <a:rPr lang="en-US" sz="2800" dirty="0">
                          <a:solidFill>
                            <a:prstClr val="black"/>
                          </a:solidFill>
                        </a:rPr>
                        <a:t>Transition to Post-Secondary/CTE</a:t>
                      </a:r>
                    </a:p>
                    <a:p>
                      <a:endParaRPr lang="en-US" sz="2800" dirty="0"/>
                    </a:p>
                  </a:txBody>
                  <a:tcPr>
                    <a:lnL w="12700" cap="flat" cmpd="sng" algn="ctr">
                      <a:solidFill>
                        <a:schemeClr val="tx1"/>
                      </a:solidFill>
                      <a:prstDash val="solid"/>
                      <a:round/>
                      <a:headEnd type="none" w="med" len="med"/>
                      <a:tailEnd type="none" w="med" len="med"/>
                    </a:lnL>
                  </a:tcPr>
                </a:tc>
                <a:tc>
                  <a:txBody>
                    <a:bodyPr/>
                    <a:lstStyle/>
                    <a:p>
                      <a:pPr marL="285750" indent="-285750">
                        <a:buFont typeface="Arial" panose="020B0604020202020204" pitchFamily="34" charset="0"/>
                        <a:buChar char="•"/>
                      </a:pPr>
                      <a:r>
                        <a:rPr lang="en-US" sz="2800" dirty="0"/>
                        <a:t>Entered job training</a:t>
                      </a:r>
                    </a:p>
                    <a:p>
                      <a:pPr marL="285750" indent="-285750">
                        <a:buFont typeface="Arial" panose="020B0604020202020204" pitchFamily="34" charset="0"/>
                        <a:buChar char="•"/>
                      </a:pPr>
                      <a:r>
                        <a:rPr lang="en-US" sz="2800" dirty="0"/>
                        <a:t>Entered training pgm</a:t>
                      </a:r>
                    </a:p>
                    <a:p>
                      <a:pPr marL="285750" indent="-285750">
                        <a:buFont typeface="Arial" panose="020B0604020202020204" pitchFamily="34" charset="0"/>
                        <a:buChar char="•"/>
                      </a:pPr>
                      <a:r>
                        <a:rPr lang="en-US" sz="2800" dirty="0"/>
                        <a:t>Entered apprenticeship</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57410779"/>
                  </a:ext>
                </a:extLst>
              </a:tr>
              <a:tr h="370840">
                <a:tc>
                  <a:txBody>
                    <a:bodyPr/>
                    <a:lstStyle/>
                    <a:p>
                      <a:pPr marL="0" indent="0" defTabSz="685797">
                        <a:buFont typeface="Arial" panose="020B0604020202020204" pitchFamily="34" charset="0"/>
                        <a:buNone/>
                      </a:pPr>
                      <a:r>
                        <a:rPr lang="en-US" sz="2800" dirty="0">
                          <a:solidFill>
                            <a:prstClr val="black"/>
                          </a:solidFill>
                          <a:latin typeface="+mn-lt"/>
                        </a:rPr>
                        <a:t>Transition to Post-Secondary/College</a:t>
                      </a:r>
                    </a:p>
                    <a:p>
                      <a:endParaRPr lang="en-US" sz="28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2800" dirty="0"/>
                        <a:t>Enrolled in secondary</a:t>
                      </a:r>
                    </a:p>
                    <a:p>
                      <a:pPr marL="285750" indent="-285750">
                        <a:buFont typeface="Arial" panose="020B0604020202020204" pitchFamily="34" charset="0"/>
                        <a:buChar char="•"/>
                      </a:pPr>
                      <a:r>
                        <a:rPr lang="en-US" sz="2800" dirty="0"/>
                        <a:t>Transition to credit</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0614372"/>
                  </a:ext>
                </a:extLst>
              </a:tr>
            </a:tbl>
          </a:graphicData>
        </a:graphic>
      </p:graphicFrame>
      <p:pic>
        <p:nvPicPr>
          <p:cNvPr id="4" name="Picture 3">
            <a:extLst>
              <a:ext uri="{FF2B5EF4-FFF2-40B4-BE49-F238E27FC236}">
                <a16:creationId xmlns:a16="http://schemas.microsoft.com/office/drawing/2014/main" id="{CF31E262-D445-4517-9C24-56253CFABE21}"/>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80351" y="6201750"/>
            <a:ext cx="2188654" cy="548688"/>
          </a:xfrm>
          <a:prstGeom prst="rect">
            <a:avLst/>
          </a:prstGeom>
        </p:spPr>
      </p:pic>
    </p:spTree>
    <p:extLst>
      <p:ext uri="{BB962C8B-B14F-4D97-AF65-F5344CB8AC3E}">
        <p14:creationId xmlns:p14="http://schemas.microsoft.com/office/powerpoint/2010/main" val="2816770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603849" y="215080"/>
            <a:ext cx="7832785"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mn-lt"/>
                <a:ea typeface="+mn-ea"/>
                <a:cs typeface="+mn-cs"/>
              </a:rPr>
              <a:t>Transition </a:t>
            </a:r>
          </a:p>
        </p:txBody>
      </p:sp>
      <p:grpSp>
        <p:nvGrpSpPr>
          <p:cNvPr id="2" name="Group 1" descr="Diagram showing the Transition indicating the following:&#10;&#10;From: K12 Adult Education (ABE, ASE, ESL) &#10;Transition To CTE: K12 Adult Ed CTW and CC CTE.&#10;Transition to for credit: For Credit CC&#10;&#10;From: Non-Credit CC (ABE, ASE, ESL)&#10;Transition To CTE: K12 Adult Ed CTW and CC CTE.&#10;Transition to for credit: For Credit CC">
            <a:extLst>
              <a:ext uri="{FF2B5EF4-FFF2-40B4-BE49-F238E27FC236}">
                <a16:creationId xmlns:a16="http://schemas.microsoft.com/office/drawing/2014/main" id="{DC3719E6-EDE2-4C8C-8D9F-00AB085E486A}"/>
              </a:ext>
            </a:extLst>
          </p:cNvPr>
          <p:cNvGrpSpPr/>
          <p:nvPr/>
        </p:nvGrpSpPr>
        <p:grpSpPr>
          <a:xfrm>
            <a:off x="323850" y="1171575"/>
            <a:ext cx="11212590" cy="5563227"/>
            <a:chOff x="323850" y="1171575"/>
            <a:chExt cx="11212590" cy="5563227"/>
          </a:xfrm>
        </p:grpSpPr>
        <p:grpSp>
          <p:nvGrpSpPr>
            <p:cNvPr id="5" name="Group 4"/>
            <p:cNvGrpSpPr/>
            <p:nvPr/>
          </p:nvGrpSpPr>
          <p:grpSpPr>
            <a:xfrm>
              <a:off x="2253603" y="1917202"/>
              <a:ext cx="1835220" cy="1015694"/>
              <a:chOff x="366205" y="2789849"/>
              <a:chExt cx="1835220" cy="843511"/>
            </a:xfrm>
          </p:grpSpPr>
          <p:sp>
            <p:nvSpPr>
              <p:cNvPr id="9" name="Rectangle 8"/>
              <p:cNvSpPr/>
              <p:nvPr/>
            </p:nvSpPr>
            <p:spPr>
              <a:xfrm>
                <a:off x="366205" y="2789849"/>
                <a:ext cx="1835220" cy="843511"/>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0" name="TextBox 9"/>
              <p:cNvSpPr txBox="1"/>
              <p:nvPr/>
            </p:nvSpPr>
            <p:spPr>
              <a:xfrm>
                <a:off x="366205" y="2789849"/>
                <a:ext cx="1835220" cy="843511"/>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K12 Adult Education </a:t>
                </a:r>
              </a:p>
              <a:p>
                <a:pPr lvl="0" algn="ctr" defTabSz="933450">
                  <a:lnSpc>
                    <a:spcPct val="90000"/>
                  </a:lnSpc>
                  <a:spcBef>
                    <a:spcPct val="0"/>
                  </a:spcBef>
                  <a:spcAft>
                    <a:spcPct val="35000"/>
                  </a:spcAft>
                </a:pPr>
                <a:r>
                  <a:rPr lang="en-US" sz="2100" kern="1200" dirty="0"/>
                  <a:t>(ABE, ASE, ESL)</a:t>
                </a:r>
              </a:p>
            </p:txBody>
          </p:sp>
        </p:grpSp>
        <p:grpSp>
          <p:nvGrpSpPr>
            <p:cNvPr id="6" name="Group 5"/>
            <p:cNvGrpSpPr/>
            <p:nvPr/>
          </p:nvGrpSpPr>
          <p:grpSpPr>
            <a:xfrm>
              <a:off x="8439593" y="1858410"/>
              <a:ext cx="1835220" cy="843511"/>
              <a:chOff x="6215779" y="2774187"/>
              <a:chExt cx="1835220" cy="843511"/>
            </a:xfrm>
          </p:grpSpPr>
          <p:sp>
            <p:nvSpPr>
              <p:cNvPr id="7" name="Rectangle 6"/>
              <p:cNvSpPr/>
              <p:nvPr/>
            </p:nvSpPr>
            <p:spPr>
              <a:xfrm>
                <a:off x="6215779" y="2774187"/>
                <a:ext cx="1835220" cy="843511"/>
              </a:xfrm>
              <a:prstGeom prst="rect">
                <a:avLst/>
              </a:prstGeom>
              <a:solidFill>
                <a:srgbClr val="FF0000"/>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8" name="TextBox 7"/>
              <p:cNvSpPr txBox="1"/>
              <p:nvPr/>
            </p:nvSpPr>
            <p:spPr>
              <a:xfrm>
                <a:off x="6215779" y="2774187"/>
                <a:ext cx="1835220" cy="843511"/>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K12 Adult Ed CTE</a:t>
                </a:r>
              </a:p>
            </p:txBody>
          </p:sp>
        </p:grpSp>
        <p:grpSp>
          <p:nvGrpSpPr>
            <p:cNvPr id="11" name="Group 10"/>
            <p:cNvGrpSpPr/>
            <p:nvPr/>
          </p:nvGrpSpPr>
          <p:grpSpPr>
            <a:xfrm>
              <a:off x="2253603" y="4400550"/>
              <a:ext cx="1835220" cy="1014205"/>
              <a:chOff x="366205" y="2789849"/>
              <a:chExt cx="1835220" cy="843511"/>
            </a:xfrm>
          </p:grpSpPr>
          <p:sp>
            <p:nvSpPr>
              <p:cNvPr id="15" name="Rectangle 14"/>
              <p:cNvSpPr/>
              <p:nvPr/>
            </p:nvSpPr>
            <p:spPr>
              <a:xfrm>
                <a:off x="366205" y="2789849"/>
                <a:ext cx="1835220" cy="843511"/>
              </a:xfrm>
              <a:prstGeom prst="rect">
                <a:avLst/>
              </a:prstGeom>
              <a:ln>
                <a:solidFill>
                  <a:schemeClr val="tx1"/>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6" name="TextBox 15"/>
              <p:cNvSpPr txBox="1"/>
              <p:nvPr/>
            </p:nvSpPr>
            <p:spPr>
              <a:xfrm>
                <a:off x="366205" y="2789849"/>
                <a:ext cx="1835220" cy="843511"/>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Non Credit CC</a:t>
                </a:r>
              </a:p>
              <a:p>
                <a:pPr algn="ctr" defTabSz="933450">
                  <a:lnSpc>
                    <a:spcPct val="90000"/>
                  </a:lnSpc>
                  <a:spcBef>
                    <a:spcPct val="0"/>
                  </a:spcBef>
                  <a:spcAft>
                    <a:spcPct val="35000"/>
                  </a:spcAft>
                </a:pPr>
                <a:r>
                  <a:rPr lang="en-US" sz="2100" dirty="0"/>
                  <a:t>(ABE, ASE, ESL)</a:t>
                </a:r>
              </a:p>
            </p:txBody>
          </p:sp>
        </p:grpSp>
        <p:grpSp>
          <p:nvGrpSpPr>
            <p:cNvPr id="12" name="Group 11"/>
            <p:cNvGrpSpPr/>
            <p:nvPr/>
          </p:nvGrpSpPr>
          <p:grpSpPr>
            <a:xfrm>
              <a:off x="9701220" y="2511140"/>
              <a:ext cx="1835220" cy="843511"/>
              <a:chOff x="6215779" y="2774187"/>
              <a:chExt cx="1835220" cy="843511"/>
            </a:xfrm>
          </p:grpSpPr>
          <p:sp>
            <p:nvSpPr>
              <p:cNvPr id="13" name="Rectangle 12"/>
              <p:cNvSpPr/>
              <p:nvPr/>
            </p:nvSpPr>
            <p:spPr>
              <a:xfrm>
                <a:off x="6215779" y="2774187"/>
                <a:ext cx="1835220" cy="843511"/>
              </a:xfrm>
              <a:prstGeom prst="rect">
                <a:avLst/>
              </a:prstGeom>
              <a:solidFill>
                <a:srgbClr val="FF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4" name="TextBox 13"/>
              <p:cNvSpPr txBox="1"/>
              <p:nvPr/>
            </p:nvSpPr>
            <p:spPr>
              <a:xfrm>
                <a:off x="6215779" y="2774187"/>
                <a:ext cx="1835220" cy="8435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CC CTE</a:t>
                </a:r>
              </a:p>
            </p:txBody>
          </p:sp>
        </p:grpSp>
        <p:grpSp>
          <p:nvGrpSpPr>
            <p:cNvPr id="17" name="Group 16"/>
            <p:cNvGrpSpPr/>
            <p:nvPr/>
          </p:nvGrpSpPr>
          <p:grpSpPr>
            <a:xfrm>
              <a:off x="8103177" y="4571243"/>
              <a:ext cx="1835220" cy="843511"/>
              <a:chOff x="6215779" y="2774187"/>
              <a:chExt cx="1835220" cy="843511"/>
            </a:xfrm>
          </p:grpSpPr>
          <p:sp>
            <p:nvSpPr>
              <p:cNvPr id="18" name="Rectangle 17"/>
              <p:cNvSpPr/>
              <p:nvPr/>
            </p:nvSpPr>
            <p:spPr>
              <a:xfrm>
                <a:off x="6215779" y="2774187"/>
                <a:ext cx="1835220" cy="843511"/>
              </a:xfrm>
              <a:prstGeom prst="rect">
                <a:avLst/>
              </a:prstGeom>
              <a:solidFill>
                <a:srgbClr val="FF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9" name="TextBox 18"/>
              <p:cNvSpPr txBox="1"/>
              <p:nvPr/>
            </p:nvSpPr>
            <p:spPr>
              <a:xfrm>
                <a:off x="6215779" y="2774187"/>
                <a:ext cx="1835220" cy="843511"/>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For Credit CC</a:t>
                </a:r>
              </a:p>
            </p:txBody>
          </p:sp>
        </p:grpSp>
        <p:cxnSp>
          <p:nvCxnSpPr>
            <p:cNvPr id="21" name="Straight Arrow Connector 20"/>
            <p:cNvCxnSpPr>
              <a:endCxn id="8" idx="1"/>
            </p:cNvCxnSpPr>
            <p:nvPr/>
          </p:nvCxnSpPr>
          <p:spPr>
            <a:xfrm flipV="1">
              <a:off x="4088823" y="2280166"/>
              <a:ext cx="4350770" cy="1941"/>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a:endCxn id="14" idx="1"/>
            </p:cNvCxnSpPr>
            <p:nvPr/>
          </p:nvCxnSpPr>
          <p:spPr>
            <a:xfrm>
              <a:off x="4280858" y="2323295"/>
              <a:ext cx="5420362" cy="609601"/>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p:cNvCxnSpPr>
              <a:endCxn id="19" idx="1"/>
            </p:cNvCxnSpPr>
            <p:nvPr/>
          </p:nvCxnSpPr>
          <p:spPr>
            <a:xfrm>
              <a:off x="4088265" y="2360207"/>
              <a:ext cx="4014912" cy="26327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4" idx="1"/>
            </p:cNvCxnSpPr>
            <p:nvPr/>
          </p:nvCxnSpPr>
          <p:spPr>
            <a:xfrm flipV="1">
              <a:off x="4166558" y="2932896"/>
              <a:ext cx="5534662" cy="2056925"/>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p:cNvCxnSpPr>
              <a:endCxn id="19" idx="1"/>
            </p:cNvCxnSpPr>
            <p:nvPr/>
          </p:nvCxnSpPr>
          <p:spPr>
            <a:xfrm>
              <a:off x="4166558" y="4989819"/>
              <a:ext cx="3936619" cy="31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8" idx="1"/>
            </p:cNvCxnSpPr>
            <p:nvPr/>
          </p:nvCxnSpPr>
          <p:spPr>
            <a:xfrm flipV="1">
              <a:off x="4088265" y="2280166"/>
              <a:ext cx="4351328" cy="2659607"/>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2253603" y="1171575"/>
              <a:ext cx="1584972" cy="523220"/>
            </a:xfrm>
            <a:prstGeom prst="rect">
              <a:avLst/>
            </a:prstGeom>
            <a:noFill/>
          </p:spPr>
          <p:txBody>
            <a:bodyPr wrap="square" rtlCol="0">
              <a:spAutoFit/>
            </a:bodyPr>
            <a:lstStyle/>
            <a:p>
              <a:r>
                <a:rPr lang="en-US" sz="2800" b="1" dirty="0"/>
                <a:t>From:</a:t>
              </a:r>
            </a:p>
          </p:txBody>
        </p:sp>
        <p:sp>
          <p:nvSpPr>
            <p:cNvPr id="37" name="TextBox 36"/>
            <p:cNvSpPr txBox="1"/>
            <p:nvPr/>
          </p:nvSpPr>
          <p:spPr>
            <a:xfrm>
              <a:off x="8353425" y="1217359"/>
              <a:ext cx="1584972" cy="523220"/>
            </a:xfrm>
            <a:prstGeom prst="rect">
              <a:avLst/>
            </a:prstGeom>
            <a:noFill/>
          </p:spPr>
          <p:txBody>
            <a:bodyPr wrap="square" rtlCol="0">
              <a:spAutoFit/>
            </a:bodyPr>
            <a:lstStyle/>
            <a:p>
              <a:r>
                <a:rPr lang="en-US" sz="2800" b="1" dirty="0"/>
                <a:t>To:</a:t>
              </a:r>
            </a:p>
          </p:txBody>
        </p:sp>
        <p:cxnSp>
          <p:nvCxnSpPr>
            <p:cNvPr id="38" name="Straight Arrow Connector 37"/>
            <p:cNvCxnSpPr/>
            <p:nvPr/>
          </p:nvCxnSpPr>
          <p:spPr>
            <a:xfrm>
              <a:off x="571388" y="6177833"/>
              <a:ext cx="1943212" cy="3892"/>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a:off x="622490" y="6513291"/>
              <a:ext cx="1892110" cy="134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667000" y="6013105"/>
              <a:ext cx="2028825" cy="369332"/>
            </a:xfrm>
            <a:prstGeom prst="rect">
              <a:avLst/>
            </a:prstGeom>
            <a:noFill/>
          </p:spPr>
          <p:txBody>
            <a:bodyPr wrap="square" rtlCol="0">
              <a:spAutoFit/>
            </a:bodyPr>
            <a:lstStyle/>
            <a:p>
              <a:r>
                <a:rPr lang="en-US" dirty="0"/>
                <a:t>Transition to CTE</a:t>
              </a:r>
            </a:p>
          </p:txBody>
        </p:sp>
        <p:sp>
          <p:nvSpPr>
            <p:cNvPr id="43" name="TextBox 42"/>
            <p:cNvSpPr txBox="1"/>
            <p:nvPr/>
          </p:nvSpPr>
          <p:spPr>
            <a:xfrm>
              <a:off x="2667000" y="6365470"/>
              <a:ext cx="2324100" cy="369332"/>
            </a:xfrm>
            <a:prstGeom prst="rect">
              <a:avLst/>
            </a:prstGeom>
            <a:noFill/>
          </p:spPr>
          <p:txBody>
            <a:bodyPr wrap="square" rtlCol="0">
              <a:spAutoFit/>
            </a:bodyPr>
            <a:lstStyle/>
            <a:p>
              <a:r>
                <a:rPr lang="en-US" dirty="0"/>
                <a:t>Transition to for credit</a:t>
              </a:r>
            </a:p>
          </p:txBody>
        </p:sp>
        <p:sp>
          <p:nvSpPr>
            <p:cNvPr id="44" name="Rectangle 43"/>
            <p:cNvSpPr/>
            <p:nvPr/>
          </p:nvSpPr>
          <p:spPr>
            <a:xfrm>
              <a:off x="323850" y="6013104"/>
              <a:ext cx="4667250" cy="7216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a:extLst>
              <a:ext uri="{FF2B5EF4-FFF2-40B4-BE49-F238E27FC236}">
                <a16:creationId xmlns:a16="http://schemas.microsoft.com/office/drawing/2014/main" id="{B260C88B-C795-4AAD-81CD-29CDEC9B5C5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938397" y="6177833"/>
            <a:ext cx="2188654" cy="548688"/>
          </a:xfrm>
          <a:prstGeom prst="rect">
            <a:avLst/>
          </a:prstGeom>
        </p:spPr>
      </p:pic>
    </p:spTree>
    <p:extLst>
      <p:ext uri="{BB962C8B-B14F-4D97-AF65-F5344CB8AC3E}">
        <p14:creationId xmlns:p14="http://schemas.microsoft.com/office/powerpoint/2010/main" val="3558501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Immigrant Integration AB2098</a:t>
            </a:r>
          </a:p>
        </p:txBody>
      </p:sp>
      <p:pic>
        <p:nvPicPr>
          <p:cNvPr id="4" name="Picture 3" descr="Image of USA silhouette map filled with images of peo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4793" y="1941576"/>
            <a:ext cx="8682605" cy="4593448"/>
          </a:xfrm>
          <a:prstGeom prst="rect">
            <a:avLst/>
          </a:prstGeom>
        </p:spPr>
      </p:pic>
      <p:pic>
        <p:nvPicPr>
          <p:cNvPr id="3" name="Picture 2">
            <a:extLst>
              <a:ext uri="{FF2B5EF4-FFF2-40B4-BE49-F238E27FC236}">
                <a16:creationId xmlns:a16="http://schemas.microsoft.com/office/drawing/2014/main" id="{EE25DFB8-68D2-4401-943A-807D72D6413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7357" y="6218555"/>
            <a:ext cx="2187245" cy="548640"/>
          </a:xfrm>
          <a:prstGeom prst="rect">
            <a:avLst/>
          </a:prstGeom>
        </p:spPr>
      </p:pic>
    </p:spTree>
    <p:extLst>
      <p:ext uri="{BB962C8B-B14F-4D97-AF65-F5344CB8AC3E}">
        <p14:creationId xmlns:p14="http://schemas.microsoft.com/office/powerpoint/2010/main" val="32027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AB 2098 – Immigrant Integration</a:t>
            </a:r>
            <a:endParaRPr lang="en-US" dirty="0"/>
          </a:p>
        </p:txBody>
      </p:sp>
      <p:sp>
        <p:nvSpPr>
          <p:cNvPr id="3" name="Content Placeholder 2"/>
          <p:cNvSpPr>
            <a:spLocks noGrp="1"/>
          </p:cNvSpPr>
          <p:nvPr>
            <p:ph idx="1"/>
          </p:nvPr>
        </p:nvSpPr>
        <p:spPr>
          <a:xfrm>
            <a:off x="838200" y="1690688"/>
            <a:ext cx="9853247" cy="4205753"/>
          </a:xfrm>
        </p:spPr>
        <p:txBody>
          <a:bodyPr>
            <a:noAutofit/>
          </a:bodyPr>
          <a:lstStyle/>
          <a:p>
            <a:r>
              <a:rPr lang="en-US" sz="3200" dirty="0"/>
              <a:t>Consortia </a:t>
            </a:r>
            <a:r>
              <a:rPr lang="en-US" sz="3200" u="sng" dirty="0"/>
              <a:t>may</a:t>
            </a:r>
            <a:r>
              <a:rPr lang="en-US" sz="3200" dirty="0"/>
              <a:t> report additional measures for assessing the effectiveness of programs in meeting the needs of immigrant learners seeking integration in civic and community life.</a:t>
            </a:r>
          </a:p>
          <a:p>
            <a:r>
              <a:rPr lang="en-US" sz="3200" dirty="0"/>
              <a:t>The TE CAEP Summary now has a new column that reports Immigrant Integration Indicators (I</a:t>
            </a:r>
            <a:r>
              <a:rPr lang="en-US" sz="3200" baseline="30000" dirty="0"/>
              <a:t>3</a:t>
            </a:r>
            <a:r>
              <a:rPr lang="en-US" sz="3200" dirty="0"/>
              <a:t>) outcomes.</a:t>
            </a:r>
            <a:endParaRPr lang="en-US" sz="3200" baseline="30000" dirty="0"/>
          </a:p>
          <a:p>
            <a:r>
              <a:rPr lang="en-US" sz="3200" dirty="0"/>
              <a:t>TE now includes reports that relates EL Civics COAAPs with Immigrant Integration goal areas.</a:t>
            </a:r>
          </a:p>
        </p:txBody>
      </p:sp>
      <p:pic>
        <p:nvPicPr>
          <p:cNvPr id="5" name="Picture 4">
            <a:extLst>
              <a:ext uri="{FF2B5EF4-FFF2-40B4-BE49-F238E27FC236}">
                <a16:creationId xmlns:a16="http://schemas.microsoft.com/office/drawing/2014/main" id="{2FEAAD43-6C88-41EB-B8FF-12FA86364E2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1448" y="6218531"/>
            <a:ext cx="2188654" cy="548688"/>
          </a:xfrm>
          <a:prstGeom prst="rect">
            <a:avLst/>
          </a:prstGeom>
        </p:spPr>
      </p:pic>
    </p:spTree>
    <p:extLst>
      <p:ext uri="{BB962C8B-B14F-4D97-AF65-F5344CB8AC3E}">
        <p14:creationId xmlns:p14="http://schemas.microsoft.com/office/powerpoint/2010/main" val="3972319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AB 2098 – Immigrant Integration </a:t>
            </a:r>
          </a:p>
        </p:txBody>
      </p:sp>
      <p:sp>
        <p:nvSpPr>
          <p:cNvPr id="3" name="Content Placeholder 2"/>
          <p:cNvSpPr>
            <a:spLocks noGrp="1"/>
          </p:cNvSpPr>
          <p:nvPr>
            <p:ph idx="1"/>
          </p:nvPr>
        </p:nvSpPr>
        <p:spPr>
          <a:xfrm>
            <a:off x="715106" y="1690688"/>
            <a:ext cx="10020300" cy="4351338"/>
          </a:xfrm>
        </p:spPr>
        <p:txBody>
          <a:bodyPr>
            <a:normAutofit/>
          </a:bodyPr>
          <a:lstStyle/>
          <a:p>
            <a:pPr marL="0" indent="0">
              <a:buNone/>
            </a:pPr>
            <a:r>
              <a:rPr lang="en-US" sz="3600" dirty="0">
                <a:solidFill>
                  <a:schemeClr val="accent1">
                    <a:lumMod val="50000"/>
                  </a:schemeClr>
                </a:solidFill>
              </a:rPr>
              <a:t>Key Points About AB 2098:</a:t>
            </a:r>
          </a:p>
          <a:p>
            <a:pPr marL="514350" indent="-514350">
              <a:buFont typeface="+mj-lt"/>
              <a:buAutoNum type="arabicPeriod"/>
            </a:pPr>
            <a:r>
              <a:rPr lang="en-US" sz="3600" dirty="0"/>
              <a:t>We already serve this population</a:t>
            </a:r>
          </a:p>
          <a:p>
            <a:pPr marL="514350" indent="-514350">
              <a:buFont typeface="+mj-lt"/>
              <a:buAutoNum type="arabicPeriod"/>
            </a:pPr>
            <a:r>
              <a:rPr lang="en-US" sz="3600" dirty="0"/>
              <a:t>WIOA II grantees report EL Civics outcomes</a:t>
            </a:r>
          </a:p>
          <a:p>
            <a:pPr marL="514350" indent="-514350">
              <a:buFont typeface="+mj-lt"/>
              <a:buAutoNum type="arabicPeriod"/>
            </a:pPr>
            <a:r>
              <a:rPr lang="en-US" sz="3600" dirty="0"/>
              <a:t>EL Civics effectiveness is shown through these metrics</a:t>
            </a:r>
          </a:p>
          <a:p>
            <a:pPr marL="514350" indent="-514350">
              <a:buFont typeface="+mj-lt"/>
              <a:buAutoNum type="arabicPeriod"/>
            </a:pPr>
            <a:r>
              <a:rPr lang="en-US" sz="3600" dirty="0"/>
              <a:t>Most of the data is already there </a:t>
            </a:r>
          </a:p>
          <a:p>
            <a:pPr marL="514350" indent="-514350">
              <a:buFont typeface="+mj-lt"/>
              <a:buAutoNum type="arabicPeriod"/>
            </a:pPr>
            <a:r>
              <a:rPr lang="en-US" sz="3600" dirty="0"/>
              <a:t>This is not a mandate</a:t>
            </a:r>
          </a:p>
        </p:txBody>
      </p:sp>
      <p:pic>
        <p:nvPicPr>
          <p:cNvPr id="5" name="Picture 4">
            <a:extLst>
              <a:ext uri="{FF2B5EF4-FFF2-40B4-BE49-F238E27FC236}">
                <a16:creationId xmlns:a16="http://schemas.microsoft.com/office/drawing/2014/main" id="{7126A2A6-D770-4427-87F6-0852569C47C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1997" y="6218531"/>
            <a:ext cx="2188654" cy="548688"/>
          </a:xfrm>
          <a:prstGeom prst="rect">
            <a:avLst/>
          </a:prstGeom>
        </p:spPr>
      </p:pic>
    </p:spTree>
    <p:extLst>
      <p:ext uri="{BB962C8B-B14F-4D97-AF65-F5344CB8AC3E}">
        <p14:creationId xmlns:p14="http://schemas.microsoft.com/office/powerpoint/2010/main" val="375198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589" y="160338"/>
            <a:ext cx="9385989" cy="1219200"/>
          </a:xfrm>
        </p:spPr>
        <p:txBody>
          <a:bodyPr>
            <a:noAutofit/>
          </a:bodyPr>
          <a:lstStyle/>
          <a:p>
            <a:r>
              <a:rPr lang="en-US" b="1" dirty="0"/>
              <a:t>COVID-19’s Effect on CA WIOA II Agencies</a:t>
            </a:r>
            <a:endParaRPr lang="en-US" dirty="0"/>
          </a:p>
        </p:txBody>
      </p:sp>
      <p:sp>
        <p:nvSpPr>
          <p:cNvPr id="3" name="Content Placeholder 2"/>
          <p:cNvSpPr>
            <a:spLocks noGrp="1"/>
          </p:cNvSpPr>
          <p:nvPr>
            <p:ph idx="1"/>
          </p:nvPr>
        </p:nvSpPr>
        <p:spPr>
          <a:xfrm>
            <a:off x="1136469" y="1379538"/>
            <a:ext cx="9552110" cy="5191079"/>
          </a:xfrm>
        </p:spPr>
        <p:txBody>
          <a:bodyPr>
            <a:normAutofit/>
          </a:bodyPr>
          <a:lstStyle/>
          <a:p>
            <a:r>
              <a:rPr lang="en-US" sz="3600" dirty="0"/>
              <a:t>With most agencies closed for </a:t>
            </a:r>
            <a:r>
              <a:rPr lang="en-US" sz="3600" b="1" i="1" dirty="0"/>
              <a:t>COVID-19</a:t>
            </a:r>
            <a:r>
              <a:rPr lang="en-US" sz="3600" dirty="0"/>
              <a:t>, many agencies are quickly adapting to implementing distance learning options.</a:t>
            </a:r>
          </a:p>
          <a:p>
            <a:r>
              <a:rPr lang="en-US" sz="3600" dirty="0"/>
              <a:t>Below is a resource page that provides help to agencies responding to COVID-19</a:t>
            </a:r>
          </a:p>
          <a:p>
            <a:pPr marL="0" indent="0">
              <a:buNone/>
            </a:pPr>
            <a:r>
              <a:rPr lang="en-US" sz="3600" u="sng" dirty="0">
                <a:hlinkClick r:id="rId2"/>
              </a:rPr>
              <a:t>https://otan.us/resources/covid-19-field-support/</a:t>
            </a:r>
            <a:endParaRPr lang="en-US" sz="3600" u="sng" dirty="0"/>
          </a:p>
          <a:p>
            <a:pPr marL="0" indent="0">
              <a:buNone/>
            </a:pPr>
            <a:r>
              <a:rPr lang="en-US" sz="3600" dirty="0"/>
              <a:t>Here is a link to a set of FAQ’s</a:t>
            </a:r>
          </a:p>
          <a:p>
            <a:pPr marL="0" indent="0">
              <a:buNone/>
            </a:pPr>
            <a:r>
              <a:rPr lang="en-US" sz="3600" dirty="0">
                <a:hlinkClick r:id="rId2"/>
              </a:rPr>
              <a:t>https://otan.us/media/h2saiwpj/faqs-031820.pdf</a:t>
            </a:r>
            <a:endParaRPr lang="en-US" sz="36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367B1F67-6803-461D-9D48-220A92D1A05B}" type="slidenum">
              <a:rPr lang="en-US" altLang="en-US" smtClean="0"/>
              <a:pPr>
                <a:defRPr/>
              </a:pPr>
              <a:t>3</a:t>
            </a:fld>
            <a:endParaRPr lang="en-US" altLang="en-US"/>
          </a:p>
        </p:txBody>
      </p:sp>
    </p:spTree>
    <p:extLst>
      <p:ext uri="{BB962C8B-B14F-4D97-AF65-F5344CB8AC3E}">
        <p14:creationId xmlns:p14="http://schemas.microsoft.com/office/powerpoint/2010/main" val="37758178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35973"/>
          </a:xfrm>
        </p:spPr>
        <p:txBody>
          <a:bodyPr/>
          <a:lstStyle/>
          <a:p>
            <a:r>
              <a:rPr lang="en-US" dirty="0"/>
              <a:t>I3 Reports in TE</a:t>
            </a:r>
          </a:p>
        </p:txBody>
      </p:sp>
      <p:pic>
        <p:nvPicPr>
          <p:cNvPr id="3" name="Picture 2" descr="Screen capture of the CASAS I 3 Reports in TE."/>
          <p:cNvPicPr>
            <a:picLocks noChangeAspect="1"/>
          </p:cNvPicPr>
          <p:nvPr/>
        </p:nvPicPr>
        <p:blipFill>
          <a:blip r:embed="rId3"/>
          <a:stretch>
            <a:fillRect/>
          </a:stretch>
        </p:blipFill>
        <p:spPr>
          <a:xfrm>
            <a:off x="1934765" y="1401098"/>
            <a:ext cx="6530809" cy="4118817"/>
          </a:xfrm>
          <a:prstGeom prst="rect">
            <a:avLst/>
          </a:prstGeom>
          <a:ln>
            <a:solidFill>
              <a:schemeClr val="tx2"/>
            </a:solidFill>
          </a:ln>
        </p:spPr>
      </p:pic>
      <p:sp>
        <p:nvSpPr>
          <p:cNvPr id="4" name="TextBox 3"/>
          <p:cNvSpPr txBox="1"/>
          <p:nvPr/>
        </p:nvSpPr>
        <p:spPr>
          <a:xfrm>
            <a:off x="838200" y="5519915"/>
            <a:ext cx="9586451" cy="830997"/>
          </a:xfrm>
          <a:prstGeom prst="rect">
            <a:avLst/>
          </a:prstGeom>
          <a:noFill/>
        </p:spPr>
        <p:txBody>
          <a:bodyPr wrap="square" rtlCol="0">
            <a:spAutoFit/>
          </a:bodyPr>
          <a:lstStyle/>
          <a:p>
            <a:r>
              <a:rPr lang="en-US" sz="2400" dirty="0"/>
              <a:t>TE now includes Immigrant Immigration Indicator (I3) reports that track EL Civics COAAPs outcomes and relate them to Immigrant Integration goals.</a:t>
            </a:r>
          </a:p>
        </p:txBody>
      </p:sp>
      <p:pic>
        <p:nvPicPr>
          <p:cNvPr id="6" name="Picture 5">
            <a:extLst>
              <a:ext uri="{FF2B5EF4-FFF2-40B4-BE49-F238E27FC236}">
                <a16:creationId xmlns:a16="http://schemas.microsoft.com/office/drawing/2014/main" id="{7B98B5F1-7F00-4DBE-9A6D-43AD90154C0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902446" y="6218531"/>
            <a:ext cx="2188654" cy="548688"/>
          </a:xfrm>
          <a:prstGeom prst="rect">
            <a:avLst/>
          </a:prstGeom>
        </p:spPr>
      </p:pic>
    </p:spTree>
    <p:extLst>
      <p:ext uri="{BB962C8B-B14F-4D97-AF65-F5344CB8AC3E}">
        <p14:creationId xmlns:p14="http://schemas.microsoft.com/office/powerpoint/2010/main" val="3251373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Passed I3 Outcome</a:t>
            </a:r>
          </a:p>
        </p:txBody>
      </p:sp>
      <p:pic>
        <p:nvPicPr>
          <p:cNvPr id="3" name="Picture 2" descr="Screen capture of the CASAS I 3 Reports in TE indicating Passed 13."/>
          <p:cNvPicPr>
            <a:picLocks noChangeAspect="1"/>
          </p:cNvPicPr>
          <p:nvPr/>
        </p:nvPicPr>
        <p:blipFill rotWithShape="1">
          <a:blip r:embed="rId2"/>
          <a:srcRect r="1268"/>
          <a:stretch/>
        </p:blipFill>
        <p:spPr>
          <a:xfrm>
            <a:off x="1856735" y="1979209"/>
            <a:ext cx="8501916" cy="4373111"/>
          </a:xfrm>
          <a:prstGeom prst="rect">
            <a:avLst/>
          </a:prstGeom>
          <a:ln>
            <a:solidFill>
              <a:schemeClr val="accent1"/>
            </a:solidFill>
          </a:ln>
        </p:spPr>
      </p:pic>
      <p:sp>
        <p:nvSpPr>
          <p:cNvPr id="4" name="Down Arrow 3">
            <a:extLst>
              <a:ext uri="{C183D7F6-B498-43B3-948B-1728B52AA6E4}">
                <adec:decorative xmlns:adec="http://schemas.microsoft.com/office/drawing/2017/decorative" val="1"/>
              </a:ext>
            </a:extLst>
          </p:cNvPr>
          <p:cNvSpPr/>
          <p:nvPr/>
        </p:nvSpPr>
        <p:spPr>
          <a:xfrm>
            <a:off x="5950424" y="2374711"/>
            <a:ext cx="368489" cy="1160060"/>
          </a:xfrm>
          <a:prstGeom prst="downArrow">
            <a:avLst/>
          </a:prstGeom>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5386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92F6F-913A-4D70-A337-6604B36532B9}"/>
              </a:ext>
              <a:ext uri="{C183D7F6-B498-43B3-948B-1728B52AA6E4}">
                <adec:decorative xmlns:adec="http://schemas.microsoft.com/office/drawing/2017/decorative" val="1"/>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CA" dirty="0"/>
              <a:t>Learner Results and WIOA Milestones</a:t>
            </a:r>
          </a:p>
        </p:txBody>
      </p:sp>
      <p:grpSp>
        <p:nvGrpSpPr>
          <p:cNvPr id="20" name="Group 19" descr="Screen capture of the Learner Results and WIOA Milestones for Work and Education indicating the following markers like Literacy gains, secondary, post secondary, employment, wages and transition.">
            <a:extLst>
              <a:ext uri="{FF2B5EF4-FFF2-40B4-BE49-F238E27FC236}">
                <a16:creationId xmlns:a16="http://schemas.microsoft.com/office/drawing/2014/main" id="{3352EB49-2397-4B7C-AC4E-446E94D3FC13}"/>
              </a:ext>
            </a:extLst>
          </p:cNvPr>
          <p:cNvGrpSpPr/>
          <p:nvPr/>
        </p:nvGrpSpPr>
        <p:grpSpPr>
          <a:xfrm>
            <a:off x="1098968" y="270852"/>
            <a:ext cx="10282906" cy="6522020"/>
            <a:chOff x="1098968" y="270852"/>
            <a:chExt cx="10282906" cy="6522020"/>
          </a:xfrm>
        </p:grpSpPr>
        <p:pic>
          <p:nvPicPr>
            <p:cNvPr id="3" name="Picture 2"/>
            <p:cNvPicPr>
              <a:picLocks noChangeAspect="1"/>
            </p:cNvPicPr>
            <p:nvPr/>
          </p:nvPicPr>
          <p:blipFill>
            <a:blip r:embed="rId3"/>
            <a:stretch>
              <a:fillRect/>
            </a:stretch>
          </p:blipFill>
          <p:spPr>
            <a:xfrm>
              <a:off x="1840417" y="5988395"/>
              <a:ext cx="276225" cy="219075"/>
            </a:xfrm>
            <a:prstGeom prst="rect">
              <a:avLst/>
            </a:prstGeom>
          </p:spPr>
        </p:pic>
        <p:pic>
          <p:nvPicPr>
            <p:cNvPr id="4" name="Picture 3"/>
            <p:cNvPicPr>
              <a:picLocks noChangeAspect="1"/>
            </p:cNvPicPr>
            <p:nvPr/>
          </p:nvPicPr>
          <p:blipFill>
            <a:blip r:embed="rId4"/>
            <a:stretch>
              <a:fillRect/>
            </a:stretch>
          </p:blipFill>
          <p:spPr>
            <a:xfrm>
              <a:off x="1774373" y="6495142"/>
              <a:ext cx="333375" cy="247650"/>
            </a:xfrm>
            <a:prstGeom prst="rect">
              <a:avLst/>
            </a:prstGeom>
          </p:spPr>
        </p:pic>
        <p:pic>
          <p:nvPicPr>
            <p:cNvPr id="5" name="Picture 4"/>
            <p:cNvPicPr>
              <a:picLocks noChangeAspect="1"/>
            </p:cNvPicPr>
            <p:nvPr/>
          </p:nvPicPr>
          <p:blipFill>
            <a:blip r:embed="rId5"/>
            <a:stretch>
              <a:fillRect/>
            </a:stretch>
          </p:blipFill>
          <p:spPr>
            <a:xfrm>
              <a:off x="7998078" y="5974108"/>
              <a:ext cx="257175" cy="247650"/>
            </a:xfrm>
            <a:prstGeom prst="rect">
              <a:avLst/>
            </a:prstGeom>
          </p:spPr>
        </p:pic>
        <p:pic>
          <p:nvPicPr>
            <p:cNvPr id="6" name="Picture 5"/>
            <p:cNvPicPr>
              <a:picLocks noChangeAspect="1"/>
            </p:cNvPicPr>
            <p:nvPr/>
          </p:nvPicPr>
          <p:blipFill>
            <a:blip r:embed="rId6"/>
            <a:stretch>
              <a:fillRect/>
            </a:stretch>
          </p:blipFill>
          <p:spPr>
            <a:xfrm>
              <a:off x="7973634" y="6495142"/>
              <a:ext cx="333375" cy="190500"/>
            </a:xfrm>
            <a:prstGeom prst="rect">
              <a:avLst/>
            </a:prstGeom>
          </p:spPr>
        </p:pic>
        <p:sp>
          <p:nvSpPr>
            <p:cNvPr id="7" name="TextBox 6"/>
            <p:cNvSpPr txBox="1"/>
            <p:nvPr/>
          </p:nvSpPr>
          <p:spPr>
            <a:xfrm>
              <a:off x="2410414" y="5908135"/>
              <a:ext cx="1596106"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Helvetica"/>
                </a:rPr>
                <a:t>Secondary</a:t>
              </a:r>
            </a:p>
          </p:txBody>
        </p:sp>
        <p:sp>
          <p:nvSpPr>
            <p:cNvPr id="8" name="TextBox 7"/>
            <p:cNvSpPr txBox="1"/>
            <p:nvPr/>
          </p:nvSpPr>
          <p:spPr>
            <a:xfrm>
              <a:off x="2410414" y="6413281"/>
              <a:ext cx="1859294"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Helvetica"/>
                </a:rPr>
                <a:t>Post-Secondary</a:t>
              </a:r>
            </a:p>
          </p:txBody>
        </p:sp>
        <p:sp>
          <p:nvSpPr>
            <p:cNvPr id="9" name="TextBox 8"/>
            <p:cNvSpPr txBox="1"/>
            <p:nvPr/>
          </p:nvSpPr>
          <p:spPr>
            <a:xfrm>
              <a:off x="8518441" y="5908136"/>
              <a:ext cx="1596106"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1800" b="1" dirty="0">
                  <a:solidFill>
                    <a:srgbClr val="000000"/>
                  </a:solidFill>
                </a:rPr>
                <a:t>Wages</a:t>
              </a:r>
              <a:endParaRPr kumimoji="0" lang="en-US" sz="1800" b="1" i="0" u="none" strike="noStrike" cap="none" spc="0" normalizeH="0" baseline="0" dirty="0">
                <a:ln>
                  <a:noFill/>
                </a:ln>
                <a:solidFill>
                  <a:srgbClr val="000000"/>
                </a:solidFill>
                <a:effectLst/>
                <a:uFillTx/>
                <a:sym typeface="Helvetica"/>
              </a:endParaRPr>
            </a:p>
          </p:txBody>
        </p:sp>
        <p:sp>
          <p:nvSpPr>
            <p:cNvPr id="10" name="TextBox 9"/>
            <p:cNvSpPr txBox="1"/>
            <p:nvPr/>
          </p:nvSpPr>
          <p:spPr>
            <a:xfrm>
              <a:off x="8478340" y="6352319"/>
              <a:ext cx="1596106"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Helvetica"/>
                </a:rPr>
                <a:t>Transition</a:t>
              </a:r>
            </a:p>
          </p:txBody>
        </p:sp>
        <p:grpSp>
          <p:nvGrpSpPr>
            <p:cNvPr id="11" name="Group 10"/>
            <p:cNvGrpSpPr/>
            <p:nvPr/>
          </p:nvGrpSpPr>
          <p:grpSpPr>
            <a:xfrm>
              <a:off x="1098968" y="270852"/>
              <a:ext cx="10282906" cy="5543352"/>
              <a:chOff x="1098968" y="2004762"/>
              <a:chExt cx="10282906" cy="5824344"/>
            </a:xfrm>
          </p:grpSpPr>
          <p:pic>
            <p:nvPicPr>
              <p:cNvPr id="12" name="Picture 11"/>
              <p:cNvPicPr>
                <a:picLocks noChangeAspect="1"/>
              </p:cNvPicPr>
              <p:nvPr/>
            </p:nvPicPr>
            <p:blipFill rotWithShape="1">
              <a:blip r:embed="rId7"/>
              <a:srcRect r="26209"/>
              <a:stretch/>
            </p:blipFill>
            <p:spPr>
              <a:xfrm>
                <a:off x="1098968" y="2004762"/>
                <a:ext cx="10282906" cy="5238750"/>
              </a:xfrm>
              <a:prstGeom prst="rect">
                <a:avLst/>
              </a:prstGeom>
            </p:spPr>
          </p:pic>
          <p:pic>
            <p:nvPicPr>
              <p:cNvPr id="13" name="Picture 12"/>
              <p:cNvPicPr>
                <a:picLocks noChangeAspect="1"/>
              </p:cNvPicPr>
              <p:nvPr/>
            </p:nvPicPr>
            <p:blipFill>
              <a:blip r:embed="rId8"/>
              <a:stretch>
                <a:fillRect/>
              </a:stretch>
            </p:blipFill>
            <p:spPr>
              <a:xfrm>
                <a:off x="1854705" y="7498242"/>
                <a:ext cx="247650" cy="190500"/>
              </a:xfrm>
              <a:prstGeom prst="rect">
                <a:avLst/>
              </a:prstGeom>
            </p:spPr>
          </p:pic>
          <p:pic>
            <p:nvPicPr>
              <p:cNvPr id="14" name="Picture 13"/>
              <p:cNvPicPr>
                <a:picLocks noChangeAspect="1"/>
              </p:cNvPicPr>
              <p:nvPr/>
            </p:nvPicPr>
            <p:blipFill>
              <a:blip r:embed="rId9"/>
              <a:stretch>
                <a:fillRect/>
              </a:stretch>
            </p:blipFill>
            <p:spPr>
              <a:xfrm>
                <a:off x="7998079" y="7464904"/>
                <a:ext cx="257175" cy="257175"/>
              </a:xfrm>
              <a:prstGeom prst="rect">
                <a:avLst/>
              </a:prstGeom>
            </p:spPr>
          </p:pic>
          <p:sp>
            <p:nvSpPr>
              <p:cNvPr id="15" name="TextBox 14"/>
              <p:cNvSpPr txBox="1"/>
              <p:nvPr/>
            </p:nvSpPr>
            <p:spPr>
              <a:xfrm>
                <a:off x="2410414" y="7395860"/>
                <a:ext cx="1692354"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Helvetica"/>
                  </a:rPr>
                  <a:t>Literacy Gains</a:t>
                </a:r>
              </a:p>
            </p:txBody>
          </p:sp>
          <p:sp>
            <p:nvSpPr>
              <p:cNvPr id="16" name="TextBox 15"/>
              <p:cNvSpPr txBox="1"/>
              <p:nvPr/>
            </p:nvSpPr>
            <p:spPr>
              <a:xfrm>
                <a:off x="8518441" y="7449515"/>
                <a:ext cx="1596106"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Helvetica"/>
                  </a:rPr>
                  <a:t>Employment</a:t>
                </a:r>
              </a:p>
            </p:txBody>
          </p:sp>
          <p:pic>
            <p:nvPicPr>
              <p:cNvPr id="17" name="Picture 16"/>
              <p:cNvPicPr>
                <a:picLocks noChangeAspect="1"/>
              </p:cNvPicPr>
              <p:nvPr/>
            </p:nvPicPr>
            <p:blipFill>
              <a:blip r:embed="rId8"/>
              <a:stretch>
                <a:fillRect/>
              </a:stretch>
            </p:blipFill>
            <p:spPr>
              <a:xfrm>
                <a:off x="4516339" y="4793989"/>
                <a:ext cx="247650" cy="190500"/>
              </a:xfrm>
              <a:prstGeom prst="rect">
                <a:avLst/>
              </a:prstGeom>
            </p:spPr>
          </p:pic>
          <p:pic>
            <p:nvPicPr>
              <p:cNvPr id="18" name="Picture 17"/>
              <p:cNvPicPr>
                <a:picLocks noChangeAspect="1"/>
              </p:cNvPicPr>
              <p:nvPr/>
            </p:nvPicPr>
            <p:blipFill>
              <a:blip r:embed="rId8"/>
              <a:stretch>
                <a:fillRect/>
              </a:stretch>
            </p:blipFill>
            <p:spPr>
              <a:xfrm>
                <a:off x="4516339" y="6000000"/>
                <a:ext cx="247650" cy="190500"/>
              </a:xfrm>
              <a:prstGeom prst="rect">
                <a:avLst/>
              </a:prstGeom>
            </p:spPr>
          </p:pic>
        </p:grpSp>
      </p:grpSp>
      <p:pic>
        <p:nvPicPr>
          <p:cNvPr id="19" name="Picture 18">
            <a:extLst>
              <a:ext uri="{FF2B5EF4-FFF2-40B4-BE49-F238E27FC236}">
                <a16:creationId xmlns:a16="http://schemas.microsoft.com/office/drawing/2014/main" id="{67FBA2BC-F977-4EA8-A3B0-AD6733C98A9D}"/>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9912720" y="6207470"/>
            <a:ext cx="2188654" cy="548688"/>
          </a:xfrm>
          <a:prstGeom prst="rect">
            <a:avLst/>
          </a:prstGeom>
        </p:spPr>
      </p:pic>
    </p:spTree>
    <p:extLst>
      <p:ext uri="{BB962C8B-B14F-4D97-AF65-F5344CB8AC3E}">
        <p14:creationId xmlns:p14="http://schemas.microsoft.com/office/powerpoint/2010/main" val="3036801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13524-DF86-47E6-AFEF-84EFAD727A3F}"/>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CA" dirty="0"/>
              <a:t>Records – Students – Records  </a:t>
            </a:r>
          </a:p>
        </p:txBody>
      </p:sp>
      <p:grpSp>
        <p:nvGrpSpPr>
          <p:cNvPr id="8" name="Group 7" descr="Three screen captures showing the Students Records Work Results marked indicating the following:&#10;L = Literacy Gains&#10;H = HSE/HSD&#10;P = Post Secondary&#10;E = Enter Employment&#10;I = Increase Wages&#10;T = Transition Post Sec">
            <a:extLst>
              <a:ext uri="{FF2B5EF4-FFF2-40B4-BE49-F238E27FC236}">
                <a16:creationId xmlns:a16="http://schemas.microsoft.com/office/drawing/2014/main" id="{D1FD52C0-5667-43EC-85CA-9D644C94299A}"/>
              </a:ext>
            </a:extLst>
          </p:cNvPr>
          <p:cNvGrpSpPr/>
          <p:nvPr/>
        </p:nvGrpSpPr>
        <p:grpSpPr>
          <a:xfrm>
            <a:off x="232408" y="72458"/>
            <a:ext cx="11805530" cy="6595756"/>
            <a:chOff x="232408" y="72458"/>
            <a:chExt cx="11805530" cy="6595756"/>
          </a:xfrm>
        </p:grpSpPr>
        <p:pic>
          <p:nvPicPr>
            <p:cNvPr id="3" name="Picture 2"/>
            <p:cNvPicPr>
              <a:picLocks noChangeAspect="1"/>
            </p:cNvPicPr>
            <p:nvPr/>
          </p:nvPicPr>
          <p:blipFill rotWithShape="1">
            <a:blip r:embed="rId3">
              <a:lum bright="-3000" contrast="8000"/>
            </a:blip>
            <a:srcRect l="17783"/>
            <a:stretch/>
          </p:blipFill>
          <p:spPr>
            <a:xfrm>
              <a:off x="4481952" y="2413136"/>
              <a:ext cx="5840083" cy="2221859"/>
            </a:xfrm>
            <a:prstGeom prst="rect">
              <a:avLst/>
            </a:prstGeom>
            <a:ln>
              <a:solidFill>
                <a:schemeClr val="accent1"/>
              </a:solidFill>
            </a:ln>
          </p:spPr>
        </p:pic>
        <p:pic>
          <p:nvPicPr>
            <p:cNvPr id="4" name="Picture 3"/>
            <p:cNvPicPr>
              <a:picLocks noChangeAspect="1"/>
            </p:cNvPicPr>
            <p:nvPr/>
          </p:nvPicPr>
          <p:blipFill>
            <a:blip r:embed="rId4"/>
            <a:stretch>
              <a:fillRect/>
            </a:stretch>
          </p:blipFill>
          <p:spPr>
            <a:xfrm>
              <a:off x="439949" y="223349"/>
              <a:ext cx="7318501" cy="2063600"/>
            </a:xfrm>
            <a:prstGeom prst="rect">
              <a:avLst/>
            </a:prstGeom>
            <a:ln>
              <a:solidFill>
                <a:schemeClr val="accent1"/>
              </a:solidFill>
            </a:ln>
          </p:spPr>
        </p:pic>
        <p:pic>
          <p:nvPicPr>
            <p:cNvPr id="5" name="Picture 4"/>
            <p:cNvPicPr>
              <a:picLocks noChangeAspect="1"/>
            </p:cNvPicPr>
            <p:nvPr/>
          </p:nvPicPr>
          <p:blipFill rotWithShape="1">
            <a:blip r:embed="rId5"/>
            <a:srcRect b="5287"/>
            <a:stretch/>
          </p:blipFill>
          <p:spPr>
            <a:xfrm>
              <a:off x="631543" y="4722167"/>
              <a:ext cx="10549351" cy="1946047"/>
            </a:xfrm>
            <a:prstGeom prst="rect">
              <a:avLst/>
            </a:prstGeom>
            <a:ln>
              <a:solidFill>
                <a:schemeClr val="accent1"/>
              </a:solidFill>
            </a:ln>
          </p:spPr>
        </p:pic>
        <p:pic>
          <p:nvPicPr>
            <p:cNvPr id="6" name="Picture 5"/>
            <p:cNvPicPr>
              <a:picLocks noChangeAspect="1"/>
            </p:cNvPicPr>
            <p:nvPr/>
          </p:nvPicPr>
          <p:blipFill>
            <a:blip r:embed="rId6"/>
            <a:stretch>
              <a:fillRect/>
            </a:stretch>
          </p:blipFill>
          <p:spPr>
            <a:xfrm>
              <a:off x="9558068" y="72458"/>
              <a:ext cx="2479870" cy="2301663"/>
            </a:xfrm>
            <a:prstGeom prst="rect">
              <a:avLst/>
            </a:prstGeom>
          </p:spPr>
        </p:pic>
        <p:sp>
          <p:nvSpPr>
            <p:cNvPr id="7" name="Left-Up Arrow 6"/>
            <p:cNvSpPr/>
            <p:nvPr/>
          </p:nvSpPr>
          <p:spPr>
            <a:xfrm rot="5400000">
              <a:off x="3766036" y="2205437"/>
              <a:ext cx="775164" cy="845390"/>
            </a:xfrm>
            <a:prstGeom prst="leftUpArrow">
              <a:avLst>
                <a:gd name="adj1" fmla="val 8892"/>
                <a:gd name="adj2" fmla="val 25000"/>
                <a:gd name="adj3" fmla="val 1721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Left-Up Arrow 8"/>
            <p:cNvSpPr/>
            <p:nvPr/>
          </p:nvSpPr>
          <p:spPr>
            <a:xfrm rot="10800000">
              <a:off x="3725182" y="4189340"/>
              <a:ext cx="856872" cy="843575"/>
            </a:xfrm>
            <a:prstGeom prst="leftUpArrow">
              <a:avLst>
                <a:gd name="adj1" fmla="val 8828"/>
                <a:gd name="adj2" fmla="val 25000"/>
                <a:gd name="adj3" fmla="val 1886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0" name="TextBox 9"/>
            <p:cNvSpPr txBox="1"/>
            <p:nvPr/>
          </p:nvSpPr>
          <p:spPr>
            <a:xfrm>
              <a:off x="232408" y="2989011"/>
              <a:ext cx="4002657" cy="1200329"/>
            </a:xfrm>
            <a:prstGeom prst="rect">
              <a:avLst/>
            </a:prstGeom>
            <a:noFill/>
            <a:ln>
              <a:solidFill>
                <a:schemeClr val="accent1"/>
              </a:solidFill>
            </a:ln>
          </p:spPr>
          <p:txBody>
            <a:bodyPr wrap="square" rtlCol="0">
              <a:spAutoFit/>
            </a:bodyPr>
            <a:lstStyle/>
            <a:p>
              <a:r>
                <a:rPr lang="en-US" sz="3600" dirty="0"/>
                <a:t>In TE go to Records--Students--Records</a:t>
              </a:r>
            </a:p>
          </p:txBody>
        </p:sp>
      </p:grpSp>
    </p:spTree>
    <p:extLst>
      <p:ext uri="{BB962C8B-B14F-4D97-AF65-F5344CB8AC3E}">
        <p14:creationId xmlns:p14="http://schemas.microsoft.com/office/powerpoint/2010/main" val="2680204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9627" y="321994"/>
            <a:ext cx="10515600" cy="566528"/>
          </a:xfrm>
        </p:spPr>
        <p:txBody>
          <a:bodyPr>
            <a:normAutofit fontScale="90000"/>
          </a:bodyPr>
          <a:lstStyle/>
          <a:p>
            <a:r>
              <a:rPr lang="en-US" b="1" dirty="0">
                <a:solidFill>
                  <a:srgbClr val="C00000"/>
                </a:solidFill>
              </a:rPr>
              <a:t>CAEP Short Term Services</a:t>
            </a:r>
            <a:endParaRPr lang="en-US" dirty="0"/>
          </a:p>
        </p:txBody>
      </p:sp>
      <p:pic>
        <p:nvPicPr>
          <p:cNvPr id="2" name="Picture 1" descr="Screen capture of the CAEP Short Term Services Current Workforce Services indicating the following:&#10;- Training Services Received in Program&#10;- Transition Services Received in Program&#10;- Supportive Services Received in Program"/>
          <p:cNvPicPr>
            <a:picLocks noChangeAspect="1"/>
          </p:cNvPicPr>
          <p:nvPr/>
        </p:nvPicPr>
        <p:blipFill>
          <a:blip r:embed="rId3"/>
          <a:stretch>
            <a:fillRect/>
          </a:stretch>
        </p:blipFill>
        <p:spPr>
          <a:xfrm>
            <a:off x="264725" y="1319842"/>
            <a:ext cx="4427403" cy="3448386"/>
          </a:xfrm>
          <a:prstGeom prst="rect">
            <a:avLst/>
          </a:prstGeom>
          <a:ln>
            <a:solidFill>
              <a:srgbClr val="FF0000"/>
            </a:solidFill>
          </a:ln>
        </p:spPr>
      </p:pic>
      <p:sp>
        <p:nvSpPr>
          <p:cNvPr id="4" name="Rectangle 3"/>
          <p:cNvSpPr/>
          <p:nvPr/>
        </p:nvSpPr>
        <p:spPr>
          <a:xfrm>
            <a:off x="5055080" y="1319842"/>
            <a:ext cx="6633049" cy="3046988"/>
          </a:xfrm>
          <a:prstGeom prst="rect">
            <a:avLst/>
          </a:prstGeom>
        </p:spPr>
        <p:txBody>
          <a:bodyPr wrap="square">
            <a:spAutoFit/>
          </a:bodyPr>
          <a:lstStyle/>
          <a:p>
            <a:pPr marL="11113" indent="-11113">
              <a:tabLst>
                <a:tab pos="914400" algn="l"/>
              </a:tabLst>
            </a:pPr>
            <a:r>
              <a:rPr lang="en-US" sz="3200" dirty="0"/>
              <a:t>Record short term services such as counseling or mentorship that may be received outside of the classroom. </a:t>
            </a:r>
          </a:p>
          <a:p>
            <a:pPr marL="757238" indent="-588963">
              <a:buFont typeface="Arial" panose="020B0604020202020204" pitchFamily="34" charset="0"/>
              <a:buChar char="•"/>
            </a:pPr>
            <a:r>
              <a:rPr lang="en-US" sz="3200" dirty="0"/>
              <a:t>Supportive Services</a:t>
            </a:r>
          </a:p>
          <a:p>
            <a:pPr marL="757238" indent="-588963">
              <a:buFont typeface="Arial" panose="020B0604020202020204" pitchFamily="34" charset="0"/>
              <a:buChar char="•"/>
            </a:pPr>
            <a:r>
              <a:rPr lang="en-US" sz="3200" dirty="0"/>
              <a:t>Training Services</a:t>
            </a:r>
          </a:p>
          <a:p>
            <a:pPr marL="757238" indent="-588963">
              <a:buFont typeface="Arial" panose="020B0604020202020204" pitchFamily="34" charset="0"/>
              <a:buChar char="•"/>
            </a:pPr>
            <a:r>
              <a:rPr lang="en-US" sz="3200" dirty="0"/>
              <a:t>Transition Services</a:t>
            </a:r>
          </a:p>
        </p:txBody>
      </p:sp>
      <p:pic>
        <p:nvPicPr>
          <p:cNvPr id="6" name="Picture 5">
            <a:extLst>
              <a:ext uri="{FF2B5EF4-FFF2-40B4-BE49-F238E27FC236}">
                <a16:creationId xmlns:a16="http://schemas.microsoft.com/office/drawing/2014/main" id="{944BB781-8882-4CCF-814F-34A0288A0E0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31723" y="6261662"/>
            <a:ext cx="2188654" cy="548688"/>
          </a:xfrm>
          <a:prstGeom prst="rect">
            <a:avLst/>
          </a:prstGeom>
        </p:spPr>
      </p:pic>
    </p:spTree>
    <p:extLst>
      <p:ext uri="{BB962C8B-B14F-4D97-AF65-F5344CB8AC3E}">
        <p14:creationId xmlns:p14="http://schemas.microsoft.com/office/powerpoint/2010/main" val="22781597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7803" y="425511"/>
            <a:ext cx="10515600" cy="704550"/>
          </a:xfrm>
        </p:spPr>
        <p:txBody>
          <a:bodyPr/>
          <a:lstStyle/>
          <a:p>
            <a:r>
              <a:rPr lang="en-US" dirty="0"/>
              <a:t>Supportive Services</a:t>
            </a:r>
          </a:p>
        </p:txBody>
      </p:sp>
      <p:pic>
        <p:nvPicPr>
          <p:cNvPr id="2" name="Picture 1" descr="Screen capture of the Supportive Services Received in Program requirements."/>
          <p:cNvPicPr>
            <a:picLocks noChangeAspect="1"/>
          </p:cNvPicPr>
          <p:nvPr/>
        </p:nvPicPr>
        <p:blipFill>
          <a:blip r:embed="rId3"/>
          <a:stretch>
            <a:fillRect/>
          </a:stretch>
        </p:blipFill>
        <p:spPr>
          <a:xfrm>
            <a:off x="327804" y="1473410"/>
            <a:ext cx="5124450" cy="1533525"/>
          </a:xfrm>
          <a:prstGeom prst="rect">
            <a:avLst/>
          </a:prstGeom>
          <a:ln>
            <a:solidFill>
              <a:srgbClr val="FF0000"/>
            </a:solidFill>
          </a:ln>
        </p:spPr>
      </p:pic>
      <p:sp>
        <p:nvSpPr>
          <p:cNvPr id="3" name="TextBox 2"/>
          <p:cNvSpPr txBox="1"/>
          <p:nvPr/>
        </p:nvSpPr>
        <p:spPr>
          <a:xfrm>
            <a:off x="327803" y="3410669"/>
            <a:ext cx="11240219" cy="2062103"/>
          </a:xfrm>
          <a:prstGeom prst="rect">
            <a:avLst/>
          </a:prstGeom>
          <a:noFill/>
          <a:ln>
            <a:solidFill>
              <a:srgbClr val="FF0000"/>
            </a:solidFill>
          </a:ln>
        </p:spPr>
        <p:txBody>
          <a:bodyPr wrap="square" rtlCol="0">
            <a:spAutoFit/>
          </a:bodyPr>
          <a:lstStyle/>
          <a:p>
            <a:r>
              <a:rPr lang="en-US" sz="3200" dirty="0"/>
              <a:t>Services that better enable an individual to participate in adult education activities, or related activities such as WIOA Title I -- such as transportation, child care, dependent care, housing, and personal needs</a:t>
            </a:r>
          </a:p>
        </p:txBody>
      </p:sp>
      <p:pic>
        <p:nvPicPr>
          <p:cNvPr id="6" name="Picture 5">
            <a:extLst>
              <a:ext uri="{FF2B5EF4-FFF2-40B4-BE49-F238E27FC236}">
                <a16:creationId xmlns:a16="http://schemas.microsoft.com/office/drawing/2014/main" id="{70D183C7-05C8-4377-BB3C-6868DC66A9A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900" y="6158145"/>
            <a:ext cx="2188654" cy="548688"/>
          </a:xfrm>
          <a:prstGeom prst="rect">
            <a:avLst/>
          </a:prstGeom>
        </p:spPr>
      </p:pic>
    </p:spTree>
    <p:extLst>
      <p:ext uri="{BB962C8B-B14F-4D97-AF65-F5344CB8AC3E}">
        <p14:creationId xmlns:p14="http://schemas.microsoft.com/office/powerpoint/2010/main" val="24634530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647" y="347874"/>
            <a:ext cx="10515600" cy="666672"/>
          </a:xfrm>
        </p:spPr>
        <p:txBody>
          <a:bodyPr>
            <a:normAutofit fontScale="90000"/>
          </a:bodyPr>
          <a:lstStyle/>
          <a:p>
            <a:r>
              <a:rPr lang="en-US" dirty="0"/>
              <a:t>Training Services</a:t>
            </a:r>
          </a:p>
        </p:txBody>
      </p:sp>
      <p:pic>
        <p:nvPicPr>
          <p:cNvPr id="3" name="Picture 2" descr="Screen capture of the Training Services Received in Program requirements."/>
          <p:cNvPicPr>
            <a:picLocks noChangeAspect="1"/>
          </p:cNvPicPr>
          <p:nvPr/>
        </p:nvPicPr>
        <p:blipFill>
          <a:blip r:embed="rId3"/>
          <a:stretch>
            <a:fillRect/>
          </a:stretch>
        </p:blipFill>
        <p:spPr>
          <a:xfrm>
            <a:off x="465647" y="1112047"/>
            <a:ext cx="5874768" cy="1614238"/>
          </a:xfrm>
          <a:prstGeom prst="rect">
            <a:avLst/>
          </a:prstGeom>
          <a:ln>
            <a:solidFill>
              <a:srgbClr val="FF0000"/>
            </a:solidFill>
          </a:ln>
        </p:spPr>
      </p:pic>
      <p:sp>
        <p:nvSpPr>
          <p:cNvPr id="4" name="TextBox 3"/>
          <p:cNvSpPr txBox="1"/>
          <p:nvPr/>
        </p:nvSpPr>
        <p:spPr>
          <a:xfrm>
            <a:off x="465647" y="2823786"/>
            <a:ext cx="11412927" cy="3785652"/>
          </a:xfrm>
          <a:prstGeom prst="rect">
            <a:avLst/>
          </a:prstGeom>
          <a:noFill/>
          <a:ln>
            <a:solidFill>
              <a:srgbClr val="FF0000"/>
            </a:solidFill>
          </a:ln>
        </p:spPr>
        <p:txBody>
          <a:bodyPr wrap="square" rtlCol="0">
            <a:spAutoFit/>
          </a:bodyPr>
          <a:lstStyle/>
          <a:p>
            <a:r>
              <a:rPr lang="en-US" sz="2400" dirty="0"/>
              <a:t>Services that help individuals:</a:t>
            </a:r>
          </a:p>
          <a:p>
            <a:pPr marL="285750" indent="-285750">
              <a:buFont typeface="Arial" panose="020B0604020202020204" pitchFamily="34" charset="0"/>
              <a:buChar char="•"/>
            </a:pPr>
            <a:r>
              <a:rPr lang="en-US" sz="2400" dirty="0"/>
              <a:t>Select programs that relate to economic priorities in local planning region</a:t>
            </a:r>
          </a:p>
          <a:p>
            <a:pPr marL="285750" indent="-285750">
              <a:buFont typeface="Arial" panose="020B0604020202020204" pitchFamily="34" charset="0"/>
              <a:buChar char="•"/>
            </a:pPr>
            <a:r>
              <a:rPr lang="en-US" sz="2400" dirty="0"/>
              <a:t>Enroll/meet minimum qualifications for longer term employment and/or employment training programs</a:t>
            </a:r>
          </a:p>
          <a:p>
            <a:r>
              <a:rPr lang="en-US" sz="2400" dirty="0"/>
              <a:t>Services administered to individuals who have been determined to:</a:t>
            </a:r>
          </a:p>
          <a:p>
            <a:pPr marL="285750" indent="-285750">
              <a:buFont typeface="Arial" panose="020B0604020202020204" pitchFamily="34" charset="0"/>
              <a:buChar char="•"/>
            </a:pPr>
            <a:r>
              <a:rPr lang="en-US" sz="2400" dirty="0"/>
              <a:t>Be unlikely to obtain/retain employment</a:t>
            </a:r>
          </a:p>
          <a:p>
            <a:pPr marL="285750" indent="-285750">
              <a:buFont typeface="Arial" panose="020B0604020202020204" pitchFamily="34" charset="0"/>
              <a:buChar char="•"/>
            </a:pPr>
            <a:r>
              <a:rPr lang="en-US" sz="2400" dirty="0"/>
              <a:t>Be in need of additional services in order to attain economic self-sufficiency/permanent employment</a:t>
            </a:r>
          </a:p>
          <a:p>
            <a:pPr marL="285750" indent="-285750">
              <a:buFont typeface="Arial" panose="020B0604020202020204" pitchFamily="34" charset="0"/>
              <a:buChar char="•"/>
            </a:pPr>
            <a:r>
              <a:rPr lang="en-US" sz="2400" dirty="0"/>
              <a:t>Have skills sufficient to enroll in appropriate training program that provides skills necessary for self-sufficiency</a:t>
            </a:r>
          </a:p>
        </p:txBody>
      </p:sp>
      <p:pic>
        <p:nvPicPr>
          <p:cNvPr id="6" name="Picture 5">
            <a:extLst>
              <a:ext uri="{FF2B5EF4-FFF2-40B4-BE49-F238E27FC236}">
                <a16:creationId xmlns:a16="http://schemas.microsoft.com/office/drawing/2014/main" id="{66C8EB52-F419-420B-986B-B5B10F91FCE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886920" y="6235782"/>
            <a:ext cx="2188654" cy="548688"/>
          </a:xfrm>
          <a:prstGeom prst="rect">
            <a:avLst/>
          </a:prstGeom>
        </p:spPr>
      </p:pic>
    </p:spTree>
    <p:extLst>
      <p:ext uri="{BB962C8B-B14F-4D97-AF65-F5344CB8AC3E}">
        <p14:creationId xmlns:p14="http://schemas.microsoft.com/office/powerpoint/2010/main" val="34016043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319" y="350207"/>
            <a:ext cx="10515600" cy="724140"/>
          </a:xfrm>
        </p:spPr>
        <p:txBody>
          <a:bodyPr/>
          <a:lstStyle/>
          <a:p>
            <a:r>
              <a:rPr lang="en-US" dirty="0"/>
              <a:t>Transition Services</a:t>
            </a:r>
          </a:p>
        </p:txBody>
      </p:sp>
      <p:pic>
        <p:nvPicPr>
          <p:cNvPr id="3" name="Picture 2" descr="Screen capture of the Transition Services Received in Program requirements."/>
          <p:cNvPicPr>
            <a:picLocks noChangeAspect="1"/>
          </p:cNvPicPr>
          <p:nvPr/>
        </p:nvPicPr>
        <p:blipFill>
          <a:blip r:embed="rId3"/>
          <a:stretch>
            <a:fillRect/>
          </a:stretch>
        </p:blipFill>
        <p:spPr>
          <a:xfrm>
            <a:off x="610319" y="1297467"/>
            <a:ext cx="6019800" cy="1504950"/>
          </a:xfrm>
          <a:prstGeom prst="rect">
            <a:avLst/>
          </a:prstGeom>
          <a:ln>
            <a:solidFill>
              <a:srgbClr val="FF0000"/>
            </a:solidFill>
          </a:ln>
        </p:spPr>
      </p:pic>
      <p:sp>
        <p:nvSpPr>
          <p:cNvPr id="4" name="TextBox 3"/>
          <p:cNvSpPr txBox="1"/>
          <p:nvPr/>
        </p:nvSpPr>
        <p:spPr>
          <a:xfrm>
            <a:off x="610319" y="3163293"/>
            <a:ext cx="10914572" cy="3108543"/>
          </a:xfrm>
          <a:prstGeom prst="rect">
            <a:avLst/>
          </a:prstGeom>
          <a:noFill/>
          <a:ln>
            <a:solidFill>
              <a:srgbClr val="FF0000"/>
            </a:solidFill>
          </a:ln>
        </p:spPr>
        <p:txBody>
          <a:bodyPr wrap="square" rtlCol="0">
            <a:spAutoFit/>
          </a:bodyPr>
          <a:lstStyle/>
          <a:p>
            <a:r>
              <a:rPr lang="en-US" sz="2800" dirty="0"/>
              <a:t>Services that help individuals:</a:t>
            </a:r>
          </a:p>
          <a:p>
            <a:pPr marL="457200" indent="-457200">
              <a:buFont typeface="Arial" panose="020B0604020202020204" pitchFamily="34" charset="0"/>
              <a:buChar char="•"/>
            </a:pPr>
            <a:r>
              <a:rPr lang="en-US" sz="2800" dirty="0"/>
              <a:t>Facilitate successful transition from school to postsecondary life, such as attaining employment, enrolling in college, or accessing designated pre-employment transition services.</a:t>
            </a:r>
            <a:br>
              <a:rPr lang="en-US" sz="2800" dirty="0"/>
            </a:br>
            <a:endParaRPr lang="en-US" sz="2800" dirty="0"/>
          </a:p>
          <a:p>
            <a:pPr marL="457200" indent="-457200">
              <a:buFont typeface="Arial" panose="020B0604020202020204" pitchFamily="34" charset="0"/>
              <a:buChar char="•"/>
            </a:pPr>
            <a:r>
              <a:rPr lang="en-US" sz="2800" dirty="0"/>
              <a:t>Provide opportunities to receive training and other services necessary to achieve competitive employment or postsecondary enrollment</a:t>
            </a:r>
          </a:p>
        </p:txBody>
      </p:sp>
      <p:pic>
        <p:nvPicPr>
          <p:cNvPr id="6" name="Picture 5">
            <a:extLst>
              <a:ext uri="{FF2B5EF4-FFF2-40B4-BE49-F238E27FC236}">
                <a16:creationId xmlns:a16="http://schemas.microsoft.com/office/drawing/2014/main" id="{45016113-DBA6-4D34-AD22-EE7A074F0F7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62544" y="6271836"/>
            <a:ext cx="2188654" cy="548688"/>
          </a:xfrm>
          <a:prstGeom prst="rect">
            <a:avLst/>
          </a:prstGeom>
        </p:spPr>
      </p:pic>
    </p:spTree>
    <p:extLst>
      <p:ext uri="{BB962C8B-B14F-4D97-AF65-F5344CB8AC3E}">
        <p14:creationId xmlns:p14="http://schemas.microsoft.com/office/powerpoint/2010/main" val="40721902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9627" y="321994"/>
            <a:ext cx="10515600" cy="566528"/>
          </a:xfrm>
        </p:spPr>
        <p:txBody>
          <a:bodyPr>
            <a:normAutofit fontScale="90000"/>
          </a:bodyPr>
          <a:lstStyle/>
          <a:p>
            <a:r>
              <a:rPr lang="en-US" b="1" dirty="0">
                <a:solidFill>
                  <a:srgbClr val="C00000"/>
                </a:solidFill>
              </a:rPr>
              <a:t>CAEP Short Term Services – COVID-19 Update</a:t>
            </a:r>
            <a:endParaRPr lang="en-US" dirty="0"/>
          </a:p>
        </p:txBody>
      </p:sp>
      <p:pic>
        <p:nvPicPr>
          <p:cNvPr id="2" name="Picture 1" descr="Screen capture of the CAEP Short Term Services COVID-19 Update indicating the following:&#10;- Training Services Received in Program&#10;- Transition Services Received in Program&#10;- Supportive Services Received in Program"/>
          <p:cNvPicPr>
            <a:picLocks noChangeAspect="1"/>
          </p:cNvPicPr>
          <p:nvPr/>
        </p:nvPicPr>
        <p:blipFill>
          <a:blip r:embed="rId3"/>
          <a:stretch>
            <a:fillRect/>
          </a:stretch>
        </p:blipFill>
        <p:spPr>
          <a:xfrm>
            <a:off x="389627" y="1237954"/>
            <a:ext cx="4427403" cy="3448386"/>
          </a:xfrm>
          <a:prstGeom prst="rect">
            <a:avLst/>
          </a:prstGeom>
          <a:ln>
            <a:solidFill>
              <a:srgbClr val="FF0000"/>
            </a:solidFill>
          </a:ln>
        </p:spPr>
      </p:pic>
      <p:sp>
        <p:nvSpPr>
          <p:cNvPr id="4" name="Rectangle 3"/>
          <p:cNvSpPr/>
          <p:nvPr/>
        </p:nvSpPr>
        <p:spPr>
          <a:xfrm>
            <a:off x="5041433" y="1115122"/>
            <a:ext cx="6633049" cy="5509200"/>
          </a:xfrm>
          <a:prstGeom prst="rect">
            <a:avLst/>
          </a:prstGeom>
        </p:spPr>
        <p:txBody>
          <a:bodyPr wrap="square">
            <a:spAutoFit/>
          </a:bodyPr>
          <a:lstStyle/>
          <a:p>
            <a:pPr marL="11113" indent="-11113">
              <a:tabLst>
                <a:tab pos="914400" algn="l"/>
              </a:tabLst>
            </a:pPr>
            <a:r>
              <a:rPr lang="en-US" sz="3200" dirty="0"/>
              <a:t>Record short term services received outside of the classroom. </a:t>
            </a:r>
          </a:p>
          <a:p>
            <a:pPr marL="11113" indent="-11113">
              <a:tabLst>
                <a:tab pos="914400" algn="l"/>
              </a:tabLst>
            </a:pPr>
            <a:endParaRPr lang="en-US" sz="3200" i="1" dirty="0"/>
          </a:p>
          <a:p>
            <a:pPr marL="11113" indent="-11113">
              <a:tabLst>
                <a:tab pos="914400" algn="l"/>
              </a:tabLst>
            </a:pPr>
            <a:r>
              <a:rPr lang="en-US" sz="3200" i="1" dirty="0"/>
              <a:t>Current Examples:</a:t>
            </a:r>
          </a:p>
          <a:p>
            <a:pPr marL="757238" indent="-588963">
              <a:buFont typeface="Arial" panose="020B0604020202020204" pitchFamily="34" charset="0"/>
              <a:buChar char="•"/>
            </a:pPr>
            <a:r>
              <a:rPr lang="en-US" sz="3200" i="1" dirty="0"/>
              <a:t>Additional Health Care needs &amp; requirements</a:t>
            </a:r>
          </a:p>
          <a:p>
            <a:pPr marL="757238" indent="-588963">
              <a:buFont typeface="Arial" panose="020B0604020202020204" pitchFamily="34" charset="0"/>
              <a:buChar char="•"/>
            </a:pPr>
            <a:r>
              <a:rPr lang="en-US" sz="3200" i="1" dirty="0"/>
              <a:t>Financial services</a:t>
            </a:r>
          </a:p>
          <a:p>
            <a:pPr marL="757238" indent="-588963">
              <a:buFont typeface="Arial" panose="020B0604020202020204" pitchFamily="34" charset="0"/>
              <a:buChar char="•"/>
            </a:pPr>
            <a:r>
              <a:rPr lang="en-US" sz="3200" i="1" dirty="0"/>
              <a:t>Services to assist with new software applications</a:t>
            </a:r>
          </a:p>
          <a:p>
            <a:pPr marL="757238" indent="-588963">
              <a:buFont typeface="Arial" panose="020B0604020202020204" pitchFamily="34" charset="0"/>
              <a:buChar char="•"/>
            </a:pPr>
            <a:r>
              <a:rPr lang="en-US" sz="3200" i="1" dirty="0"/>
              <a:t>Skill upgrades to work remotely</a:t>
            </a:r>
          </a:p>
          <a:p>
            <a:pPr marL="757238" indent="-588963">
              <a:buFont typeface="Arial" panose="020B0604020202020204" pitchFamily="34" charset="0"/>
              <a:buChar char="•"/>
            </a:pPr>
            <a:r>
              <a:rPr lang="en-US" sz="3200" i="1" dirty="0"/>
              <a:t>Job seeking skills</a:t>
            </a:r>
          </a:p>
        </p:txBody>
      </p:sp>
      <p:pic>
        <p:nvPicPr>
          <p:cNvPr id="6" name="Picture 5">
            <a:extLst>
              <a:ext uri="{FF2B5EF4-FFF2-40B4-BE49-F238E27FC236}">
                <a16:creationId xmlns:a16="http://schemas.microsoft.com/office/drawing/2014/main" id="{A2F825C0-424E-492B-A329-65233598953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52269" y="6189743"/>
            <a:ext cx="2188654" cy="548688"/>
          </a:xfrm>
          <a:prstGeom prst="rect">
            <a:avLst/>
          </a:prstGeom>
        </p:spPr>
      </p:pic>
    </p:spTree>
    <p:extLst>
      <p:ext uri="{BB962C8B-B14F-4D97-AF65-F5344CB8AC3E}">
        <p14:creationId xmlns:p14="http://schemas.microsoft.com/office/powerpoint/2010/main" val="11827960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9627" y="321994"/>
            <a:ext cx="10515600" cy="566528"/>
          </a:xfrm>
        </p:spPr>
        <p:txBody>
          <a:bodyPr>
            <a:normAutofit fontScale="90000"/>
          </a:bodyPr>
          <a:lstStyle/>
          <a:p>
            <a:r>
              <a:rPr lang="en-US" b="1" dirty="0">
                <a:solidFill>
                  <a:srgbClr val="C00000"/>
                </a:solidFill>
              </a:rPr>
              <a:t>CAEP Short Term Services– COVID-19 Update</a:t>
            </a:r>
            <a:endParaRPr lang="en-US" dirty="0"/>
          </a:p>
        </p:txBody>
      </p:sp>
      <p:pic>
        <p:nvPicPr>
          <p:cNvPr id="2" name="Picture 1" descr="Screen capture of the CAEP Short Term Services COVID-19 Update indicating the following:&#10;- Training Services Received in Program&#10;- Transition Services Received in Program&#10;- Supportive Services Received in Program"/>
          <p:cNvPicPr>
            <a:picLocks noChangeAspect="1"/>
          </p:cNvPicPr>
          <p:nvPr/>
        </p:nvPicPr>
        <p:blipFill>
          <a:blip r:embed="rId3"/>
          <a:stretch>
            <a:fillRect/>
          </a:stretch>
        </p:blipFill>
        <p:spPr>
          <a:xfrm>
            <a:off x="389627" y="1237954"/>
            <a:ext cx="4427403" cy="3448386"/>
          </a:xfrm>
          <a:prstGeom prst="rect">
            <a:avLst/>
          </a:prstGeom>
          <a:ln>
            <a:solidFill>
              <a:srgbClr val="FF0000"/>
            </a:solidFill>
          </a:ln>
        </p:spPr>
      </p:pic>
      <p:sp>
        <p:nvSpPr>
          <p:cNvPr id="4" name="Rectangle 3"/>
          <p:cNvSpPr/>
          <p:nvPr/>
        </p:nvSpPr>
        <p:spPr>
          <a:xfrm>
            <a:off x="5041433" y="1115122"/>
            <a:ext cx="6633049" cy="4524315"/>
          </a:xfrm>
          <a:prstGeom prst="rect">
            <a:avLst/>
          </a:prstGeom>
        </p:spPr>
        <p:txBody>
          <a:bodyPr wrap="square">
            <a:spAutoFit/>
          </a:bodyPr>
          <a:lstStyle/>
          <a:p>
            <a:pPr marL="11113" indent="-11113">
              <a:tabLst>
                <a:tab pos="914400" algn="l"/>
              </a:tabLst>
            </a:pPr>
            <a:r>
              <a:rPr lang="en-US" sz="3200" dirty="0"/>
              <a:t>Record short term services received outside of the classroom. </a:t>
            </a:r>
          </a:p>
          <a:p>
            <a:pPr marL="11113" indent="-11113">
              <a:tabLst>
                <a:tab pos="914400" algn="l"/>
              </a:tabLst>
            </a:pPr>
            <a:endParaRPr lang="en-US" sz="3200" i="1" dirty="0"/>
          </a:p>
          <a:p>
            <a:pPr marL="11113" indent="-11113">
              <a:tabLst>
                <a:tab pos="914400" algn="l"/>
              </a:tabLst>
            </a:pPr>
            <a:r>
              <a:rPr lang="en-US" sz="3200" i="1" dirty="0"/>
              <a:t>Current Examples:</a:t>
            </a:r>
          </a:p>
          <a:p>
            <a:pPr marL="757238" indent="-588963">
              <a:buFont typeface="Arial" panose="020B0604020202020204" pitchFamily="34" charset="0"/>
              <a:buChar char="•"/>
            </a:pPr>
            <a:r>
              <a:rPr lang="en-US" sz="3200" i="1" dirty="0"/>
              <a:t>Prerequisite training</a:t>
            </a:r>
          </a:p>
          <a:p>
            <a:pPr marL="757238" indent="-588963">
              <a:buFont typeface="Arial" panose="020B0604020202020204" pitchFamily="34" charset="0"/>
              <a:buChar char="•"/>
            </a:pPr>
            <a:r>
              <a:rPr lang="en-US" sz="3200" i="1" dirty="0"/>
              <a:t>Assessment/Testing</a:t>
            </a:r>
          </a:p>
          <a:p>
            <a:pPr marL="757238" indent="-588963">
              <a:buFont typeface="Arial" panose="020B0604020202020204" pitchFamily="34" charset="0"/>
              <a:buChar char="•"/>
            </a:pPr>
            <a:r>
              <a:rPr lang="en-US" sz="3200" i="1" dirty="0"/>
              <a:t>Job Readiness Training</a:t>
            </a:r>
          </a:p>
          <a:p>
            <a:pPr marL="757238" indent="-588963">
              <a:buFont typeface="Arial" panose="020B0604020202020204" pitchFamily="34" charset="0"/>
              <a:buChar char="•"/>
            </a:pPr>
            <a:r>
              <a:rPr lang="en-US" sz="3200" i="1" dirty="0"/>
              <a:t>Emergency Financial Services</a:t>
            </a:r>
          </a:p>
          <a:p>
            <a:pPr marL="757238" indent="-588963">
              <a:buFont typeface="Arial" panose="020B0604020202020204" pitchFamily="34" charset="0"/>
              <a:buChar char="•"/>
            </a:pPr>
            <a:r>
              <a:rPr lang="en-US" sz="3200" i="1" dirty="0"/>
              <a:t>Health Care Services</a:t>
            </a:r>
          </a:p>
        </p:txBody>
      </p:sp>
      <p:pic>
        <p:nvPicPr>
          <p:cNvPr id="6" name="Picture 5">
            <a:extLst>
              <a:ext uri="{FF2B5EF4-FFF2-40B4-BE49-F238E27FC236}">
                <a16:creationId xmlns:a16="http://schemas.microsoft.com/office/drawing/2014/main" id="{DC4C5E4E-846B-4ED2-9D59-7765C0D2435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899" y="6175258"/>
            <a:ext cx="2188654" cy="548688"/>
          </a:xfrm>
          <a:prstGeom prst="rect">
            <a:avLst/>
          </a:prstGeom>
        </p:spPr>
      </p:pic>
    </p:spTree>
    <p:extLst>
      <p:ext uri="{BB962C8B-B14F-4D97-AF65-F5344CB8AC3E}">
        <p14:creationId xmlns:p14="http://schemas.microsoft.com/office/powerpoint/2010/main" val="4018494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3763" y="76200"/>
            <a:ext cx="6858000" cy="1219200"/>
          </a:xfrm>
        </p:spPr>
        <p:txBody>
          <a:bodyPr/>
          <a:lstStyle/>
          <a:p>
            <a:r>
              <a:rPr lang="en-US" b="1" dirty="0"/>
              <a:t>OCTAE Memorandums</a:t>
            </a:r>
            <a:endParaRPr lang="en-US" dirty="0"/>
          </a:p>
        </p:txBody>
      </p:sp>
      <p:sp>
        <p:nvSpPr>
          <p:cNvPr id="3" name="Content Placeholder 2"/>
          <p:cNvSpPr>
            <a:spLocks noGrp="1"/>
          </p:cNvSpPr>
          <p:nvPr>
            <p:ph idx="1"/>
          </p:nvPr>
        </p:nvSpPr>
        <p:spPr>
          <a:xfrm>
            <a:off x="600501" y="1542197"/>
            <a:ext cx="11000096" cy="5179279"/>
          </a:xfrm>
        </p:spPr>
        <p:txBody>
          <a:bodyPr>
            <a:normAutofit/>
          </a:bodyPr>
          <a:lstStyle/>
          <a:p>
            <a:pPr marL="0" indent="0">
              <a:buNone/>
            </a:pPr>
            <a:r>
              <a:rPr lang="en-US" sz="3200" b="1" i="1" dirty="0"/>
              <a:t>OCTAE has disseminated Memorandum 20-3 (March 27, 2020) </a:t>
            </a:r>
            <a:r>
              <a:rPr lang="en-US" sz="3200" b="1" dirty="0"/>
              <a:t> 20-4 (April 17, 2020) and 20-5 (May 29, 2020)</a:t>
            </a:r>
          </a:p>
          <a:p>
            <a:pPr marL="0" indent="0">
              <a:buNone/>
            </a:pPr>
            <a:r>
              <a:rPr lang="en-US" sz="3200" dirty="0">
                <a:hlinkClick r:id="rId3"/>
              </a:rPr>
              <a:t>https://www2.ed.gov/policy/adulted/guid/memoranda.html</a:t>
            </a:r>
            <a:endParaRPr lang="en-US" sz="3200" dirty="0"/>
          </a:p>
          <a:p>
            <a:pPr marL="0" indent="0">
              <a:buNone/>
            </a:pPr>
            <a:endParaRPr lang="en-US" sz="3200" dirty="0"/>
          </a:p>
          <a:p>
            <a:r>
              <a:rPr lang="en-US" sz="3200" dirty="0"/>
              <a:t>Posted on CASAS Website: </a:t>
            </a:r>
            <a:r>
              <a:rPr lang="en-US" sz="3200" dirty="0">
                <a:hlinkClick r:id="rId3"/>
              </a:rPr>
              <a:t>https://www.casas.org/social-media-newsroom/2020/03/27/casas-testing-during-the-covid-19-pandemic</a:t>
            </a:r>
            <a:endParaRPr lang="en-US" sz="3200" dirty="0"/>
          </a:p>
          <a:p>
            <a:pPr marL="0" indent="0">
              <a:buNone/>
            </a:pPr>
            <a:endParaRPr lang="en-US" sz="32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367B1F67-6803-461D-9D48-220A92D1A05B}" type="slidenum">
              <a:rPr lang="en-US" altLang="en-US" smtClean="0"/>
              <a:pPr>
                <a:defRPr/>
              </a:pPr>
              <a:t>4</a:t>
            </a:fld>
            <a:endParaRPr lang="en-US" altLang="en-US" dirty="0"/>
          </a:p>
        </p:txBody>
      </p:sp>
      <p:pic>
        <p:nvPicPr>
          <p:cNvPr id="6" name="Picture 5">
            <a:extLst>
              <a:ext uri="{FF2B5EF4-FFF2-40B4-BE49-F238E27FC236}">
                <a16:creationId xmlns:a16="http://schemas.microsoft.com/office/drawing/2014/main" id="{75097AF6-A74B-4C0E-91E2-77DFC7EAE1F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0824" y="6138727"/>
            <a:ext cx="2551786" cy="640080"/>
          </a:xfrm>
          <a:prstGeom prst="rect">
            <a:avLst/>
          </a:prstGeom>
        </p:spPr>
      </p:pic>
    </p:spTree>
    <p:extLst>
      <p:ext uri="{BB962C8B-B14F-4D97-AF65-F5344CB8AC3E}">
        <p14:creationId xmlns:p14="http://schemas.microsoft.com/office/powerpoint/2010/main" val="3205675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6774" y="349004"/>
            <a:ext cx="7886700" cy="500498"/>
          </a:xfrm>
        </p:spPr>
        <p:txBody>
          <a:bodyPr>
            <a:noAutofit/>
          </a:bodyPr>
          <a:lstStyle/>
          <a:p>
            <a:r>
              <a:rPr lang="en-US" sz="4800" b="1" dirty="0">
                <a:solidFill>
                  <a:srgbClr val="C00000"/>
                </a:solidFill>
              </a:rPr>
              <a:t>CAEP Short Term Services </a:t>
            </a:r>
          </a:p>
        </p:txBody>
      </p:sp>
      <p:graphicFrame>
        <p:nvGraphicFramePr>
          <p:cNvPr id="3" name="Diagram 2" descr="Supportive Services&#10;Transition Services&#10;Training Services"/>
          <p:cNvGraphicFramePr/>
          <p:nvPr>
            <p:extLst>
              <p:ext uri="{D42A27DB-BD31-4B8C-83A1-F6EECF244321}">
                <p14:modId xmlns:p14="http://schemas.microsoft.com/office/powerpoint/2010/main" val="433206166"/>
              </p:ext>
            </p:extLst>
          </p:nvPr>
        </p:nvGraphicFramePr>
        <p:xfrm>
          <a:off x="1202313" y="1285339"/>
          <a:ext cx="9367877" cy="40302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126774" y="2695218"/>
            <a:ext cx="2233748" cy="923330"/>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Transportation</a:t>
            </a:r>
          </a:p>
          <a:p>
            <a:pPr marL="214312" indent="-214312" defTabSz="685797">
              <a:buFont typeface="Arial" panose="020B0604020202020204" pitchFamily="34" charset="0"/>
              <a:buChar char="•"/>
            </a:pPr>
            <a:r>
              <a:rPr lang="en-US" sz="1350" dirty="0">
                <a:solidFill>
                  <a:prstClr val="black"/>
                </a:solidFill>
                <a:latin typeface="Calibri" panose="020F0502020204030204"/>
              </a:rPr>
              <a:t>Child Care</a:t>
            </a:r>
          </a:p>
          <a:p>
            <a:pPr marL="214312" indent="-214312" defTabSz="685797">
              <a:buFont typeface="Arial" panose="020B0604020202020204" pitchFamily="34" charset="0"/>
              <a:buChar char="•"/>
            </a:pPr>
            <a:r>
              <a:rPr lang="en-US" sz="1350" dirty="0">
                <a:solidFill>
                  <a:prstClr val="black"/>
                </a:solidFill>
                <a:latin typeface="Calibri" panose="020F0502020204030204"/>
              </a:rPr>
              <a:t>Personal Counseling</a:t>
            </a:r>
          </a:p>
          <a:p>
            <a:pPr marL="214312" indent="-214312" defTabSz="685797">
              <a:buFont typeface="Arial" panose="020B0604020202020204" pitchFamily="34" charset="0"/>
              <a:buChar char="•"/>
            </a:pPr>
            <a:r>
              <a:rPr lang="en-US" sz="1350" dirty="0">
                <a:solidFill>
                  <a:prstClr val="black"/>
                </a:solidFill>
                <a:latin typeface="Calibri" panose="020F0502020204030204"/>
              </a:rPr>
              <a:t>Financial Assistance</a:t>
            </a:r>
          </a:p>
        </p:txBody>
      </p:sp>
      <p:sp>
        <p:nvSpPr>
          <p:cNvPr id="8" name="TextBox 7"/>
          <p:cNvSpPr txBox="1"/>
          <p:nvPr/>
        </p:nvSpPr>
        <p:spPr>
          <a:xfrm>
            <a:off x="4701654" y="2695218"/>
            <a:ext cx="2299647" cy="1131079"/>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Assessment (other than required pre/post)</a:t>
            </a:r>
          </a:p>
          <a:p>
            <a:pPr marL="214312" indent="-214312" defTabSz="685797">
              <a:buFont typeface="Arial" panose="020B0604020202020204" pitchFamily="34" charset="0"/>
              <a:buChar char="•"/>
            </a:pPr>
            <a:r>
              <a:rPr lang="en-US" sz="1350" dirty="0">
                <a:solidFill>
                  <a:prstClr val="black"/>
                </a:solidFill>
                <a:latin typeface="Calibri" panose="020F0502020204030204"/>
              </a:rPr>
              <a:t>Academic/Career Counseling</a:t>
            </a:r>
          </a:p>
          <a:p>
            <a:pPr marL="214312" indent="-214312" defTabSz="685797">
              <a:buFont typeface="Arial" panose="020B0604020202020204" pitchFamily="34" charset="0"/>
              <a:buChar char="•"/>
            </a:pPr>
            <a:r>
              <a:rPr lang="en-US" sz="1350" dirty="0">
                <a:solidFill>
                  <a:prstClr val="black"/>
                </a:solidFill>
                <a:latin typeface="Calibri" panose="020F0502020204030204"/>
              </a:rPr>
              <a:t>Job Development</a:t>
            </a:r>
          </a:p>
        </p:txBody>
      </p:sp>
      <p:sp>
        <p:nvSpPr>
          <p:cNvPr id="9" name="TextBox 8"/>
          <p:cNvSpPr txBox="1"/>
          <p:nvPr/>
        </p:nvSpPr>
        <p:spPr>
          <a:xfrm>
            <a:off x="7438088" y="2695218"/>
            <a:ext cx="2401948" cy="923330"/>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Student Orientation</a:t>
            </a:r>
          </a:p>
          <a:p>
            <a:pPr marL="214312" indent="-214312" defTabSz="685797">
              <a:buFont typeface="Arial" panose="020B0604020202020204" pitchFamily="34" charset="0"/>
              <a:buChar char="•"/>
            </a:pPr>
            <a:r>
              <a:rPr lang="en-US" sz="1350" dirty="0">
                <a:solidFill>
                  <a:prstClr val="black"/>
                </a:solidFill>
                <a:latin typeface="Calibri" panose="020F0502020204030204"/>
              </a:rPr>
              <a:t>Community Support Training (OSHA, CPR, etc.)</a:t>
            </a:r>
          </a:p>
          <a:p>
            <a:pPr marL="214312" indent="-214312" defTabSz="685797">
              <a:buFont typeface="Arial" panose="020B0604020202020204" pitchFamily="34" charset="0"/>
              <a:buChar char="•"/>
            </a:pPr>
            <a:r>
              <a:rPr lang="en-US" sz="1350" dirty="0">
                <a:solidFill>
                  <a:prstClr val="black"/>
                </a:solidFill>
                <a:latin typeface="Calibri" panose="020F0502020204030204"/>
              </a:rPr>
              <a:t>Prerequisite Training</a:t>
            </a:r>
          </a:p>
        </p:txBody>
      </p:sp>
      <p:pic>
        <p:nvPicPr>
          <p:cNvPr id="10" name="Picture 9" descr="Screen capture of the CAEP Short Term Services COVID-19 Update indicating the following:&#10;- Training Services Received in Program&#10;- Transition Services Received in Program&#10;- Supportive Services Received in Program"/>
          <p:cNvPicPr>
            <a:picLocks noChangeAspect="1"/>
          </p:cNvPicPr>
          <p:nvPr/>
        </p:nvPicPr>
        <p:blipFill>
          <a:blip r:embed="rId8"/>
          <a:stretch>
            <a:fillRect/>
          </a:stretch>
        </p:blipFill>
        <p:spPr>
          <a:xfrm>
            <a:off x="483442" y="4035635"/>
            <a:ext cx="3286664" cy="2559895"/>
          </a:xfrm>
          <a:prstGeom prst="rect">
            <a:avLst/>
          </a:prstGeom>
          <a:ln>
            <a:solidFill>
              <a:srgbClr val="FF0000"/>
            </a:solidFill>
          </a:ln>
        </p:spPr>
      </p:pic>
      <p:pic>
        <p:nvPicPr>
          <p:cNvPr id="5" name="Picture 4">
            <a:extLst>
              <a:ext uri="{FF2B5EF4-FFF2-40B4-BE49-F238E27FC236}">
                <a16:creationId xmlns:a16="http://schemas.microsoft.com/office/drawing/2014/main" id="{8D2562D7-A48E-4DD9-B1B1-DCCF0444E1C4}"/>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9840036" y="6176774"/>
            <a:ext cx="2188654" cy="548688"/>
          </a:xfrm>
          <a:prstGeom prst="rect">
            <a:avLst/>
          </a:prstGeom>
        </p:spPr>
      </p:pic>
    </p:spTree>
    <p:extLst>
      <p:ext uri="{BB962C8B-B14F-4D97-AF65-F5344CB8AC3E}">
        <p14:creationId xmlns:p14="http://schemas.microsoft.com/office/powerpoint/2010/main" val="26239356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EFE83-2654-49CA-AF8D-50F0297CCBCD}"/>
              </a:ext>
              <a:ext uri="{C183D7F6-B498-43B3-948B-1728B52AA6E4}">
                <adec:decorative xmlns:adec="http://schemas.microsoft.com/office/drawing/2017/decorative" val="1"/>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CA" dirty="0"/>
              <a:t>CAEP Summary</a:t>
            </a:r>
          </a:p>
        </p:txBody>
      </p:sp>
      <p:sp>
        <p:nvSpPr>
          <p:cNvPr id="4" name="Rectangle 3">
            <a:extLst>
              <a:ext uri="{C183D7F6-B498-43B3-948B-1728B52AA6E4}">
                <adec:decorative xmlns:adec="http://schemas.microsoft.com/office/drawing/2017/decorative" val="1"/>
              </a:ext>
            </a:extLst>
          </p:cNvPr>
          <p:cNvSpPr/>
          <p:nvPr/>
        </p:nvSpPr>
        <p:spPr>
          <a:xfrm>
            <a:off x="7021902" y="1449238"/>
            <a:ext cx="3165894" cy="232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Screen capture of the CASAS CAEP Summary for 2019 to 2020 indicating the program areas and types."/>
          <p:cNvPicPr>
            <a:picLocks noChangeAspect="1"/>
          </p:cNvPicPr>
          <p:nvPr/>
        </p:nvPicPr>
        <p:blipFill>
          <a:blip r:embed="rId3"/>
          <a:stretch>
            <a:fillRect/>
          </a:stretch>
        </p:blipFill>
        <p:spPr>
          <a:xfrm>
            <a:off x="119588" y="129401"/>
            <a:ext cx="11994778" cy="5520906"/>
          </a:xfrm>
          <a:prstGeom prst="rect">
            <a:avLst/>
          </a:prstGeom>
        </p:spPr>
      </p:pic>
      <p:sp>
        <p:nvSpPr>
          <p:cNvPr id="5" name="Text Box 2"/>
          <p:cNvSpPr txBox="1">
            <a:spLocks noChangeArrowheads="1"/>
          </p:cNvSpPr>
          <p:nvPr/>
        </p:nvSpPr>
        <p:spPr bwMode="auto">
          <a:xfrm>
            <a:off x="5772989" y="3715714"/>
            <a:ext cx="5994400" cy="297837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Displays outcomes in three separate sections: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Literacy Gains (Pre/Post) </a:t>
            </a:r>
            <a:r>
              <a:rPr lang="en-US" sz="2400" dirty="0">
                <a:latin typeface="Calibri" panose="020F0502020204030204" pitchFamily="34" charset="0"/>
                <a:ea typeface="Calibri" panose="020F0502020204030204" pitchFamily="34" charset="0"/>
                <a:cs typeface="Times New Roman" panose="02020603050405020304" pitchFamily="18" charset="0"/>
              </a:rPr>
              <a:t>using </a:t>
            </a:r>
            <a:r>
              <a:rPr lang="en-US" sz="2400" dirty="0">
                <a:effectLst/>
                <a:latin typeface="Calibri" panose="020F0502020204030204" pitchFamily="34" charset="0"/>
                <a:ea typeface="Calibri" panose="020F0502020204030204" pitchFamily="34" charset="0"/>
                <a:cs typeface="Times New Roman" panose="02020603050405020304" pitchFamily="18" charset="0"/>
              </a:rPr>
              <a:t>NRS Table 4 guidelines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Other AB 104 outcomes using WIOA II reporting requirements but not pre/post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Services Received that do not impose WIOA II reporting requirements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5CA986A9-89D9-4575-950B-1A08F6B812D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9588" y="6179911"/>
            <a:ext cx="2188654" cy="548688"/>
          </a:xfrm>
          <a:prstGeom prst="rect">
            <a:avLst/>
          </a:prstGeom>
        </p:spPr>
      </p:pic>
    </p:spTree>
    <p:extLst>
      <p:ext uri="{BB962C8B-B14F-4D97-AF65-F5344CB8AC3E}">
        <p14:creationId xmlns:p14="http://schemas.microsoft.com/office/powerpoint/2010/main" val="15519952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56772-2ED4-42B3-B9CA-C3D5F6911EA7}"/>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CA" dirty="0"/>
              <a:t>AEP Data Integrity</a:t>
            </a:r>
          </a:p>
        </p:txBody>
      </p:sp>
      <p:sp>
        <p:nvSpPr>
          <p:cNvPr id="4" name="TextBox 3"/>
          <p:cNvSpPr txBox="1"/>
          <p:nvPr/>
        </p:nvSpPr>
        <p:spPr>
          <a:xfrm>
            <a:off x="517585" y="235895"/>
            <a:ext cx="11611154" cy="892552"/>
          </a:xfrm>
          <a:prstGeom prst="rect">
            <a:avLst/>
          </a:prstGeom>
          <a:noFill/>
          <a:ln>
            <a:solidFill>
              <a:schemeClr val="accent1"/>
            </a:solidFill>
          </a:ln>
        </p:spPr>
        <p:txBody>
          <a:bodyPr wrap="square" rtlCol="0">
            <a:spAutoFit/>
          </a:bodyPr>
          <a:lstStyle/>
          <a:p>
            <a:r>
              <a:rPr lang="en-US" sz="2800" b="1" dirty="0">
                <a:solidFill>
                  <a:srgbClr val="FF0000"/>
                </a:solidFill>
              </a:rPr>
              <a:t>AEP Data Integrity </a:t>
            </a:r>
            <a:r>
              <a:rPr lang="en-US" sz="2400" dirty="0"/>
              <a:t>displays 27 different data elements related to the AEP instructional programs and outcomes.</a:t>
            </a:r>
          </a:p>
        </p:txBody>
      </p:sp>
      <p:pic>
        <p:nvPicPr>
          <p:cNvPr id="3" name="Picture 2" descr="Screen capture of the CASAS AEP Data Integrity Summary information and Item description including item count and item percent."/>
          <p:cNvPicPr>
            <a:picLocks noChangeAspect="1"/>
          </p:cNvPicPr>
          <p:nvPr/>
        </p:nvPicPr>
        <p:blipFill rotWithShape="1">
          <a:blip r:embed="rId3"/>
          <a:srcRect b="1021"/>
          <a:stretch/>
        </p:blipFill>
        <p:spPr>
          <a:xfrm>
            <a:off x="522893" y="1354346"/>
            <a:ext cx="9423363" cy="5106839"/>
          </a:xfrm>
          <a:prstGeom prst="rect">
            <a:avLst/>
          </a:prstGeom>
          <a:ln>
            <a:solidFill>
              <a:schemeClr val="accent1"/>
            </a:solidFill>
          </a:ln>
        </p:spPr>
      </p:pic>
      <p:sp>
        <p:nvSpPr>
          <p:cNvPr id="5" name="TextBox 4"/>
          <p:cNvSpPr txBox="1"/>
          <p:nvPr/>
        </p:nvSpPr>
        <p:spPr>
          <a:xfrm>
            <a:off x="6616461" y="1371600"/>
            <a:ext cx="5098211" cy="3046988"/>
          </a:xfrm>
          <a:prstGeom prst="rect">
            <a:avLst/>
          </a:prstGeom>
          <a:solidFill>
            <a:schemeClr val="bg1"/>
          </a:solidFill>
          <a:ln>
            <a:solidFill>
              <a:schemeClr val="accent1"/>
            </a:solidFill>
          </a:ln>
        </p:spPr>
        <p:txBody>
          <a:bodyPr wrap="square" rtlCol="0">
            <a:spAutoFit/>
          </a:bodyPr>
          <a:lstStyle/>
          <a:p>
            <a:r>
              <a:rPr lang="en-US" sz="2400" b="1" dirty="0"/>
              <a:t>Item Description </a:t>
            </a:r>
            <a:r>
              <a:rPr lang="en-US" sz="2400" dirty="0"/>
              <a:t>lists 27 data elements that may prevent or contribute to official AEP outcomes.</a:t>
            </a:r>
          </a:p>
          <a:p>
            <a:pPr marL="342900" indent="-342900">
              <a:buFont typeface="Arial" panose="020B0604020202020204" pitchFamily="34" charset="0"/>
              <a:buChar char="•"/>
            </a:pPr>
            <a:r>
              <a:rPr lang="en-US" sz="2400" dirty="0"/>
              <a:t>The DIR displays the item count and percentage for each listed item. </a:t>
            </a:r>
          </a:p>
          <a:p>
            <a:pPr marL="342900" indent="-342900">
              <a:buFont typeface="Arial" panose="020B0604020202020204" pitchFamily="34" charset="0"/>
              <a:buChar char="•"/>
            </a:pPr>
            <a:r>
              <a:rPr lang="en-US" sz="2400" b="1" i="1" dirty="0"/>
              <a:t>Item Percent = Item Count ÷ # of Students Enrolled in 7 AEP Programs</a:t>
            </a:r>
          </a:p>
        </p:txBody>
      </p:sp>
      <p:pic>
        <p:nvPicPr>
          <p:cNvPr id="6" name="Picture 5">
            <a:extLst>
              <a:ext uri="{FF2B5EF4-FFF2-40B4-BE49-F238E27FC236}">
                <a16:creationId xmlns:a16="http://schemas.microsoft.com/office/drawing/2014/main" id="{44B62012-E32D-43BB-9AD0-BE2EFB59EC1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946256" y="6204095"/>
            <a:ext cx="2188654" cy="548688"/>
          </a:xfrm>
          <a:prstGeom prst="rect">
            <a:avLst/>
          </a:prstGeom>
        </p:spPr>
      </p:pic>
    </p:spTree>
    <p:extLst>
      <p:ext uri="{BB962C8B-B14F-4D97-AF65-F5344CB8AC3E}">
        <p14:creationId xmlns:p14="http://schemas.microsoft.com/office/powerpoint/2010/main" val="40198530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26B80-12B7-45EC-85D0-5745264E3E8C}"/>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CA" dirty="0"/>
              <a:t>Summary Information</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rotWithShape="1">
          <a:blip r:embed="rId2"/>
          <a:srcRect t="3657" r="26515"/>
          <a:stretch/>
        </p:blipFill>
        <p:spPr>
          <a:xfrm>
            <a:off x="819510" y="1154500"/>
            <a:ext cx="5391509" cy="3725736"/>
          </a:xfrm>
          <a:prstGeom prst="rect">
            <a:avLst/>
          </a:prstGeom>
          <a:ln>
            <a:solidFill>
              <a:schemeClr val="accent1"/>
            </a:solidFill>
          </a:ln>
        </p:spPr>
      </p:pic>
      <p:sp>
        <p:nvSpPr>
          <p:cNvPr id="3" name="TextBox 2"/>
          <p:cNvSpPr txBox="1"/>
          <p:nvPr/>
        </p:nvSpPr>
        <p:spPr>
          <a:xfrm>
            <a:off x="3329795" y="517590"/>
            <a:ext cx="4231655" cy="1200329"/>
          </a:xfrm>
          <a:prstGeom prst="rect">
            <a:avLst/>
          </a:prstGeom>
          <a:solidFill>
            <a:schemeClr val="bg1"/>
          </a:solidFill>
          <a:ln>
            <a:solidFill>
              <a:schemeClr val="accent1"/>
            </a:solidFill>
          </a:ln>
        </p:spPr>
        <p:txBody>
          <a:bodyPr wrap="square" rtlCol="0">
            <a:spAutoFit/>
          </a:bodyPr>
          <a:lstStyle/>
          <a:p>
            <a:r>
              <a:rPr lang="en-US" sz="2400" b="1" dirty="0">
                <a:solidFill>
                  <a:srgbClr val="FF0000"/>
                </a:solidFill>
              </a:rPr>
              <a:t>Summary Information </a:t>
            </a:r>
            <a:r>
              <a:rPr lang="en-US" sz="2400" dirty="0"/>
              <a:t>reconciles all of the students included in AEP reporting. </a:t>
            </a:r>
          </a:p>
        </p:txBody>
      </p:sp>
      <p:sp>
        <p:nvSpPr>
          <p:cNvPr id="5" name="TextBox 4"/>
          <p:cNvSpPr txBox="1"/>
          <p:nvPr/>
        </p:nvSpPr>
        <p:spPr>
          <a:xfrm>
            <a:off x="7701950" y="439247"/>
            <a:ext cx="4237008" cy="1323439"/>
          </a:xfrm>
          <a:prstGeom prst="rect">
            <a:avLst/>
          </a:prstGeom>
          <a:noFill/>
          <a:ln>
            <a:solidFill>
              <a:schemeClr val="accent1"/>
            </a:solidFill>
          </a:ln>
        </p:spPr>
        <p:txBody>
          <a:bodyPr wrap="square" rtlCol="0">
            <a:spAutoFit/>
          </a:bodyPr>
          <a:lstStyle/>
          <a:p>
            <a:r>
              <a:rPr lang="en-US" sz="2000" b="1" dirty="0"/>
              <a:t>Students in the Services Section </a:t>
            </a:r>
            <a:r>
              <a:rPr lang="en-US" sz="2000" dirty="0"/>
              <a:t>includes everyone reported for AEP -- whether for official enrollment or for services only. </a:t>
            </a:r>
          </a:p>
        </p:txBody>
      </p:sp>
      <p:sp>
        <p:nvSpPr>
          <p:cNvPr id="4" name="TextBox 3"/>
          <p:cNvSpPr txBox="1"/>
          <p:nvPr/>
        </p:nvSpPr>
        <p:spPr>
          <a:xfrm>
            <a:off x="7701948" y="1895857"/>
            <a:ext cx="4237009" cy="1323439"/>
          </a:xfrm>
          <a:prstGeom prst="rect">
            <a:avLst/>
          </a:prstGeom>
          <a:noFill/>
          <a:ln>
            <a:solidFill>
              <a:schemeClr val="accent1"/>
            </a:solidFill>
          </a:ln>
        </p:spPr>
        <p:txBody>
          <a:bodyPr wrap="square" rtlCol="0">
            <a:spAutoFit/>
          </a:bodyPr>
          <a:lstStyle/>
          <a:p>
            <a:r>
              <a:rPr lang="en-US" sz="2000" b="1" dirty="0"/>
              <a:t>Students not enrolled in the 7 AEP programs</a:t>
            </a:r>
            <a:r>
              <a:rPr lang="en-US" sz="2000" dirty="0"/>
              <a:t> subtracts those who received services but are not enrolled in one of the 7 AEP program areas.</a:t>
            </a:r>
          </a:p>
        </p:txBody>
      </p:sp>
      <p:sp>
        <p:nvSpPr>
          <p:cNvPr id="6" name="TextBox 5"/>
          <p:cNvSpPr txBox="1"/>
          <p:nvPr/>
        </p:nvSpPr>
        <p:spPr>
          <a:xfrm>
            <a:off x="7701948" y="3352467"/>
            <a:ext cx="4237009" cy="1631216"/>
          </a:xfrm>
          <a:prstGeom prst="rect">
            <a:avLst/>
          </a:prstGeom>
          <a:noFill/>
          <a:ln>
            <a:solidFill>
              <a:schemeClr val="accent1"/>
            </a:solidFill>
          </a:ln>
        </p:spPr>
        <p:txBody>
          <a:bodyPr wrap="square" rtlCol="0">
            <a:spAutoFit/>
          </a:bodyPr>
          <a:lstStyle/>
          <a:p>
            <a:r>
              <a:rPr lang="en-US" sz="2000" dirty="0"/>
              <a:t>The next </a:t>
            </a:r>
            <a:r>
              <a:rPr lang="en-US" sz="2000" b="1" dirty="0"/>
              <a:t>6 rows </a:t>
            </a:r>
            <a:r>
              <a:rPr lang="en-US" sz="2000" dirty="0"/>
              <a:t>are subsets of those not enrolled in the 7 AEP programs – showing students not enrolled in program but who earned outcomes and may need enrollment.</a:t>
            </a:r>
          </a:p>
        </p:txBody>
      </p:sp>
      <p:sp>
        <p:nvSpPr>
          <p:cNvPr id="8" name="TextBox 7"/>
          <p:cNvSpPr txBox="1"/>
          <p:nvPr/>
        </p:nvSpPr>
        <p:spPr>
          <a:xfrm>
            <a:off x="855945" y="5156204"/>
            <a:ext cx="6236898" cy="1077218"/>
          </a:xfrm>
          <a:prstGeom prst="rect">
            <a:avLst/>
          </a:prstGeom>
          <a:noFill/>
          <a:ln>
            <a:solidFill>
              <a:schemeClr val="accent1"/>
            </a:solidFill>
          </a:ln>
        </p:spPr>
        <p:txBody>
          <a:bodyPr wrap="square" rtlCol="0">
            <a:spAutoFit/>
          </a:bodyPr>
          <a:lstStyle/>
          <a:p>
            <a:r>
              <a:rPr lang="en-US" sz="2000" b="1" i="1" dirty="0"/>
              <a:t>	Students in the Services Section </a:t>
            </a:r>
          </a:p>
          <a:p>
            <a:r>
              <a:rPr lang="en-US" sz="2000" b="1" i="1" dirty="0"/>
              <a:t>            </a:t>
            </a:r>
            <a:r>
              <a:rPr lang="en-US" sz="2400" b="1" i="1" dirty="0"/>
              <a:t>−</a:t>
            </a:r>
            <a:r>
              <a:rPr lang="en-US" sz="2000" b="1" i="1" dirty="0"/>
              <a:t>	Students not enrolled in the 7 AEP programs</a:t>
            </a:r>
            <a:r>
              <a:rPr lang="en-US" sz="2000" i="1" dirty="0"/>
              <a:t> 	</a:t>
            </a:r>
            <a:r>
              <a:rPr lang="en-US" sz="2000" b="1" i="1" dirty="0"/>
              <a:t>Students enrolled in the 7 AEP programs</a:t>
            </a:r>
            <a:endParaRPr lang="en-US" sz="2000" i="1" dirty="0"/>
          </a:p>
        </p:txBody>
      </p:sp>
      <p:sp>
        <p:nvSpPr>
          <p:cNvPr id="7" name="TextBox 6"/>
          <p:cNvSpPr txBox="1"/>
          <p:nvPr/>
        </p:nvSpPr>
        <p:spPr>
          <a:xfrm>
            <a:off x="7701947" y="5116854"/>
            <a:ext cx="4237009" cy="1631216"/>
          </a:xfrm>
          <a:prstGeom prst="rect">
            <a:avLst/>
          </a:prstGeom>
          <a:noFill/>
          <a:ln>
            <a:solidFill>
              <a:schemeClr val="accent1"/>
            </a:solidFill>
          </a:ln>
        </p:spPr>
        <p:txBody>
          <a:bodyPr wrap="square" rtlCol="0">
            <a:spAutoFit/>
          </a:bodyPr>
          <a:lstStyle/>
          <a:p>
            <a:r>
              <a:rPr lang="en-US" sz="2000" b="1" dirty="0"/>
              <a:t>Students enrolled in the 7 AEP programs</a:t>
            </a:r>
            <a:r>
              <a:rPr lang="en-US" sz="2000" dirty="0"/>
              <a:t> is the total limited to students with official enrollment, and this number serves as the denominator for the 27 DIR items.</a:t>
            </a:r>
          </a:p>
        </p:txBody>
      </p:sp>
      <p:cxnSp>
        <p:nvCxnSpPr>
          <p:cNvPr id="10" name="Straight Connector 9">
            <a:extLst>
              <a:ext uri="{C183D7F6-B498-43B3-948B-1728B52AA6E4}">
                <adec:decorative xmlns:adec="http://schemas.microsoft.com/office/drawing/2017/decorative" val="1"/>
              </a:ext>
            </a:extLst>
          </p:cNvPr>
          <p:cNvCxnSpPr/>
          <p:nvPr/>
        </p:nvCxnSpPr>
        <p:spPr>
          <a:xfrm>
            <a:off x="1587260" y="5857326"/>
            <a:ext cx="5287993" cy="0"/>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332241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13299"/>
          </a:xfrm>
          <a:ln>
            <a:noFill/>
          </a:ln>
        </p:spPr>
        <p:txBody>
          <a:bodyPr/>
          <a:lstStyle/>
          <a:p>
            <a:r>
              <a:rPr lang="en-US" dirty="0"/>
              <a:t>CAEP Data Integrity Report: PY 20-21</a:t>
            </a:r>
          </a:p>
        </p:txBody>
      </p:sp>
      <p:sp>
        <p:nvSpPr>
          <p:cNvPr id="3" name="Content Placeholder 2"/>
          <p:cNvSpPr>
            <a:spLocks noGrp="1"/>
          </p:cNvSpPr>
          <p:nvPr>
            <p:ph idx="1"/>
          </p:nvPr>
        </p:nvSpPr>
        <p:spPr>
          <a:xfrm>
            <a:off x="838200" y="1378424"/>
            <a:ext cx="10515600" cy="4962312"/>
          </a:xfrm>
          <a:ln>
            <a:solidFill>
              <a:schemeClr val="accent4">
                <a:lumMod val="75000"/>
              </a:schemeClr>
            </a:solidFill>
          </a:ln>
        </p:spPr>
        <p:txBody>
          <a:bodyPr/>
          <a:lstStyle/>
          <a:p>
            <a:pPr marL="0" indent="0">
              <a:buNone/>
            </a:pPr>
            <a:r>
              <a:rPr lang="en-US" sz="3200" dirty="0"/>
              <a:t>Some items that may potentially change due to COVID-19 issues:</a:t>
            </a:r>
          </a:p>
          <a:p>
            <a:r>
              <a:rPr lang="en-US" sz="3200" dirty="0"/>
              <a:t>&lt; 12 Hours of Instruction - Item 02</a:t>
            </a:r>
          </a:p>
          <a:p>
            <a:r>
              <a:rPr lang="en-US" sz="3200" dirty="0"/>
              <a:t>No Post-Test/Pre-Post-Test pair - Items 09, 10</a:t>
            </a:r>
          </a:p>
          <a:p>
            <a:r>
              <a:rPr lang="en-US" sz="3200" dirty="0"/>
              <a:t>Earned HSE/HS Diploma - Items 12, 13 </a:t>
            </a:r>
          </a:p>
          <a:p>
            <a:r>
              <a:rPr lang="en-US" sz="3200" i="1" dirty="0"/>
              <a:t>Earned outcome but did not qualify for CAEP - Items 23a-27</a:t>
            </a:r>
            <a:endParaRPr lang="en-US" sz="3200" dirty="0"/>
          </a:p>
          <a:p>
            <a:r>
              <a:rPr lang="en-US" sz="3200" dirty="0"/>
              <a:t>Achieved CAEP outcome - Items 23b-27b</a:t>
            </a:r>
          </a:p>
          <a:p>
            <a:pPr marL="0" indent="0">
              <a:buNone/>
            </a:pPr>
            <a:endParaRPr lang="en-US" dirty="0"/>
          </a:p>
          <a:p>
            <a:endParaRPr lang="en-US" dirty="0"/>
          </a:p>
        </p:txBody>
      </p:sp>
    </p:spTree>
    <p:extLst>
      <p:ext uri="{BB962C8B-B14F-4D97-AF65-F5344CB8AC3E}">
        <p14:creationId xmlns:p14="http://schemas.microsoft.com/office/powerpoint/2010/main" val="26690713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a:t>CAEP Data Integrity Report: PY 20-21 </a:t>
            </a:r>
          </a:p>
        </p:txBody>
      </p:sp>
      <p:sp>
        <p:nvSpPr>
          <p:cNvPr id="3" name="Content Placeholder 2"/>
          <p:cNvSpPr>
            <a:spLocks noGrp="1"/>
          </p:cNvSpPr>
          <p:nvPr>
            <p:ph idx="1"/>
          </p:nvPr>
        </p:nvSpPr>
        <p:spPr>
          <a:xfrm>
            <a:off x="838200" y="1690688"/>
            <a:ext cx="10515600" cy="4540865"/>
          </a:xfrm>
          <a:ln>
            <a:solidFill>
              <a:schemeClr val="accent4">
                <a:lumMod val="75000"/>
              </a:schemeClr>
            </a:solidFill>
          </a:ln>
        </p:spPr>
        <p:txBody>
          <a:bodyPr/>
          <a:lstStyle/>
          <a:p>
            <a:pPr marL="0" indent="0">
              <a:buNone/>
            </a:pPr>
            <a:r>
              <a:rPr lang="en-US" sz="3200" dirty="0"/>
              <a:t>Some items that should NOT change due to COVID-19 issues:</a:t>
            </a:r>
          </a:p>
          <a:p>
            <a:r>
              <a:rPr lang="en-US" sz="3200" dirty="0"/>
              <a:t>Demographics - Items 01, 03, 04, 05, 06</a:t>
            </a:r>
          </a:p>
          <a:p>
            <a:r>
              <a:rPr lang="en-US" sz="3200" dirty="0"/>
              <a:t>Primary/Secondary Goal - Items 17, 18</a:t>
            </a:r>
          </a:p>
          <a:p>
            <a:r>
              <a:rPr lang="en-US" sz="3200" dirty="0"/>
              <a:t>Missing Barriers of Employment - Item 19</a:t>
            </a:r>
          </a:p>
          <a:p>
            <a:r>
              <a:rPr lang="en-US" sz="3200" i="1" dirty="0"/>
              <a:t>Earned outcome but did not qualify for CAEP - Items 23a-27a</a:t>
            </a:r>
            <a:endParaRPr lang="en-US" sz="3200"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3587161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F6857-506F-47EE-B92C-769CFE2C3934}"/>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CA" dirty="0"/>
              <a:t>CAEP Consortium Manager Reports </a:t>
            </a:r>
          </a:p>
        </p:txBody>
      </p:sp>
      <p:sp>
        <p:nvSpPr>
          <p:cNvPr id="3" name="TextBox 2"/>
          <p:cNvSpPr txBox="1"/>
          <p:nvPr/>
        </p:nvSpPr>
        <p:spPr>
          <a:xfrm>
            <a:off x="418568" y="681493"/>
            <a:ext cx="7151298" cy="1261884"/>
          </a:xfrm>
          <a:prstGeom prst="rect">
            <a:avLst/>
          </a:prstGeom>
          <a:noFill/>
          <a:ln>
            <a:solidFill>
              <a:schemeClr val="accent1"/>
            </a:solidFill>
          </a:ln>
        </p:spPr>
        <p:txBody>
          <a:bodyPr wrap="square" rtlCol="0">
            <a:spAutoFit/>
          </a:bodyPr>
          <a:lstStyle/>
          <a:p>
            <a:r>
              <a:rPr lang="en-US" sz="2800" b="1" dirty="0">
                <a:solidFill>
                  <a:srgbClr val="FF0000"/>
                </a:solidFill>
              </a:rPr>
              <a:t>CAEP Consortium Manager Reports </a:t>
            </a:r>
            <a:r>
              <a:rPr lang="en-US" sz="2400" dirty="0"/>
              <a:t>allow a consortium level login to compare and contrast outcomes across agencies within one consortium</a:t>
            </a:r>
            <a:r>
              <a:rPr lang="en-US" dirty="0"/>
              <a:t>.</a:t>
            </a:r>
          </a:p>
        </p:txBody>
      </p:sp>
      <p:pic>
        <p:nvPicPr>
          <p:cNvPr id="6" name="Picture 5" descr="Screen capture of the CAEP Consortium Manager Reports menu indicating State Reports for California."/>
          <p:cNvPicPr>
            <a:picLocks noChangeAspect="1"/>
          </p:cNvPicPr>
          <p:nvPr/>
        </p:nvPicPr>
        <p:blipFill>
          <a:blip r:embed="rId2"/>
          <a:stretch>
            <a:fillRect/>
          </a:stretch>
        </p:blipFill>
        <p:spPr>
          <a:xfrm>
            <a:off x="1095375" y="2208892"/>
            <a:ext cx="9503352" cy="3891849"/>
          </a:xfrm>
          <a:prstGeom prst="rect">
            <a:avLst/>
          </a:prstGeom>
        </p:spPr>
      </p:pic>
      <p:sp>
        <p:nvSpPr>
          <p:cNvPr id="4" name="TextBox 3"/>
          <p:cNvSpPr txBox="1"/>
          <p:nvPr/>
        </p:nvSpPr>
        <p:spPr>
          <a:xfrm>
            <a:off x="7763968" y="5145552"/>
            <a:ext cx="4236833" cy="830997"/>
          </a:xfrm>
          <a:prstGeom prst="rect">
            <a:avLst/>
          </a:prstGeom>
          <a:noFill/>
          <a:ln>
            <a:solidFill>
              <a:schemeClr val="accent1"/>
            </a:solidFill>
          </a:ln>
        </p:spPr>
        <p:txBody>
          <a:bodyPr wrap="square" rtlCol="0">
            <a:spAutoFit/>
          </a:bodyPr>
          <a:lstStyle/>
          <a:p>
            <a:r>
              <a:rPr lang="en-US" sz="2400" dirty="0"/>
              <a:t>Menu currently includes three reports options with this feature</a:t>
            </a:r>
          </a:p>
        </p:txBody>
      </p:sp>
      <p:sp>
        <p:nvSpPr>
          <p:cNvPr id="5" name="Up Arrow 4">
            <a:extLst>
              <a:ext uri="{C183D7F6-B498-43B3-948B-1728B52AA6E4}">
                <adec:decorative xmlns:adec="http://schemas.microsoft.com/office/drawing/2017/decorative" val="1"/>
              </a:ext>
            </a:extLst>
          </p:cNvPr>
          <p:cNvSpPr/>
          <p:nvPr/>
        </p:nvSpPr>
        <p:spPr>
          <a:xfrm>
            <a:off x="10092906" y="4589111"/>
            <a:ext cx="232914" cy="621243"/>
          </a:xfrm>
          <a:prstGeom prst="upArrow">
            <a:avLst/>
          </a:prstGeom>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63995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8920C7-DAC4-4A03-B6E6-D91DC3DAD851}"/>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CA" dirty="0"/>
              <a:t>Highest Diploma in U.S.</a:t>
            </a:r>
          </a:p>
        </p:txBody>
      </p:sp>
      <p:sp>
        <p:nvSpPr>
          <p:cNvPr id="5" name="TextBox 4"/>
          <p:cNvSpPr txBox="1"/>
          <p:nvPr/>
        </p:nvSpPr>
        <p:spPr>
          <a:xfrm>
            <a:off x="353684" y="569993"/>
            <a:ext cx="5193102" cy="830997"/>
          </a:xfrm>
          <a:prstGeom prst="rect">
            <a:avLst/>
          </a:prstGeom>
          <a:noFill/>
          <a:ln>
            <a:solidFill>
              <a:schemeClr val="accent1"/>
            </a:solidFill>
          </a:ln>
        </p:spPr>
        <p:txBody>
          <a:bodyPr wrap="square" rtlCol="0">
            <a:spAutoFit/>
          </a:bodyPr>
          <a:lstStyle/>
          <a:p>
            <a:r>
              <a:rPr lang="en-US" sz="2400" dirty="0"/>
              <a:t>Lists item count and percentage by Agency ID</a:t>
            </a:r>
          </a:p>
        </p:txBody>
      </p:sp>
      <p:grpSp>
        <p:nvGrpSpPr>
          <p:cNvPr id="11" name="Group 10" descr="Screen capture of the Highest Diploma in U.S. indicating the Lists item count and percentage by Agency ID and the Aggregates results for the entire consortium on the right-hand column.">
            <a:extLst>
              <a:ext uri="{FF2B5EF4-FFF2-40B4-BE49-F238E27FC236}">
                <a16:creationId xmlns:a16="http://schemas.microsoft.com/office/drawing/2014/main" id="{7D9593B5-1901-4C1D-90A6-D781A7D0BF33}"/>
              </a:ext>
            </a:extLst>
          </p:cNvPr>
          <p:cNvGrpSpPr/>
          <p:nvPr/>
        </p:nvGrpSpPr>
        <p:grpSpPr>
          <a:xfrm>
            <a:off x="628560" y="1216324"/>
            <a:ext cx="10861633" cy="4678490"/>
            <a:chOff x="628560" y="1216324"/>
            <a:chExt cx="10861633" cy="4678490"/>
          </a:xfrm>
        </p:grpSpPr>
        <p:pic>
          <p:nvPicPr>
            <p:cNvPr id="3" name="Picture 2"/>
            <p:cNvPicPr>
              <a:picLocks noChangeAspect="1"/>
            </p:cNvPicPr>
            <p:nvPr/>
          </p:nvPicPr>
          <p:blipFill>
            <a:blip r:embed="rId2"/>
            <a:stretch>
              <a:fillRect/>
            </a:stretch>
          </p:blipFill>
          <p:spPr>
            <a:xfrm>
              <a:off x="628560" y="1591124"/>
              <a:ext cx="9412588" cy="3774432"/>
            </a:xfrm>
            <a:prstGeom prst="rect">
              <a:avLst/>
            </a:prstGeom>
          </p:spPr>
        </p:pic>
        <p:pic>
          <p:nvPicPr>
            <p:cNvPr id="4" name="Picture 3"/>
            <p:cNvPicPr>
              <a:picLocks noChangeAspect="1"/>
            </p:cNvPicPr>
            <p:nvPr/>
          </p:nvPicPr>
          <p:blipFill>
            <a:blip r:embed="rId3"/>
            <a:stretch>
              <a:fillRect/>
            </a:stretch>
          </p:blipFill>
          <p:spPr>
            <a:xfrm>
              <a:off x="10072541" y="1216324"/>
              <a:ext cx="1417652" cy="4002657"/>
            </a:xfrm>
            <a:prstGeom prst="rect">
              <a:avLst/>
            </a:prstGeom>
          </p:spPr>
        </p:pic>
        <p:sp>
          <p:nvSpPr>
            <p:cNvPr id="2" name="Down Arrow 1"/>
            <p:cNvSpPr/>
            <p:nvPr/>
          </p:nvSpPr>
          <p:spPr>
            <a:xfrm>
              <a:off x="4520241" y="1478629"/>
              <a:ext cx="232913" cy="591712"/>
            </a:xfrm>
            <a:prstGeom prst="downArrow">
              <a:avLst/>
            </a:prstGeom>
            <a:solidFill>
              <a:schemeClr val="accent2"/>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Down Arrow 7"/>
            <p:cNvSpPr/>
            <p:nvPr/>
          </p:nvSpPr>
          <p:spPr>
            <a:xfrm>
              <a:off x="5334854" y="1478629"/>
              <a:ext cx="232913" cy="591712"/>
            </a:xfrm>
            <a:prstGeom prst="downArrow">
              <a:avLst/>
            </a:prstGeom>
            <a:solidFill>
              <a:schemeClr val="accent2"/>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Down Arrow 8"/>
            <p:cNvSpPr/>
            <p:nvPr/>
          </p:nvSpPr>
          <p:spPr>
            <a:xfrm rot="10016127">
              <a:off x="11240039" y="5287922"/>
              <a:ext cx="232913" cy="591712"/>
            </a:xfrm>
            <a:prstGeom prst="downArrow">
              <a:avLst/>
            </a:prstGeom>
            <a:solidFill>
              <a:schemeClr val="accent2"/>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Down Arrow 9"/>
            <p:cNvSpPr/>
            <p:nvPr/>
          </p:nvSpPr>
          <p:spPr>
            <a:xfrm rot="10016127">
              <a:off x="10693249" y="5303102"/>
              <a:ext cx="232913" cy="591712"/>
            </a:xfrm>
            <a:prstGeom prst="downArrow">
              <a:avLst/>
            </a:prstGeom>
            <a:solidFill>
              <a:schemeClr val="accent2"/>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6" name="TextBox 5"/>
          <p:cNvSpPr txBox="1"/>
          <p:nvPr/>
        </p:nvSpPr>
        <p:spPr>
          <a:xfrm>
            <a:off x="6604971" y="5538441"/>
            <a:ext cx="5193102" cy="830997"/>
          </a:xfrm>
          <a:prstGeom prst="rect">
            <a:avLst/>
          </a:prstGeom>
          <a:noFill/>
          <a:ln>
            <a:solidFill>
              <a:schemeClr val="accent1"/>
            </a:solidFill>
          </a:ln>
        </p:spPr>
        <p:txBody>
          <a:bodyPr wrap="square" rtlCol="0">
            <a:spAutoFit/>
          </a:bodyPr>
          <a:lstStyle/>
          <a:p>
            <a:r>
              <a:rPr lang="en-US" sz="2400" dirty="0"/>
              <a:t>Aggregates results for the entire consortium on the right hand column</a:t>
            </a:r>
          </a:p>
        </p:txBody>
      </p:sp>
    </p:spTree>
    <p:extLst>
      <p:ext uri="{BB962C8B-B14F-4D97-AF65-F5344CB8AC3E}">
        <p14:creationId xmlns:p14="http://schemas.microsoft.com/office/powerpoint/2010/main" val="33426320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9C886-BF27-4460-B9F3-0969F28FB9C3}"/>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CA" dirty="0"/>
              <a:t>CAEP Summary and Barriers </a:t>
            </a:r>
          </a:p>
        </p:txBody>
      </p:sp>
      <p:sp>
        <p:nvSpPr>
          <p:cNvPr id="3" name="TextBox 2"/>
          <p:cNvSpPr txBox="1"/>
          <p:nvPr/>
        </p:nvSpPr>
        <p:spPr>
          <a:xfrm>
            <a:off x="190443" y="261806"/>
            <a:ext cx="5446081" cy="1384995"/>
          </a:xfrm>
          <a:prstGeom prst="rect">
            <a:avLst/>
          </a:prstGeom>
          <a:solidFill>
            <a:schemeClr val="bg1"/>
          </a:solidFill>
          <a:ln>
            <a:solidFill>
              <a:schemeClr val="accent1"/>
            </a:solidFill>
          </a:ln>
        </p:spPr>
        <p:txBody>
          <a:bodyPr wrap="square" rtlCol="0">
            <a:spAutoFit/>
          </a:bodyPr>
          <a:lstStyle/>
          <a:p>
            <a:r>
              <a:rPr lang="en-US" sz="2800" dirty="0"/>
              <a:t>The CAEP Summary and Barriers to Employment also lists information by agency and by consortium.</a:t>
            </a:r>
          </a:p>
        </p:txBody>
      </p:sp>
      <p:grpSp>
        <p:nvGrpSpPr>
          <p:cNvPr id="5" name="Group 4" descr="Two screen captures showing the CAEP summary and barriers to employment.">
            <a:extLst>
              <a:ext uri="{FF2B5EF4-FFF2-40B4-BE49-F238E27FC236}">
                <a16:creationId xmlns:a16="http://schemas.microsoft.com/office/drawing/2014/main" id="{C019A6AA-AA74-4D32-A031-443ECAEA143E}"/>
              </a:ext>
            </a:extLst>
          </p:cNvPr>
          <p:cNvGrpSpPr/>
          <p:nvPr/>
        </p:nvGrpSpPr>
        <p:grpSpPr>
          <a:xfrm>
            <a:off x="1065653" y="1472219"/>
            <a:ext cx="10702100" cy="4696563"/>
            <a:chOff x="1065653" y="1472219"/>
            <a:chExt cx="10702100" cy="4696563"/>
          </a:xfrm>
        </p:grpSpPr>
        <p:pic>
          <p:nvPicPr>
            <p:cNvPr id="4" name="Picture 3"/>
            <p:cNvPicPr>
              <a:picLocks noChangeAspect="1"/>
            </p:cNvPicPr>
            <p:nvPr/>
          </p:nvPicPr>
          <p:blipFill>
            <a:blip r:embed="rId2"/>
            <a:stretch>
              <a:fillRect/>
            </a:stretch>
          </p:blipFill>
          <p:spPr>
            <a:xfrm>
              <a:off x="1065653" y="2363234"/>
              <a:ext cx="3625097" cy="2924720"/>
            </a:xfrm>
            <a:prstGeom prst="rect">
              <a:avLst/>
            </a:prstGeom>
            <a:ln>
              <a:solidFill>
                <a:schemeClr val="accent1"/>
              </a:solidFill>
            </a:ln>
          </p:spPr>
        </p:pic>
        <p:pic>
          <p:nvPicPr>
            <p:cNvPr id="8" name="Picture 7"/>
            <p:cNvPicPr>
              <a:picLocks noChangeAspect="1"/>
            </p:cNvPicPr>
            <p:nvPr/>
          </p:nvPicPr>
          <p:blipFill>
            <a:blip r:embed="rId3"/>
            <a:stretch>
              <a:fillRect/>
            </a:stretch>
          </p:blipFill>
          <p:spPr>
            <a:xfrm>
              <a:off x="5893807" y="1472219"/>
              <a:ext cx="5873946" cy="2703635"/>
            </a:xfrm>
            <a:prstGeom prst="rect">
              <a:avLst/>
            </a:prstGeom>
            <a:ln>
              <a:solidFill>
                <a:schemeClr val="accent1"/>
              </a:solidFill>
            </a:ln>
          </p:spPr>
        </p:pic>
        <p:pic>
          <p:nvPicPr>
            <p:cNvPr id="9" name="Picture 8"/>
            <p:cNvPicPr>
              <a:picLocks noChangeAspect="1"/>
            </p:cNvPicPr>
            <p:nvPr/>
          </p:nvPicPr>
          <p:blipFill>
            <a:blip r:embed="rId4"/>
            <a:stretch>
              <a:fillRect/>
            </a:stretch>
          </p:blipFill>
          <p:spPr>
            <a:xfrm>
              <a:off x="4256628" y="5844932"/>
              <a:ext cx="2286000" cy="323850"/>
            </a:xfrm>
            <a:prstGeom prst="rect">
              <a:avLst/>
            </a:prstGeom>
            <a:ln>
              <a:solidFill>
                <a:schemeClr val="accent1"/>
              </a:solidFill>
            </a:ln>
          </p:spPr>
        </p:pic>
      </p:grpSp>
      <p:sp>
        <p:nvSpPr>
          <p:cNvPr id="7" name="TextBox 6"/>
          <p:cNvSpPr txBox="1"/>
          <p:nvPr/>
        </p:nvSpPr>
        <p:spPr>
          <a:xfrm>
            <a:off x="6652611" y="5287954"/>
            <a:ext cx="5115142" cy="1384995"/>
          </a:xfrm>
          <a:prstGeom prst="rect">
            <a:avLst/>
          </a:prstGeom>
          <a:noFill/>
          <a:ln>
            <a:solidFill>
              <a:schemeClr val="accent1"/>
            </a:solidFill>
          </a:ln>
        </p:spPr>
        <p:txBody>
          <a:bodyPr wrap="square" rtlCol="0">
            <a:spAutoFit/>
          </a:bodyPr>
          <a:lstStyle/>
          <a:p>
            <a:r>
              <a:rPr lang="en-US" sz="2800" dirty="0"/>
              <a:t>Click Aggregate Multiple Agencies to run a combined summary of all agencies in the consortium.</a:t>
            </a:r>
          </a:p>
        </p:txBody>
      </p:sp>
    </p:spTree>
    <p:extLst>
      <p:ext uri="{BB962C8B-B14F-4D97-AF65-F5344CB8AC3E}">
        <p14:creationId xmlns:p14="http://schemas.microsoft.com/office/powerpoint/2010/main" val="29075612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Literacy Gains Outcomes – COVID-19 Update</a:t>
            </a:r>
          </a:p>
        </p:txBody>
      </p:sp>
      <p:sp>
        <p:nvSpPr>
          <p:cNvPr id="3" name="Content Placeholder 2"/>
          <p:cNvSpPr>
            <a:spLocks noGrp="1"/>
          </p:cNvSpPr>
          <p:nvPr>
            <p:ph idx="1"/>
          </p:nvPr>
        </p:nvSpPr>
        <p:spPr>
          <a:xfrm>
            <a:off x="838200" y="1556017"/>
            <a:ext cx="10150565" cy="5041001"/>
          </a:xfrm>
          <a:ln>
            <a:solidFill>
              <a:schemeClr val="accent1"/>
            </a:solidFill>
          </a:ln>
        </p:spPr>
        <p:txBody>
          <a:bodyPr>
            <a:normAutofit/>
          </a:bodyPr>
          <a:lstStyle/>
          <a:p>
            <a:r>
              <a:rPr lang="en-US" sz="3200" dirty="0"/>
              <a:t>Mark when CAEP learners achieve outcomes in Distance Learning classes.</a:t>
            </a:r>
          </a:p>
          <a:p>
            <a:r>
              <a:rPr lang="en-US" sz="3200" dirty="0"/>
              <a:t>Use “passage of exam” process for CTE MSG’s as a guide for recording student achievement.</a:t>
            </a:r>
          </a:p>
          <a:p>
            <a:pPr lvl="1"/>
            <a:r>
              <a:rPr lang="en-US" sz="3200" dirty="0"/>
              <a:t>Student passes informal exam such as a (virtual) class assessment, written assignment, or oral interview </a:t>
            </a:r>
          </a:p>
          <a:p>
            <a:pPr lvl="1"/>
            <a:r>
              <a:rPr lang="en-US" sz="3200" dirty="0"/>
              <a:t>Completes skills demonstration in workforce preparation activities</a:t>
            </a:r>
          </a:p>
          <a:p>
            <a:pPr lvl="1"/>
            <a:endParaRPr lang="en-US" sz="3200" dirty="0"/>
          </a:p>
          <a:p>
            <a:pPr marL="0" indent="0">
              <a:buNone/>
            </a:pPr>
            <a:endParaRPr lang="en-US" sz="3200" dirty="0"/>
          </a:p>
        </p:txBody>
      </p:sp>
      <p:grpSp>
        <p:nvGrpSpPr>
          <p:cNvPr id="4" name="Group 3">
            <a:extLst>
              <a:ext uri="{C183D7F6-B498-43B3-948B-1728B52AA6E4}">
                <adec:decorative xmlns:adec="http://schemas.microsoft.com/office/drawing/2017/decorative" val="1"/>
              </a:ext>
            </a:extLst>
          </p:cNvPr>
          <p:cNvGrpSpPr/>
          <p:nvPr/>
        </p:nvGrpSpPr>
        <p:grpSpPr>
          <a:xfrm>
            <a:off x="9217742" y="5545394"/>
            <a:ext cx="2685352" cy="1199108"/>
            <a:chOff x="0" y="0"/>
            <a:chExt cx="3030627" cy="1382982"/>
          </a:xfrm>
        </p:grpSpPr>
        <p:sp>
          <p:nvSpPr>
            <p:cNvPr id="5" name="Rectangle 4"/>
            <p:cNvSpPr/>
            <p:nvPr/>
          </p:nvSpPr>
          <p:spPr>
            <a:xfrm>
              <a:off x="0" y="0"/>
              <a:ext cx="3030627" cy="1382982"/>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TextBox 5"/>
            <p:cNvSpPr txBox="1"/>
            <p:nvPr/>
          </p:nvSpPr>
          <p:spPr>
            <a:xfrm>
              <a:off x="0" y="0"/>
              <a:ext cx="3030627" cy="13829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a:t>Literacy Gains</a:t>
              </a:r>
            </a:p>
          </p:txBody>
        </p:sp>
      </p:grpSp>
      <p:pic>
        <p:nvPicPr>
          <p:cNvPr id="8" name="Picture 7">
            <a:extLst>
              <a:ext uri="{FF2B5EF4-FFF2-40B4-BE49-F238E27FC236}">
                <a16:creationId xmlns:a16="http://schemas.microsoft.com/office/drawing/2014/main" id="{D1DEF550-864D-49C3-836D-846B8AFDC9C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8908" y="6195814"/>
            <a:ext cx="2188654" cy="548688"/>
          </a:xfrm>
          <a:prstGeom prst="rect">
            <a:avLst/>
          </a:prstGeom>
        </p:spPr>
      </p:pic>
    </p:spTree>
    <p:extLst>
      <p:ext uri="{BB962C8B-B14F-4D97-AF65-F5344CB8AC3E}">
        <p14:creationId xmlns:p14="http://schemas.microsoft.com/office/powerpoint/2010/main" val="2557167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3763" y="76200"/>
            <a:ext cx="6858000" cy="1219200"/>
          </a:xfrm>
        </p:spPr>
        <p:txBody>
          <a:bodyPr/>
          <a:lstStyle/>
          <a:p>
            <a:r>
              <a:rPr lang="en-US" b="1" dirty="0"/>
              <a:t>OCTAE Memorandums </a:t>
            </a:r>
            <a:endParaRPr lang="en-US" dirty="0"/>
          </a:p>
        </p:txBody>
      </p:sp>
      <p:sp>
        <p:nvSpPr>
          <p:cNvPr id="3" name="Content Placeholder 2"/>
          <p:cNvSpPr>
            <a:spLocks noGrp="1"/>
          </p:cNvSpPr>
          <p:nvPr>
            <p:ph idx="1"/>
          </p:nvPr>
        </p:nvSpPr>
        <p:spPr>
          <a:xfrm>
            <a:off x="595952" y="941404"/>
            <a:ext cx="11000096" cy="5426076"/>
          </a:xfrm>
        </p:spPr>
        <p:txBody>
          <a:bodyPr>
            <a:normAutofit/>
          </a:bodyPr>
          <a:lstStyle/>
          <a:p>
            <a:pPr marL="0" indent="0">
              <a:buNone/>
            </a:pPr>
            <a:r>
              <a:rPr lang="en-US" sz="3200" b="1" dirty="0"/>
              <a:t>Summary of OCTAE Memos</a:t>
            </a:r>
            <a:r>
              <a:rPr lang="en-US" sz="3200" dirty="0"/>
              <a:t>:</a:t>
            </a:r>
          </a:p>
          <a:p>
            <a:r>
              <a:rPr lang="en-US" sz="3200" dirty="0"/>
              <a:t>Statewide performance reporting to the NRS is still required</a:t>
            </a:r>
          </a:p>
          <a:p>
            <a:r>
              <a:rPr lang="en-US" sz="3200" dirty="0"/>
              <a:t>For PY 2019-20 all states reported “Force Majeure”</a:t>
            </a:r>
          </a:p>
          <a:p>
            <a:r>
              <a:rPr lang="en-US" sz="3200" dirty="0"/>
              <a:t>States can now decide whether or not to allow remote testing</a:t>
            </a:r>
          </a:p>
          <a:p>
            <a:r>
              <a:rPr lang="en-US" sz="3200" dirty="0"/>
              <a:t>Each state that opts to allow remote testing submits its own remote testing plan to OCTAE</a:t>
            </a:r>
          </a:p>
          <a:p>
            <a:r>
              <a:rPr lang="en-US" sz="3200" b="1" i="1" dirty="0"/>
              <a:t>Memo 20-5 (5.29): </a:t>
            </a:r>
            <a:r>
              <a:rPr lang="en-US" sz="3200" dirty="0"/>
              <a:t>participants can self-report into a federal EFL (Educational Functioning Level) without a pretest.</a:t>
            </a:r>
          </a:p>
          <a:p>
            <a:r>
              <a:rPr lang="en-US" sz="3200" b="1" i="1" dirty="0"/>
              <a:t>Memo 20-5 (5.29): </a:t>
            </a:r>
            <a:r>
              <a:rPr lang="en-US" sz="3200" dirty="0"/>
              <a:t>a pretest is still required to achieve a pre/post-test MSG.</a:t>
            </a:r>
          </a:p>
          <a:p>
            <a:endParaRPr lang="en-US" sz="3200" dirty="0"/>
          </a:p>
          <a:p>
            <a:endParaRPr lang="en-US" sz="32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367B1F67-6803-461D-9D48-220A92D1A05B}" type="slidenum">
              <a:rPr lang="en-US" altLang="en-US" smtClean="0"/>
              <a:pPr>
                <a:defRPr/>
              </a:pPr>
              <a:t>5</a:t>
            </a:fld>
            <a:endParaRPr lang="en-US" altLang="en-US" dirty="0"/>
          </a:p>
        </p:txBody>
      </p:sp>
      <p:pic>
        <p:nvPicPr>
          <p:cNvPr id="6" name="Picture 5">
            <a:extLst>
              <a:ext uri="{FF2B5EF4-FFF2-40B4-BE49-F238E27FC236}">
                <a16:creationId xmlns:a16="http://schemas.microsoft.com/office/drawing/2014/main" id="{91037DCE-5DF4-4F79-BEA2-6E711CB5861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1096" y="6264592"/>
            <a:ext cx="2187245" cy="548640"/>
          </a:xfrm>
          <a:prstGeom prst="rect">
            <a:avLst/>
          </a:prstGeom>
        </p:spPr>
      </p:pic>
    </p:spTree>
    <p:extLst>
      <p:ext uri="{BB962C8B-B14F-4D97-AF65-F5344CB8AC3E}">
        <p14:creationId xmlns:p14="http://schemas.microsoft.com/office/powerpoint/2010/main" val="14495475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Literacy Gains Outcomes– COVID-19 Update</a:t>
            </a:r>
          </a:p>
        </p:txBody>
      </p:sp>
      <p:sp>
        <p:nvSpPr>
          <p:cNvPr id="3" name="Content Placeholder 2"/>
          <p:cNvSpPr>
            <a:spLocks noGrp="1"/>
          </p:cNvSpPr>
          <p:nvPr>
            <p:ph idx="1"/>
          </p:nvPr>
        </p:nvSpPr>
        <p:spPr>
          <a:xfrm>
            <a:off x="838200" y="1556017"/>
            <a:ext cx="10515600" cy="5041001"/>
          </a:xfrm>
          <a:ln>
            <a:solidFill>
              <a:schemeClr val="accent1"/>
            </a:solidFill>
          </a:ln>
        </p:spPr>
        <p:txBody>
          <a:bodyPr>
            <a:normAutofit/>
          </a:bodyPr>
          <a:lstStyle/>
          <a:p>
            <a:pPr marL="0" indent="0">
              <a:buNone/>
            </a:pPr>
            <a:r>
              <a:rPr lang="en-US" sz="3600" dirty="0"/>
              <a:t>Passes (virtual) class assessment, written assignment, or oral interview </a:t>
            </a:r>
          </a:p>
          <a:p>
            <a:r>
              <a:rPr lang="en-US" sz="3600" dirty="0"/>
              <a:t>Learner Mastery</a:t>
            </a:r>
          </a:p>
          <a:p>
            <a:r>
              <a:rPr lang="en-US" sz="3600" dirty="0"/>
              <a:t>Educational Software</a:t>
            </a:r>
          </a:p>
          <a:p>
            <a:r>
              <a:rPr lang="en-US" sz="3600" dirty="0"/>
              <a:t>Local Program Milestones</a:t>
            </a:r>
          </a:p>
          <a:p>
            <a:pPr marL="0" indent="0">
              <a:buNone/>
            </a:pPr>
            <a:endParaRPr lang="en-US" sz="3600" dirty="0"/>
          </a:p>
          <a:p>
            <a:pPr marL="457200" lvl="1" indent="0">
              <a:buNone/>
            </a:pPr>
            <a:endParaRPr lang="en-US" sz="3200" dirty="0"/>
          </a:p>
          <a:p>
            <a:pPr lvl="1"/>
            <a:endParaRPr lang="en-US" sz="3200" dirty="0"/>
          </a:p>
          <a:p>
            <a:pPr marL="0" indent="0">
              <a:buNone/>
            </a:pPr>
            <a:endParaRPr lang="en-US" sz="3200"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17729" y="5095119"/>
            <a:ext cx="3036071" cy="1383912"/>
          </a:xfrm>
          <a:prstGeom prst="rect">
            <a:avLst/>
          </a:prstGeom>
        </p:spPr>
      </p:pic>
      <p:pic>
        <p:nvPicPr>
          <p:cNvPr id="6" name="Picture 5">
            <a:extLst>
              <a:ext uri="{FF2B5EF4-FFF2-40B4-BE49-F238E27FC236}">
                <a16:creationId xmlns:a16="http://schemas.microsoft.com/office/drawing/2014/main" id="{D09B540D-4BB0-4BA3-B7D9-7F19070D058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900" y="6218531"/>
            <a:ext cx="2188654" cy="548688"/>
          </a:xfrm>
          <a:prstGeom prst="rect">
            <a:avLst/>
          </a:prstGeom>
        </p:spPr>
      </p:pic>
    </p:spTree>
    <p:extLst>
      <p:ext uri="{BB962C8B-B14F-4D97-AF65-F5344CB8AC3E}">
        <p14:creationId xmlns:p14="http://schemas.microsoft.com/office/powerpoint/2010/main" val="19934186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Literacy Gains Outcomes– COVID-19 Update </a:t>
            </a:r>
          </a:p>
        </p:txBody>
      </p:sp>
      <p:sp>
        <p:nvSpPr>
          <p:cNvPr id="3" name="Content Placeholder 2"/>
          <p:cNvSpPr>
            <a:spLocks noGrp="1"/>
          </p:cNvSpPr>
          <p:nvPr>
            <p:ph idx="1"/>
          </p:nvPr>
        </p:nvSpPr>
        <p:spPr>
          <a:xfrm>
            <a:off x="838200" y="1556017"/>
            <a:ext cx="10515600" cy="5041001"/>
          </a:xfrm>
          <a:ln>
            <a:solidFill>
              <a:schemeClr val="accent1"/>
            </a:solidFill>
          </a:ln>
        </p:spPr>
        <p:txBody>
          <a:bodyPr>
            <a:normAutofit/>
          </a:bodyPr>
          <a:lstStyle/>
          <a:p>
            <a:pPr marL="0" indent="0">
              <a:buNone/>
            </a:pPr>
            <a:r>
              <a:rPr lang="en-US" sz="3600" dirty="0"/>
              <a:t>Completes skills demonstration in workforce preparation activities</a:t>
            </a:r>
          </a:p>
          <a:p>
            <a:r>
              <a:rPr lang="en-US" sz="3600" dirty="0"/>
              <a:t>EL Civics COAAPs now show as I3 outcomes</a:t>
            </a:r>
          </a:p>
          <a:p>
            <a:r>
              <a:rPr lang="en-US" sz="3600" dirty="0"/>
              <a:t>IET pre-requisite</a:t>
            </a:r>
          </a:p>
          <a:p>
            <a:r>
              <a:rPr lang="en-US" sz="3600" dirty="0"/>
              <a:t>Transitions to higher level placement</a:t>
            </a:r>
          </a:p>
          <a:p>
            <a:r>
              <a:rPr lang="en-US" sz="3600" dirty="0"/>
              <a:t>EL Co-Enrollment</a:t>
            </a:r>
          </a:p>
          <a:p>
            <a:pPr lvl="1"/>
            <a:endParaRPr lang="en-US" sz="3200" dirty="0"/>
          </a:p>
          <a:p>
            <a:pPr lvl="1"/>
            <a:endParaRPr lang="en-US" sz="3200" dirty="0"/>
          </a:p>
          <a:p>
            <a:pPr marL="0" indent="0">
              <a:buNone/>
            </a:pPr>
            <a:endParaRPr lang="en-US" sz="3200"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17729" y="5082038"/>
            <a:ext cx="3036071" cy="1383912"/>
          </a:xfrm>
          <a:prstGeom prst="rect">
            <a:avLst/>
          </a:prstGeom>
        </p:spPr>
      </p:pic>
      <p:pic>
        <p:nvPicPr>
          <p:cNvPr id="6" name="Picture 5">
            <a:extLst>
              <a:ext uri="{FF2B5EF4-FFF2-40B4-BE49-F238E27FC236}">
                <a16:creationId xmlns:a16="http://schemas.microsoft.com/office/drawing/2014/main" id="{DD69CF6D-2A1C-4014-862A-F0AE258CCB2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900" y="6191606"/>
            <a:ext cx="2188654" cy="548688"/>
          </a:xfrm>
          <a:prstGeom prst="rect">
            <a:avLst/>
          </a:prstGeom>
        </p:spPr>
      </p:pic>
    </p:spTree>
    <p:extLst>
      <p:ext uri="{BB962C8B-B14F-4D97-AF65-F5344CB8AC3E}">
        <p14:creationId xmlns:p14="http://schemas.microsoft.com/office/powerpoint/2010/main" val="9341330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Troubleshooting Examples</a:t>
            </a:r>
          </a:p>
        </p:txBody>
      </p:sp>
      <p:sp>
        <p:nvSpPr>
          <p:cNvPr id="3" name="Content Placeholder 2"/>
          <p:cNvSpPr>
            <a:spLocks noGrp="1"/>
          </p:cNvSpPr>
          <p:nvPr>
            <p:ph idx="1"/>
          </p:nvPr>
        </p:nvSpPr>
        <p:spPr>
          <a:xfrm>
            <a:off x="838200" y="1825624"/>
            <a:ext cx="10515600" cy="4711653"/>
          </a:xfrm>
          <a:ln>
            <a:solidFill>
              <a:schemeClr val="accent1"/>
            </a:solidFill>
          </a:ln>
        </p:spPr>
        <p:txBody>
          <a:bodyPr>
            <a:normAutofit/>
          </a:bodyPr>
          <a:lstStyle/>
          <a:p>
            <a:r>
              <a:rPr lang="en-US" sz="3200" dirty="0"/>
              <a:t>Workforce Preparation classes that are Occupation Specific</a:t>
            </a:r>
          </a:p>
          <a:p>
            <a:r>
              <a:rPr lang="en-US" sz="3200" dirty="0"/>
              <a:t>Classes required for CTE that are Occupation Generic</a:t>
            </a:r>
          </a:p>
          <a:p>
            <a:r>
              <a:rPr lang="en-US" sz="3200" dirty="0"/>
              <a:t>Workforce Prep Milestone versus short term service</a:t>
            </a:r>
          </a:p>
          <a:p>
            <a:r>
              <a:rPr lang="en-US" sz="3200" dirty="0"/>
              <a:t>OSHA/CPR/etc. when required for CTE or Workforce Prep.</a:t>
            </a:r>
          </a:p>
          <a:p>
            <a:r>
              <a:rPr lang="en-US" sz="3200" dirty="0"/>
              <a:t>EL Civics/COAAPs</a:t>
            </a:r>
          </a:p>
          <a:p>
            <a:r>
              <a:rPr lang="en-US" sz="3200" dirty="0"/>
              <a:t>IET/EL Co-Enrollment</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317729" y="4984119"/>
            <a:ext cx="3036071" cy="1383912"/>
          </a:xfrm>
          <a:prstGeom prst="rect">
            <a:avLst/>
          </a:prstGeom>
        </p:spPr>
      </p:pic>
    </p:spTree>
    <p:extLst>
      <p:ext uri="{BB962C8B-B14F-4D97-AF65-F5344CB8AC3E}">
        <p14:creationId xmlns:p14="http://schemas.microsoft.com/office/powerpoint/2010/main" val="28941727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84FD2-3EC8-4165-9595-083C25E564A5}"/>
              </a:ext>
              <a:ext uri="{C183D7F6-B498-43B3-948B-1728B52AA6E4}">
                <adec:decorative xmlns:adec="http://schemas.microsoft.com/office/drawing/2017/decorative" val="1"/>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CA" dirty="0"/>
              <a:t>Interaction with Tables</a:t>
            </a:r>
          </a:p>
        </p:txBody>
      </p:sp>
      <p:grpSp>
        <p:nvGrpSpPr>
          <p:cNvPr id="4" name="Group 3" descr="Two screen captures of the Program Areas for Literacy gains indicating to click any cell to generate a list of students included in that cell.">
            <a:extLst>
              <a:ext uri="{FF2B5EF4-FFF2-40B4-BE49-F238E27FC236}">
                <a16:creationId xmlns:a16="http://schemas.microsoft.com/office/drawing/2014/main" id="{65D99888-B163-4D0C-BE8D-5768C4BBD3E1}"/>
              </a:ext>
            </a:extLst>
          </p:cNvPr>
          <p:cNvGrpSpPr/>
          <p:nvPr/>
        </p:nvGrpSpPr>
        <p:grpSpPr>
          <a:xfrm>
            <a:off x="544224" y="710467"/>
            <a:ext cx="11469321" cy="5631332"/>
            <a:chOff x="544224" y="710467"/>
            <a:chExt cx="11469321" cy="5631332"/>
          </a:xfrm>
        </p:grpSpPr>
        <p:pic>
          <p:nvPicPr>
            <p:cNvPr id="6" name="Picture 5"/>
            <p:cNvPicPr>
              <a:picLocks noChangeAspect="1"/>
            </p:cNvPicPr>
            <p:nvPr/>
          </p:nvPicPr>
          <p:blipFill>
            <a:blip r:embed="rId2"/>
            <a:stretch>
              <a:fillRect/>
            </a:stretch>
          </p:blipFill>
          <p:spPr>
            <a:xfrm>
              <a:off x="544224" y="710467"/>
              <a:ext cx="4700637" cy="4002745"/>
            </a:xfrm>
            <a:prstGeom prst="rect">
              <a:avLst/>
            </a:prstGeom>
          </p:spPr>
        </p:pic>
        <p:pic>
          <p:nvPicPr>
            <p:cNvPr id="3" name="Picture 2"/>
            <p:cNvPicPr>
              <a:picLocks noChangeAspect="1"/>
            </p:cNvPicPr>
            <p:nvPr/>
          </p:nvPicPr>
          <p:blipFill>
            <a:blip r:embed="rId3"/>
            <a:stretch>
              <a:fillRect/>
            </a:stretch>
          </p:blipFill>
          <p:spPr>
            <a:xfrm>
              <a:off x="5623719" y="3175356"/>
              <a:ext cx="6315240" cy="3166443"/>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5" name="TextBox 4"/>
            <p:cNvSpPr txBox="1"/>
            <p:nvPr/>
          </p:nvSpPr>
          <p:spPr>
            <a:xfrm>
              <a:off x="4021056" y="2607173"/>
              <a:ext cx="4638721" cy="2308324"/>
            </a:xfrm>
            <a:prstGeom prst="rect">
              <a:avLst/>
            </a:prstGeom>
            <a:solidFill>
              <a:schemeClr val="bg1"/>
            </a:solidFill>
            <a:ln>
              <a:solidFill>
                <a:schemeClr val="accent1"/>
              </a:solidFill>
            </a:ln>
          </p:spPr>
          <p:txBody>
            <a:bodyPr wrap="square" rtlCol="0">
              <a:spAutoFit/>
            </a:bodyPr>
            <a:lstStyle/>
            <a:p>
              <a:r>
                <a:rPr lang="en-US" sz="3600"/>
                <a:t>Click </a:t>
              </a:r>
              <a:r>
                <a:rPr lang="en-US" sz="3600" dirty="0"/>
                <a:t>any cell to generate a list of students included in that cell. </a:t>
              </a:r>
            </a:p>
          </p:txBody>
        </p:sp>
        <p:sp>
          <p:nvSpPr>
            <p:cNvPr id="7" name="Left Arrow 6"/>
            <p:cNvSpPr/>
            <p:nvPr/>
          </p:nvSpPr>
          <p:spPr>
            <a:xfrm rot="2371459">
              <a:off x="3616122" y="2530874"/>
              <a:ext cx="538649" cy="152598"/>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9051688" y="2933055"/>
              <a:ext cx="2961857" cy="484601"/>
            </a:xfrm>
            <a:prstGeom prst="rect">
              <a:avLst/>
            </a:prstGeom>
            <a:ln>
              <a:solidFill>
                <a:schemeClr val="accent1"/>
              </a:solidFill>
            </a:ln>
          </p:spPr>
        </p:pic>
        <p:sp>
          <p:nvSpPr>
            <p:cNvPr id="9" name="Right Arrow 8"/>
            <p:cNvSpPr/>
            <p:nvPr/>
          </p:nvSpPr>
          <p:spPr>
            <a:xfrm>
              <a:off x="8511981" y="3089090"/>
              <a:ext cx="1235868" cy="172529"/>
            </a:xfrm>
            <a:prstGeom prst="rightArrow">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869626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D01E6-6CFC-4E4B-AA6A-88C94DCC6272}"/>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CA" dirty="0"/>
              <a:t>Interaction with Tables (</a:t>
            </a:r>
            <a:r>
              <a:rPr lang="en-CA" dirty="0" err="1"/>
              <a:t>cont</a:t>
            </a:r>
            <a:r>
              <a:rPr lang="en-CA" dirty="0"/>
              <a:t>)</a:t>
            </a:r>
          </a:p>
        </p:txBody>
      </p:sp>
      <p:pic>
        <p:nvPicPr>
          <p:cNvPr id="7" name="Picture 6" descr="Screen capture of the Program Areas for Literacy gains indicating the first cell under English Language learner enrolles."/>
          <p:cNvPicPr>
            <a:picLocks noChangeAspect="1"/>
          </p:cNvPicPr>
          <p:nvPr/>
        </p:nvPicPr>
        <p:blipFill>
          <a:blip r:embed="rId2"/>
          <a:stretch>
            <a:fillRect/>
          </a:stretch>
        </p:blipFill>
        <p:spPr>
          <a:xfrm>
            <a:off x="846376" y="1464334"/>
            <a:ext cx="5495925" cy="4343400"/>
          </a:xfrm>
          <a:prstGeom prst="rect">
            <a:avLst/>
          </a:prstGeom>
        </p:spPr>
      </p:pic>
      <p:sp>
        <p:nvSpPr>
          <p:cNvPr id="6" name="TextBox 5"/>
          <p:cNvSpPr txBox="1"/>
          <p:nvPr/>
        </p:nvSpPr>
        <p:spPr>
          <a:xfrm>
            <a:off x="6676845" y="836763"/>
            <a:ext cx="4638721" cy="1754326"/>
          </a:xfrm>
          <a:prstGeom prst="rect">
            <a:avLst/>
          </a:prstGeom>
          <a:noFill/>
          <a:ln>
            <a:solidFill>
              <a:schemeClr val="accent1"/>
            </a:solidFill>
          </a:ln>
        </p:spPr>
        <p:txBody>
          <a:bodyPr wrap="square" rtlCol="0">
            <a:spAutoFit/>
          </a:bodyPr>
          <a:lstStyle/>
          <a:p>
            <a:r>
              <a:rPr lang="en-US" sz="3600" dirty="0"/>
              <a:t>Right click any cell and select from 6 listers and 6 reports:</a:t>
            </a:r>
          </a:p>
        </p:txBody>
      </p:sp>
    </p:spTree>
    <p:extLst>
      <p:ext uri="{BB962C8B-B14F-4D97-AF65-F5344CB8AC3E}">
        <p14:creationId xmlns:p14="http://schemas.microsoft.com/office/powerpoint/2010/main" val="31890250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8AC15E-0CFD-4FB8-AC9F-53F4E37E9484}"/>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CA" dirty="0"/>
              <a:t>Interaction with Tables (</a:t>
            </a:r>
            <a:r>
              <a:rPr lang="en-CA" dirty="0" err="1"/>
              <a:t>cont</a:t>
            </a:r>
            <a:r>
              <a:rPr lang="en-CA" dirty="0"/>
              <a:t>) </a:t>
            </a:r>
          </a:p>
        </p:txBody>
      </p:sp>
      <p:pic>
        <p:nvPicPr>
          <p:cNvPr id="2" name="Picture 1" descr="Screen capture of the AEP Data integrity indicating the Item Description, count and percent."/>
          <p:cNvPicPr>
            <a:picLocks noChangeAspect="1"/>
          </p:cNvPicPr>
          <p:nvPr/>
        </p:nvPicPr>
        <p:blipFill>
          <a:blip r:embed="rId2"/>
          <a:stretch>
            <a:fillRect/>
          </a:stretch>
        </p:blipFill>
        <p:spPr>
          <a:xfrm>
            <a:off x="500332" y="611522"/>
            <a:ext cx="11183568" cy="4319182"/>
          </a:xfrm>
          <a:prstGeom prst="rect">
            <a:avLst/>
          </a:prstGeom>
          <a:ln>
            <a:solidFill>
              <a:schemeClr val="accent1">
                <a:lumMod val="50000"/>
              </a:schemeClr>
            </a:solidFill>
          </a:ln>
        </p:spPr>
      </p:pic>
      <p:sp>
        <p:nvSpPr>
          <p:cNvPr id="3" name="TextBox 2"/>
          <p:cNvSpPr txBox="1"/>
          <p:nvPr/>
        </p:nvSpPr>
        <p:spPr>
          <a:xfrm>
            <a:off x="500332" y="5168417"/>
            <a:ext cx="11183568" cy="1384995"/>
          </a:xfrm>
          <a:prstGeom prst="rect">
            <a:avLst/>
          </a:prstGeom>
          <a:noFill/>
          <a:ln>
            <a:solidFill>
              <a:schemeClr val="accent1"/>
            </a:solidFill>
          </a:ln>
        </p:spPr>
        <p:txBody>
          <a:bodyPr wrap="square" rtlCol="0">
            <a:spAutoFit/>
          </a:bodyPr>
          <a:lstStyle/>
          <a:p>
            <a:r>
              <a:rPr lang="en-US" sz="2800" b="1" dirty="0"/>
              <a:t>Example 1: </a:t>
            </a:r>
            <a:r>
              <a:rPr lang="en-US" sz="2800" dirty="0"/>
              <a:t>the number of CAEP outcomes is lower than expected, and low when compared to the number of enrollees.</a:t>
            </a:r>
          </a:p>
          <a:p>
            <a:r>
              <a:rPr lang="en-US" sz="2800" dirty="0"/>
              <a:t>Use the </a:t>
            </a:r>
            <a:r>
              <a:rPr lang="en-US" sz="2800" b="1" i="1" dirty="0"/>
              <a:t>CAEP DIR items 23-27 </a:t>
            </a:r>
            <a:r>
              <a:rPr lang="en-US" sz="2800" dirty="0"/>
              <a:t>to evaluate the likely source of the problem.</a:t>
            </a:r>
            <a:endParaRPr lang="en-US" sz="2000" dirty="0"/>
          </a:p>
        </p:txBody>
      </p:sp>
    </p:spTree>
    <p:extLst>
      <p:ext uri="{BB962C8B-B14F-4D97-AF65-F5344CB8AC3E}">
        <p14:creationId xmlns:p14="http://schemas.microsoft.com/office/powerpoint/2010/main" val="29292225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56AEE7F-4007-44AA-BAA7-F5911513A86F}"/>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CA" dirty="0"/>
              <a:t>Interaction with Tables (</a:t>
            </a:r>
            <a:r>
              <a:rPr lang="en-CA" dirty="0" err="1"/>
              <a:t>cont</a:t>
            </a:r>
            <a:r>
              <a:rPr lang="en-CA" dirty="0"/>
              <a:t>)  </a:t>
            </a:r>
          </a:p>
        </p:txBody>
      </p:sp>
      <p:pic>
        <p:nvPicPr>
          <p:cNvPr id="2" name="Picture 1" descr="Screen capture of the AEP Data integrity indicating the Program areas, Enrollees, Enter Employment Achieved and Increase Wages Achieved."/>
          <p:cNvPicPr>
            <a:picLocks noChangeAspect="1"/>
          </p:cNvPicPr>
          <p:nvPr/>
        </p:nvPicPr>
        <p:blipFill>
          <a:blip r:embed="rId2"/>
          <a:stretch>
            <a:fillRect/>
          </a:stretch>
        </p:blipFill>
        <p:spPr>
          <a:xfrm>
            <a:off x="722812" y="531223"/>
            <a:ext cx="7070395" cy="3124744"/>
          </a:xfrm>
          <a:prstGeom prst="rect">
            <a:avLst/>
          </a:prstGeom>
          <a:ln>
            <a:solidFill>
              <a:schemeClr val="tx1"/>
            </a:solidFill>
          </a:ln>
        </p:spPr>
      </p:pic>
      <p:sp>
        <p:nvSpPr>
          <p:cNvPr id="3" name="TextBox 2"/>
          <p:cNvSpPr txBox="1"/>
          <p:nvPr/>
        </p:nvSpPr>
        <p:spPr>
          <a:xfrm>
            <a:off x="722812" y="4619287"/>
            <a:ext cx="9404599" cy="1815882"/>
          </a:xfrm>
          <a:prstGeom prst="rect">
            <a:avLst/>
          </a:prstGeom>
          <a:noFill/>
          <a:ln>
            <a:solidFill>
              <a:schemeClr val="accent1"/>
            </a:solidFill>
          </a:ln>
        </p:spPr>
        <p:txBody>
          <a:bodyPr wrap="square" rtlCol="0">
            <a:spAutoFit/>
          </a:bodyPr>
          <a:lstStyle/>
          <a:p>
            <a:r>
              <a:rPr lang="en-US" sz="2800" b="1" dirty="0"/>
              <a:t>Example 1: </a:t>
            </a:r>
            <a:r>
              <a:rPr lang="en-US" sz="2800" dirty="0"/>
              <a:t>the number of AEP outcomes is lower than expected, and low when compared to the number of enrollees.</a:t>
            </a:r>
          </a:p>
          <a:p>
            <a:br>
              <a:rPr lang="en-US" sz="2800" dirty="0"/>
            </a:br>
            <a:r>
              <a:rPr lang="en-US" sz="2800" dirty="0"/>
              <a:t>Specific examples include HSE and Employment outcomes.</a:t>
            </a:r>
            <a:endParaRPr lang="en-US" sz="2000" dirty="0"/>
          </a:p>
        </p:txBody>
      </p:sp>
      <p:sp>
        <p:nvSpPr>
          <p:cNvPr id="4" name="Left Arrow 3">
            <a:extLst>
              <a:ext uri="{C183D7F6-B498-43B3-948B-1728B52AA6E4}">
                <adec:decorative xmlns:adec="http://schemas.microsoft.com/office/drawing/2017/decorative" val="1"/>
              </a:ext>
            </a:extLst>
          </p:cNvPr>
          <p:cNvSpPr/>
          <p:nvPr/>
        </p:nvSpPr>
        <p:spPr>
          <a:xfrm rot="1643164">
            <a:off x="7471956" y="3657028"/>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Left Arrow 4">
            <a:extLst>
              <a:ext uri="{C183D7F6-B498-43B3-948B-1728B52AA6E4}">
                <adec:decorative xmlns:adec="http://schemas.microsoft.com/office/drawing/2017/decorative" val="1"/>
              </a:ext>
            </a:extLst>
          </p:cNvPr>
          <p:cNvSpPr/>
          <p:nvPr/>
        </p:nvSpPr>
        <p:spPr>
          <a:xfrm rot="1640231">
            <a:off x="6372389" y="3674623"/>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90612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2D5ABC9-603B-44DC-81E3-4C6DD070F5E8}"/>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CA" dirty="0"/>
              <a:t>Interaction with Tables (</a:t>
            </a:r>
            <a:r>
              <a:rPr lang="en-CA" dirty="0" err="1"/>
              <a:t>cont</a:t>
            </a:r>
            <a:r>
              <a:rPr lang="en-CA" dirty="0"/>
              <a:t>)    </a:t>
            </a:r>
          </a:p>
        </p:txBody>
      </p:sp>
      <p:pic>
        <p:nvPicPr>
          <p:cNvPr id="2" name="Picture 1" descr="Screen capture of the AEP Data integrity indicating the Program areas, Enrollees, Enter Employment Achieved and Increase Wages Achieved."/>
          <p:cNvPicPr>
            <a:picLocks noChangeAspect="1"/>
          </p:cNvPicPr>
          <p:nvPr/>
        </p:nvPicPr>
        <p:blipFill>
          <a:blip r:embed="rId2"/>
          <a:stretch>
            <a:fillRect/>
          </a:stretch>
        </p:blipFill>
        <p:spPr>
          <a:xfrm>
            <a:off x="722813" y="255191"/>
            <a:ext cx="5919528" cy="2616121"/>
          </a:xfrm>
          <a:prstGeom prst="rect">
            <a:avLst/>
          </a:prstGeom>
          <a:ln>
            <a:solidFill>
              <a:schemeClr val="tx1"/>
            </a:solidFill>
          </a:ln>
        </p:spPr>
      </p:pic>
      <p:sp>
        <p:nvSpPr>
          <p:cNvPr id="3" name="TextBox 2"/>
          <p:cNvSpPr txBox="1"/>
          <p:nvPr/>
        </p:nvSpPr>
        <p:spPr>
          <a:xfrm>
            <a:off x="189781" y="3220386"/>
            <a:ext cx="11766430" cy="3416320"/>
          </a:xfrm>
          <a:prstGeom prst="rect">
            <a:avLst/>
          </a:prstGeom>
          <a:noFill/>
          <a:ln>
            <a:solidFill>
              <a:schemeClr val="accent1"/>
            </a:solidFill>
          </a:ln>
        </p:spPr>
        <p:txBody>
          <a:bodyPr wrap="square" rtlCol="0">
            <a:spAutoFit/>
          </a:bodyPr>
          <a:lstStyle/>
          <a:p>
            <a:r>
              <a:rPr lang="en-US" sz="2400" b="1" dirty="0"/>
              <a:t>Suggestion: </a:t>
            </a:r>
            <a:r>
              <a:rPr lang="en-US" sz="2400" dirty="0"/>
              <a:t>Right click the figures displayed in Columns E, I, and J, and generate the AEP DIR for the three different groups of students.</a:t>
            </a:r>
          </a:p>
          <a:p>
            <a:pPr marL="285750" indent="-285750">
              <a:buFont typeface="Arial" panose="020B0604020202020204" pitchFamily="34" charset="0"/>
              <a:buChar char="•"/>
            </a:pPr>
            <a:r>
              <a:rPr lang="en-US" sz="2400" dirty="0"/>
              <a:t>Compare the three reports to identify students with missing demographics and less than 12 hours of instruction.</a:t>
            </a:r>
          </a:p>
          <a:p>
            <a:pPr marL="285750" indent="-285750">
              <a:buFont typeface="Arial" panose="020B0604020202020204" pitchFamily="34" charset="0"/>
              <a:buChar char="•"/>
            </a:pPr>
            <a:r>
              <a:rPr lang="en-US" sz="2400" dirty="0"/>
              <a:t>Review DIR items specific to the outcome in question – in this example look at items 23a/23b for HSE, 25a/25b for Employment and items 26a/26b for Wages.</a:t>
            </a:r>
          </a:p>
          <a:p>
            <a:pPr marL="285750" indent="-285750">
              <a:buFont typeface="Arial" panose="020B0604020202020204" pitchFamily="34" charset="0"/>
              <a:buChar char="•"/>
            </a:pPr>
            <a:r>
              <a:rPr lang="en-US" sz="2400" dirty="0"/>
              <a:t>High totals in 25b and 26b suggest “data clean up” is necessary to improve these outcomes.</a:t>
            </a:r>
          </a:p>
          <a:p>
            <a:pPr marL="285750" indent="-285750">
              <a:buFont typeface="Arial" panose="020B0604020202020204" pitchFamily="34" charset="0"/>
              <a:buChar char="•"/>
            </a:pPr>
            <a:r>
              <a:rPr lang="en-US" sz="2400" dirty="0"/>
              <a:t>Low totals in 25b/26b in relation to totals in 25a/26a suggest that the data is “clean” – but you may just need to input more positive outcomes.</a:t>
            </a:r>
          </a:p>
        </p:txBody>
      </p:sp>
      <p:sp>
        <p:nvSpPr>
          <p:cNvPr id="4" name="Left Arrow 3">
            <a:extLst>
              <a:ext uri="{C183D7F6-B498-43B3-948B-1728B52AA6E4}">
                <adec:decorative xmlns:adec="http://schemas.microsoft.com/office/drawing/2017/decorative" val="1"/>
              </a:ext>
            </a:extLst>
          </p:cNvPr>
          <p:cNvSpPr/>
          <p:nvPr/>
        </p:nvSpPr>
        <p:spPr>
          <a:xfrm rot="1815858">
            <a:off x="6254709" y="2706877"/>
            <a:ext cx="708385" cy="18994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Left Arrow 4">
            <a:extLst>
              <a:ext uri="{C183D7F6-B498-43B3-948B-1728B52AA6E4}">
                <adec:decorative xmlns:adec="http://schemas.microsoft.com/office/drawing/2017/decorative" val="1"/>
              </a:ext>
            </a:extLst>
          </p:cNvPr>
          <p:cNvSpPr/>
          <p:nvPr/>
        </p:nvSpPr>
        <p:spPr>
          <a:xfrm rot="1856650">
            <a:off x="4415378" y="2717262"/>
            <a:ext cx="708385" cy="18994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Left Arrow 5">
            <a:extLst>
              <a:ext uri="{C183D7F6-B498-43B3-948B-1728B52AA6E4}">
                <adec:decorative xmlns:adec="http://schemas.microsoft.com/office/drawing/2017/decorative" val="1"/>
              </a:ext>
            </a:extLst>
          </p:cNvPr>
          <p:cNvSpPr/>
          <p:nvPr/>
        </p:nvSpPr>
        <p:spPr>
          <a:xfrm rot="1806332">
            <a:off x="5364753" y="2707592"/>
            <a:ext cx="708384" cy="18994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5923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39A7B-57DD-469B-A28A-9BFAC2F46DA3}"/>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CA" dirty="0"/>
              <a:t>Interaction with Tables (</a:t>
            </a:r>
            <a:r>
              <a:rPr lang="en-CA" dirty="0" err="1"/>
              <a:t>cont</a:t>
            </a:r>
            <a:r>
              <a:rPr lang="en-CA" dirty="0"/>
              <a:t>)     </a:t>
            </a:r>
          </a:p>
        </p:txBody>
      </p:sp>
      <p:pic>
        <p:nvPicPr>
          <p:cNvPr id="5" name="Picture 4" descr="Screen capture of the AEP Data integrity indicating the Item Description, count and percent."/>
          <p:cNvPicPr>
            <a:picLocks noChangeAspect="1"/>
          </p:cNvPicPr>
          <p:nvPr/>
        </p:nvPicPr>
        <p:blipFill>
          <a:blip r:embed="rId2"/>
          <a:stretch>
            <a:fillRect/>
          </a:stretch>
        </p:blipFill>
        <p:spPr>
          <a:xfrm>
            <a:off x="819509" y="517584"/>
            <a:ext cx="9276724" cy="2967576"/>
          </a:xfrm>
          <a:prstGeom prst="rect">
            <a:avLst/>
          </a:prstGeom>
        </p:spPr>
      </p:pic>
      <p:sp>
        <p:nvSpPr>
          <p:cNvPr id="3" name="TextBox 2"/>
          <p:cNvSpPr txBox="1"/>
          <p:nvPr/>
        </p:nvSpPr>
        <p:spPr>
          <a:xfrm>
            <a:off x="7697338" y="789031"/>
            <a:ext cx="4080680" cy="3539430"/>
          </a:xfrm>
          <a:prstGeom prst="rect">
            <a:avLst/>
          </a:prstGeom>
          <a:solidFill>
            <a:schemeClr val="bg1"/>
          </a:solidFill>
          <a:ln>
            <a:solidFill>
              <a:schemeClr val="accent1"/>
            </a:solidFill>
          </a:ln>
        </p:spPr>
        <p:txBody>
          <a:bodyPr wrap="square" rtlCol="0">
            <a:spAutoFit/>
          </a:bodyPr>
          <a:lstStyle/>
          <a:p>
            <a:r>
              <a:rPr lang="en-US" sz="2800" dirty="0"/>
              <a:t>In </a:t>
            </a:r>
            <a:r>
              <a:rPr lang="en-US" sz="2800" b="1" dirty="0"/>
              <a:t>23a-23b</a:t>
            </a:r>
            <a:r>
              <a:rPr lang="en-US" sz="2800" dirty="0"/>
              <a:t> for HSD/HSE, there are almost as many who marked the outcome &amp; did not qualify as there are those who achieved the outcome.</a:t>
            </a:r>
          </a:p>
          <a:p>
            <a:pPr marL="342900" indent="-342900">
              <a:buFont typeface="Arial" panose="020B0604020202020204" pitchFamily="34" charset="0"/>
              <a:buChar char="•"/>
            </a:pPr>
            <a:r>
              <a:rPr lang="en-US" sz="2800" dirty="0"/>
              <a:t>Solution may be to investigate drop reasons</a:t>
            </a:r>
          </a:p>
        </p:txBody>
      </p:sp>
    </p:spTree>
    <p:extLst>
      <p:ext uri="{BB962C8B-B14F-4D97-AF65-F5344CB8AC3E}">
        <p14:creationId xmlns:p14="http://schemas.microsoft.com/office/powerpoint/2010/main" val="39639673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67F53-5EF4-4987-9E74-482BE948243C}"/>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CA" dirty="0"/>
              <a:t>Interaction with Tables (</a:t>
            </a:r>
            <a:r>
              <a:rPr lang="en-CA" dirty="0" err="1"/>
              <a:t>cont</a:t>
            </a:r>
            <a:r>
              <a:rPr lang="en-CA" dirty="0"/>
              <a:t>)        </a:t>
            </a:r>
          </a:p>
        </p:txBody>
      </p:sp>
      <p:pic>
        <p:nvPicPr>
          <p:cNvPr id="5" name="Picture 4" descr="Screen capture of the AEP Data integrity indicating the Item Description, count and percent."/>
          <p:cNvPicPr>
            <a:picLocks noChangeAspect="1"/>
          </p:cNvPicPr>
          <p:nvPr/>
        </p:nvPicPr>
        <p:blipFill>
          <a:blip r:embed="rId2"/>
          <a:stretch>
            <a:fillRect/>
          </a:stretch>
        </p:blipFill>
        <p:spPr>
          <a:xfrm>
            <a:off x="819509" y="517584"/>
            <a:ext cx="9276724" cy="2967576"/>
          </a:xfrm>
          <a:prstGeom prst="rect">
            <a:avLst/>
          </a:prstGeom>
        </p:spPr>
      </p:pic>
      <p:sp>
        <p:nvSpPr>
          <p:cNvPr id="4" name="TextBox 3"/>
          <p:cNvSpPr txBox="1"/>
          <p:nvPr/>
        </p:nvSpPr>
        <p:spPr>
          <a:xfrm>
            <a:off x="7921065" y="807504"/>
            <a:ext cx="3820422" cy="3539430"/>
          </a:xfrm>
          <a:prstGeom prst="rect">
            <a:avLst/>
          </a:prstGeom>
          <a:solidFill>
            <a:schemeClr val="bg1"/>
          </a:solidFill>
          <a:ln>
            <a:solidFill>
              <a:schemeClr val="accent1"/>
            </a:solidFill>
          </a:ln>
        </p:spPr>
        <p:txBody>
          <a:bodyPr wrap="square" rtlCol="0">
            <a:spAutoFit/>
          </a:bodyPr>
          <a:lstStyle/>
          <a:p>
            <a:r>
              <a:rPr lang="en-US" sz="2800" dirty="0"/>
              <a:t>In </a:t>
            </a:r>
            <a:r>
              <a:rPr lang="en-US" sz="2800" b="1" dirty="0"/>
              <a:t>25a-25b</a:t>
            </a:r>
            <a:r>
              <a:rPr lang="en-US" sz="2800" dirty="0"/>
              <a:t> for Employment, almost all who marked an employment outcome qualified for the AEP outcome.</a:t>
            </a:r>
          </a:p>
          <a:p>
            <a:pPr marL="342900" indent="-342900">
              <a:buFont typeface="Arial" panose="020B0604020202020204" pitchFamily="34" charset="0"/>
              <a:buChar char="•"/>
            </a:pPr>
            <a:r>
              <a:rPr lang="en-US" sz="2800" dirty="0"/>
              <a:t>Solution may be to mark more outcomes.</a:t>
            </a:r>
          </a:p>
        </p:txBody>
      </p:sp>
    </p:spTree>
    <p:extLst>
      <p:ext uri="{BB962C8B-B14F-4D97-AF65-F5344CB8AC3E}">
        <p14:creationId xmlns:p14="http://schemas.microsoft.com/office/powerpoint/2010/main" val="1292061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969" y="320881"/>
            <a:ext cx="11547986" cy="1061540"/>
          </a:xfrm>
        </p:spPr>
        <p:txBody>
          <a:bodyPr>
            <a:normAutofit/>
          </a:bodyPr>
          <a:lstStyle/>
          <a:p>
            <a:r>
              <a:rPr lang="en-US" dirty="0"/>
              <a:t>PY 2020-21 CAEP Program Structure: 5 Programs</a:t>
            </a:r>
          </a:p>
        </p:txBody>
      </p:sp>
      <p:sp>
        <p:nvSpPr>
          <p:cNvPr id="6" name="Rectangle: Rounded Corners 43">
            <a:extLst>
              <a:ext uri="{FF2B5EF4-FFF2-40B4-BE49-F238E27FC236}">
                <a16:creationId xmlns:a16="http://schemas.microsoft.com/office/drawing/2014/main" id="{F0DAAEB5-5D24-4325-82AE-A2C3F63CF576}"/>
              </a:ext>
              <a:ext uri="{C183D7F6-B498-43B3-948B-1728B52AA6E4}">
                <adec:decorative xmlns:adec="http://schemas.microsoft.com/office/drawing/2017/decorative" val="1"/>
              </a:ext>
            </a:extLst>
          </p:cNvPr>
          <p:cNvSpPr/>
          <p:nvPr/>
        </p:nvSpPr>
        <p:spPr>
          <a:xfrm>
            <a:off x="452291" y="2234636"/>
            <a:ext cx="3110263" cy="1932717"/>
          </a:xfrm>
          <a:prstGeom prst="roundRect">
            <a:avLst>
              <a:gd name="adj" fmla="val 10000"/>
            </a:avLst>
          </a:prstGeom>
          <a:solidFill>
            <a:srgbClr val="0070C0"/>
          </a:solidFill>
          <a:ln w="25400" cap="flat" cmpd="sng" algn="ctr">
            <a:noFill/>
            <a:prstDash val="solid"/>
          </a:ln>
          <a:effectLst/>
        </p:spPr>
      </p:sp>
      <p:sp>
        <p:nvSpPr>
          <p:cNvPr id="7" name="Rectangle: Rounded Corners 7">
            <a:extLst>
              <a:ext uri="{FF2B5EF4-FFF2-40B4-BE49-F238E27FC236}">
                <a16:creationId xmlns:a16="http://schemas.microsoft.com/office/drawing/2014/main" id="{AD4C3D39-AF46-4FD3-8C3F-A09B91B2BFFB}"/>
              </a:ext>
            </a:extLst>
          </p:cNvPr>
          <p:cNvSpPr txBox="1"/>
          <p:nvPr/>
        </p:nvSpPr>
        <p:spPr>
          <a:xfrm>
            <a:off x="502489" y="2291244"/>
            <a:ext cx="3009868" cy="1819501"/>
          </a:xfrm>
          <a:prstGeom prst="rect">
            <a:avLst/>
          </a:prstGeom>
          <a:solidFill>
            <a:srgbClr val="0070C0"/>
          </a:solidFill>
          <a:ln>
            <a:noFill/>
          </a:ln>
          <a:effectLst/>
        </p:spPr>
        <p:txBody>
          <a:bodyPr spcFirstLastPara="0" vert="horz" wrap="square" lIns="60960" tIns="60960" rIns="60960" bIns="60960" numCol="1" spcCol="1270" anchor="ctr" anchorCtr="0">
            <a:noAutofit/>
          </a:bodyPr>
          <a:lstStyle/>
          <a:p>
            <a:pPr marL="0" marR="0" lvl="0" indent="0" defTabSz="711200" eaLnBrk="1" fontAlgn="auto" latinLnBrk="0" hangingPunct="1">
              <a:lnSpc>
                <a:spcPct val="90000"/>
              </a:lnSpc>
              <a:spcBef>
                <a:spcPts val="600"/>
              </a:spcBef>
              <a:spcAft>
                <a:spcPts val="0"/>
              </a:spcAft>
              <a:buClrTx/>
              <a:buSzTx/>
              <a:buFontTx/>
              <a:buNone/>
              <a:tabLst/>
              <a:defRPr/>
            </a:pPr>
            <a:r>
              <a:rPr kumimoji="0" lang="en-US" sz="26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 Adult Basic &amp; </a:t>
            </a:r>
            <a:r>
              <a:rPr lang="en-US" sz="2600" b="1" kern="0" dirty="0">
                <a:solidFill>
                  <a:srgbClr val="DCBD23">
                    <a:lumMod val="20000"/>
                    <a:lumOff val="80000"/>
                  </a:srgbClr>
                </a:solidFill>
                <a:latin typeface="Helvetica"/>
                <a:cs typeface="Helvetica"/>
                <a:sym typeface="Helvetica"/>
              </a:rPr>
              <a:t>Secondary </a:t>
            </a:r>
            <a:r>
              <a:rPr kumimoji="0" lang="en-US" sz="26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Education</a:t>
            </a:r>
          </a:p>
        </p:txBody>
      </p:sp>
      <p:sp>
        <p:nvSpPr>
          <p:cNvPr id="9" name="Rectangle: Rounded Corners 49">
            <a:extLst>
              <a:ext uri="{FF2B5EF4-FFF2-40B4-BE49-F238E27FC236}">
                <a16:creationId xmlns:a16="http://schemas.microsoft.com/office/drawing/2014/main" id="{6239E465-F6C4-4E83-A41D-757BE3D31BBC}"/>
              </a:ext>
              <a:ext uri="{C183D7F6-B498-43B3-948B-1728B52AA6E4}">
                <adec:decorative xmlns:adec="http://schemas.microsoft.com/office/drawing/2017/decorative" val="1"/>
              </a:ext>
            </a:extLst>
          </p:cNvPr>
          <p:cNvSpPr/>
          <p:nvPr/>
        </p:nvSpPr>
        <p:spPr>
          <a:xfrm>
            <a:off x="2215552" y="4990983"/>
            <a:ext cx="2130315" cy="1239395"/>
          </a:xfrm>
          <a:prstGeom prst="roundRect">
            <a:avLst>
              <a:gd name="adj" fmla="val 10000"/>
            </a:avLst>
          </a:prstGeom>
          <a:solidFill>
            <a:srgbClr val="00922D"/>
          </a:solidFill>
          <a:ln w="25400" cap="flat" cmpd="sng" algn="ctr">
            <a:solidFill>
              <a:schemeClr val="accent3">
                <a:lumMod val="75000"/>
              </a:schemeClr>
            </a:solidFill>
            <a:prstDash val="solid"/>
          </a:ln>
          <a:effectLst/>
        </p:spPr>
      </p:sp>
      <p:sp>
        <p:nvSpPr>
          <p:cNvPr id="10" name="Rectangle: Rounded Corners 7">
            <a:extLst>
              <a:ext uri="{FF2B5EF4-FFF2-40B4-BE49-F238E27FC236}">
                <a16:creationId xmlns:a16="http://schemas.microsoft.com/office/drawing/2014/main" id="{5F3574F2-712C-4F8C-923D-12465888192B}"/>
              </a:ext>
              <a:ext uri="{C183D7F6-B498-43B3-948B-1728B52AA6E4}">
                <adec:decorative xmlns:adec="http://schemas.microsoft.com/office/drawing/2017/decorative" val="0"/>
              </a:ext>
            </a:extLst>
          </p:cNvPr>
          <p:cNvSpPr txBox="1"/>
          <p:nvPr/>
        </p:nvSpPr>
        <p:spPr>
          <a:xfrm>
            <a:off x="2249934" y="5027284"/>
            <a:ext cx="2061551" cy="1166793"/>
          </a:xfrm>
          <a:prstGeom prst="rect">
            <a:avLst/>
          </a:prstGeom>
          <a:solidFill>
            <a:srgbClr val="00922D"/>
          </a:solidFill>
          <a:ln>
            <a:solidFill>
              <a:schemeClr val="accent3">
                <a:lumMod val="75000"/>
              </a:schemeClr>
            </a:solidFill>
          </a:ln>
          <a:effectLst/>
        </p:spPr>
        <p:txBody>
          <a:bodyPr spcFirstLastPara="0" vert="horz" wrap="square" lIns="60960" tIns="60960" rIns="60960" bIns="60960" numCol="1" spcCol="1270" anchor="ctr" anchorCtr="0">
            <a:noAutofit/>
          </a:bodyPr>
          <a:lstStyle/>
          <a:p>
            <a:pPr marL="0" marR="0" lvl="0" indent="0" defTabSz="711200" eaLnBrk="1" fontAlgn="auto" latinLnBrk="0" hangingPunct="1">
              <a:lnSpc>
                <a:spcPct val="90000"/>
              </a:lnSpc>
              <a:spcBef>
                <a:spcPts val="600"/>
              </a:spcBef>
              <a:spcAft>
                <a:spcPts val="0"/>
              </a:spcAft>
              <a:buClrTx/>
              <a:buSzTx/>
              <a:buFontTx/>
              <a:buNone/>
              <a:tabLst/>
              <a:defRPr/>
            </a:pPr>
            <a:r>
              <a:rPr kumimoji="0" lang="en-US" sz="26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 Adults</a:t>
            </a:r>
            <a:r>
              <a:rPr kumimoji="0" lang="en-US" sz="2600" b="1" i="0" u="none" strike="noStrike" kern="0" cap="none" spc="0" normalizeH="0" noProof="0" dirty="0">
                <a:ln>
                  <a:noFill/>
                </a:ln>
                <a:solidFill>
                  <a:srgbClr val="DCBD23">
                    <a:lumMod val="20000"/>
                    <a:lumOff val="80000"/>
                  </a:srgbClr>
                </a:solidFill>
                <a:effectLst/>
                <a:uLnTx/>
                <a:uFillTx/>
                <a:latin typeface="Helvetica"/>
                <a:cs typeface="Helvetica"/>
                <a:sym typeface="Helvetica"/>
              </a:rPr>
              <a:t> with Disabilities</a:t>
            </a:r>
            <a:endParaRPr kumimoji="0" lang="en-US" sz="26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endParaRPr>
          </a:p>
        </p:txBody>
      </p:sp>
      <p:sp>
        <p:nvSpPr>
          <p:cNvPr id="13" name="Rectangle: Rounded Corners 53">
            <a:extLst>
              <a:ext uri="{FF2B5EF4-FFF2-40B4-BE49-F238E27FC236}">
                <a16:creationId xmlns:a16="http://schemas.microsoft.com/office/drawing/2014/main" id="{78A5B8D9-67D8-423E-BB28-4C8382C255C8}"/>
              </a:ext>
              <a:ext uri="{C183D7F6-B498-43B3-948B-1728B52AA6E4}">
                <adec:decorative xmlns:adec="http://schemas.microsoft.com/office/drawing/2017/decorative" val="1"/>
              </a:ext>
            </a:extLst>
          </p:cNvPr>
          <p:cNvSpPr/>
          <p:nvPr/>
        </p:nvSpPr>
        <p:spPr>
          <a:xfrm>
            <a:off x="4397261" y="2234636"/>
            <a:ext cx="3191600" cy="1991033"/>
          </a:xfrm>
          <a:prstGeom prst="roundRect">
            <a:avLst>
              <a:gd name="adj" fmla="val 10000"/>
            </a:avLst>
          </a:prstGeom>
          <a:solidFill>
            <a:srgbClr val="C00000"/>
          </a:solidFill>
          <a:ln w="25400" cap="flat" cmpd="sng" algn="ctr">
            <a:noFill/>
            <a:prstDash val="solid"/>
          </a:ln>
          <a:effectLst/>
        </p:spPr>
      </p:sp>
      <p:sp>
        <p:nvSpPr>
          <p:cNvPr id="14" name="Rectangle: Rounded Corners 7">
            <a:extLst>
              <a:ext uri="{FF2B5EF4-FFF2-40B4-BE49-F238E27FC236}">
                <a16:creationId xmlns:a16="http://schemas.microsoft.com/office/drawing/2014/main" id="{DCE9EFDA-AB95-4F3F-8891-123446E71EF3}"/>
              </a:ext>
            </a:extLst>
          </p:cNvPr>
          <p:cNvSpPr txBox="1"/>
          <p:nvPr/>
        </p:nvSpPr>
        <p:spPr>
          <a:xfrm>
            <a:off x="4448771" y="2292952"/>
            <a:ext cx="3088579" cy="1874401"/>
          </a:xfrm>
          <a:prstGeom prst="rect">
            <a:avLst/>
          </a:prstGeom>
          <a:solidFill>
            <a:srgbClr val="C00000"/>
          </a:solidFill>
          <a:ln>
            <a:noFill/>
          </a:ln>
          <a:effectLst/>
        </p:spPr>
        <p:txBody>
          <a:bodyPr spcFirstLastPara="0" vert="horz" wrap="square" lIns="60960" tIns="60960" rIns="60960" bIns="60960" numCol="1" spcCol="1270" anchor="ctr" anchorCtr="0">
            <a:noAutofit/>
          </a:bodyPr>
          <a:lstStyle/>
          <a:p>
            <a:pPr marL="0" marR="0" lvl="0" indent="0" defTabSz="711200" eaLnBrk="1" fontAlgn="auto" latinLnBrk="0" hangingPunct="1">
              <a:lnSpc>
                <a:spcPct val="90000"/>
              </a:lnSpc>
              <a:spcBef>
                <a:spcPts val="600"/>
              </a:spcBef>
              <a:spcAft>
                <a:spcPts val="0"/>
              </a:spcAft>
              <a:buClrTx/>
              <a:buSzTx/>
              <a:buFontTx/>
              <a:buNone/>
              <a:tabLst/>
              <a:defRPr/>
            </a:pPr>
            <a:r>
              <a:rPr kumimoji="0" lang="en-US" sz="20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 </a:t>
            </a:r>
            <a:r>
              <a:rPr kumimoji="0" lang="en-US" sz="26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English as 2nd Language</a:t>
            </a:r>
          </a:p>
        </p:txBody>
      </p:sp>
      <p:sp>
        <p:nvSpPr>
          <p:cNvPr id="17" name="Rectangle: Rounded Corners 57">
            <a:extLst>
              <a:ext uri="{FF2B5EF4-FFF2-40B4-BE49-F238E27FC236}">
                <a16:creationId xmlns:a16="http://schemas.microsoft.com/office/drawing/2014/main" id="{635E9149-C0F3-42CA-B16A-C5BE72C78F65}"/>
              </a:ext>
              <a:ext uri="{C183D7F6-B498-43B3-948B-1728B52AA6E4}">
                <adec:decorative xmlns:adec="http://schemas.microsoft.com/office/drawing/2017/decorative" val="1"/>
              </a:ext>
            </a:extLst>
          </p:cNvPr>
          <p:cNvSpPr/>
          <p:nvPr/>
        </p:nvSpPr>
        <p:spPr>
          <a:xfrm>
            <a:off x="8423568" y="2151370"/>
            <a:ext cx="3162702" cy="1959374"/>
          </a:xfrm>
          <a:prstGeom prst="roundRect">
            <a:avLst>
              <a:gd name="adj" fmla="val 10000"/>
            </a:avLst>
          </a:prstGeom>
          <a:solidFill>
            <a:srgbClr val="FFFF00"/>
          </a:solidFill>
          <a:ln w="25400" cap="flat" cmpd="sng" algn="ctr">
            <a:noFill/>
            <a:prstDash val="solid"/>
          </a:ln>
          <a:effectLst/>
        </p:spPr>
      </p:sp>
      <p:sp>
        <p:nvSpPr>
          <p:cNvPr id="18" name="Rectangle: Rounded Corners 7">
            <a:extLst>
              <a:ext uri="{FF2B5EF4-FFF2-40B4-BE49-F238E27FC236}">
                <a16:creationId xmlns:a16="http://schemas.microsoft.com/office/drawing/2014/main" id="{80459C54-2131-4ED3-A5E5-028C441B8237}"/>
              </a:ext>
            </a:extLst>
          </p:cNvPr>
          <p:cNvSpPr txBox="1"/>
          <p:nvPr/>
        </p:nvSpPr>
        <p:spPr>
          <a:xfrm>
            <a:off x="8474612" y="2208759"/>
            <a:ext cx="3060614" cy="1844597"/>
          </a:xfrm>
          <a:prstGeom prst="rect">
            <a:avLst/>
          </a:prstGeom>
          <a:solidFill>
            <a:srgbClr val="F7FFAB"/>
          </a:solidFill>
          <a:ln>
            <a:noFill/>
          </a:ln>
          <a:effectLst/>
        </p:spPr>
        <p:txBody>
          <a:bodyPr spcFirstLastPara="0" vert="horz" wrap="square" lIns="60960" tIns="60960" rIns="60960" bIns="60960" numCol="1" spcCol="1270" anchor="ctr" anchorCtr="0">
            <a:noAutofit/>
          </a:bodyPr>
          <a:lstStyle/>
          <a:p>
            <a:pPr marL="0" marR="0" lvl="0" indent="0" defTabSz="711200" eaLnBrk="1" fontAlgn="auto" latinLnBrk="0" hangingPunct="1">
              <a:lnSpc>
                <a:spcPct val="90000"/>
              </a:lnSpc>
              <a:spcBef>
                <a:spcPts val="600"/>
              </a:spcBef>
              <a:spcAft>
                <a:spcPts val="0"/>
              </a:spcAft>
              <a:buClrTx/>
              <a:buSzTx/>
              <a:buFontTx/>
              <a:buNone/>
              <a:tabLst/>
              <a:defRPr/>
            </a:pPr>
            <a:r>
              <a:rPr kumimoji="0" lang="en-US" sz="2000" b="1"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rPr>
              <a:t> </a:t>
            </a:r>
            <a:r>
              <a:rPr lang="en-US" sz="2600" b="1" kern="0" dirty="0">
                <a:solidFill>
                  <a:srgbClr val="000000">
                    <a:lumMod val="65000"/>
                    <a:lumOff val="35000"/>
                  </a:srgbClr>
                </a:solidFill>
                <a:latin typeface="Helvetica"/>
                <a:cs typeface="Helvetica"/>
                <a:sym typeface="Helvetica"/>
              </a:rPr>
              <a:t>Career and Technical Education (</a:t>
            </a:r>
            <a:r>
              <a:rPr kumimoji="0" lang="en-US" sz="2600" b="1"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rPr>
              <a:t>CTE)</a:t>
            </a:r>
          </a:p>
        </p:txBody>
      </p:sp>
      <p:sp>
        <p:nvSpPr>
          <p:cNvPr id="20" name="Rectangle: Rounded Corners 49">
            <a:extLst>
              <a:ext uri="{FF2B5EF4-FFF2-40B4-BE49-F238E27FC236}">
                <a16:creationId xmlns:a16="http://schemas.microsoft.com/office/drawing/2014/main" id="{6239E465-F6C4-4E83-A41D-757BE3D31BBC}"/>
              </a:ext>
              <a:ext uri="{C183D7F6-B498-43B3-948B-1728B52AA6E4}">
                <adec:decorative xmlns:adec="http://schemas.microsoft.com/office/drawing/2017/decorative" val="1"/>
              </a:ext>
            </a:extLst>
          </p:cNvPr>
          <p:cNvSpPr/>
          <p:nvPr/>
        </p:nvSpPr>
        <p:spPr>
          <a:xfrm>
            <a:off x="7736363" y="4970204"/>
            <a:ext cx="2292547" cy="1275696"/>
          </a:xfrm>
          <a:prstGeom prst="roundRect">
            <a:avLst>
              <a:gd name="adj" fmla="val 10000"/>
            </a:avLst>
          </a:prstGeom>
          <a:solidFill>
            <a:srgbClr val="00922D"/>
          </a:solidFill>
          <a:ln w="25400" cap="flat" cmpd="sng" algn="ctr">
            <a:noFill/>
            <a:prstDash val="solid"/>
          </a:ln>
          <a:effectLst/>
        </p:spPr>
      </p:sp>
      <p:sp>
        <p:nvSpPr>
          <p:cNvPr id="21" name="Rectangle: Rounded Corners 7">
            <a:extLst>
              <a:ext uri="{FF2B5EF4-FFF2-40B4-BE49-F238E27FC236}">
                <a16:creationId xmlns:a16="http://schemas.microsoft.com/office/drawing/2014/main" id="{5F3574F2-712C-4F8C-923D-12465888192B}"/>
              </a:ext>
            </a:extLst>
          </p:cNvPr>
          <p:cNvSpPr txBox="1"/>
          <p:nvPr/>
        </p:nvSpPr>
        <p:spPr>
          <a:xfrm>
            <a:off x="7773363" y="5007568"/>
            <a:ext cx="2218547" cy="1200968"/>
          </a:xfrm>
          <a:prstGeom prst="rect">
            <a:avLst/>
          </a:prstGeom>
          <a:solidFill>
            <a:schemeClr val="accent3">
              <a:lumMod val="75000"/>
            </a:schemeClr>
          </a:solidFill>
          <a:ln>
            <a:noFill/>
          </a:ln>
          <a:effectLst/>
        </p:spPr>
        <p:txBody>
          <a:bodyPr spcFirstLastPara="0" vert="horz" wrap="square" lIns="60960" tIns="60960" rIns="60960" bIns="60960" numCol="1" spcCol="1270" anchor="ctr" anchorCtr="0">
            <a:noAutofit/>
          </a:bodyPr>
          <a:lstStyle/>
          <a:p>
            <a:pPr marL="0" marR="0" lvl="0" indent="0" defTabSz="711200" eaLnBrk="1" fontAlgn="auto" latinLnBrk="0" hangingPunct="1">
              <a:lnSpc>
                <a:spcPct val="90000"/>
              </a:lnSpc>
              <a:spcBef>
                <a:spcPts val="600"/>
              </a:spcBef>
              <a:spcAft>
                <a:spcPts val="0"/>
              </a:spcAft>
              <a:buClrTx/>
              <a:buSzTx/>
              <a:buFontTx/>
              <a:buNone/>
              <a:tabLst/>
              <a:defRPr/>
            </a:pPr>
            <a:r>
              <a:rPr kumimoji="0" lang="en-US" sz="26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Parents/K12</a:t>
            </a:r>
            <a:r>
              <a:rPr kumimoji="0" lang="en-US" sz="2600" b="1" i="0" u="none" strike="noStrike" kern="0" cap="none" spc="0" normalizeH="0" noProof="0" dirty="0">
                <a:ln>
                  <a:noFill/>
                </a:ln>
                <a:solidFill>
                  <a:srgbClr val="DCBD23">
                    <a:lumMod val="20000"/>
                    <a:lumOff val="80000"/>
                  </a:srgbClr>
                </a:solidFill>
                <a:effectLst/>
                <a:uLnTx/>
                <a:uFillTx/>
                <a:latin typeface="Helvetica"/>
                <a:cs typeface="Helvetica"/>
                <a:sym typeface="Helvetica"/>
              </a:rPr>
              <a:t> Success</a:t>
            </a:r>
            <a:endParaRPr kumimoji="0" lang="en-US" sz="26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endParaRPr>
          </a:p>
        </p:txBody>
      </p:sp>
      <p:sp>
        <p:nvSpPr>
          <p:cNvPr id="23" name="Down Arrow 22">
            <a:extLst>
              <a:ext uri="{C183D7F6-B498-43B3-948B-1728B52AA6E4}">
                <adec:decorative xmlns:adec="http://schemas.microsoft.com/office/drawing/2017/decorative" val="1"/>
              </a:ext>
            </a:extLst>
          </p:cNvPr>
          <p:cNvSpPr/>
          <p:nvPr/>
        </p:nvSpPr>
        <p:spPr>
          <a:xfrm>
            <a:off x="7925522" y="2190077"/>
            <a:ext cx="309716" cy="2672957"/>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Arrow Connector 26">
            <a:extLst>
              <a:ext uri="{C183D7F6-B498-43B3-948B-1728B52AA6E4}">
                <adec:decorative xmlns:adec="http://schemas.microsoft.com/office/drawing/2017/decorative" val="1"/>
              </a:ext>
            </a:extLst>
          </p:cNvPr>
          <p:cNvCxnSpPr/>
          <p:nvPr/>
        </p:nvCxnSpPr>
        <p:spPr>
          <a:xfrm>
            <a:off x="452291" y="1548583"/>
            <a:ext cx="11082935" cy="0"/>
          </a:xfrm>
          <a:prstGeom prst="straightConnector1">
            <a:avLst/>
          </a:prstGeom>
          <a:ln w="73025">
            <a:solidFill>
              <a:schemeClr val="tx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9" name="Down Arrow 28">
            <a:extLst>
              <a:ext uri="{C183D7F6-B498-43B3-948B-1728B52AA6E4}">
                <adec:decorative xmlns:adec="http://schemas.microsoft.com/office/drawing/2017/decorative" val="1"/>
              </a:ext>
            </a:extLst>
          </p:cNvPr>
          <p:cNvSpPr/>
          <p:nvPr/>
        </p:nvSpPr>
        <p:spPr>
          <a:xfrm>
            <a:off x="3787576" y="2202792"/>
            <a:ext cx="309716" cy="2672957"/>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own Arrow 29">
            <a:extLst>
              <a:ext uri="{C183D7F6-B498-43B3-948B-1728B52AA6E4}">
                <adec:decorative xmlns:adec="http://schemas.microsoft.com/office/drawing/2017/decorative" val="1"/>
              </a:ext>
            </a:extLst>
          </p:cNvPr>
          <p:cNvSpPr/>
          <p:nvPr/>
        </p:nvSpPr>
        <p:spPr>
          <a:xfrm>
            <a:off x="1649216" y="1580912"/>
            <a:ext cx="425029" cy="932647"/>
          </a:xfrm>
          <a:prstGeom prst="downArrow">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Down Arrow 30">
            <a:extLst>
              <a:ext uri="{C183D7F6-B498-43B3-948B-1728B52AA6E4}">
                <adec:decorative xmlns:adec="http://schemas.microsoft.com/office/drawing/2017/decorative" val="1"/>
              </a:ext>
            </a:extLst>
          </p:cNvPr>
          <p:cNvSpPr/>
          <p:nvPr/>
        </p:nvSpPr>
        <p:spPr>
          <a:xfrm>
            <a:off x="5684246" y="1586156"/>
            <a:ext cx="425029" cy="932647"/>
          </a:xfrm>
          <a:prstGeom prst="downArrow">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Down Arrow 31">
            <a:extLst>
              <a:ext uri="{C183D7F6-B498-43B3-948B-1728B52AA6E4}">
                <adec:decorative xmlns:adec="http://schemas.microsoft.com/office/drawing/2017/decorative" val="1"/>
              </a:ext>
            </a:extLst>
          </p:cNvPr>
          <p:cNvSpPr/>
          <p:nvPr/>
        </p:nvSpPr>
        <p:spPr>
          <a:xfrm>
            <a:off x="9816395" y="1609697"/>
            <a:ext cx="425029" cy="932647"/>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45475580-D1F7-4E01-8711-C1D164C161A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1280" y="6194077"/>
            <a:ext cx="2188654" cy="548688"/>
          </a:xfrm>
          <a:prstGeom prst="rect">
            <a:avLst/>
          </a:prstGeom>
        </p:spPr>
      </p:pic>
    </p:spTree>
    <p:extLst>
      <p:ext uri="{BB962C8B-B14F-4D97-AF65-F5344CB8AC3E}">
        <p14:creationId xmlns:p14="http://schemas.microsoft.com/office/powerpoint/2010/main" val="33772854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41B70E-CB28-4DF1-B7C1-6063575076A4}"/>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CA" dirty="0"/>
              <a:t>Interaction with Tables (</a:t>
            </a:r>
            <a:r>
              <a:rPr lang="en-CA" dirty="0" err="1"/>
              <a:t>cont</a:t>
            </a:r>
            <a:r>
              <a:rPr lang="en-CA" dirty="0"/>
              <a:t>)          </a:t>
            </a:r>
          </a:p>
        </p:txBody>
      </p:sp>
      <p:pic>
        <p:nvPicPr>
          <p:cNvPr id="2" name="Picture 1" descr="Screen capture of the AEP Data integrity indicating the Program areas, Enrollees, Enrolees with pre post and EFL gains achieved."/>
          <p:cNvPicPr>
            <a:picLocks noChangeAspect="1"/>
          </p:cNvPicPr>
          <p:nvPr/>
        </p:nvPicPr>
        <p:blipFill>
          <a:blip r:embed="rId2"/>
          <a:stretch>
            <a:fillRect/>
          </a:stretch>
        </p:blipFill>
        <p:spPr>
          <a:xfrm>
            <a:off x="653144" y="322218"/>
            <a:ext cx="8029302" cy="4014651"/>
          </a:xfrm>
          <a:prstGeom prst="rect">
            <a:avLst/>
          </a:prstGeom>
        </p:spPr>
      </p:pic>
      <p:sp>
        <p:nvSpPr>
          <p:cNvPr id="3" name="Left Arrow 2">
            <a:extLst>
              <a:ext uri="{C183D7F6-B498-43B3-948B-1728B52AA6E4}">
                <adec:decorative xmlns:adec="http://schemas.microsoft.com/office/drawing/2017/decorative" val="1"/>
              </a:ext>
            </a:extLst>
          </p:cNvPr>
          <p:cNvSpPr/>
          <p:nvPr/>
        </p:nvSpPr>
        <p:spPr>
          <a:xfrm>
            <a:off x="8334104" y="3082834"/>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Left Arrow 3">
            <a:extLst>
              <a:ext uri="{C183D7F6-B498-43B3-948B-1728B52AA6E4}">
                <adec:decorative xmlns:adec="http://schemas.microsoft.com/office/drawing/2017/decorative" val="1"/>
              </a:ext>
            </a:extLst>
          </p:cNvPr>
          <p:cNvSpPr/>
          <p:nvPr/>
        </p:nvSpPr>
        <p:spPr>
          <a:xfrm>
            <a:off x="8334104" y="3348445"/>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722812" y="5205883"/>
            <a:ext cx="8421934" cy="954107"/>
          </a:xfrm>
          <a:prstGeom prst="rect">
            <a:avLst/>
          </a:prstGeom>
          <a:noFill/>
          <a:ln>
            <a:solidFill>
              <a:schemeClr val="accent1"/>
            </a:solidFill>
          </a:ln>
        </p:spPr>
        <p:txBody>
          <a:bodyPr wrap="square" rtlCol="0">
            <a:spAutoFit/>
          </a:bodyPr>
          <a:lstStyle/>
          <a:p>
            <a:r>
              <a:rPr lang="en-US" sz="2800" b="1" dirty="0"/>
              <a:t>Example 2: </a:t>
            </a:r>
            <a:r>
              <a:rPr lang="en-US" sz="2800" dirty="0"/>
              <a:t>the number of pre/post-test learning gains is low as compared to the number of enrollees.</a:t>
            </a:r>
            <a:endParaRPr lang="en-US" sz="2000" dirty="0"/>
          </a:p>
        </p:txBody>
      </p:sp>
    </p:spTree>
    <p:extLst>
      <p:ext uri="{BB962C8B-B14F-4D97-AF65-F5344CB8AC3E}">
        <p14:creationId xmlns:p14="http://schemas.microsoft.com/office/powerpoint/2010/main" val="14686084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C2FFF29-44B0-4DA2-8C20-1F137F67778E}"/>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CA" dirty="0"/>
              <a:t>Interaction with Tables (</a:t>
            </a:r>
            <a:r>
              <a:rPr lang="en-CA" dirty="0" err="1"/>
              <a:t>cont</a:t>
            </a:r>
            <a:r>
              <a:rPr lang="en-CA" dirty="0"/>
              <a:t>)       </a:t>
            </a:r>
          </a:p>
        </p:txBody>
      </p:sp>
      <p:pic>
        <p:nvPicPr>
          <p:cNvPr id="2" name="Picture 1" descr="Screen capture of the AEP Data integrity indicating the Program areas, Enrollees, Enrolees with pre post and EFL gains achieved."/>
          <p:cNvPicPr>
            <a:picLocks noChangeAspect="1"/>
          </p:cNvPicPr>
          <p:nvPr/>
        </p:nvPicPr>
        <p:blipFill>
          <a:blip r:embed="rId2"/>
          <a:stretch>
            <a:fillRect/>
          </a:stretch>
        </p:blipFill>
        <p:spPr>
          <a:xfrm>
            <a:off x="653144" y="69658"/>
            <a:ext cx="6403264" cy="3201632"/>
          </a:xfrm>
          <a:prstGeom prst="rect">
            <a:avLst/>
          </a:prstGeom>
        </p:spPr>
      </p:pic>
      <p:sp>
        <p:nvSpPr>
          <p:cNvPr id="3" name="Left Arrow 2">
            <a:extLst>
              <a:ext uri="{C183D7F6-B498-43B3-948B-1728B52AA6E4}">
                <adec:decorative xmlns:adec="http://schemas.microsoft.com/office/drawing/2017/decorative" val="1"/>
              </a:ext>
            </a:extLst>
          </p:cNvPr>
          <p:cNvSpPr/>
          <p:nvPr/>
        </p:nvSpPr>
        <p:spPr>
          <a:xfrm>
            <a:off x="7056408" y="2104949"/>
            <a:ext cx="1863634" cy="23077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Left Arrow 3">
            <a:extLst>
              <a:ext uri="{C183D7F6-B498-43B3-948B-1728B52AA6E4}">
                <adec:decorative xmlns:adec="http://schemas.microsoft.com/office/drawing/2017/decorative" val="1"/>
              </a:ext>
            </a:extLst>
          </p:cNvPr>
          <p:cNvSpPr/>
          <p:nvPr/>
        </p:nvSpPr>
        <p:spPr>
          <a:xfrm>
            <a:off x="7056408" y="2448012"/>
            <a:ext cx="1863634" cy="23077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653144" y="3371165"/>
            <a:ext cx="10981509" cy="3416320"/>
          </a:xfrm>
          <a:prstGeom prst="rect">
            <a:avLst/>
          </a:prstGeom>
          <a:noFill/>
          <a:ln>
            <a:solidFill>
              <a:schemeClr val="accent1"/>
            </a:solidFill>
          </a:ln>
        </p:spPr>
        <p:txBody>
          <a:bodyPr wrap="square" rtlCol="0">
            <a:spAutoFit/>
          </a:bodyPr>
          <a:lstStyle/>
          <a:p>
            <a:r>
              <a:rPr lang="en-US" sz="2400" b="1" dirty="0"/>
              <a:t>Suggestion: </a:t>
            </a:r>
          </a:p>
          <a:p>
            <a:pPr marL="457200" indent="-457200">
              <a:buFont typeface="+mj-lt"/>
              <a:buAutoNum type="arabicPeriod"/>
            </a:pPr>
            <a:r>
              <a:rPr lang="en-US" sz="2400" dirty="0"/>
              <a:t>Compare the number of enrollees (Column B) with the number of enrollees with pre/post (Column C).</a:t>
            </a:r>
          </a:p>
          <a:p>
            <a:pPr marL="457200" indent="-457200">
              <a:buFont typeface="+mj-lt"/>
              <a:buAutoNum type="arabicPeriod"/>
            </a:pPr>
            <a:r>
              <a:rPr lang="en-US" sz="2400" dirty="0"/>
              <a:t>If these numbers in Columns B and C are far apart (like in the example above) then you need to ensure all students complete a pre/post-test pair.</a:t>
            </a:r>
          </a:p>
          <a:p>
            <a:pPr marL="457200" indent="-457200">
              <a:buFont typeface="+mj-lt"/>
              <a:buAutoNum type="arabicPeriod"/>
            </a:pPr>
            <a:r>
              <a:rPr lang="en-US" sz="2400" dirty="0"/>
              <a:t>If Columns B and C numbers are similar (</a:t>
            </a:r>
            <a:r>
              <a:rPr lang="en-US" sz="2400" i="1" dirty="0"/>
              <a:t>rule of thumb: Column C should be equal to or greater than 70% of Column B</a:t>
            </a:r>
            <a:r>
              <a:rPr lang="en-US" sz="2400" dirty="0"/>
              <a:t>) then you have done well completing testing for your students, but you should review students test scores and learning gains, and evaluate performance in the classroom to improve individual test results.</a:t>
            </a:r>
            <a:endParaRPr lang="en-US" dirty="0"/>
          </a:p>
        </p:txBody>
      </p:sp>
    </p:spTree>
    <p:extLst>
      <p:ext uri="{BB962C8B-B14F-4D97-AF65-F5344CB8AC3E}">
        <p14:creationId xmlns:p14="http://schemas.microsoft.com/office/powerpoint/2010/main" val="14925770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6F942C-5EC3-4572-8D4B-E4FCB57F2BBE}"/>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CA" dirty="0"/>
              <a:t>Interaction with Tables (</a:t>
            </a:r>
            <a:r>
              <a:rPr lang="en-CA" dirty="0" err="1"/>
              <a:t>cont</a:t>
            </a:r>
            <a:r>
              <a:rPr lang="en-CA" dirty="0"/>
              <a:t>)   </a:t>
            </a:r>
          </a:p>
        </p:txBody>
      </p:sp>
      <p:pic>
        <p:nvPicPr>
          <p:cNvPr id="2" name="Picture 1" descr="Screen capture of the AEP Data integrity indicating the Program areas, Enrollees, Enrolees with pre post and EFL gains achieved."/>
          <p:cNvPicPr>
            <a:picLocks noChangeAspect="1"/>
          </p:cNvPicPr>
          <p:nvPr/>
        </p:nvPicPr>
        <p:blipFill>
          <a:blip r:embed="rId2"/>
          <a:stretch>
            <a:fillRect/>
          </a:stretch>
        </p:blipFill>
        <p:spPr>
          <a:xfrm>
            <a:off x="653144" y="423081"/>
            <a:ext cx="4204785" cy="2102393"/>
          </a:xfrm>
          <a:prstGeom prst="rect">
            <a:avLst/>
          </a:prstGeom>
        </p:spPr>
      </p:pic>
      <p:pic>
        <p:nvPicPr>
          <p:cNvPr id="3" name="Picture 2" descr="Screen capture of the AEP Data integrity indicating the following:&#10;- Student ID&#10;- Gender&#10;- Age&#10;- Program&#10;- Is IET&#10;- Is IELCE&#10;- Distance Ed.&#10;- Hours&#10;- Start Date&#10;- End Date&#10;- Days Absent&#10;- Form&#10;- Score&#10;- Level&#10;- Date&#10;- Form&#10;- Score&#10;- Level&#10;- Date&#10;- Level gain&#10;- HSE&#10;- HS&#10;- Separated&#10;- Renaming">
            <a:extLs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104263" y="581365"/>
            <a:ext cx="6343934" cy="1944109"/>
          </a:xfrm>
          <a:prstGeom prst="rect">
            <a:avLst/>
          </a:prstGeom>
          <a:ln>
            <a:solidFill>
              <a:schemeClr val="accent1"/>
            </a:solidFill>
          </a:ln>
        </p:spPr>
      </p:pic>
      <p:sp>
        <p:nvSpPr>
          <p:cNvPr id="5" name="TextBox 4"/>
          <p:cNvSpPr txBox="1"/>
          <p:nvPr/>
        </p:nvSpPr>
        <p:spPr>
          <a:xfrm>
            <a:off x="653144" y="2784884"/>
            <a:ext cx="10981509" cy="3785652"/>
          </a:xfrm>
          <a:prstGeom prst="rect">
            <a:avLst/>
          </a:prstGeom>
          <a:noFill/>
          <a:ln>
            <a:solidFill>
              <a:schemeClr val="accent1"/>
            </a:solidFill>
          </a:ln>
        </p:spPr>
        <p:txBody>
          <a:bodyPr wrap="square" rtlCol="0">
            <a:spAutoFit/>
          </a:bodyPr>
          <a:lstStyle/>
          <a:p>
            <a:r>
              <a:rPr lang="en-US" sz="2400" b="1" dirty="0"/>
              <a:t>Suggestion: Generate NRS Monitor</a:t>
            </a:r>
          </a:p>
          <a:p>
            <a:pPr marL="457200" indent="-457200">
              <a:buFont typeface="+mj-lt"/>
              <a:buAutoNum type="arabicPeriod"/>
            </a:pPr>
            <a:r>
              <a:rPr lang="en-US" sz="2400" dirty="0"/>
              <a:t>If these numbers in Columns B and C are far apart (like in the example above) then you need to ensure all students complete a pre/post-test pair.</a:t>
            </a:r>
          </a:p>
          <a:p>
            <a:pPr marL="914400" lvl="1" indent="-457200">
              <a:buFont typeface="Arial" panose="020B0604020202020204" pitchFamily="34" charset="0"/>
              <a:buChar char="•"/>
            </a:pPr>
            <a:r>
              <a:rPr lang="en-US" sz="2400" b="1" i="1" dirty="0"/>
              <a:t>Right click to generate NRS Monitor to identify students who have qualified enrollment but no pre/post-test pair.</a:t>
            </a:r>
          </a:p>
          <a:p>
            <a:pPr marL="457200" indent="-457200">
              <a:buFont typeface="+mj-lt"/>
              <a:buAutoNum type="arabicPeriod"/>
            </a:pPr>
            <a:r>
              <a:rPr lang="en-US" sz="2400" dirty="0"/>
              <a:t>If Columns B and C are similar (</a:t>
            </a:r>
            <a:r>
              <a:rPr lang="en-US" sz="2400" i="1" dirty="0"/>
              <a:t>rule of thumb: Column C should be equal to or greater than 70% of Column B</a:t>
            </a:r>
            <a:r>
              <a:rPr lang="en-US" sz="2400" dirty="0"/>
              <a:t>) then review students test scores and evaluate performance in the classroom to improve test results.</a:t>
            </a:r>
          </a:p>
          <a:p>
            <a:pPr marL="914400" lvl="1" indent="-457200">
              <a:buFont typeface="Arial" panose="020B0604020202020204" pitchFamily="34" charset="0"/>
              <a:buChar char="•"/>
            </a:pPr>
            <a:r>
              <a:rPr lang="en-US" sz="2400" b="1" i="1" dirty="0"/>
              <a:t>Right click to generate NRS Monitor to identify students test performance and highlight students with zero or minimal gains.</a:t>
            </a:r>
            <a:endParaRPr lang="en-US" b="1" i="1" dirty="0"/>
          </a:p>
        </p:txBody>
      </p:sp>
    </p:spTree>
    <p:extLst>
      <p:ext uri="{BB962C8B-B14F-4D97-AF65-F5344CB8AC3E}">
        <p14:creationId xmlns:p14="http://schemas.microsoft.com/office/powerpoint/2010/main" val="28479798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A8FAF6-60B2-45DB-BE6C-4AFA57E210EB}"/>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CA" dirty="0"/>
              <a:t>Interaction with Tables (</a:t>
            </a:r>
            <a:r>
              <a:rPr lang="en-CA" dirty="0" err="1"/>
              <a:t>cont</a:t>
            </a:r>
            <a:r>
              <a:rPr lang="en-CA" dirty="0"/>
              <a:t>)      </a:t>
            </a:r>
          </a:p>
        </p:txBody>
      </p:sp>
      <p:pic>
        <p:nvPicPr>
          <p:cNvPr id="2" name="Picture 1" descr="Screen capture of the AEP Data integrity indicating the Program areas, Enrollees, Enrolees with pre post and EFL gains achieved."/>
          <p:cNvPicPr>
            <a:picLocks noChangeAspect="1"/>
          </p:cNvPicPr>
          <p:nvPr/>
        </p:nvPicPr>
        <p:blipFill>
          <a:blip r:embed="rId2"/>
          <a:stretch>
            <a:fillRect/>
          </a:stretch>
        </p:blipFill>
        <p:spPr>
          <a:xfrm>
            <a:off x="653144" y="723331"/>
            <a:ext cx="3604285" cy="1802143"/>
          </a:xfrm>
          <a:prstGeom prst="rect">
            <a:avLst/>
          </a:prstGeom>
        </p:spPr>
      </p:pic>
      <p:pic>
        <p:nvPicPr>
          <p:cNvPr id="4" name="Picture 3" descr="Screen capture of the AEP Data integrity indicating the Item Description, count and percent."/>
          <p:cNvPicPr>
            <a:picLocks noChangeAspect="1"/>
          </p:cNvPicPr>
          <p:nvPr/>
        </p:nvPicPr>
        <p:blipFill rotWithShape="1">
          <a:blip r:embed="rId3"/>
          <a:srcRect b="4027"/>
          <a:stretch/>
        </p:blipFill>
        <p:spPr>
          <a:xfrm>
            <a:off x="4414766" y="1153874"/>
            <a:ext cx="7429500" cy="1316371"/>
          </a:xfrm>
          <a:prstGeom prst="rect">
            <a:avLst/>
          </a:prstGeom>
          <a:ln>
            <a:solidFill>
              <a:schemeClr val="accent1"/>
            </a:solidFill>
          </a:ln>
        </p:spPr>
      </p:pic>
      <p:sp>
        <p:nvSpPr>
          <p:cNvPr id="5" name="TextBox 4"/>
          <p:cNvSpPr txBox="1"/>
          <p:nvPr/>
        </p:nvSpPr>
        <p:spPr>
          <a:xfrm>
            <a:off x="653144" y="2784884"/>
            <a:ext cx="10981509" cy="3785652"/>
          </a:xfrm>
          <a:prstGeom prst="rect">
            <a:avLst/>
          </a:prstGeom>
          <a:noFill/>
          <a:ln>
            <a:solidFill>
              <a:schemeClr val="accent1"/>
            </a:solidFill>
          </a:ln>
        </p:spPr>
        <p:txBody>
          <a:bodyPr wrap="square" rtlCol="0">
            <a:spAutoFit/>
          </a:bodyPr>
          <a:lstStyle/>
          <a:p>
            <a:r>
              <a:rPr lang="en-US" sz="2400" b="1" dirty="0"/>
              <a:t>Suggestion: Drill down to AEP DIR and review DIR items 8, 9, and 10</a:t>
            </a:r>
          </a:p>
          <a:p>
            <a:pPr marL="457200" indent="-457200">
              <a:buFont typeface="+mj-lt"/>
              <a:buAutoNum type="arabicPeriod"/>
            </a:pPr>
            <a:r>
              <a:rPr lang="en-US" sz="2400" dirty="0"/>
              <a:t>If these numbers in Columns B and C are far apart (like in the example above) then you need to ensure all students complete a pre/post-test pair.</a:t>
            </a:r>
          </a:p>
          <a:p>
            <a:pPr marL="914400" lvl="1" indent="-457200">
              <a:buFont typeface="Arial" panose="020B0604020202020204" pitchFamily="34" charset="0"/>
              <a:buChar char="•"/>
            </a:pPr>
            <a:r>
              <a:rPr lang="en-US" sz="2400" b="1" i="1" dirty="0"/>
              <a:t>Right click to generate AEP DIR and investigate items 8 and 9 to identify students who have qualified enrollment but no pre/post-test pair.</a:t>
            </a:r>
          </a:p>
          <a:p>
            <a:pPr marL="457200" indent="-457200">
              <a:buFont typeface="+mj-lt"/>
              <a:buAutoNum type="arabicPeriod"/>
            </a:pPr>
            <a:r>
              <a:rPr lang="en-US" sz="2400" dirty="0"/>
              <a:t>If Columns B and C are similar (</a:t>
            </a:r>
            <a:r>
              <a:rPr lang="en-US" sz="2400" i="1" dirty="0"/>
              <a:t>rule of thumb: Column C should be equal to or greater than 70% of Column B</a:t>
            </a:r>
            <a:r>
              <a:rPr lang="en-US" sz="2400" dirty="0"/>
              <a:t>) then review students test scores and evaluate performance in the classroom to improve test results.</a:t>
            </a:r>
          </a:p>
          <a:p>
            <a:pPr marL="914400" lvl="1" indent="-457200">
              <a:buFont typeface="Arial" panose="020B0604020202020204" pitchFamily="34" charset="0"/>
              <a:buChar char="•"/>
            </a:pPr>
            <a:r>
              <a:rPr lang="en-US" sz="2400" b="1" i="1" dirty="0"/>
              <a:t>Right click to generate AEP DIR and investigate items 10a-10b to identify students with pairs/and who have not achieved a level gain.</a:t>
            </a:r>
            <a:endParaRPr lang="en-US" b="1" i="1" dirty="0"/>
          </a:p>
        </p:txBody>
      </p:sp>
    </p:spTree>
    <p:extLst>
      <p:ext uri="{BB962C8B-B14F-4D97-AF65-F5344CB8AC3E}">
        <p14:creationId xmlns:p14="http://schemas.microsoft.com/office/powerpoint/2010/main" val="27383486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8EE37C-BBA4-4B7F-AB92-40FB730362E1}"/>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CA" dirty="0"/>
              <a:t>Interaction with Tables (</a:t>
            </a:r>
            <a:r>
              <a:rPr lang="en-CA" dirty="0" err="1"/>
              <a:t>cont</a:t>
            </a:r>
            <a:r>
              <a:rPr lang="en-CA" dirty="0"/>
              <a:t>)         </a:t>
            </a:r>
          </a:p>
        </p:txBody>
      </p:sp>
      <p:pic>
        <p:nvPicPr>
          <p:cNvPr id="2" name="Picture 1" descr="Screen capture of the AEP Data integrity indicating the Item Description, count and percent."/>
          <p:cNvPicPr>
            <a:picLocks noChangeAspect="1"/>
          </p:cNvPicPr>
          <p:nvPr/>
        </p:nvPicPr>
        <p:blipFill>
          <a:blip r:embed="rId2"/>
          <a:stretch>
            <a:fillRect/>
          </a:stretch>
        </p:blipFill>
        <p:spPr>
          <a:xfrm>
            <a:off x="500332" y="611522"/>
            <a:ext cx="11183568" cy="4319182"/>
          </a:xfrm>
          <a:prstGeom prst="rect">
            <a:avLst/>
          </a:prstGeom>
          <a:ln>
            <a:solidFill>
              <a:schemeClr val="accent1">
                <a:lumMod val="50000"/>
              </a:schemeClr>
            </a:solidFill>
          </a:ln>
        </p:spPr>
      </p:pic>
      <p:sp>
        <p:nvSpPr>
          <p:cNvPr id="3" name="TextBox 2"/>
          <p:cNvSpPr txBox="1"/>
          <p:nvPr/>
        </p:nvSpPr>
        <p:spPr>
          <a:xfrm>
            <a:off x="500332" y="5168417"/>
            <a:ext cx="11183568" cy="1384995"/>
          </a:xfrm>
          <a:prstGeom prst="rect">
            <a:avLst/>
          </a:prstGeom>
          <a:noFill/>
          <a:ln>
            <a:solidFill>
              <a:schemeClr val="accent1"/>
            </a:solidFill>
          </a:ln>
        </p:spPr>
        <p:txBody>
          <a:bodyPr wrap="square" rtlCol="0">
            <a:spAutoFit/>
          </a:bodyPr>
          <a:lstStyle/>
          <a:p>
            <a:r>
              <a:rPr lang="en-US" sz="2800" b="1" dirty="0"/>
              <a:t>Overall: </a:t>
            </a:r>
            <a:r>
              <a:rPr lang="en-US" sz="2800" dirty="0"/>
              <a:t>With performance and persistence data fluctuating, increasing the number of learner outcomes may not always be possible – but the process fixing data issues should remain the same.</a:t>
            </a:r>
          </a:p>
        </p:txBody>
      </p:sp>
    </p:spTree>
    <p:extLst>
      <p:ext uri="{BB962C8B-B14F-4D97-AF65-F5344CB8AC3E}">
        <p14:creationId xmlns:p14="http://schemas.microsoft.com/office/powerpoint/2010/main" val="10234227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993" y="126548"/>
            <a:ext cx="10541479" cy="1040594"/>
          </a:xfrm>
          <a:ln>
            <a:noFill/>
          </a:ln>
        </p:spPr>
        <p:txBody>
          <a:bodyPr>
            <a:normAutofit fontScale="90000"/>
          </a:bodyPr>
          <a:lstStyle/>
          <a:p>
            <a:r>
              <a:rPr lang="en-US" dirty="0"/>
              <a:t>Measure Agency and Consortium Level Performance and Persistence:</a:t>
            </a:r>
          </a:p>
        </p:txBody>
      </p:sp>
      <p:sp>
        <p:nvSpPr>
          <p:cNvPr id="3" name="Content Placeholder 2"/>
          <p:cNvSpPr>
            <a:spLocks noGrp="1"/>
          </p:cNvSpPr>
          <p:nvPr>
            <p:ph idx="1"/>
          </p:nvPr>
        </p:nvSpPr>
        <p:spPr>
          <a:xfrm>
            <a:off x="715993" y="1371600"/>
            <a:ext cx="10619116" cy="5175913"/>
          </a:xfrm>
        </p:spPr>
        <p:txBody>
          <a:bodyPr>
            <a:noAutofit/>
          </a:bodyPr>
          <a:lstStyle/>
          <a:p>
            <a:r>
              <a:rPr lang="en-US" dirty="0"/>
              <a:t>Measure </a:t>
            </a:r>
            <a:r>
              <a:rPr lang="en-US" b="1" i="1" dirty="0"/>
              <a:t>persistence</a:t>
            </a:r>
            <a:r>
              <a:rPr lang="en-US" dirty="0"/>
              <a:t> by determining percentage of students with any AEP activity that achieve official AEP program enrollment by enrollment in a class and with at least one hour of instruction</a:t>
            </a:r>
          </a:p>
          <a:p>
            <a:r>
              <a:rPr lang="en-US" dirty="0"/>
              <a:t>Measure </a:t>
            </a:r>
            <a:r>
              <a:rPr lang="en-US" b="1" i="1" dirty="0"/>
              <a:t>persistence</a:t>
            </a:r>
            <a:r>
              <a:rPr lang="en-US" dirty="0"/>
              <a:t> by determining percentage of students with AEP program enrollment that receive at least 12 hours of instruction?</a:t>
            </a:r>
          </a:p>
          <a:p>
            <a:r>
              <a:rPr lang="en-US" dirty="0"/>
              <a:t>Measure </a:t>
            </a:r>
            <a:r>
              <a:rPr lang="en-US" b="1" i="1" dirty="0"/>
              <a:t>performance</a:t>
            </a:r>
            <a:r>
              <a:rPr lang="en-US" dirty="0"/>
              <a:t> by calculating percentage of learners with 12 hours of instruction that achieved at least one official AEP outcome</a:t>
            </a:r>
          </a:p>
          <a:p>
            <a:r>
              <a:rPr lang="en-US" dirty="0"/>
              <a:t>Measure </a:t>
            </a:r>
            <a:r>
              <a:rPr lang="en-US" b="1" i="1" dirty="0"/>
              <a:t>persistence</a:t>
            </a:r>
            <a:r>
              <a:rPr lang="en-US" dirty="0"/>
              <a:t> by calculating percentage of learners with 12 hours of instruction with a pre- and post-test pair</a:t>
            </a:r>
          </a:p>
          <a:p>
            <a:r>
              <a:rPr lang="en-US" dirty="0"/>
              <a:t>Measure </a:t>
            </a:r>
            <a:r>
              <a:rPr lang="en-US" b="1" i="1" dirty="0"/>
              <a:t>performance</a:t>
            </a:r>
            <a:r>
              <a:rPr lang="en-US" dirty="0"/>
              <a:t> by computing percentage of learners with 12 hours of instruction that achieve a pre/post-test level gain</a:t>
            </a:r>
          </a:p>
        </p:txBody>
      </p:sp>
    </p:spTree>
    <p:extLst>
      <p:ext uri="{BB962C8B-B14F-4D97-AF65-F5344CB8AC3E}">
        <p14:creationId xmlns:p14="http://schemas.microsoft.com/office/powerpoint/2010/main" val="16388638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E959608-952C-483B-AC74-BEAA6DA69B15}" type="slidenum">
              <a:rPr kumimoji="0" lang="en-US" sz="900" b="0" i="0" u="none" strike="noStrike" kern="1200" cap="none" spc="0" normalizeH="0" baseline="0" noProof="0" smtClean="0">
                <a:ln>
                  <a:noFill/>
                </a:ln>
                <a:solidFill>
                  <a:srgbClr val="000000"/>
                </a:solidFill>
                <a:effectLst/>
                <a:uLnTx/>
                <a:uFillTx/>
                <a:latin typeface="Helvetica Neue Light"/>
                <a:sym typeface="Helvetica Neue Light"/>
              </a:rPr>
              <a:pPr marL="0" marR="0" lvl="0" indent="0" algn="l" defTabSz="457200" rtl="0" eaLnBrk="1" fontAlgn="auto" latinLnBrk="0" hangingPunct="1">
                <a:lnSpc>
                  <a:spcPct val="100000"/>
                </a:lnSpc>
                <a:spcBef>
                  <a:spcPts val="0"/>
                </a:spcBef>
                <a:spcAft>
                  <a:spcPts val="0"/>
                </a:spcAft>
                <a:buClrTx/>
                <a:buSzTx/>
                <a:buFontTx/>
                <a:buNone/>
                <a:tabLst/>
                <a:defRPr/>
              </a:pPr>
              <a:t>66</a:t>
            </a:fld>
            <a:endParaRPr kumimoji="0" lang="en-US" sz="900" b="0" i="0" u="none" strike="noStrike" kern="1200" cap="none" spc="0" normalizeH="0" baseline="0" noProof="0" dirty="0">
              <a:ln>
                <a:noFill/>
              </a:ln>
              <a:solidFill>
                <a:srgbClr val="000000"/>
              </a:solidFill>
              <a:effectLst/>
              <a:uLnTx/>
              <a:uFillTx/>
              <a:latin typeface="Helvetica Neue Light"/>
              <a:sym typeface="Helvetica Neue Light"/>
            </a:endParaRPr>
          </a:p>
        </p:txBody>
      </p:sp>
      <p:sp>
        <p:nvSpPr>
          <p:cNvPr id="9" name="Title 1">
            <a:extLst>
              <a:ext uri="{FF2B5EF4-FFF2-40B4-BE49-F238E27FC236}">
                <a16:creationId xmlns:a16="http://schemas.microsoft.com/office/drawing/2014/main" id="{585AA98F-061F-4573-869E-82FA38DDB4E4}"/>
              </a:ext>
            </a:extLst>
          </p:cNvPr>
          <p:cNvSpPr txBox="1">
            <a:spLocks noGrp="1"/>
          </p:cNvSpPr>
          <p:nvPr>
            <p:ph type="title" idx="4294967295"/>
          </p:nvPr>
        </p:nvSpPr>
        <p:spPr>
          <a:xfrm>
            <a:off x="968578" y="1503448"/>
            <a:ext cx="10515600" cy="2743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Updates to Resources and Materials</a:t>
            </a:r>
          </a:p>
        </p:txBody>
      </p:sp>
    </p:spTree>
    <p:extLst>
      <p:ext uri="{BB962C8B-B14F-4D97-AF65-F5344CB8AC3E}">
        <p14:creationId xmlns:p14="http://schemas.microsoft.com/office/powerpoint/2010/main" val="1961468036"/>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6346" y="272954"/>
            <a:ext cx="7260609" cy="818427"/>
          </a:xfrm>
        </p:spPr>
        <p:txBody>
          <a:bodyPr>
            <a:normAutofit/>
          </a:bodyPr>
          <a:lstStyle/>
          <a:p>
            <a:pPr algn="ctr"/>
            <a:r>
              <a:rPr lang="en-US" dirty="0"/>
              <a:t>Remote Testing</a:t>
            </a:r>
          </a:p>
        </p:txBody>
      </p:sp>
      <p:sp>
        <p:nvSpPr>
          <p:cNvPr id="3" name="Content Placeholder 2"/>
          <p:cNvSpPr>
            <a:spLocks noGrp="1"/>
          </p:cNvSpPr>
          <p:nvPr>
            <p:ph idx="1"/>
          </p:nvPr>
        </p:nvSpPr>
        <p:spPr>
          <a:xfrm>
            <a:off x="457200" y="1327355"/>
            <a:ext cx="7283245" cy="5088483"/>
          </a:xfrm>
        </p:spPr>
        <p:txBody>
          <a:bodyPr>
            <a:normAutofit fontScale="92500" lnSpcReduction="10000"/>
          </a:bodyPr>
          <a:lstStyle/>
          <a:p>
            <a:pPr marL="0" indent="0">
              <a:buNone/>
            </a:pPr>
            <a:r>
              <a:rPr lang="en-US" sz="3600" dirty="0"/>
              <a:t>The CDE has decided to permit California agencies to implement </a:t>
            </a:r>
            <a:r>
              <a:rPr lang="en-US" sz="3600" b="1" dirty="0"/>
              <a:t>remote testing</a:t>
            </a:r>
            <a:r>
              <a:rPr lang="en-US" sz="3600" dirty="0"/>
              <a:t>. </a:t>
            </a:r>
          </a:p>
          <a:p>
            <a:pPr marL="0" indent="0">
              <a:buNone/>
            </a:pPr>
            <a:endParaRPr lang="en-US" sz="3600" dirty="0"/>
          </a:p>
          <a:p>
            <a:pPr marL="0" indent="0">
              <a:buNone/>
            </a:pPr>
            <a:r>
              <a:rPr lang="en-US" sz="3600" dirty="0"/>
              <a:t>For more information, go to the California Remote Testing page on the CASAS Website:</a:t>
            </a:r>
            <a:endParaRPr lang="en-US" sz="3600" dirty="0">
              <a:hlinkClick r:id="rId3"/>
            </a:endParaRPr>
          </a:p>
          <a:p>
            <a:pPr marL="0" indent="0">
              <a:buNone/>
            </a:pPr>
            <a:r>
              <a:rPr lang="en-US" sz="3600" dirty="0">
                <a:hlinkClick r:id="rId3"/>
              </a:rPr>
              <a:t>https://www.casas.org/training-and-support/casas-peer-communities/california-adult-education-accountability-and-assessment/california-remote-testing</a:t>
            </a:r>
            <a:endParaRPr lang="en-US" sz="3600" dirty="0"/>
          </a:p>
          <a:p>
            <a:pPr marL="0" indent="0">
              <a:buNone/>
            </a:pPr>
            <a:endParaRPr lang="en-US" sz="3600" dirty="0"/>
          </a:p>
          <a:p>
            <a:endParaRPr lang="en-US" sz="3600" dirty="0"/>
          </a:p>
          <a:p>
            <a:pPr marL="0" indent="0">
              <a:buNone/>
            </a:pPr>
            <a:endParaRPr lang="en-US" sz="36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endParaRPr lang="en-US" altLang="en-US" dirty="0"/>
          </a:p>
          <a:p>
            <a:pPr>
              <a:defRPr/>
            </a:pPr>
            <a:fld id="{367B1F67-6803-461D-9D48-220A92D1A05B}" type="slidenum">
              <a:rPr lang="en-US" altLang="en-US" smtClean="0"/>
              <a:pPr>
                <a:defRPr/>
              </a:pPr>
              <a:t>67</a:t>
            </a:fld>
            <a:endParaRPr lang="en-US" altLang="en-US" dirty="0"/>
          </a:p>
        </p:txBody>
      </p:sp>
      <p:pic>
        <p:nvPicPr>
          <p:cNvPr id="5" name="Picture 4" descr="Screen capture of the California Remote Testing indicating File, Type, Size and Download."/>
          <p:cNvPicPr>
            <a:picLocks noChangeAspect="1"/>
          </p:cNvPicPr>
          <p:nvPr/>
        </p:nvPicPr>
        <p:blipFill rotWithShape="1">
          <a:blip r:embed="rId4"/>
          <a:srcRect l="26809" t="11875" r="10259" b="12070"/>
          <a:stretch/>
        </p:blipFill>
        <p:spPr>
          <a:xfrm>
            <a:off x="7740445" y="3716595"/>
            <a:ext cx="3972662" cy="2699244"/>
          </a:xfrm>
          <a:prstGeom prst="rect">
            <a:avLst/>
          </a:prstGeom>
          <a:solidFill>
            <a:schemeClr val="accent2"/>
          </a:solidFill>
          <a:ln>
            <a:solidFill>
              <a:schemeClr val="tx2"/>
            </a:solidFill>
          </a:ln>
        </p:spPr>
      </p:pic>
      <p:pic>
        <p:nvPicPr>
          <p:cNvPr id="7" name="Picture 6">
            <a:extLst>
              <a:ext uri="{FF2B5EF4-FFF2-40B4-BE49-F238E27FC236}">
                <a16:creationId xmlns:a16="http://schemas.microsoft.com/office/drawing/2014/main" id="{52B308BE-49E1-4CF9-80FA-1F8A25A3C54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7893" y="6264568"/>
            <a:ext cx="2188654" cy="548688"/>
          </a:xfrm>
          <a:prstGeom prst="rect">
            <a:avLst/>
          </a:prstGeom>
        </p:spPr>
      </p:pic>
    </p:spTree>
    <p:extLst>
      <p:ext uri="{BB962C8B-B14F-4D97-AF65-F5344CB8AC3E}">
        <p14:creationId xmlns:p14="http://schemas.microsoft.com/office/powerpoint/2010/main" val="12943228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CASAS </a:t>
            </a:r>
            <a:r>
              <a:rPr lang="en-US" i="1" dirty="0"/>
              <a:t>Reading Level Indicator (RLI)</a:t>
            </a:r>
          </a:p>
        </p:txBody>
      </p:sp>
      <p:sp>
        <p:nvSpPr>
          <p:cNvPr id="2" name="Content Placeholder 1"/>
          <p:cNvSpPr>
            <a:spLocks noGrp="1"/>
          </p:cNvSpPr>
          <p:nvPr>
            <p:ph idx="4294967295"/>
          </p:nvPr>
        </p:nvSpPr>
        <p:spPr>
          <a:xfrm>
            <a:off x="838200" y="1695688"/>
            <a:ext cx="9883877" cy="4810681"/>
          </a:xfrm>
        </p:spPr>
        <p:txBody>
          <a:bodyPr>
            <a:noAutofit/>
          </a:bodyPr>
          <a:lstStyle/>
          <a:p>
            <a:r>
              <a:rPr lang="en-US" sz="3600" dirty="0"/>
              <a:t>Available at no cost only to eTests/TE users.</a:t>
            </a:r>
          </a:p>
          <a:p>
            <a:r>
              <a:rPr lang="en-US" sz="3600" dirty="0"/>
              <a:t>Results are shown as “Estimated NRS EFL” for ABE or ESL. No scale scores are given. </a:t>
            </a:r>
          </a:p>
          <a:p>
            <a:r>
              <a:rPr lang="en-US" sz="3600" dirty="0"/>
              <a:t>It is NOT an NRS-approved test and may NOT be used for pre- or post-testing to achieve MSGs.</a:t>
            </a:r>
          </a:p>
          <a:p>
            <a:r>
              <a:rPr lang="en-US" sz="3600" dirty="0"/>
              <a:t>The </a:t>
            </a:r>
            <a:r>
              <a:rPr lang="en-US" sz="3600" i="1" dirty="0"/>
              <a:t>Reading Level Indicator </a:t>
            </a:r>
            <a:r>
              <a:rPr lang="en-US" sz="3600" dirty="0"/>
              <a:t>(RLI) is Form 601R.</a:t>
            </a:r>
          </a:p>
          <a:p>
            <a:pPr marL="457200" lvl="1" indent="0">
              <a:buNone/>
            </a:pPr>
            <a:r>
              <a:rPr lang="en-US" sz="3600" dirty="0"/>
              <a:t> </a:t>
            </a:r>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fld id="{401CF334-2D5C-4859-84A6-CA7E6E43FAEB}" type="slidenum">
              <a:rPr lang="en-US" smtClean="0"/>
              <a:pPr/>
              <a:t>68</a:t>
            </a:fld>
            <a:endParaRPr lang="en-US" dirty="0"/>
          </a:p>
        </p:txBody>
      </p:sp>
      <p:pic>
        <p:nvPicPr>
          <p:cNvPr id="6" name="Picture 5">
            <a:extLst>
              <a:ext uri="{FF2B5EF4-FFF2-40B4-BE49-F238E27FC236}">
                <a16:creationId xmlns:a16="http://schemas.microsoft.com/office/drawing/2014/main" id="{49EBFB92-F838-4070-9FF2-6CAC8A9EA7E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0900" y="6232025"/>
            <a:ext cx="2188654" cy="548688"/>
          </a:xfrm>
          <a:prstGeom prst="rect">
            <a:avLst/>
          </a:prstGeom>
        </p:spPr>
      </p:pic>
    </p:spTree>
    <p:extLst>
      <p:ext uri="{BB962C8B-B14F-4D97-AF65-F5344CB8AC3E}">
        <p14:creationId xmlns:p14="http://schemas.microsoft.com/office/powerpoint/2010/main" val="160395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About the </a:t>
            </a:r>
            <a:r>
              <a:rPr lang="en-US" i="1" dirty="0"/>
              <a:t>CASAS RLI</a:t>
            </a:r>
          </a:p>
        </p:txBody>
      </p:sp>
      <p:sp>
        <p:nvSpPr>
          <p:cNvPr id="2" name="Content Placeholder 1">
            <a:extLst>
              <a:ext uri="{C183D7F6-B498-43B3-948B-1728B52AA6E4}">
                <adec:decorative xmlns:adec="http://schemas.microsoft.com/office/drawing/2017/decorative" val="0"/>
              </a:ext>
            </a:extLst>
          </p:cNvPr>
          <p:cNvSpPr>
            <a:spLocks noGrp="1"/>
          </p:cNvSpPr>
          <p:nvPr>
            <p:ph idx="4294967295"/>
          </p:nvPr>
        </p:nvSpPr>
        <p:spPr>
          <a:xfrm>
            <a:off x="838200" y="1533832"/>
            <a:ext cx="9243291" cy="1814052"/>
          </a:xfrm>
        </p:spPr>
        <p:txBody>
          <a:bodyPr>
            <a:normAutofit/>
          </a:bodyPr>
          <a:lstStyle/>
          <a:p>
            <a:r>
              <a:rPr lang="en-US" sz="3200" dirty="0">
                <a:latin typeface="Calibri" panose="020F0502020204030204" pitchFamily="34" charset="0"/>
              </a:rPr>
              <a:t>Initiate the RLI by selecting students in TE’s Student Demographics lister.</a:t>
            </a:r>
          </a:p>
          <a:p>
            <a:r>
              <a:rPr lang="en-US" sz="3200" dirty="0">
                <a:latin typeface="Calibri" panose="020F0502020204030204" pitchFamily="34" charset="0"/>
              </a:rPr>
              <a:t>Click the </a:t>
            </a:r>
            <a:r>
              <a:rPr lang="en-US" sz="3200" b="1" dirty="0">
                <a:latin typeface="Calibri" panose="020F0502020204030204" pitchFamily="34" charset="0"/>
              </a:rPr>
              <a:t>Send Test Invitations</a:t>
            </a:r>
            <a:r>
              <a:rPr lang="en-US" sz="3200" dirty="0">
                <a:latin typeface="Calibri" panose="020F0502020204030204" pitchFamily="34" charset="0"/>
              </a:rPr>
              <a:t> button.</a:t>
            </a:r>
          </a:p>
          <a:p>
            <a:endParaRPr lang="en-US" dirty="0">
              <a:latin typeface="Calibri" panose="020F0502020204030204" pitchFamily="34" charset="0"/>
            </a:endParaRPr>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fld id="{401CF334-2D5C-4859-84A6-CA7E6E43FAEB}" type="slidenum">
              <a:rPr lang="en-US" smtClean="0"/>
              <a:pPr/>
              <a:t>69</a:t>
            </a:fld>
            <a:endParaRPr lang="en-US" dirty="0"/>
          </a:p>
        </p:txBody>
      </p:sp>
      <p:grpSp>
        <p:nvGrpSpPr>
          <p:cNvPr id="5" name="Group 4" descr="Screen capture of the CASAS RLI indicating Johnny Test with their name, birth date, gender, ethnicity. Races. Native language, cell phone and email. Screen capture of the invitation to take a reading level indicator assessment for 1 student.">
            <a:extLst>
              <a:ext uri="{FF2B5EF4-FFF2-40B4-BE49-F238E27FC236}">
                <a16:creationId xmlns:a16="http://schemas.microsoft.com/office/drawing/2014/main" id="{83E908DF-C035-4502-9F20-0B6779B6C973}"/>
              </a:ext>
            </a:extLst>
          </p:cNvPr>
          <p:cNvGrpSpPr/>
          <p:nvPr/>
        </p:nvGrpSpPr>
        <p:grpSpPr>
          <a:xfrm>
            <a:off x="1907458" y="3347884"/>
            <a:ext cx="8377084" cy="3231297"/>
            <a:chOff x="1907458" y="3347884"/>
            <a:chExt cx="8377084" cy="3231297"/>
          </a:xfrm>
        </p:grpSpPr>
        <p:pic>
          <p:nvPicPr>
            <p:cNvPr id="7" name="Picture 6">
              <a:extLst>
                <a:ext uri="{FF2B5EF4-FFF2-40B4-BE49-F238E27FC236}">
                  <a16:creationId xmlns:a16="http://schemas.microsoft.com/office/drawing/2014/main" id="{D88F219E-7CEA-448B-852A-B888781366DB}"/>
                </a:ext>
              </a:extLst>
            </p:cNvPr>
            <p:cNvPicPr>
              <a:picLocks noChangeAspect="1"/>
            </p:cNvPicPr>
            <p:nvPr/>
          </p:nvPicPr>
          <p:blipFill>
            <a:blip r:embed="rId3"/>
            <a:stretch>
              <a:fillRect/>
            </a:stretch>
          </p:blipFill>
          <p:spPr>
            <a:xfrm>
              <a:off x="1907458" y="3347884"/>
              <a:ext cx="8377084" cy="2117459"/>
            </a:xfrm>
            <a:prstGeom prst="rect">
              <a:avLst/>
            </a:prstGeom>
            <a:ln>
              <a:solidFill>
                <a:schemeClr val="accent1"/>
              </a:solidFill>
            </a:ln>
          </p:spPr>
        </p:pic>
        <p:pic>
          <p:nvPicPr>
            <p:cNvPr id="8" name="Picture 7">
              <a:extLst>
                <a:ext uri="{FF2B5EF4-FFF2-40B4-BE49-F238E27FC236}">
                  <a16:creationId xmlns:a16="http://schemas.microsoft.com/office/drawing/2014/main" id="{36B8FE05-99F0-4D75-993E-7A30B4D7982E}"/>
                </a:ext>
              </a:extLst>
            </p:cNvPr>
            <p:cNvPicPr>
              <a:picLocks noChangeAspect="1"/>
            </p:cNvPicPr>
            <p:nvPr/>
          </p:nvPicPr>
          <p:blipFill>
            <a:blip r:embed="rId4"/>
            <a:stretch>
              <a:fillRect/>
            </a:stretch>
          </p:blipFill>
          <p:spPr>
            <a:xfrm>
              <a:off x="3327014" y="5591431"/>
              <a:ext cx="5279354" cy="987750"/>
            </a:xfrm>
            <a:prstGeom prst="rect">
              <a:avLst/>
            </a:prstGeom>
          </p:spPr>
        </p:pic>
      </p:grpSp>
      <p:pic>
        <p:nvPicPr>
          <p:cNvPr id="6" name="Picture 5">
            <a:extLst>
              <a:ext uri="{FF2B5EF4-FFF2-40B4-BE49-F238E27FC236}">
                <a16:creationId xmlns:a16="http://schemas.microsoft.com/office/drawing/2014/main" id="{34692073-641E-4E0B-BE75-05A2E84877F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0351" y="6195012"/>
            <a:ext cx="2188654" cy="548688"/>
          </a:xfrm>
          <a:prstGeom prst="rect">
            <a:avLst/>
          </a:prstGeom>
        </p:spPr>
      </p:pic>
    </p:spTree>
    <p:extLst>
      <p:ext uri="{BB962C8B-B14F-4D97-AF65-F5344CB8AC3E}">
        <p14:creationId xmlns:p14="http://schemas.microsoft.com/office/powerpoint/2010/main" val="337804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0881"/>
            <a:ext cx="10739284" cy="947481"/>
          </a:xfrm>
        </p:spPr>
        <p:txBody>
          <a:bodyPr>
            <a:normAutofit fontScale="90000"/>
          </a:bodyPr>
          <a:lstStyle/>
          <a:p>
            <a:r>
              <a:rPr lang="en-US" dirty="0"/>
              <a:t>PY 2020-21 CAEP Program Structure: </a:t>
            </a:r>
            <a:br>
              <a:rPr lang="en-US" dirty="0"/>
            </a:br>
            <a:r>
              <a:rPr lang="en-US" dirty="0"/>
              <a:t>Primary Programs</a:t>
            </a:r>
          </a:p>
        </p:txBody>
      </p:sp>
      <p:sp>
        <p:nvSpPr>
          <p:cNvPr id="6" name="Rectangle: Rounded Corners 43">
            <a:extLst>
              <a:ext uri="{FF2B5EF4-FFF2-40B4-BE49-F238E27FC236}">
                <a16:creationId xmlns:a16="http://schemas.microsoft.com/office/drawing/2014/main" id="{F0DAAEB5-5D24-4325-82AE-A2C3F63CF576}"/>
              </a:ext>
              <a:ext uri="{C183D7F6-B498-43B3-948B-1728B52AA6E4}">
                <adec:decorative xmlns:adec="http://schemas.microsoft.com/office/drawing/2017/decorative" val="1"/>
              </a:ext>
            </a:extLst>
          </p:cNvPr>
          <p:cNvSpPr/>
          <p:nvPr/>
        </p:nvSpPr>
        <p:spPr>
          <a:xfrm>
            <a:off x="452291" y="2234636"/>
            <a:ext cx="3110263" cy="3355003"/>
          </a:xfrm>
          <a:prstGeom prst="roundRect">
            <a:avLst>
              <a:gd name="adj" fmla="val 10000"/>
            </a:avLst>
          </a:prstGeom>
          <a:solidFill>
            <a:srgbClr val="0070C0"/>
          </a:solidFill>
          <a:ln w="25400" cap="flat" cmpd="sng" algn="ctr">
            <a:noFill/>
            <a:prstDash val="solid"/>
          </a:ln>
          <a:effectLst/>
        </p:spPr>
      </p:sp>
      <p:sp>
        <p:nvSpPr>
          <p:cNvPr id="7" name="Rectangle: Rounded Corners 7">
            <a:extLst>
              <a:ext uri="{FF2B5EF4-FFF2-40B4-BE49-F238E27FC236}">
                <a16:creationId xmlns:a16="http://schemas.microsoft.com/office/drawing/2014/main" id="{AD4C3D39-AF46-4FD3-8C3F-A09B91B2BFFB}"/>
              </a:ext>
            </a:extLst>
          </p:cNvPr>
          <p:cNvSpPr txBox="1"/>
          <p:nvPr/>
        </p:nvSpPr>
        <p:spPr>
          <a:xfrm>
            <a:off x="502489" y="2332903"/>
            <a:ext cx="3009868" cy="3058850"/>
          </a:xfrm>
          <a:prstGeom prst="rect">
            <a:avLst/>
          </a:prstGeom>
          <a:solidFill>
            <a:srgbClr val="0070C0"/>
          </a:solidFill>
          <a:ln>
            <a:noFill/>
          </a:ln>
          <a:effectLst/>
        </p:spPr>
        <p:txBody>
          <a:bodyPr spcFirstLastPara="0" vert="horz" wrap="square" lIns="60960" tIns="60960" rIns="60960" bIns="60960" numCol="1" spcCol="1270" anchor="ctr" anchorCtr="0">
            <a:noAutofit/>
          </a:bodyPr>
          <a:lstStyle/>
          <a:p>
            <a:pPr marL="0" marR="0" lvl="0" indent="0" defTabSz="711200" eaLnBrk="1" fontAlgn="auto" latinLnBrk="0" hangingPunct="1">
              <a:lnSpc>
                <a:spcPct val="90000"/>
              </a:lnSpc>
              <a:spcBef>
                <a:spcPts val="600"/>
              </a:spcBef>
              <a:spcAft>
                <a:spcPts val="0"/>
              </a:spcAft>
              <a:buClrTx/>
              <a:buSzTx/>
              <a:buFontTx/>
              <a:buNone/>
              <a:tabLst/>
              <a:defRPr/>
            </a:pPr>
            <a:r>
              <a:rPr kumimoji="0" lang="en-US" sz="26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 Adult Basic &amp; </a:t>
            </a:r>
            <a:r>
              <a:rPr lang="en-US" sz="2600" b="1" kern="0" dirty="0">
                <a:solidFill>
                  <a:srgbClr val="DCBD23">
                    <a:lumMod val="20000"/>
                    <a:lumOff val="80000"/>
                  </a:srgbClr>
                </a:solidFill>
                <a:latin typeface="Helvetica"/>
                <a:cs typeface="Helvetica"/>
                <a:sym typeface="Helvetica"/>
              </a:rPr>
              <a:t>Secondary </a:t>
            </a:r>
            <a:r>
              <a:rPr kumimoji="0" lang="en-US" sz="26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Education</a:t>
            </a:r>
            <a:r>
              <a:rPr lang="en-US" sz="2600" b="1" kern="0" dirty="0">
                <a:solidFill>
                  <a:srgbClr val="DCBD23">
                    <a:lumMod val="20000"/>
                    <a:lumOff val="80000"/>
                  </a:srgbClr>
                </a:solidFill>
                <a:latin typeface="Helvetica"/>
                <a:cs typeface="Helvetica"/>
                <a:sym typeface="Helvetica"/>
              </a:rPr>
              <a:t>: </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2600"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Basic Skills (ABE)</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2600"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HSE (HiSET, GED)</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2600" kern="0" dirty="0">
                <a:solidFill>
                  <a:srgbClr val="DCBD23">
                    <a:lumMod val="20000"/>
                    <a:lumOff val="80000"/>
                  </a:srgbClr>
                </a:solidFill>
                <a:latin typeface="Helvetica"/>
                <a:cs typeface="Helvetica"/>
                <a:sym typeface="Helvetica"/>
              </a:rPr>
              <a:t>HS Diploma</a:t>
            </a:r>
            <a:endParaRPr kumimoji="0" lang="en-US" sz="2600"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endParaRPr>
          </a:p>
        </p:txBody>
      </p:sp>
      <p:sp>
        <p:nvSpPr>
          <p:cNvPr id="13" name="Rectangle: Rounded Corners 53">
            <a:extLst>
              <a:ext uri="{FF2B5EF4-FFF2-40B4-BE49-F238E27FC236}">
                <a16:creationId xmlns:a16="http://schemas.microsoft.com/office/drawing/2014/main" id="{78A5B8D9-67D8-423E-BB28-4C8382C255C8}"/>
              </a:ext>
              <a:ext uri="{C183D7F6-B498-43B3-948B-1728B52AA6E4}">
                <adec:decorative xmlns:adec="http://schemas.microsoft.com/office/drawing/2017/decorative" val="1"/>
              </a:ext>
            </a:extLst>
          </p:cNvPr>
          <p:cNvSpPr/>
          <p:nvPr/>
        </p:nvSpPr>
        <p:spPr>
          <a:xfrm>
            <a:off x="4397261" y="2234636"/>
            <a:ext cx="3191600" cy="1991033"/>
          </a:xfrm>
          <a:prstGeom prst="roundRect">
            <a:avLst>
              <a:gd name="adj" fmla="val 10000"/>
            </a:avLst>
          </a:prstGeom>
          <a:solidFill>
            <a:srgbClr val="C00000"/>
          </a:solidFill>
          <a:ln w="25400" cap="flat" cmpd="sng" algn="ctr">
            <a:noFill/>
            <a:prstDash val="solid"/>
          </a:ln>
          <a:effectLst/>
        </p:spPr>
      </p:sp>
      <p:sp>
        <p:nvSpPr>
          <p:cNvPr id="14" name="Rectangle: Rounded Corners 7">
            <a:extLst>
              <a:ext uri="{FF2B5EF4-FFF2-40B4-BE49-F238E27FC236}">
                <a16:creationId xmlns:a16="http://schemas.microsoft.com/office/drawing/2014/main" id="{DCE9EFDA-AB95-4F3F-8891-123446E71EF3}"/>
              </a:ext>
            </a:extLst>
          </p:cNvPr>
          <p:cNvSpPr txBox="1"/>
          <p:nvPr/>
        </p:nvSpPr>
        <p:spPr>
          <a:xfrm>
            <a:off x="4448771" y="2292952"/>
            <a:ext cx="3088579" cy="1874401"/>
          </a:xfrm>
          <a:prstGeom prst="rect">
            <a:avLst/>
          </a:prstGeom>
          <a:solidFill>
            <a:srgbClr val="C00000"/>
          </a:solidFill>
          <a:ln>
            <a:noFill/>
          </a:ln>
          <a:effectLst/>
        </p:spPr>
        <p:txBody>
          <a:bodyPr spcFirstLastPara="0" vert="horz" wrap="square" lIns="60960" tIns="60960" rIns="60960" bIns="60960" numCol="1" spcCol="1270" anchor="ctr" anchorCtr="0">
            <a:noAutofit/>
          </a:bodyPr>
          <a:lstStyle/>
          <a:p>
            <a:pPr marL="0" marR="0" lvl="0" indent="0" defTabSz="711200" eaLnBrk="1" fontAlgn="auto" latinLnBrk="0" hangingPunct="1">
              <a:lnSpc>
                <a:spcPct val="90000"/>
              </a:lnSpc>
              <a:spcBef>
                <a:spcPts val="600"/>
              </a:spcBef>
              <a:spcAft>
                <a:spcPts val="0"/>
              </a:spcAft>
              <a:buClrTx/>
              <a:buSzTx/>
              <a:buFontTx/>
              <a:buNone/>
              <a:tabLst/>
              <a:defRPr/>
            </a:pPr>
            <a:r>
              <a:rPr kumimoji="0" lang="en-US" sz="20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 </a:t>
            </a:r>
            <a:r>
              <a:rPr kumimoji="0" lang="en-US" sz="26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English as Second Language (</a:t>
            </a:r>
            <a:r>
              <a:rPr kumimoji="0" lang="en-US" sz="2600"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ESL/ELL</a:t>
            </a:r>
            <a:r>
              <a:rPr kumimoji="0" lang="en-US" sz="26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a:t>
            </a:r>
          </a:p>
        </p:txBody>
      </p:sp>
      <p:sp>
        <p:nvSpPr>
          <p:cNvPr id="17" name="Rectangle: Rounded Corners 57">
            <a:extLst>
              <a:ext uri="{FF2B5EF4-FFF2-40B4-BE49-F238E27FC236}">
                <a16:creationId xmlns:a16="http://schemas.microsoft.com/office/drawing/2014/main" id="{635E9149-C0F3-42CA-B16A-C5BE72C78F65}"/>
              </a:ext>
              <a:ext uri="{C183D7F6-B498-43B3-948B-1728B52AA6E4}">
                <adec:decorative xmlns:adec="http://schemas.microsoft.com/office/drawing/2017/decorative" val="1"/>
              </a:ext>
            </a:extLst>
          </p:cNvPr>
          <p:cNvSpPr/>
          <p:nvPr/>
        </p:nvSpPr>
        <p:spPr>
          <a:xfrm>
            <a:off x="8423568" y="2151369"/>
            <a:ext cx="3162702" cy="4544399"/>
          </a:xfrm>
          <a:prstGeom prst="roundRect">
            <a:avLst>
              <a:gd name="adj" fmla="val 10000"/>
            </a:avLst>
          </a:prstGeom>
          <a:solidFill>
            <a:srgbClr val="FFFF00"/>
          </a:solidFill>
          <a:ln w="25400" cap="flat" cmpd="sng" algn="ctr">
            <a:noFill/>
            <a:prstDash val="solid"/>
          </a:ln>
          <a:effectLst/>
        </p:spPr>
      </p:sp>
      <p:sp>
        <p:nvSpPr>
          <p:cNvPr id="18" name="Rectangle: Rounded Corners 7">
            <a:extLst>
              <a:ext uri="{FF2B5EF4-FFF2-40B4-BE49-F238E27FC236}">
                <a16:creationId xmlns:a16="http://schemas.microsoft.com/office/drawing/2014/main" id="{80459C54-2131-4ED3-A5E5-028C441B8237}"/>
              </a:ext>
            </a:extLst>
          </p:cNvPr>
          <p:cNvSpPr txBox="1"/>
          <p:nvPr/>
        </p:nvSpPr>
        <p:spPr>
          <a:xfrm>
            <a:off x="8474612" y="2284471"/>
            <a:ext cx="3060614" cy="4278195"/>
          </a:xfrm>
          <a:prstGeom prst="rect">
            <a:avLst/>
          </a:prstGeom>
          <a:solidFill>
            <a:srgbClr val="F7FFAB"/>
          </a:solidFill>
          <a:ln>
            <a:noFill/>
          </a:ln>
          <a:effectLst/>
        </p:spPr>
        <p:txBody>
          <a:bodyPr spcFirstLastPara="0" vert="horz" wrap="square" lIns="60960" tIns="60960" rIns="60960" bIns="60960" numCol="1" spcCol="1270" anchor="ctr" anchorCtr="0">
            <a:noAutofit/>
          </a:bodyPr>
          <a:lstStyle/>
          <a:p>
            <a:pPr marL="0" marR="0" lvl="0" indent="0" defTabSz="711200" eaLnBrk="1" fontAlgn="auto" latinLnBrk="0" hangingPunct="1">
              <a:lnSpc>
                <a:spcPct val="90000"/>
              </a:lnSpc>
              <a:spcBef>
                <a:spcPts val="600"/>
              </a:spcBef>
              <a:spcAft>
                <a:spcPts val="0"/>
              </a:spcAft>
              <a:buClrTx/>
              <a:buSzTx/>
              <a:buFontTx/>
              <a:buNone/>
              <a:tabLst/>
              <a:defRPr/>
            </a:pPr>
            <a:r>
              <a:rPr kumimoji="0" lang="en-US" sz="2000" b="1"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rPr>
              <a:t> </a:t>
            </a:r>
            <a:r>
              <a:rPr lang="en-US" sz="2600" b="1" kern="0" dirty="0">
                <a:solidFill>
                  <a:srgbClr val="000000">
                    <a:lumMod val="65000"/>
                    <a:lumOff val="35000"/>
                  </a:srgbClr>
                </a:solidFill>
                <a:latin typeface="Helvetica"/>
                <a:cs typeface="Helvetica"/>
                <a:sym typeface="Helvetica"/>
              </a:rPr>
              <a:t>Career and Technical Education (</a:t>
            </a:r>
            <a:r>
              <a:rPr kumimoji="0" lang="en-US" sz="2600" b="1"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rPr>
              <a:t>CTE)</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2600" kern="0" dirty="0">
                <a:solidFill>
                  <a:srgbClr val="000000">
                    <a:lumMod val="65000"/>
                    <a:lumOff val="35000"/>
                  </a:srgbClr>
                </a:solidFill>
                <a:latin typeface="Helvetica"/>
                <a:cs typeface="Helvetica"/>
                <a:sym typeface="Helvetica"/>
              </a:rPr>
              <a:t>CTE</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2600"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rPr>
              <a:t>Short Term CTE</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2600" kern="0" dirty="0">
                <a:solidFill>
                  <a:srgbClr val="000000">
                    <a:lumMod val="65000"/>
                    <a:lumOff val="35000"/>
                  </a:srgbClr>
                </a:solidFill>
                <a:latin typeface="Helvetica"/>
                <a:cs typeface="Helvetica"/>
                <a:sym typeface="Helvetica"/>
              </a:rPr>
              <a:t>Pre-Apprenticeship</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2600"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rPr>
              <a:t>Workforce Preparation</a:t>
            </a:r>
          </a:p>
          <a:p>
            <a:pPr marL="0" marR="0" lvl="0" indent="0" defTabSz="711200" eaLnBrk="1" fontAlgn="auto" latinLnBrk="0" hangingPunct="1">
              <a:lnSpc>
                <a:spcPct val="90000"/>
              </a:lnSpc>
              <a:spcBef>
                <a:spcPts val="600"/>
              </a:spcBef>
              <a:spcAft>
                <a:spcPts val="0"/>
              </a:spcAft>
              <a:buClrTx/>
              <a:buSzTx/>
              <a:buFontTx/>
              <a:buNone/>
              <a:tabLst/>
              <a:defRPr/>
            </a:pPr>
            <a:endParaRPr kumimoji="0" lang="en-US" sz="2600" b="1"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endParaRPr>
          </a:p>
        </p:txBody>
      </p:sp>
      <p:cxnSp>
        <p:nvCxnSpPr>
          <p:cNvPr id="27" name="Straight Arrow Connector 26">
            <a:extLst>
              <a:ext uri="{C183D7F6-B498-43B3-948B-1728B52AA6E4}">
                <adec:decorative xmlns:adec="http://schemas.microsoft.com/office/drawing/2017/decorative" val="1"/>
              </a:ext>
            </a:extLst>
          </p:cNvPr>
          <p:cNvCxnSpPr/>
          <p:nvPr/>
        </p:nvCxnSpPr>
        <p:spPr>
          <a:xfrm>
            <a:off x="452291" y="1489591"/>
            <a:ext cx="11082935" cy="0"/>
          </a:xfrm>
          <a:prstGeom prst="straightConnector1">
            <a:avLst/>
          </a:prstGeom>
          <a:ln w="730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Down Arrow 29">
            <a:extLst>
              <a:ext uri="{C183D7F6-B498-43B3-948B-1728B52AA6E4}">
                <adec:decorative xmlns:adec="http://schemas.microsoft.com/office/drawing/2017/decorative" val="1"/>
              </a:ext>
            </a:extLst>
          </p:cNvPr>
          <p:cNvSpPr/>
          <p:nvPr/>
        </p:nvSpPr>
        <p:spPr>
          <a:xfrm>
            <a:off x="1649216" y="1580913"/>
            <a:ext cx="425029" cy="712040"/>
          </a:xfrm>
          <a:prstGeom prst="downArrow">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Down Arrow 30">
            <a:extLst>
              <a:ext uri="{C183D7F6-B498-43B3-948B-1728B52AA6E4}">
                <adec:decorative xmlns:adec="http://schemas.microsoft.com/office/drawing/2017/decorative" val="1"/>
              </a:ext>
            </a:extLst>
          </p:cNvPr>
          <p:cNvSpPr/>
          <p:nvPr/>
        </p:nvSpPr>
        <p:spPr>
          <a:xfrm>
            <a:off x="5684246" y="1586156"/>
            <a:ext cx="425029" cy="746747"/>
          </a:xfrm>
          <a:prstGeom prst="downArrow">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Down Arrow 31">
            <a:extLst>
              <a:ext uri="{C183D7F6-B498-43B3-948B-1728B52AA6E4}">
                <adec:decorative xmlns:adec="http://schemas.microsoft.com/office/drawing/2017/decorative" val="1"/>
              </a:ext>
            </a:extLst>
          </p:cNvPr>
          <p:cNvSpPr/>
          <p:nvPr/>
        </p:nvSpPr>
        <p:spPr>
          <a:xfrm>
            <a:off x="9816395" y="1609697"/>
            <a:ext cx="425029" cy="746747"/>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E1BCE10B-3056-4F5B-9233-A042683C01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1174" y="6243362"/>
            <a:ext cx="2188654" cy="548688"/>
          </a:xfrm>
          <a:prstGeom prst="rect">
            <a:avLst/>
          </a:prstGeom>
        </p:spPr>
      </p:pic>
    </p:spTree>
    <p:extLst>
      <p:ext uri="{BB962C8B-B14F-4D97-AF65-F5344CB8AC3E}">
        <p14:creationId xmlns:p14="http://schemas.microsoft.com/office/powerpoint/2010/main" val="34490320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838200" y="365125"/>
            <a:ext cx="10515600" cy="1006475"/>
          </a:xfrm>
        </p:spPr>
        <p:txBody>
          <a:bodyPr/>
          <a:lstStyle/>
          <a:p>
            <a:r>
              <a:rPr lang="en-US" dirty="0">
                <a:solidFill>
                  <a:srgbClr val="002060"/>
                </a:solidFill>
              </a:rPr>
              <a:t>2020-21 CAEP Data Dictionary </a:t>
            </a:r>
          </a:p>
        </p:txBody>
      </p:sp>
      <p:sp>
        <p:nvSpPr>
          <p:cNvPr id="3" name="Rectangle 2"/>
          <p:cNvSpPr/>
          <p:nvPr/>
        </p:nvSpPr>
        <p:spPr>
          <a:xfrm>
            <a:off x="1507067" y="1219203"/>
            <a:ext cx="9087678" cy="369332"/>
          </a:xfrm>
          <a:prstGeom prst="rect">
            <a:avLst/>
          </a:prstGeom>
        </p:spPr>
        <p:txBody>
          <a:bodyPr wrap="square">
            <a:spAutoFit/>
          </a:bodyPr>
          <a:lstStyle/>
          <a:p>
            <a:r>
              <a:rPr lang="en-US" dirty="0">
                <a:hlinkClick r:id="rId3"/>
              </a:rPr>
              <a:t>Home</a:t>
            </a:r>
            <a:r>
              <a:rPr lang="en-US" dirty="0"/>
              <a:t> &gt; </a:t>
            </a:r>
            <a:r>
              <a:rPr lang="en-US" dirty="0">
                <a:hlinkClick r:id="rId3"/>
              </a:rPr>
              <a:t>Training and Support</a:t>
            </a:r>
            <a:r>
              <a:rPr lang="en-US" dirty="0"/>
              <a:t> &gt; </a:t>
            </a:r>
            <a:r>
              <a:rPr lang="en-US" dirty="0">
                <a:hlinkClick r:id="rId3"/>
              </a:rPr>
              <a:t>CASAS Peer Communities</a:t>
            </a:r>
            <a:r>
              <a:rPr lang="en-US" dirty="0"/>
              <a:t> &gt; </a:t>
            </a:r>
            <a:r>
              <a:rPr lang="en-US" dirty="0">
                <a:hlinkClick r:id="rId3"/>
              </a:rPr>
              <a:t>California Accountability</a:t>
            </a:r>
            <a:r>
              <a:rPr lang="en-US" dirty="0"/>
              <a:t> &gt; </a:t>
            </a:r>
          </a:p>
        </p:txBody>
      </p:sp>
      <p:sp>
        <p:nvSpPr>
          <p:cNvPr id="68611" name="Content Placeholder 2">
            <a:extLst>
              <a:ext uri="{C183D7F6-B498-43B3-948B-1728B52AA6E4}">
                <adec:decorative xmlns:adec="http://schemas.microsoft.com/office/drawing/2017/decorative" val="0"/>
              </a:ext>
            </a:extLst>
          </p:cNvPr>
          <p:cNvSpPr>
            <a:spLocks noGrp="1"/>
          </p:cNvSpPr>
          <p:nvPr>
            <p:ph sz="half" idx="1"/>
          </p:nvPr>
        </p:nvSpPr>
        <p:spPr>
          <a:xfrm>
            <a:off x="1676400" y="1981200"/>
            <a:ext cx="8229600" cy="4401194"/>
          </a:xfrm>
        </p:spPr>
        <p:txBody>
          <a:bodyPr/>
          <a:lstStyle/>
          <a:p>
            <a:r>
              <a:rPr lang="en-US" dirty="0">
                <a:solidFill>
                  <a:srgbClr val="002060"/>
                </a:solidFill>
              </a:rPr>
              <a:t>A new 2020-21 CAEP Data Dictionary is available on the CASAS Website to help CAEP meet requirements.</a:t>
            </a:r>
          </a:p>
          <a:p>
            <a:r>
              <a:rPr lang="en-US" dirty="0">
                <a:solidFill>
                  <a:srgbClr val="002060"/>
                </a:solidFill>
              </a:rPr>
              <a:t>20-21 version includes several enhancements and updates.</a:t>
            </a:r>
          </a:p>
          <a:p>
            <a:pPr marL="0" indent="0">
              <a:buNone/>
            </a:pPr>
            <a:r>
              <a:rPr lang="en-US" dirty="0">
                <a:solidFill>
                  <a:srgbClr val="002060"/>
                </a:solidFill>
              </a:rPr>
              <a:t> </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0"/>
          </p:nvPr>
        </p:nvSpPr>
        <p:spPr/>
        <p:txBody>
          <a:bodyPr/>
          <a:lstStyle/>
          <a:p>
            <a:pPr>
              <a:defRPr/>
            </a:pPr>
            <a:fld id="{E76F3421-45A1-4DB6-8E7F-E37026803F41}" type="slidenum">
              <a:rPr lang="en-US" smtClean="0"/>
              <a:pPr>
                <a:defRPr/>
              </a:pPr>
              <a:t>70</a:t>
            </a:fld>
            <a:endParaRPr lang="en-US"/>
          </a:p>
        </p:txBody>
      </p:sp>
      <p:pic>
        <p:nvPicPr>
          <p:cNvPr id="2" name="Picture 1" descr="Screen capture of the Data Dictionary table indicating the Record Type, WIA, WIA."/>
          <p:cNvPicPr>
            <a:picLocks noChangeAspect="1"/>
          </p:cNvPicPr>
          <p:nvPr/>
        </p:nvPicPr>
        <p:blipFill rotWithShape="1">
          <a:blip r:embed="rId4"/>
          <a:srcRect r="2128" b="733"/>
          <a:stretch/>
        </p:blipFill>
        <p:spPr>
          <a:xfrm>
            <a:off x="4114800" y="4000059"/>
            <a:ext cx="5257800" cy="2411088"/>
          </a:xfrm>
          <a:prstGeom prst="rect">
            <a:avLst/>
          </a:prstGeom>
          <a:ln>
            <a:solidFill>
              <a:schemeClr val="accent1"/>
            </a:solidFill>
          </a:ln>
        </p:spPr>
      </p:pic>
    </p:spTree>
    <p:extLst>
      <p:ext uri="{BB962C8B-B14F-4D97-AF65-F5344CB8AC3E}">
        <p14:creationId xmlns:p14="http://schemas.microsoft.com/office/powerpoint/2010/main" val="18789867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Data Submission Calendar</a:t>
            </a:r>
          </a:p>
        </p:txBody>
      </p:sp>
      <p:graphicFrame>
        <p:nvGraphicFramePr>
          <p:cNvPr id="3" name="Table 2"/>
          <p:cNvGraphicFramePr>
            <a:graphicFrameLocks noGrp="1"/>
          </p:cNvGraphicFramePr>
          <p:nvPr>
            <p:extLst>
              <p:ext uri="{D42A27DB-BD31-4B8C-83A1-F6EECF244321}">
                <p14:modId xmlns:p14="http://schemas.microsoft.com/office/powerpoint/2010/main" val="1660511453"/>
              </p:ext>
            </p:extLst>
          </p:nvPr>
        </p:nvGraphicFramePr>
        <p:xfrm>
          <a:off x="509956" y="1936873"/>
          <a:ext cx="10717821" cy="4185072"/>
        </p:xfrm>
        <a:graphic>
          <a:graphicData uri="http://schemas.openxmlformats.org/drawingml/2006/table">
            <a:tbl>
              <a:tblPr firstRow="1" firstCol="1" bandRow="1"/>
              <a:tblGrid>
                <a:gridCol w="4021975">
                  <a:extLst>
                    <a:ext uri="{9D8B030D-6E8A-4147-A177-3AD203B41FA5}">
                      <a16:colId xmlns:a16="http://schemas.microsoft.com/office/drawing/2014/main" val="880788402"/>
                    </a:ext>
                  </a:extLst>
                </a:gridCol>
                <a:gridCol w="3347178">
                  <a:extLst>
                    <a:ext uri="{9D8B030D-6E8A-4147-A177-3AD203B41FA5}">
                      <a16:colId xmlns:a16="http://schemas.microsoft.com/office/drawing/2014/main" val="3641898757"/>
                    </a:ext>
                  </a:extLst>
                </a:gridCol>
                <a:gridCol w="3348668">
                  <a:extLst>
                    <a:ext uri="{9D8B030D-6E8A-4147-A177-3AD203B41FA5}">
                      <a16:colId xmlns:a16="http://schemas.microsoft.com/office/drawing/2014/main" val="570953232"/>
                    </a:ext>
                  </a:extLst>
                </a:gridCol>
              </a:tblGrid>
              <a:tr h="633535">
                <a:tc gridSpan="3">
                  <a:txBody>
                    <a:bodyPr/>
                    <a:lstStyle/>
                    <a:p>
                      <a:pPr marL="0" marR="0" algn="ctr">
                        <a:lnSpc>
                          <a:spcPct val="107000"/>
                        </a:lnSpc>
                        <a:spcBef>
                          <a:spcPts val="0"/>
                        </a:spcBef>
                        <a:spcAft>
                          <a:spcPts val="0"/>
                        </a:spcAft>
                      </a:pPr>
                      <a:r>
                        <a:rPr lang="en-US" sz="3200" b="1" dirty="0">
                          <a:solidFill>
                            <a:srgbClr val="F2F2F2"/>
                          </a:solidFill>
                          <a:effectLst/>
                          <a:latin typeface="Calibri" panose="020F0502020204030204" pitchFamily="34" charset="0"/>
                          <a:ea typeface="Calibri" panose="020F0502020204030204" pitchFamily="34" charset="0"/>
                          <a:cs typeface="Times New Roman" panose="02020603050405020304" pitchFamily="18" charset="0"/>
                        </a:rPr>
                        <a:t>CAEP Program Year Reporting</a:t>
                      </a:r>
                      <a:endParaRPr lang="en-US" sz="3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80941166"/>
                  </a:ext>
                </a:extLst>
              </a:tr>
              <a:tr h="633535">
                <a:tc>
                  <a:txBody>
                    <a:bodyPr/>
                    <a:lstStyle/>
                    <a:p>
                      <a:pPr marL="0" marR="0" algn="ctr">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Date Range</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Reporting Deadline</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36950256"/>
                  </a:ext>
                </a:extLst>
              </a:tr>
              <a:tr h="633535">
                <a:tc>
                  <a:txBody>
                    <a:bodyPr/>
                    <a:lstStyle/>
                    <a:p>
                      <a:pPr marL="0" marR="0" algn="l">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First Quarter</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July 1 – Sept 30</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October 31, 2020</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9697898"/>
                  </a:ext>
                </a:extLst>
              </a:tr>
              <a:tr h="633535">
                <a:tc>
                  <a:txBody>
                    <a:bodyPr/>
                    <a:lstStyle/>
                    <a:p>
                      <a:pPr marL="0" marR="0" algn="l">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Second Quarter</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July 1 – Dec 31</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January 31, 2021</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269874"/>
                  </a:ext>
                </a:extLst>
              </a:tr>
              <a:tr h="633535">
                <a:tc>
                  <a:txBody>
                    <a:bodyPr/>
                    <a:lstStyle/>
                    <a:p>
                      <a:pPr marL="0" marR="0" algn="l">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Third Quarter</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July 1 – Mar 31</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April 30, 2021</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7388169"/>
                  </a:ext>
                </a:extLst>
              </a:tr>
              <a:tr h="633535">
                <a:tc>
                  <a:txBody>
                    <a:bodyPr/>
                    <a:lstStyle/>
                    <a:p>
                      <a:pPr marL="0" marR="0" algn="l">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Fourth Quarter-EOY</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July 1 – June 30</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August</a:t>
                      </a:r>
                      <a:r>
                        <a:rPr lang="en-US" sz="3200" b="1" baseline="0" dirty="0">
                          <a:effectLst/>
                          <a:latin typeface="Calibri" panose="020F0502020204030204" pitchFamily="34" charset="0"/>
                          <a:ea typeface="Calibri" panose="020F0502020204030204" pitchFamily="34" charset="0"/>
                          <a:cs typeface="Times New Roman" panose="02020603050405020304" pitchFamily="18" charset="0"/>
                        </a:rPr>
                        <a:t> 1, 2021</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0370159"/>
                  </a:ext>
                </a:extLst>
              </a:tr>
            </a:tbl>
          </a:graphicData>
        </a:graphic>
      </p:graphicFrame>
      <p:pic>
        <p:nvPicPr>
          <p:cNvPr id="5" name="Picture 4">
            <a:extLst>
              <a:ext uri="{FF2B5EF4-FFF2-40B4-BE49-F238E27FC236}">
                <a16:creationId xmlns:a16="http://schemas.microsoft.com/office/drawing/2014/main" id="{2D0D5399-5CA2-44F8-A9FA-78301F7FD5B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1174" y="6309312"/>
            <a:ext cx="2188654" cy="548688"/>
          </a:xfrm>
          <a:prstGeom prst="rect">
            <a:avLst/>
          </a:prstGeom>
        </p:spPr>
      </p:pic>
    </p:spTree>
    <p:extLst>
      <p:ext uri="{BB962C8B-B14F-4D97-AF65-F5344CB8AC3E}">
        <p14:creationId xmlns:p14="http://schemas.microsoft.com/office/powerpoint/2010/main" val="6845519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 Quarterly Data Submission Wizard</a:t>
            </a:r>
            <a:endParaRPr lang="en-US" i="1" dirty="0"/>
          </a:p>
        </p:txBody>
      </p:sp>
      <p:sp>
        <p:nvSpPr>
          <p:cNvPr id="2" name="Content Placeholder 1"/>
          <p:cNvSpPr>
            <a:spLocks noGrp="1"/>
          </p:cNvSpPr>
          <p:nvPr>
            <p:ph idx="4294967295"/>
          </p:nvPr>
        </p:nvSpPr>
        <p:spPr>
          <a:xfrm>
            <a:off x="838200" y="1695688"/>
            <a:ext cx="9243291" cy="4810681"/>
          </a:xfrm>
        </p:spPr>
        <p:txBody>
          <a:bodyPr>
            <a:normAutofit/>
          </a:bodyPr>
          <a:lstStyle/>
          <a:p>
            <a:r>
              <a:rPr lang="en-US" sz="3600" dirty="0"/>
              <a:t>Beginning first quarter of PY 2020-21, agencies will use the TE Quarterly Data Submission Wizard to submit quarterly data, including the Data Integrity Report (DIR).</a:t>
            </a:r>
          </a:p>
          <a:p>
            <a:r>
              <a:rPr lang="en-US" sz="3600" dirty="0"/>
              <a:t>Agencies will no longer send separate pdf copies of the DIR when completing quarterly data requirements.</a:t>
            </a:r>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fld id="{401CF334-2D5C-4859-84A6-CA7E6E43FAEB}" type="slidenum">
              <a:rPr lang="en-US" smtClean="0"/>
              <a:pPr/>
              <a:t>72</a:t>
            </a:fld>
            <a:endParaRPr lang="en-US" dirty="0"/>
          </a:p>
        </p:txBody>
      </p:sp>
      <p:pic>
        <p:nvPicPr>
          <p:cNvPr id="6" name="Picture 5">
            <a:extLst>
              <a:ext uri="{FF2B5EF4-FFF2-40B4-BE49-F238E27FC236}">
                <a16:creationId xmlns:a16="http://schemas.microsoft.com/office/drawing/2014/main" id="{142D0FDE-DCF4-425F-A8FE-CD252FD98EB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1722" y="6195012"/>
            <a:ext cx="2188654" cy="548688"/>
          </a:xfrm>
          <a:prstGeom prst="rect">
            <a:avLst/>
          </a:prstGeom>
        </p:spPr>
      </p:pic>
    </p:spTree>
    <p:extLst>
      <p:ext uri="{BB962C8B-B14F-4D97-AF65-F5344CB8AC3E}">
        <p14:creationId xmlns:p14="http://schemas.microsoft.com/office/powerpoint/2010/main" val="323932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433" y="351477"/>
            <a:ext cx="10645254" cy="931412"/>
          </a:xfrm>
        </p:spPr>
        <p:txBody>
          <a:bodyPr>
            <a:normAutofit fontScale="90000"/>
          </a:bodyPr>
          <a:lstStyle/>
          <a:p>
            <a:r>
              <a:rPr lang="en-US" b="1" dirty="0"/>
              <a:t>CAEP Program Structure: Summary of Changes in PY 2019-20</a:t>
            </a:r>
          </a:p>
        </p:txBody>
      </p:sp>
      <p:sp>
        <p:nvSpPr>
          <p:cNvPr id="3" name="Content Placeholder 2"/>
          <p:cNvSpPr>
            <a:spLocks noGrp="1"/>
          </p:cNvSpPr>
          <p:nvPr>
            <p:ph idx="1"/>
          </p:nvPr>
        </p:nvSpPr>
        <p:spPr>
          <a:xfrm>
            <a:off x="409433" y="1637730"/>
            <a:ext cx="11637157" cy="5065073"/>
          </a:xfrm>
        </p:spPr>
        <p:txBody>
          <a:bodyPr>
            <a:normAutofit/>
          </a:bodyPr>
          <a:lstStyle/>
          <a:p>
            <a:r>
              <a:rPr lang="en-US" sz="3600" dirty="0"/>
              <a:t>Workforce Reentry is now Workforce Preparation.</a:t>
            </a:r>
          </a:p>
          <a:p>
            <a:r>
              <a:rPr lang="en-US" sz="3600" dirty="0"/>
              <a:t>“Adults served” now includes three categories of learners</a:t>
            </a:r>
          </a:p>
          <a:p>
            <a:r>
              <a:rPr lang="en-US" sz="3600" dirty="0"/>
              <a:t>Tracking hours by program for learners in multiple programs</a:t>
            </a:r>
          </a:p>
          <a:p>
            <a:r>
              <a:rPr lang="en-US" sz="3600" dirty="0"/>
              <a:t>CAEP will not track service hours.</a:t>
            </a:r>
          </a:p>
          <a:p>
            <a:r>
              <a:rPr lang="en-US" sz="3600" dirty="0"/>
              <a:t>Agencies will record student barriers at intake.</a:t>
            </a:r>
          </a:p>
          <a:p>
            <a:r>
              <a:rPr lang="en-US" sz="3600" dirty="0"/>
              <a:t>The Passage of Exam Measurable Skills Gain for WIOA I will align with the CAEP Occupational Skills Gain and Workforce Preparation Outcome.</a:t>
            </a:r>
          </a:p>
          <a:p>
            <a:endParaRPr lang="en-US" sz="3600" dirty="0"/>
          </a:p>
          <a:p>
            <a:endParaRPr lang="en-US" sz="3600" dirty="0"/>
          </a:p>
          <a:p>
            <a:endParaRPr lang="en-US" sz="3600" dirty="0"/>
          </a:p>
          <a:p>
            <a:pPr marL="0" indent="0">
              <a:buNone/>
            </a:pPr>
            <a:endParaRPr lang="en-US" sz="3600" dirty="0"/>
          </a:p>
        </p:txBody>
      </p:sp>
    </p:spTree>
    <p:extLst>
      <p:ext uri="{BB962C8B-B14F-4D97-AF65-F5344CB8AC3E}">
        <p14:creationId xmlns:p14="http://schemas.microsoft.com/office/powerpoint/2010/main" val="1156775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672" y="365125"/>
            <a:ext cx="10876128" cy="1325563"/>
          </a:xfrm>
        </p:spPr>
        <p:txBody>
          <a:bodyPr/>
          <a:lstStyle/>
          <a:p>
            <a:r>
              <a:rPr lang="en-US" dirty="0"/>
              <a:t>CAEP Reporting : CAEP Programs Under CTE </a:t>
            </a:r>
          </a:p>
        </p:txBody>
      </p:sp>
      <p:sp>
        <p:nvSpPr>
          <p:cNvPr id="4" name="Rectangle: Rounded Corners 57">
            <a:extLst>
              <a:ext uri="{FF2B5EF4-FFF2-40B4-BE49-F238E27FC236}">
                <a16:creationId xmlns:a16="http://schemas.microsoft.com/office/drawing/2014/main" id="{635E9149-C0F3-42CA-B16A-C5BE72C78F65}"/>
              </a:ext>
              <a:ext uri="{C183D7F6-B498-43B3-948B-1728B52AA6E4}">
                <adec:decorative xmlns:adec="http://schemas.microsoft.com/office/drawing/2017/decorative" val="1"/>
              </a:ext>
            </a:extLst>
          </p:cNvPr>
          <p:cNvSpPr/>
          <p:nvPr/>
        </p:nvSpPr>
        <p:spPr>
          <a:xfrm>
            <a:off x="1342103" y="1900648"/>
            <a:ext cx="9507794" cy="4441158"/>
          </a:xfrm>
          <a:prstGeom prst="roundRect">
            <a:avLst>
              <a:gd name="adj" fmla="val 10000"/>
            </a:avLst>
          </a:prstGeom>
          <a:solidFill>
            <a:srgbClr val="FFFF00"/>
          </a:solidFill>
          <a:ln w="25400" cap="flat" cmpd="sng" algn="ctr">
            <a:solidFill>
              <a:schemeClr val="accent1"/>
            </a:solidFill>
            <a:prstDash val="solid"/>
          </a:ln>
          <a:effectLst/>
        </p:spPr>
      </p:sp>
      <p:sp>
        <p:nvSpPr>
          <p:cNvPr id="5" name="Rectangle: Rounded Corners 7">
            <a:extLst>
              <a:ext uri="{FF2B5EF4-FFF2-40B4-BE49-F238E27FC236}">
                <a16:creationId xmlns:a16="http://schemas.microsoft.com/office/drawing/2014/main" id="{80459C54-2131-4ED3-A5E5-028C441B8237}"/>
              </a:ext>
            </a:extLst>
          </p:cNvPr>
          <p:cNvSpPr txBox="1"/>
          <p:nvPr/>
        </p:nvSpPr>
        <p:spPr>
          <a:xfrm>
            <a:off x="1694348" y="2106772"/>
            <a:ext cx="9035800" cy="4028910"/>
          </a:xfrm>
          <a:prstGeom prst="rect">
            <a:avLst/>
          </a:prstGeom>
          <a:solidFill>
            <a:srgbClr val="F7FFAB"/>
          </a:solidFill>
          <a:ln>
            <a:solidFill>
              <a:schemeClr val="accent1"/>
            </a:solidFill>
          </a:ln>
          <a:effectLst/>
        </p:spPr>
        <p:txBody>
          <a:bodyPr spcFirstLastPara="0" vert="horz" wrap="square" lIns="60960" tIns="60960" rIns="60960" bIns="60960" numCol="1" spcCol="1270" anchor="ctr" anchorCtr="0">
            <a:noAutofit/>
          </a:bodyPr>
          <a:lstStyle/>
          <a:p>
            <a:pPr marL="0" marR="0" lvl="0" indent="0" defTabSz="711200" eaLnBrk="1" fontAlgn="auto" latinLnBrk="0" hangingPunct="1">
              <a:lnSpc>
                <a:spcPct val="90000"/>
              </a:lnSpc>
              <a:spcBef>
                <a:spcPts val="600"/>
              </a:spcBef>
              <a:spcAft>
                <a:spcPts val="0"/>
              </a:spcAft>
              <a:buClrTx/>
              <a:buSzTx/>
              <a:buFontTx/>
              <a:buNone/>
              <a:tabLst/>
              <a:defRPr/>
            </a:pPr>
            <a:r>
              <a:rPr kumimoji="0" lang="en-US" sz="2000" b="1"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rPr>
              <a:t> </a:t>
            </a:r>
            <a:r>
              <a:rPr lang="en-US" sz="2800" b="1" kern="0" dirty="0">
                <a:solidFill>
                  <a:srgbClr val="000000">
                    <a:lumMod val="65000"/>
                    <a:lumOff val="35000"/>
                  </a:srgbClr>
                </a:solidFill>
                <a:latin typeface="Helvetica"/>
                <a:cs typeface="Helvetica"/>
                <a:sym typeface="Helvetica"/>
              </a:rPr>
              <a:t>Career and Technical Education (</a:t>
            </a:r>
            <a:r>
              <a:rPr kumimoji="0" lang="en-US" sz="2800" b="1"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rPr>
              <a:t>CTE)</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2800" kern="0" dirty="0">
                <a:solidFill>
                  <a:srgbClr val="000000">
                    <a:lumMod val="65000"/>
                    <a:lumOff val="35000"/>
                  </a:srgbClr>
                </a:solidFill>
                <a:latin typeface="Helvetica"/>
                <a:cs typeface="Helvetica"/>
                <a:sym typeface="Helvetica"/>
              </a:rPr>
              <a:t>CTE – Long term/occupation specific</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2800"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rPr>
              <a:t>Short Term CTE – short term/occupation specific</a:t>
            </a:r>
          </a:p>
          <a:p>
            <a:pPr marL="457200" lvl="0" indent="-457200" defTabSz="711200">
              <a:lnSpc>
                <a:spcPct val="90000"/>
              </a:lnSpc>
              <a:spcBef>
                <a:spcPts val="600"/>
              </a:spcBef>
              <a:buFont typeface="Arial" panose="020B0604020202020204" pitchFamily="34" charset="0"/>
              <a:buChar char="•"/>
              <a:defRPr/>
            </a:pPr>
            <a:r>
              <a:rPr lang="en-US" sz="2800" b="1" i="1" kern="0" dirty="0">
                <a:solidFill>
                  <a:srgbClr val="000000">
                    <a:lumMod val="65000"/>
                    <a:lumOff val="35000"/>
                  </a:srgbClr>
                </a:solidFill>
                <a:latin typeface="Helvetica"/>
                <a:cs typeface="Helvetica"/>
                <a:sym typeface="Helvetica"/>
              </a:rPr>
              <a:t>Pre-Apprenticeship </a:t>
            </a:r>
            <a:r>
              <a:rPr lang="en-US" sz="2800" kern="0" dirty="0">
                <a:solidFill>
                  <a:srgbClr val="000000">
                    <a:lumMod val="65000"/>
                    <a:lumOff val="35000"/>
                  </a:srgbClr>
                </a:solidFill>
                <a:latin typeface="Helvetica"/>
                <a:cs typeface="Helvetica"/>
                <a:sym typeface="Helvetica"/>
              </a:rPr>
              <a:t>– Long term/occupation specific</a:t>
            </a:r>
          </a:p>
          <a:p>
            <a:pPr marL="457200" indent="-457200" defTabSz="711200">
              <a:lnSpc>
                <a:spcPct val="90000"/>
              </a:lnSpc>
              <a:spcBef>
                <a:spcPts val="600"/>
              </a:spcBef>
              <a:buFont typeface="Arial" panose="020B0604020202020204" pitchFamily="34" charset="0"/>
              <a:buChar char="•"/>
              <a:defRPr/>
            </a:pPr>
            <a:r>
              <a:rPr kumimoji="0" lang="en-US" sz="2800" b="1" i="1" u="none" strike="noStrike" kern="0" cap="none" spc="0" normalizeH="0" baseline="0" noProof="0" dirty="0">
                <a:ln>
                  <a:noFill/>
                </a:ln>
                <a:solidFill>
                  <a:srgbClr val="000000">
                    <a:lumMod val="65000"/>
                    <a:lumOff val="35000"/>
                  </a:srgbClr>
                </a:solidFill>
                <a:effectLst/>
                <a:uLnTx/>
                <a:uFillTx/>
                <a:latin typeface="Helvetica"/>
                <a:cs typeface="Helvetica"/>
                <a:sym typeface="Helvetica"/>
              </a:rPr>
              <a:t>Workforce Preparation </a:t>
            </a:r>
            <a:r>
              <a:rPr lang="en-US" sz="2800" kern="0" dirty="0">
                <a:solidFill>
                  <a:srgbClr val="000000">
                    <a:lumMod val="65000"/>
                    <a:lumOff val="35000"/>
                  </a:srgbClr>
                </a:solidFill>
                <a:latin typeface="Helvetica"/>
                <a:cs typeface="Helvetica"/>
                <a:sym typeface="Helvetica"/>
              </a:rPr>
              <a:t>– Short term/not occupation specific</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endParaRPr kumimoji="0" lang="en-US" sz="2800" b="1" i="1" u="none" strike="noStrike" kern="0" cap="none" spc="0" normalizeH="0" baseline="0" noProof="0" dirty="0">
              <a:ln>
                <a:noFill/>
              </a:ln>
              <a:solidFill>
                <a:srgbClr val="000000">
                  <a:lumMod val="65000"/>
                  <a:lumOff val="35000"/>
                </a:srgbClr>
              </a:solidFill>
              <a:effectLst/>
              <a:uLnTx/>
              <a:uFillTx/>
              <a:latin typeface="Helvetica"/>
              <a:cs typeface="Helvetica"/>
              <a:sym typeface="Helvetica"/>
            </a:endParaRPr>
          </a:p>
          <a:p>
            <a:pPr marL="0" marR="0" lvl="0" indent="0" defTabSz="711200" eaLnBrk="1" fontAlgn="auto" latinLnBrk="0" hangingPunct="1">
              <a:lnSpc>
                <a:spcPct val="90000"/>
              </a:lnSpc>
              <a:spcBef>
                <a:spcPts val="600"/>
              </a:spcBef>
              <a:spcAft>
                <a:spcPts val="0"/>
              </a:spcAft>
              <a:buClrTx/>
              <a:buSzTx/>
              <a:buFontTx/>
              <a:buNone/>
              <a:tabLst/>
              <a:defRPr/>
            </a:pPr>
            <a:endParaRPr kumimoji="0" lang="en-US" sz="2800" b="1"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endParaRPr>
          </a:p>
        </p:txBody>
      </p:sp>
    </p:spTree>
    <p:extLst>
      <p:ext uri="{BB962C8B-B14F-4D97-AF65-F5344CB8AC3E}">
        <p14:creationId xmlns:p14="http://schemas.microsoft.com/office/powerpoint/2010/main" val="38929199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A63EC8831FDA347B3B4D34C1588A676" ma:contentTypeVersion="9" ma:contentTypeDescription="Create a new document." ma:contentTypeScope="" ma:versionID="49022d9c6748ba69e7b2fe662ac3c916">
  <xsd:schema xmlns:xsd="http://www.w3.org/2001/XMLSchema" xmlns:xs="http://www.w3.org/2001/XMLSchema" xmlns:p="http://schemas.microsoft.com/office/2006/metadata/properties" xmlns:ns2="8c8cfe39-bfce-4918-a795-97474633b185" targetNamespace="http://schemas.microsoft.com/office/2006/metadata/properties" ma:root="true" ma:fieldsID="c4c8eb59ebb8c9be671b9fefaa368489" ns2:_="">
    <xsd:import namespace="8c8cfe39-bfce-4918-a795-97474633b18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8cfe39-bfce-4918-a795-97474633b1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88CC8C-F292-47EA-B9C8-6362D2C7DB68}">
  <ds:schemaRefs>
    <ds:schemaRef ds:uri="http://schemas.microsoft.com/sharepoint/v3/contenttype/forms"/>
  </ds:schemaRefs>
</ds:datastoreItem>
</file>

<file path=customXml/itemProps2.xml><?xml version="1.0" encoding="utf-8"?>
<ds:datastoreItem xmlns:ds="http://schemas.openxmlformats.org/officeDocument/2006/customXml" ds:itemID="{4D10C05D-FA45-4E53-8642-966D17CC59F6}">
  <ds:schemaRefs>
    <ds:schemaRef ds:uri="http://purl.org/dc/terms/"/>
    <ds:schemaRef ds:uri="http://schemas.microsoft.com/office/2006/documentManagement/types"/>
    <ds:schemaRef ds:uri="http://purl.org/dc/dcmitype/"/>
    <ds:schemaRef ds:uri="8c8cfe39-bfce-4918-a795-97474633b185"/>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4C6960B-E5D9-4891-81EE-20571EBD56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8cfe39-bfce-4918-a795-97474633b1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6647</TotalTime>
  <Words>4096</Words>
  <Application>Microsoft Office PowerPoint</Application>
  <PresentationFormat>Widescreen</PresentationFormat>
  <Paragraphs>558</Paragraphs>
  <Slides>72</Slides>
  <Notes>46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72</vt:i4>
      </vt:variant>
    </vt:vector>
  </HeadingPairs>
  <TitlesOfParts>
    <vt:vector size="82" baseType="lpstr">
      <vt:lpstr>Helvetica Neue Medium</vt:lpstr>
      <vt:lpstr>Arial</vt:lpstr>
      <vt:lpstr>Calibri</vt:lpstr>
      <vt:lpstr>Calibri Light</vt:lpstr>
      <vt:lpstr>Helvetica</vt:lpstr>
      <vt:lpstr>Helvetica Neue</vt:lpstr>
      <vt:lpstr>Helvetica Neue Light</vt:lpstr>
      <vt:lpstr>Wingdings</vt:lpstr>
      <vt:lpstr>Office Theme</vt:lpstr>
      <vt:lpstr>White</vt:lpstr>
      <vt:lpstr>CAEP Accountability Advanced 2020-21</vt:lpstr>
      <vt:lpstr>Agenda via Chat </vt:lpstr>
      <vt:lpstr>COVID-19’s Effect on CA WIOA II Agencies</vt:lpstr>
      <vt:lpstr>OCTAE Memorandums</vt:lpstr>
      <vt:lpstr>OCTAE Memorandums </vt:lpstr>
      <vt:lpstr>PY 2020-21 CAEP Program Structure: 5 Programs</vt:lpstr>
      <vt:lpstr>PY 2020-21 CAEP Program Structure:  Primary Programs</vt:lpstr>
      <vt:lpstr>CAEP Program Structure: Summary of Changes in PY 2019-20</vt:lpstr>
      <vt:lpstr>CAEP Reporting : CAEP Programs Under CTE </vt:lpstr>
      <vt:lpstr>CAEP Reporting: Adults Served</vt:lpstr>
      <vt:lpstr>CAEP Reporting: Hours by Program</vt:lpstr>
      <vt:lpstr>CAEP Program Reporting: Instructional Hours</vt:lpstr>
      <vt:lpstr>CAEP Program Reporting: Instructional Hours </vt:lpstr>
      <vt:lpstr>CAEP Program Reporting: Student Barriers to Employment</vt:lpstr>
      <vt:lpstr>CAEP Reporting: CTE measurable skills gains</vt:lpstr>
      <vt:lpstr>WIOA Alignment to AB 104</vt:lpstr>
      <vt:lpstr>CAEP Outcomes</vt:lpstr>
      <vt:lpstr>Literacy Gains</vt:lpstr>
      <vt:lpstr>Literacy Gains – HS Credits</vt:lpstr>
      <vt:lpstr>Literacy Gains – CTE Related Outcomes</vt:lpstr>
      <vt:lpstr>Occupational Outcomes: Post-Secondary vs. Literacy Gains</vt:lpstr>
      <vt:lpstr>CAEP Program Outcomes:  Passing Knowledge-Based Exam </vt:lpstr>
      <vt:lpstr>MSG’s for CTE </vt:lpstr>
      <vt:lpstr>MSG’s for CTE  </vt:lpstr>
      <vt:lpstr>Transition</vt:lpstr>
      <vt:lpstr>Transition </vt:lpstr>
      <vt:lpstr>Immigrant Integration AB2098</vt:lpstr>
      <vt:lpstr>AB 2098 – Immigrant Integration</vt:lpstr>
      <vt:lpstr>AB 2098 – Immigrant Integration </vt:lpstr>
      <vt:lpstr>I3 Reports in TE</vt:lpstr>
      <vt:lpstr>Passed I3 Outcome</vt:lpstr>
      <vt:lpstr>Learner Results and WIOA Milestones</vt:lpstr>
      <vt:lpstr>Records – Students – Records  </vt:lpstr>
      <vt:lpstr>CAEP Short Term Services</vt:lpstr>
      <vt:lpstr>Supportive Services</vt:lpstr>
      <vt:lpstr>Training Services</vt:lpstr>
      <vt:lpstr>Transition Services</vt:lpstr>
      <vt:lpstr>CAEP Short Term Services – COVID-19 Update</vt:lpstr>
      <vt:lpstr>CAEP Short Term Services– COVID-19 Update</vt:lpstr>
      <vt:lpstr>CAEP Short Term Services </vt:lpstr>
      <vt:lpstr>CAEP Summary</vt:lpstr>
      <vt:lpstr>AEP Data Integrity</vt:lpstr>
      <vt:lpstr>Summary Information</vt:lpstr>
      <vt:lpstr>CAEP Data Integrity Report: PY 20-21</vt:lpstr>
      <vt:lpstr>CAEP Data Integrity Report: PY 20-21 </vt:lpstr>
      <vt:lpstr>CAEP Consortium Manager Reports </vt:lpstr>
      <vt:lpstr>Highest Diploma in U.S.</vt:lpstr>
      <vt:lpstr>CAEP Summary and Barriers </vt:lpstr>
      <vt:lpstr>Literacy Gains Outcomes – COVID-19 Update</vt:lpstr>
      <vt:lpstr>Literacy Gains Outcomes– COVID-19 Update</vt:lpstr>
      <vt:lpstr>Literacy Gains Outcomes– COVID-19 Update </vt:lpstr>
      <vt:lpstr>Troubleshooting Examples</vt:lpstr>
      <vt:lpstr>Interaction with Tables</vt:lpstr>
      <vt:lpstr>Interaction with Tables (cont)</vt:lpstr>
      <vt:lpstr>Interaction with Tables (cont) </vt:lpstr>
      <vt:lpstr>Interaction with Tables (cont)  </vt:lpstr>
      <vt:lpstr>Interaction with Tables (cont)    </vt:lpstr>
      <vt:lpstr>Interaction with Tables (cont)     </vt:lpstr>
      <vt:lpstr>Interaction with Tables (cont)        </vt:lpstr>
      <vt:lpstr>Interaction with Tables (cont)          </vt:lpstr>
      <vt:lpstr>Interaction with Tables (cont)       </vt:lpstr>
      <vt:lpstr>Interaction with Tables (cont)   </vt:lpstr>
      <vt:lpstr>Interaction with Tables (cont)      </vt:lpstr>
      <vt:lpstr>Interaction with Tables (cont)         </vt:lpstr>
      <vt:lpstr>Measure Agency and Consortium Level Performance and Persistence:</vt:lpstr>
      <vt:lpstr>Updates to Resources and Materials</vt:lpstr>
      <vt:lpstr>Remote Testing</vt:lpstr>
      <vt:lpstr>CASAS Reading Level Indicator (RLI)</vt:lpstr>
      <vt:lpstr>About the CASAS RLI</vt:lpstr>
      <vt:lpstr>2020-21 CAEP Data Dictionary </vt:lpstr>
      <vt:lpstr>Data Submission Calendar</vt:lpstr>
      <vt:lpstr>TE Quarterly Data Submission Wizard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CAEP Accountability Advanced 2020-21</dc:title>
  <dc:creator>Jay Wright</dc:creator>
  <cp:lastModifiedBy>Patrick Scouten</cp:lastModifiedBy>
  <cp:revision>217</cp:revision>
  <cp:lastPrinted>2019-06-06T18:02:10Z</cp:lastPrinted>
  <dcterms:created xsi:type="dcterms:W3CDTF">2018-06-04T21:59:02Z</dcterms:created>
  <dcterms:modified xsi:type="dcterms:W3CDTF">2020-12-22T17:41:53Z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0x0101003A63EC8831FDA347B3B4D34C1588A676</vt:lpwstr>
  </property>
</Properties>
</file>