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609" r:id="rId2"/>
    <p:sldId id="698" r:id="rId3"/>
    <p:sldId id="695" r:id="rId4"/>
    <p:sldId id="705" r:id="rId5"/>
    <p:sldId id="706" r:id="rId6"/>
    <p:sldId id="667" r:id="rId7"/>
    <p:sldId id="668" r:id="rId8"/>
    <p:sldId id="669" r:id="rId9"/>
    <p:sldId id="670" r:id="rId10"/>
    <p:sldId id="699" r:id="rId11"/>
    <p:sldId id="651" r:id="rId12"/>
    <p:sldId id="652" r:id="rId13"/>
    <p:sldId id="656" r:id="rId14"/>
    <p:sldId id="655" r:id="rId15"/>
    <p:sldId id="696" r:id="rId16"/>
    <p:sldId id="697" r:id="rId17"/>
    <p:sldId id="684" r:id="rId18"/>
    <p:sldId id="701" r:id="rId19"/>
    <p:sldId id="702" r:id="rId20"/>
    <p:sldId id="661" r:id="rId21"/>
    <p:sldId id="662" r:id="rId22"/>
    <p:sldId id="663" r:id="rId23"/>
    <p:sldId id="700" r:id="rId24"/>
    <p:sldId id="687" r:id="rId25"/>
    <p:sldId id="703" r:id="rId26"/>
    <p:sldId id="688" r:id="rId27"/>
    <p:sldId id="689" r:id="rId28"/>
    <p:sldId id="690" r:id="rId29"/>
    <p:sldId id="691" r:id="rId30"/>
    <p:sldId id="692" r:id="rId31"/>
    <p:sldId id="693" r:id="rId32"/>
    <p:sldId id="628" r:id="rId33"/>
    <p:sldId id="642" r:id="rId34"/>
    <p:sldId id="704" r:id="rId35"/>
    <p:sldId id="646" r:id="rId36"/>
    <p:sldId id="648" r:id="rId37"/>
    <p:sldId id="647" r:id="rId38"/>
    <p:sldId id="617" r:id="rId39"/>
    <p:sldId id="650" r:id="rId40"/>
    <p:sldId id="625" r:id="rId41"/>
    <p:sldId id="641" r:id="rId42"/>
    <p:sldId id="631" r:id="rId43"/>
    <p:sldId id="633" r:id="rId44"/>
    <p:sldId id="639" r:id="rId45"/>
    <p:sldId id="638" r:id="rId46"/>
    <p:sldId id="707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1655" autoAdjust="0"/>
  </p:normalViewPr>
  <p:slideViewPr>
    <p:cSldViewPr snapToGrid="0">
      <p:cViewPr varScale="1">
        <p:scale>
          <a:sx n="128" d="100"/>
          <a:sy n="128" d="100"/>
        </p:scale>
        <p:origin x="1672" y="176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napToGrid="0" showGuides="1">
      <p:cViewPr varScale="1">
        <p:scale>
          <a:sx n="132" d="100"/>
          <a:sy n="132" d="100"/>
        </p:scale>
        <p:origin x="11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0DE3-A03E-424E-9773-63BE4D6574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0F260D-43B2-4B57-B92A-160602DD1764}">
      <dgm:prSet phldrT="[Text]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Literacy Gains</a:t>
          </a:r>
        </a:p>
      </dgm:t>
    </dgm:pt>
    <dgm:pt modelId="{D72B88D4-019F-44D1-8D75-C75E50F98E0A}" type="parTrans" cxnId="{832B874B-3D65-4AFD-8E59-11AD74D49DBF}">
      <dgm:prSet/>
      <dgm:spPr/>
      <dgm:t>
        <a:bodyPr/>
        <a:lstStyle/>
        <a:p>
          <a:endParaRPr lang="en-US"/>
        </a:p>
      </dgm:t>
    </dgm:pt>
    <dgm:pt modelId="{32B5D89C-BC59-4D20-B294-76ACA26778E0}" type="sibTrans" cxnId="{832B874B-3D65-4AFD-8E59-11AD74D49DBF}">
      <dgm:prSet/>
      <dgm:spPr/>
      <dgm:t>
        <a:bodyPr/>
        <a:lstStyle/>
        <a:p>
          <a:endParaRPr lang="en-US"/>
        </a:p>
      </dgm:t>
    </dgm:pt>
    <dgm:pt modelId="{5D275C60-CCA1-41F8-A9EA-678C61F09B80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HSE/HS Diploma</a:t>
          </a:r>
        </a:p>
      </dgm:t>
    </dgm:pt>
    <dgm:pt modelId="{8FED4B3C-D6F4-40B0-B8AE-B45F00A9FBD2}" type="parTrans" cxnId="{ED4CE227-D2F6-441A-B985-5751150A50C1}">
      <dgm:prSet/>
      <dgm:spPr/>
      <dgm:t>
        <a:bodyPr/>
        <a:lstStyle/>
        <a:p>
          <a:endParaRPr lang="en-US"/>
        </a:p>
      </dgm:t>
    </dgm:pt>
    <dgm:pt modelId="{508CFF85-D7EA-49AD-933C-21CF872EAE43}" type="sibTrans" cxnId="{ED4CE227-D2F6-441A-B985-5751150A50C1}">
      <dgm:prSet/>
      <dgm:spPr/>
      <dgm:t>
        <a:bodyPr/>
        <a:lstStyle/>
        <a:p>
          <a:endParaRPr lang="en-US"/>
        </a:p>
      </dgm:t>
    </dgm:pt>
    <dgm:pt modelId="{81A44736-A976-4AAA-B439-7EF072CD8FB3}">
      <dgm:prSet phldrT="[Text]"/>
      <dgm:spPr>
        <a:solidFill>
          <a:srgbClr val="B2B61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Post-Secondary</a:t>
          </a:r>
        </a:p>
      </dgm:t>
    </dgm:pt>
    <dgm:pt modelId="{974BA200-230F-4FF4-9BB3-1DA38AAA3901}" type="parTrans" cxnId="{7B3FA3F8-2110-4C38-A706-FAD98A3CD078}">
      <dgm:prSet/>
      <dgm:spPr/>
      <dgm:t>
        <a:bodyPr/>
        <a:lstStyle/>
        <a:p>
          <a:endParaRPr lang="en-US"/>
        </a:p>
      </dgm:t>
    </dgm:pt>
    <dgm:pt modelId="{9F9786F5-5DE6-4195-9431-A05C3654CA04}" type="sibTrans" cxnId="{7B3FA3F8-2110-4C38-A706-FAD98A3CD078}">
      <dgm:prSet/>
      <dgm:spPr/>
      <dgm:t>
        <a:bodyPr/>
        <a:lstStyle/>
        <a:p>
          <a:endParaRPr lang="en-US"/>
        </a:p>
      </dgm:t>
    </dgm:pt>
    <dgm:pt modelId="{F2B9BF7C-04ED-4AF2-BC3B-EEAAB000390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Enter Employment</a:t>
          </a:r>
        </a:p>
      </dgm:t>
    </dgm:pt>
    <dgm:pt modelId="{52CD791C-1303-4A9C-BAF0-F387A26CA7AF}" type="parTrans" cxnId="{85584AF6-B8DC-4613-BAC5-199A6490CFF8}">
      <dgm:prSet/>
      <dgm:spPr/>
      <dgm:t>
        <a:bodyPr/>
        <a:lstStyle/>
        <a:p>
          <a:endParaRPr lang="en-US"/>
        </a:p>
      </dgm:t>
    </dgm:pt>
    <dgm:pt modelId="{AD55BD5B-0F26-4F30-A57B-A2772E0B101F}" type="sibTrans" cxnId="{85584AF6-B8DC-4613-BAC5-199A6490CFF8}">
      <dgm:prSet/>
      <dgm:spPr/>
      <dgm:t>
        <a:bodyPr/>
        <a:lstStyle/>
        <a:p>
          <a:endParaRPr lang="en-US"/>
        </a:p>
      </dgm:t>
    </dgm:pt>
    <dgm:pt modelId="{9A388ACC-B305-494E-9412-F7682693BA23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Increase Wages</a:t>
          </a:r>
        </a:p>
      </dgm:t>
    </dgm:pt>
    <dgm:pt modelId="{F7532BD2-0DA4-422C-B4B7-14DDFF9878A6}" type="parTrans" cxnId="{98C5E155-23AB-4A8A-BF7A-9DB4F4C0D469}">
      <dgm:prSet/>
      <dgm:spPr/>
      <dgm:t>
        <a:bodyPr/>
        <a:lstStyle/>
        <a:p>
          <a:endParaRPr lang="en-US"/>
        </a:p>
      </dgm:t>
    </dgm:pt>
    <dgm:pt modelId="{EE93F87B-DD0C-4348-93E4-6434D95BDA0A}" type="sibTrans" cxnId="{98C5E155-23AB-4A8A-BF7A-9DB4F4C0D469}">
      <dgm:prSet/>
      <dgm:spPr/>
      <dgm:t>
        <a:bodyPr/>
        <a:lstStyle/>
        <a:p>
          <a:endParaRPr lang="en-US"/>
        </a:p>
      </dgm:t>
    </dgm:pt>
    <dgm:pt modelId="{DB6E580F-7BC6-4F04-BA13-B021AC6B2EE4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Transition</a:t>
          </a:r>
        </a:p>
      </dgm:t>
    </dgm:pt>
    <dgm:pt modelId="{BFC5F69C-5E79-4851-AE66-24AA7853593A}" type="parTrans" cxnId="{5419A5BD-A10C-4F4B-99DD-C8DFF18F9D1A}">
      <dgm:prSet/>
      <dgm:spPr/>
      <dgm:t>
        <a:bodyPr/>
        <a:lstStyle/>
        <a:p>
          <a:endParaRPr lang="en-US"/>
        </a:p>
      </dgm:t>
    </dgm:pt>
    <dgm:pt modelId="{603B8FB9-B4F9-4779-B587-CACC342D9E38}" type="sibTrans" cxnId="{5419A5BD-A10C-4F4B-99DD-C8DFF18F9D1A}">
      <dgm:prSet/>
      <dgm:spPr/>
      <dgm:t>
        <a:bodyPr/>
        <a:lstStyle/>
        <a:p>
          <a:endParaRPr lang="en-US"/>
        </a:p>
      </dgm:t>
    </dgm:pt>
    <dgm:pt modelId="{A327DEBB-2764-43C8-BD6D-20DCD03BE172}" type="pres">
      <dgm:prSet presAssocID="{24C80DE3-A03E-424E-9773-63BE4D657489}" presName="diagram" presStyleCnt="0">
        <dgm:presLayoutVars>
          <dgm:dir/>
          <dgm:resizeHandles val="exact"/>
        </dgm:presLayoutVars>
      </dgm:prSet>
      <dgm:spPr/>
    </dgm:pt>
    <dgm:pt modelId="{565CA8FF-369D-4EB8-BF7A-9D66D1F6F7F6}" type="pres">
      <dgm:prSet presAssocID="{A70F260D-43B2-4B57-B92A-160602DD1764}" presName="node" presStyleLbl="node1" presStyleIdx="0" presStyleCnt="6" custScaleX="19264" custScaleY="13415" custLinFactNeighborX="-7824" custLinFactNeighborY="-17205">
        <dgm:presLayoutVars>
          <dgm:bulletEnabled val="1"/>
        </dgm:presLayoutVars>
      </dgm:prSet>
      <dgm:spPr/>
    </dgm:pt>
    <dgm:pt modelId="{EBEE9CD0-74F2-4BAC-8E4B-95D7B7FA58DA}" type="pres">
      <dgm:prSet presAssocID="{32B5D89C-BC59-4D20-B294-76ACA26778E0}" presName="sibTrans" presStyleCnt="0"/>
      <dgm:spPr/>
    </dgm:pt>
    <dgm:pt modelId="{7F0345D2-78B0-4243-9FA6-7D146E870178}" type="pres">
      <dgm:prSet presAssocID="{5D275C60-CCA1-41F8-A9EA-678C61F09B80}" presName="node" presStyleLbl="node1" presStyleIdx="1" presStyleCnt="6" custScaleX="19264" custScaleY="13415" custLinFactNeighborX="-6447" custLinFactNeighborY="-20632">
        <dgm:presLayoutVars>
          <dgm:bulletEnabled val="1"/>
        </dgm:presLayoutVars>
      </dgm:prSet>
      <dgm:spPr/>
    </dgm:pt>
    <dgm:pt modelId="{10A49A3F-A39B-44DE-B01B-B17E853C6D5A}" type="pres">
      <dgm:prSet presAssocID="{508CFF85-D7EA-49AD-933C-21CF872EAE43}" presName="sibTrans" presStyleCnt="0"/>
      <dgm:spPr/>
    </dgm:pt>
    <dgm:pt modelId="{D0557916-BA6E-4A5D-A9CB-F6558D6385F4}" type="pres">
      <dgm:prSet presAssocID="{81A44736-A976-4AAA-B439-7EF072CD8FB3}" presName="node" presStyleLbl="node1" presStyleIdx="2" presStyleCnt="6" custScaleX="19264" custScaleY="13415" custLinFactNeighborX="-4023" custLinFactNeighborY="-20667">
        <dgm:presLayoutVars>
          <dgm:bulletEnabled val="1"/>
        </dgm:presLayoutVars>
      </dgm:prSet>
      <dgm:spPr/>
    </dgm:pt>
    <dgm:pt modelId="{AC478407-71A2-4CC7-9DE4-0CEE777F698F}" type="pres">
      <dgm:prSet presAssocID="{9F9786F5-5DE6-4195-9431-A05C3654CA04}" presName="sibTrans" presStyleCnt="0"/>
      <dgm:spPr/>
    </dgm:pt>
    <dgm:pt modelId="{D117BF28-B3F7-4E3B-B083-43BC2A6E9767}" type="pres">
      <dgm:prSet presAssocID="{F2B9BF7C-04ED-4AF2-BC3B-EEAAB000390C}" presName="node" presStyleLbl="node1" presStyleIdx="3" presStyleCnt="6" custScaleX="19264" custScaleY="14757" custLinFactNeighborX="-7260" custLinFactNeighborY="1521">
        <dgm:presLayoutVars>
          <dgm:bulletEnabled val="1"/>
        </dgm:presLayoutVars>
      </dgm:prSet>
      <dgm:spPr/>
    </dgm:pt>
    <dgm:pt modelId="{C2EC87AE-8894-4EC0-8772-740C01A2DE59}" type="pres">
      <dgm:prSet presAssocID="{AD55BD5B-0F26-4F30-A57B-A2772E0B101F}" presName="sibTrans" presStyleCnt="0"/>
      <dgm:spPr/>
    </dgm:pt>
    <dgm:pt modelId="{A942D91C-A410-4FFE-8163-C7B8B44CB2F3}" type="pres">
      <dgm:prSet presAssocID="{9A388ACC-B305-494E-9412-F7682693BA23}" presName="node" presStyleLbl="node1" presStyleIdx="4" presStyleCnt="6" custScaleX="19264" custScaleY="14757" custLinFactNeighborX="-5749" custLinFactNeighborY="1230">
        <dgm:presLayoutVars>
          <dgm:bulletEnabled val="1"/>
        </dgm:presLayoutVars>
      </dgm:prSet>
      <dgm:spPr/>
    </dgm:pt>
    <dgm:pt modelId="{76DE486B-1AE3-43C8-9E55-DFDFA22D117B}" type="pres">
      <dgm:prSet presAssocID="{EE93F87B-DD0C-4348-93E4-6434D95BDA0A}" presName="sibTrans" presStyleCnt="0"/>
      <dgm:spPr/>
    </dgm:pt>
    <dgm:pt modelId="{88D8DF11-C416-4642-A7D9-8DF5EF240186}" type="pres">
      <dgm:prSet presAssocID="{DB6E580F-7BC6-4F04-BA13-B021AC6B2EE4}" presName="node" presStyleLbl="node1" presStyleIdx="5" presStyleCnt="6" custScaleX="19264" custScaleY="14757" custLinFactNeighborX="-4386" custLinFactNeighborY="1247">
        <dgm:presLayoutVars>
          <dgm:bulletEnabled val="1"/>
        </dgm:presLayoutVars>
      </dgm:prSet>
      <dgm:spPr/>
    </dgm:pt>
  </dgm:ptLst>
  <dgm:cxnLst>
    <dgm:cxn modelId="{ED4CE227-D2F6-441A-B985-5751150A50C1}" srcId="{24C80DE3-A03E-424E-9773-63BE4D657489}" destId="{5D275C60-CCA1-41F8-A9EA-678C61F09B80}" srcOrd="1" destOrd="0" parTransId="{8FED4B3C-D6F4-40B0-B8AE-B45F00A9FBD2}" sibTransId="{508CFF85-D7EA-49AD-933C-21CF872EAE43}"/>
    <dgm:cxn modelId="{DB141C48-3EE0-4236-B241-F3D03F50F854}" type="presOf" srcId="{F2B9BF7C-04ED-4AF2-BC3B-EEAAB000390C}" destId="{D117BF28-B3F7-4E3B-B083-43BC2A6E9767}" srcOrd="0" destOrd="0" presId="urn:microsoft.com/office/officeart/2005/8/layout/default"/>
    <dgm:cxn modelId="{4A90EB4A-A63A-4728-8AFE-2DA5AF370A15}" type="presOf" srcId="{5D275C60-CCA1-41F8-A9EA-678C61F09B80}" destId="{7F0345D2-78B0-4243-9FA6-7D146E870178}" srcOrd="0" destOrd="0" presId="urn:microsoft.com/office/officeart/2005/8/layout/default"/>
    <dgm:cxn modelId="{832B874B-3D65-4AFD-8E59-11AD74D49DBF}" srcId="{24C80DE3-A03E-424E-9773-63BE4D657489}" destId="{A70F260D-43B2-4B57-B92A-160602DD1764}" srcOrd="0" destOrd="0" parTransId="{D72B88D4-019F-44D1-8D75-C75E50F98E0A}" sibTransId="{32B5D89C-BC59-4D20-B294-76ACA26778E0}"/>
    <dgm:cxn modelId="{98C5E155-23AB-4A8A-BF7A-9DB4F4C0D469}" srcId="{24C80DE3-A03E-424E-9773-63BE4D657489}" destId="{9A388ACC-B305-494E-9412-F7682693BA23}" srcOrd="4" destOrd="0" parTransId="{F7532BD2-0DA4-422C-B4B7-14DDFF9878A6}" sibTransId="{EE93F87B-DD0C-4348-93E4-6434D95BDA0A}"/>
    <dgm:cxn modelId="{9F6D2659-2115-4A24-AF3C-A8157A08DE70}" type="presOf" srcId="{A70F260D-43B2-4B57-B92A-160602DD1764}" destId="{565CA8FF-369D-4EB8-BF7A-9D66D1F6F7F6}" srcOrd="0" destOrd="0" presId="urn:microsoft.com/office/officeart/2005/8/layout/default"/>
    <dgm:cxn modelId="{E7FF6072-3B09-4ABD-9FB3-1643EC41B052}" type="presOf" srcId="{9A388ACC-B305-494E-9412-F7682693BA23}" destId="{A942D91C-A410-4FFE-8163-C7B8B44CB2F3}" srcOrd="0" destOrd="0" presId="urn:microsoft.com/office/officeart/2005/8/layout/default"/>
    <dgm:cxn modelId="{5BBA7D7F-113B-4992-AD4A-F3A933186DAC}" type="presOf" srcId="{24C80DE3-A03E-424E-9773-63BE4D657489}" destId="{A327DEBB-2764-43C8-BD6D-20DCD03BE172}" srcOrd="0" destOrd="0" presId="urn:microsoft.com/office/officeart/2005/8/layout/default"/>
    <dgm:cxn modelId="{5419A5BD-A10C-4F4B-99DD-C8DFF18F9D1A}" srcId="{24C80DE3-A03E-424E-9773-63BE4D657489}" destId="{DB6E580F-7BC6-4F04-BA13-B021AC6B2EE4}" srcOrd="5" destOrd="0" parTransId="{BFC5F69C-5E79-4851-AE66-24AA7853593A}" sibTransId="{603B8FB9-B4F9-4779-B587-CACC342D9E38}"/>
    <dgm:cxn modelId="{D84C14E1-D00D-473B-BE09-2AEBC440D13A}" type="presOf" srcId="{DB6E580F-7BC6-4F04-BA13-B021AC6B2EE4}" destId="{88D8DF11-C416-4642-A7D9-8DF5EF240186}" srcOrd="0" destOrd="0" presId="urn:microsoft.com/office/officeart/2005/8/layout/default"/>
    <dgm:cxn modelId="{85584AF6-B8DC-4613-BAC5-199A6490CFF8}" srcId="{24C80DE3-A03E-424E-9773-63BE4D657489}" destId="{F2B9BF7C-04ED-4AF2-BC3B-EEAAB000390C}" srcOrd="3" destOrd="0" parTransId="{52CD791C-1303-4A9C-BAF0-F387A26CA7AF}" sibTransId="{AD55BD5B-0F26-4F30-A57B-A2772E0B101F}"/>
    <dgm:cxn modelId="{E3E8B0F6-C630-4F36-8BF6-74DC2AD12D1A}" type="presOf" srcId="{81A44736-A976-4AAA-B439-7EF072CD8FB3}" destId="{D0557916-BA6E-4A5D-A9CB-F6558D6385F4}" srcOrd="0" destOrd="0" presId="urn:microsoft.com/office/officeart/2005/8/layout/default"/>
    <dgm:cxn modelId="{7B3FA3F8-2110-4C38-A706-FAD98A3CD078}" srcId="{24C80DE3-A03E-424E-9773-63BE4D657489}" destId="{81A44736-A976-4AAA-B439-7EF072CD8FB3}" srcOrd="2" destOrd="0" parTransId="{974BA200-230F-4FF4-9BB3-1DA38AAA3901}" sibTransId="{9F9786F5-5DE6-4195-9431-A05C3654CA04}"/>
    <dgm:cxn modelId="{43018E4D-9A43-4006-B43C-31B596FBFC60}" type="presParOf" srcId="{A327DEBB-2764-43C8-BD6D-20DCD03BE172}" destId="{565CA8FF-369D-4EB8-BF7A-9D66D1F6F7F6}" srcOrd="0" destOrd="0" presId="urn:microsoft.com/office/officeart/2005/8/layout/default"/>
    <dgm:cxn modelId="{CD770D1C-0BC1-43E9-ABBD-3306537124FF}" type="presParOf" srcId="{A327DEBB-2764-43C8-BD6D-20DCD03BE172}" destId="{EBEE9CD0-74F2-4BAC-8E4B-95D7B7FA58DA}" srcOrd="1" destOrd="0" presId="urn:microsoft.com/office/officeart/2005/8/layout/default"/>
    <dgm:cxn modelId="{AAEE711C-5039-4B05-A659-91465996438E}" type="presParOf" srcId="{A327DEBB-2764-43C8-BD6D-20DCD03BE172}" destId="{7F0345D2-78B0-4243-9FA6-7D146E870178}" srcOrd="2" destOrd="0" presId="urn:microsoft.com/office/officeart/2005/8/layout/default"/>
    <dgm:cxn modelId="{DDBAD33C-9E02-4D6E-BF07-E30C11EAF68B}" type="presParOf" srcId="{A327DEBB-2764-43C8-BD6D-20DCD03BE172}" destId="{10A49A3F-A39B-44DE-B01B-B17E853C6D5A}" srcOrd="3" destOrd="0" presId="urn:microsoft.com/office/officeart/2005/8/layout/default"/>
    <dgm:cxn modelId="{5C17FFC6-8F46-4BBC-AEFE-8FA22D3F1F0D}" type="presParOf" srcId="{A327DEBB-2764-43C8-BD6D-20DCD03BE172}" destId="{D0557916-BA6E-4A5D-A9CB-F6558D6385F4}" srcOrd="4" destOrd="0" presId="urn:microsoft.com/office/officeart/2005/8/layout/default"/>
    <dgm:cxn modelId="{83296510-9451-4727-AEC0-FB3690364504}" type="presParOf" srcId="{A327DEBB-2764-43C8-BD6D-20DCD03BE172}" destId="{AC478407-71A2-4CC7-9DE4-0CEE777F698F}" srcOrd="5" destOrd="0" presId="urn:microsoft.com/office/officeart/2005/8/layout/default"/>
    <dgm:cxn modelId="{163405ED-F0E5-44DB-A06D-2CB0D12E979D}" type="presParOf" srcId="{A327DEBB-2764-43C8-BD6D-20DCD03BE172}" destId="{D117BF28-B3F7-4E3B-B083-43BC2A6E9767}" srcOrd="6" destOrd="0" presId="urn:microsoft.com/office/officeart/2005/8/layout/default"/>
    <dgm:cxn modelId="{48301161-E49D-42C4-BAF4-28E310327E58}" type="presParOf" srcId="{A327DEBB-2764-43C8-BD6D-20DCD03BE172}" destId="{C2EC87AE-8894-4EC0-8772-740C01A2DE59}" srcOrd="7" destOrd="0" presId="urn:microsoft.com/office/officeart/2005/8/layout/default"/>
    <dgm:cxn modelId="{A49A5FA6-45C8-47ED-9DDB-535E87754AFF}" type="presParOf" srcId="{A327DEBB-2764-43C8-BD6D-20DCD03BE172}" destId="{A942D91C-A410-4FFE-8163-C7B8B44CB2F3}" srcOrd="8" destOrd="0" presId="urn:microsoft.com/office/officeart/2005/8/layout/default"/>
    <dgm:cxn modelId="{07EF6C69-C6C0-4078-85E5-FBB782D765E3}" type="presParOf" srcId="{A327DEBB-2764-43C8-BD6D-20DCD03BE172}" destId="{76DE486B-1AE3-43C8-9E55-DFDFA22D117B}" srcOrd="9" destOrd="0" presId="urn:microsoft.com/office/officeart/2005/8/layout/default"/>
    <dgm:cxn modelId="{5E1A46E8-1357-46FF-ACB6-436CD6132496}" type="presParOf" srcId="{A327DEBB-2764-43C8-BD6D-20DCD03BE172}" destId="{88D8DF11-C416-4642-A7D9-8DF5EF2401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A8FF-369D-4EB8-BF7A-9D66D1F6F7F6}">
      <dsp:nvSpPr>
        <dsp:cNvPr id="0" name=""/>
        <dsp:cNvSpPr/>
      </dsp:nvSpPr>
      <dsp:spPr>
        <a:xfrm>
          <a:off x="311963" y="40268"/>
          <a:ext cx="1832217" cy="76554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Literacy Gains</a:t>
          </a:r>
        </a:p>
      </dsp:txBody>
      <dsp:txXfrm>
        <a:off x="311963" y="40268"/>
        <a:ext cx="1832217" cy="765548"/>
      </dsp:txXfrm>
    </dsp:sp>
    <dsp:sp modelId="{7F0345D2-78B0-4243-9FA6-7D146E870178}">
      <dsp:nvSpPr>
        <dsp:cNvPr id="0" name=""/>
        <dsp:cNvSpPr/>
      </dsp:nvSpPr>
      <dsp:spPr>
        <a:xfrm>
          <a:off x="3226258" y="0"/>
          <a:ext cx="1832217" cy="76554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HSE/HS Diploma</a:t>
          </a:r>
        </a:p>
      </dsp:txBody>
      <dsp:txXfrm>
        <a:off x="3226258" y="0"/>
        <a:ext cx="1832217" cy="765548"/>
      </dsp:txXfrm>
    </dsp:sp>
    <dsp:sp modelId="{D0557916-BA6E-4A5D-A9CB-F6558D6385F4}">
      <dsp:nvSpPr>
        <dsp:cNvPr id="0" name=""/>
        <dsp:cNvSpPr/>
      </dsp:nvSpPr>
      <dsp:spPr>
        <a:xfrm>
          <a:off x="6240134" y="0"/>
          <a:ext cx="1832217" cy="765548"/>
        </a:xfrm>
        <a:prstGeom prst="rect">
          <a:avLst/>
        </a:prstGeom>
        <a:solidFill>
          <a:srgbClr val="B2B61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Post-Secondary</a:t>
          </a:r>
        </a:p>
      </dsp:txBody>
      <dsp:txXfrm>
        <a:off x="6240134" y="0"/>
        <a:ext cx="1832217" cy="765548"/>
      </dsp:txXfrm>
    </dsp:sp>
    <dsp:sp modelId="{D117BF28-B3F7-4E3B-B083-43BC2A6E9767}">
      <dsp:nvSpPr>
        <dsp:cNvPr id="0" name=""/>
        <dsp:cNvSpPr/>
      </dsp:nvSpPr>
      <dsp:spPr>
        <a:xfrm>
          <a:off x="365606" y="2825554"/>
          <a:ext cx="1832217" cy="8421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 Employment</a:t>
          </a:r>
        </a:p>
      </dsp:txBody>
      <dsp:txXfrm>
        <a:off x="365606" y="2825554"/>
        <a:ext cx="1832217" cy="842131"/>
      </dsp:txXfrm>
    </dsp:sp>
    <dsp:sp modelId="{A942D91C-A410-4FFE-8163-C7B8B44CB2F3}">
      <dsp:nvSpPr>
        <dsp:cNvPr id="0" name=""/>
        <dsp:cNvSpPr/>
      </dsp:nvSpPr>
      <dsp:spPr>
        <a:xfrm>
          <a:off x="3292645" y="2808948"/>
          <a:ext cx="1832217" cy="84213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Wages</a:t>
          </a:r>
        </a:p>
      </dsp:txBody>
      <dsp:txXfrm>
        <a:off x="3292645" y="2808948"/>
        <a:ext cx="1832217" cy="842131"/>
      </dsp:txXfrm>
    </dsp:sp>
    <dsp:sp modelId="{88D8DF11-C416-4642-A7D9-8DF5EF240186}">
      <dsp:nvSpPr>
        <dsp:cNvPr id="0" name=""/>
        <dsp:cNvSpPr/>
      </dsp:nvSpPr>
      <dsp:spPr>
        <a:xfrm>
          <a:off x="6205609" y="2809918"/>
          <a:ext cx="1832217" cy="84213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Transition</a:t>
          </a:r>
        </a:p>
      </dsp:txBody>
      <dsp:txXfrm>
        <a:off x="6205609" y="2809918"/>
        <a:ext cx="1832217" cy="84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9ca628e4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9ca628e4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Jennie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 tool </a:t>
            </a:r>
            <a:r>
              <a:rPr lang="en"/>
              <a:t>for CAEP </a:t>
            </a:r>
            <a:r>
              <a:rPr lang="en" dirty="0"/>
              <a:t>programs and partners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Way of describing and measuring how we participate in process of immigrants’ integration and our growth as a society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AE contributes across the ten elements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 culture, not a program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02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" y="94392"/>
            <a:ext cx="1291390" cy="4461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713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B4B4-0D55-42EC-9ECF-7C262B0B8F7E}" type="datetime1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306C-9A1D-49EC-A41D-4E363A08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>
            <a:normAutofit/>
          </a:bodyPr>
          <a:lstStyle>
            <a:lvl1pPr marL="34290" indent="0">
              <a:buNone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47888" y="6556929"/>
            <a:ext cx="521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01CF334-2D5C-4859-84A6-CA7E6E43FAE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350" y="573313"/>
            <a:ext cx="586803" cy="5856515"/>
          </a:xfrm>
        </p:spPr>
        <p:txBody>
          <a:bodyPr vert="vert270" lIns="45720" tIns="0" rIns="45720" anchor="t">
            <a:normAutofit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573313"/>
            <a:ext cx="4572000" cy="585651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832" y="573314"/>
            <a:ext cx="2869411" cy="5856514"/>
          </a:xfrm>
        </p:spPr>
        <p:txBody>
          <a:bodyPr lIns="0" tIns="0" rIns="4572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7411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0918"/>
            <a:ext cx="8229600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96457" y="66102"/>
            <a:ext cx="61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 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Webinar, October 2020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3967062" y="48969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866FA7-310A-45AC-8EB5-9AC811897636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476922" y="65611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21, 2020</a:t>
            </a:r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AS Contact information"/>
          <p:cNvSpPr txBox="1">
            <a:spLocks/>
          </p:cNvSpPr>
          <p:nvPr/>
        </p:nvSpPr>
        <p:spPr>
          <a:xfrm>
            <a:off x="2824218" y="6342481"/>
            <a:ext cx="5849881" cy="4700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600" dirty="0">
                <a:hlinkClick r:id="rId3"/>
              </a:rPr>
              <a:t>www.casas.org</a:t>
            </a:r>
            <a:endParaRPr lang="en-US" sz="1600" dirty="0"/>
          </a:p>
        </p:txBody>
      </p:sp>
      <p:sp>
        <p:nvSpPr>
          <p:cNvPr id="10" name="Date on First Slide"/>
          <p:cNvSpPr txBox="1">
            <a:spLocks/>
          </p:cNvSpPr>
          <p:nvPr/>
        </p:nvSpPr>
        <p:spPr>
          <a:xfrm>
            <a:off x="7376507" y="3899938"/>
            <a:ext cx="153889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225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CAEP Data Dive</a:t>
            </a:r>
            <a:br>
              <a:rPr lang="en-US" sz="4000" dirty="0"/>
            </a:br>
            <a:r>
              <a:rPr lang="en-US" sz="4000" dirty="0"/>
              <a:t>May 18,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9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178267"/>
            <a:ext cx="8229600" cy="1066800"/>
          </a:xfrm>
        </p:spPr>
        <p:txBody>
          <a:bodyPr/>
          <a:lstStyle/>
          <a:p>
            <a:r>
              <a:rPr lang="en-US" dirty="0"/>
              <a:t>CAEP Hours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43" y="4991785"/>
            <a:ext cx="82318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CAEP Hours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CAEP Enrollees by Hours that itemizes number of CAEP students by 0, 1-11,and 12+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Participants vs. Adults Served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53" y="1331648"/>
            <a:ext cx="8197615" cy="344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6172900" y="1142877"/>
            <a:ext cx="218364" cy="547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61391" y="1137937"/>
            <a:ext cx="218364" cy="5479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651705" y="1137937"/>
            <a:ext cx="218364" cy="547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118076" y="1245067"/>
            <a:ext cx="218364" cy="547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906567" y="1240127"/>
            <a:ext cx="218364" cy="5479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596881" y="1240127"/>
            <a:ext cx="218364" cy="547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4119"/>
            <a:ext cx="8229600" cy="845248"/>
          </a:xfrm>
        </p:spPr>
        <p:txBody>
          <a:bodyPr/>
          <a:lstStyle/>
          <a:p>
            <a:r>
              <a:rPr lang="en-US"/>
              <a:t>CAEP </a:t>
            </a:r>
            <a:r>
              <a:rPr lang="en-US" dirty="0"/>
              <a:t>Summary – Report Setup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80" y="1949766"/>
            <a:ext cx="7951240" cy="3646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0" y="5244028"/>
            <a:ext cx="3400425" cy="704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47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5552"/>
            <a:ext cx="8229600" cy="845248"/>
          </a:xfrm>
        </p:spPr>
        <p:txBody>
          <a:bodyPr/>
          <a:lstStyle/>
          <a:p>
            <a:r>
              <a:rPr lang="en-US"/>
              <a:t>CAEP </a:t>
            </a:r>
            <a:r>
              <a:rPr lang="en-US" dirty="0"/>
              <a:t>Summary – Report Setup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697" r="20511" b="82733"/>
          <a:stretch/>
        </p:blipFill>
        <p:spPr>
          <a:xfrm>
            <a:off x="457200" y="3286062"/>
            <a:ext cx="8295425" cy="859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788458"/>
            <a:ext cx="4114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CAEP Program Areas</a:t>
            </a:r>
            <a:r>
              <a:rPr lang="en-US" sz="2400" dirty="0"/>
              <a:t>: Select how TE breaks out ABE/ASE and CTE related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633884"/>
            <a:ext cx="397832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 NOVA format for hours</a:t>
            </a:r>
            <a:r>
              <a:rPr lang="en-US" sz="2400" dirty="0"/>
              <a:t>:</a:t>
            </a:r>
          </a:p>
          <a:p>
            <a:r>
              <a:rPr lang="en-US" sz="2400" dirty="0"/>
              <a:t>Expand to include Total hours vs. Proportional hours, or keep the simpler format for NOVA reporting.</a:t>
            </a:r>
          </a:p>
        </p:txBody>
      </p:sp>
    </p:spTree>
    <p:extLst>
      <p:ext uri="{BB962C8B-B14F-4D97-AF65-F5344CB8AC3E}">
        <p14:creationId xmlns:p14="http://schemas.microsoft.com/office/powerpoint/2010/main" val="742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33" y="119635"/>
            <a:ext cx="8229600" cy="1069848"/>
          </a:xfrm>
        </p:spPr>
        <p:txBody>
          <a:bodyPr/>
          <a:lstStyle/>
          <a:p>
            <a:r>
              <a:rPr lang="en-US"/>
              <a:t>CAEP </a:t>
            </a:r>
            <a:r>
              <a:rPr lang="en-US" dirty="0"/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6" y="1418906"/>
            <a:ext cx="8377534" cy="3753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98033" y="4312906"/>
            <a:ext cx="4114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CAEP </a:t>
            </a:r>
            <a:r>
              <a:rPr lang="en-US" sz="2400" b="1" dirty="0"/>
              <a:t>Program Areas</a:t>
            </a:r>
            <a:r>
              <a:rPr lang="en-US" sz="2400" dirty="0"/>
              <a:t>: Select how TE breaks out ABE/ASE and CTE related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66" y="5800300"/>
            <a:ext cx="8611053" cy="791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25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940"/>
            <a:ext cx="8229600" cy="1069848"/>
          </a:xfrm>
        </p:spPr>
        <p:txBody>
          <a:bodyPr/>
          <a:lstStyle/>
          <a:p>
            <a:r>
              <a:rPr lang="en-US"/>
              <a:t>CAEP </a:t>
            </a:r>
            <a:r>
              <a:rPr lang="en-US" dirty="0"/>
              <a:t>Program Hours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61" y="1526878"/>
            <a:ext cx="6352921" cy="3858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3427" y="2805401"/>
            <a:ext cx="374631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 NOVA format for hours</a:t>
            </a:r>
            <a:r>
              <a:rPr lang="en-US" sz="2400" dirty="0"/>
              <a:t>:</a:t>
            </a:r>
          </a:p>
          <a:p>
            <a:r>
              <a:rPr lang="en-US" sz="2400" dirty="0"/>
              <a:t>Expand to include Total hours vs. Proportional hours, or keep the simpler format for NOVA reporting.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699065"/>
            <a:ext cx="8082073" cy="742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16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34" y="283409"/>
            <a:ext cx="8229600" cy="1069848"/>
          </a:xfrm>
        </p:spPr>
        <p:txBody>
          <a:bodyPr/>
          <a:lstStyle/>
          <a:p>
            <a:r>
              <a:rPr lang="en-US" dirty="0"/>
              <a:t>CAEP Data Integrity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6" y="1530677"/>
            <a:ext cx="7344936" cy="4875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3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440" y="2524807"/>
            <a:ext cx="379777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 not enrolled in the 7 CAEP programs</a:t>
            </a:r>
            <a:r>
              <a:rPr lang="en-US" dirty="0"/>
              <a:t> subtracts those who received services but are not enrolled in one of the 7 CAEP program areas.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697" y="1297182"/>
            <a:ext cx="34405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 in the Services Section </a:t>
            </a:r>
            <a:r>
              <a:rPr lang="en-US" dirty="0"/>
              <a:t>includes everyone reported for CAEP -- whether for official enrollment or for services only.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6441" y="3753745"/>
            <a:ext cx="379777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next </a:t>
            </a:r>
            <a:r>
              <a:rPr lang="en-US" b="1" dirty="0"/>
              <a:t>6 rows </a:t>
            </a:r>
            <a:r>
              <a:rPr lang="en-US" dirty="0"/>
              <a:t>are subsets of those not enrolled in the </a:t>
            </a:r>
            <a:r>
              <a:rPr lang="en-US"/>
              <a:t>7 CAEP </a:t>
            </a:r>
            <a:r>
              <a:rPr lang="en-US" dirty="0"/>
              <a:t>programs – showing students not enrolled in program but who earned outcomes and may need enrollment.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9146" y="5274470"/>
            <a:ext cx="379777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 enrolled in the </a:t>
            </a:r>
            <a:r>
              <a:rPr lang="en-US" b="1"/>
              <a:t>7 CAEP </a:t>
            </a:r>
            <a:r>
              <a:rPr lang="en-US" b="1" dirty="0"/>
              <a:t>programs</a:t>
            </a:r>
            <a:r>
              <a:rPr lang="en-US" dirty="0"/>
              <a:t> is the total limited to students with official enrollment, and this number serves as the denominator for the 27 DIR items.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679" y="5123352"/>
            <a:ext cx="4677674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1" dirty="0"/>
              <a:t>	</a:t>
            </a:r>
            <a:r>
              <a:rPr lang="en-US" sz="1400" b="1" i="1" dirty="0"/>
              <a:t>Students in the Services Section </a:t>
            </a:r>
          </a:p>
          <a:p>
            <a:r>
              <a:rPr lang="en-US" sz="1400" b="1" i="1" dirty="0"/>
              <a:t>            </a:t>
            </a:r>
            <a:r>
              <a:rPr lang="en-US" b="1" i="1" dirty="0"/>
              <a:t>−</a:t>
            </a:r>
            <a:r>
              <a:rPr lang="en-US" sz="1400" b="1" i="1" dirty="0"/>
              <a:t>	Students not enrolled in the </a:t>
            </a:r>
            <a:r>
              <a:rPr lang="en-US" sz="1400" b="1" i="1"/>
              <a:t>7 AEP </a:t>
            </a:r>
            <a:r>
              <a:rPr lang="en-US" sz="1400" b="1" i="1" dirty="0"/>
              <a:t>programs</a:t>
            </a:r>
            <a:r>
              <a:rPr lang="en-US" sz="1400" i="1" dirty="0"/>
              <a:t> 	</a:t>
            </a:r>
            <a:r>
              <a:rPr lang="en-US" sz="1400" b="1" i="1" dirty="0"/>
              <a:t>Students enrolled in the </a:t>
            </a:r>
            <a:r>
              <a:rPr lang="en-US" sz="1400" b="1" i="1"/>
              <a:t>7 AEP </a:t>
            </a:r>
            <a:r>
              <a:rPr lang="en-US" sz="1400" b="1" i="1" dirty="0"/>
              <a:t>programs</a:t>
            </a:r>
            <a:endParaRPr lang="en-US" sz="1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0800" y="5659684"/>
            <a:ext cx="39659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657" r="26515"/>
          <a:stretch/>
        </p:blipFill>
        <p:spPr>
          <a:xfrm>
            <a:off x="614633" y="2118917"/>
            <a:ext cx="4043632" cy="2794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5892" y="1493285"/>
            <a:ext cx="317374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 Information </a:t>
            </a:r>
            <a:r>
              <a:rPr lang="en-US" sz="2000" dirty="0"/>
              <a:t>reconciles all of the students included </a:t>
            </a:r>
            <a:r>
              <a:rPr lang="en-US" sz="2000"/>
              <a:t>in AEP </a:t>
            </a:r>
            <a:r>
              <a:rPr lang="en-US" sz="2000" dirty="0"/>
              <a:t>reporting.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175595"/>
            <a:ext cx="8229600" cy="1069848"/>
          </a:xfrm>
        </p:spPr>
        <p:txBody>
          <a:bodyPr/>
          <a:lstStyle/>
          <a:p>
            <a:r>
              <a:rPr lang="en-US" dirty="0"/>
              <a:t>CAEP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660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CAEP Data Integrity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827856"/>
            <a:ext cx="8263678" cy="3317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05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1410"/>
            <a:ext cx="7886700" cy="92971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CAEP Data Integrity Report: PY 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6352"/>
            <a:ext cx="7886700" cy="3721734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items that may potentially change due to COVID-19 issues:</a:t>
            </a:r>
          </a:p>
          <a:p>
            <a:r>
              <a:rPr lang="en-US" sz="2400" dirty="0"/>
              <a:t>&lt; 12 Hours of Instruction - Item 02</a:t>
            </a:r>
          </a:p>
          <a:p>
            <a:r>
              <a:rPr lang="en-US" sz="2400" dirty="0"/>
              <a:t>No Post-Test/Pre-Post-Test pair - Items 09, 10</a:t>
            </a:r>
          </a:p>
          <a:p>
            <a:r>
              <a:rPr lang="en-US" sz="2400" dirty="0"/>
              <a:t>Earned HSE/HS Diploma - Items 12, 13 </a:t>
            </a:r>
          </a:p>
          <a:p>
            <a:r>
              <a:rPr lang="en-US" sz="2400" i="1" dirty="0"/>
              <a:t>Earned outcome but did not qualify for CAEP - Items 23-27a</a:t>
            </a:r>
            <a:endParaRPr lang="en-US" sz="2400" dirty="0"/>
          </a:p>
          <a:p>
            <a:r>
              <a:rPr lang="en-US" sz="2400" dirty="0"/>
              <a:t>Achieved CAEP outcome - Items 23-27b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9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33"/>
            <a:ext cx="8229600" cy="123148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CAEP Data Integrity Report: PY 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10" y="1906901"/>
            <a:ext cx="8058150" cy="3405649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items that should NOT change due to COVID-19 issues:</a:t>
            </a:r>
          </a:p>
          <a:p>
            <a:r>
              <a:rPr lang="en-US" sz="2400" dirty="0"/>
              <a:t>Demographics - Items 01, 03, 04, 05, 06</a:t>
            </a:r>
          </a:p>
          <a:p>
            <a:r>
              <a:rPr lang="en-US" sz="2400" dirty="0"/>
              <a:t>Primary/Secondary Goal - Items 17, 18</a:t>
            </a:r>
          </a:p>
          <a:p>
            <a:r>
              <a:rPr lang="en-US" sz="2400" dirty="0"/>
              <a:t>Missing Barriers of Employment - Item 19</a:t>
            </a:r>
          </a:p>
          <a:p>
            <a:r>
              <a:rPr lang="en-US" sz="2400" i="1" dirty="0"/>
              <a:t>Earned outcome but did not qualify for CAEP - Items 23a-27a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812"/>
            <a:ext cx="8229600" cy="10668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731"/>
            <a:ext cx="8229600" cy="4879182"/>
          </a:xfrm>
        </p:spPr>
        <p:txBody>
          <a:bodyPr/>
          <a:lstStyle/>
          <a:p>
            <a:r>
              <a:rPr lang="en-US" b="1" dirty="0"/>
              <a:t>April 28</a:t>
            </a:r>
            <a:r>
              <a:rPr lang="en-US" dirty="0"/>
              <a:t>: CAEP Data Dive: Detail CAEP outcomes and  services; review CAEP Reports in TE, and what’s new</a:t>
            </a:r>
          </a:p>
          <a:p>
            <a:r>
              <a:rPr lang="en-US" b="1" dirty="0"/>
              <a:t>May 18</a:t>
            </a:r>
            <a:r>
              <a:rPr lang="en-US" dirty="0"/>
              <a:t>: Barriers and Equity: Using new and existing TE reporting features to target data, and focus on specific populations that meet statewide and regional priorities</a:t>
            </a:r>
          </a:p>
          <a:p>
            <a:r>
              <a:rPr lang="en-US" b="1" dirty="0"/>
              <a:t>May 25</a:t>
            </a:r>
            <a:r>
              <a:rPr lang="en-US" dirty="0"/>
              <a:t>: CAEP Performance Goals: Review key concepts of NRS performance and persistence and apply these concepts to CAEP data reporting.</a:t>
            </a:r>
          </a:p>
        </p:txBody>
      </p:sp>
    </p:spTree>
    <p:extLst>
      <p:ext uri="{BB962C8B-B14F-4D97-AF65-F5344CB8AC3E}">
        <p14:creationId xmlns:p14="http://schemas.microsoft.com/office/powerpoint/2010/main" val="269937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87" y="358436"/>
            <a:ext cx="53634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allow a consortium level login to compare and contrast outcomes across agencies within one consortium.</a:t>
            </a:r>
          </a:p>
        </p:txBody>
      </p:sp>
      <p:sp>
        <p:nvSpPr>
          <p:cNvPr id="5" name="Up Arrow 4"/>
          <p:cNvSpPr/>
          <p:nvPr/>
        </p:nvSpPr>
        <p:spPr>
          <a:xfrm>
            <a:off x="7304882" y="4435563"/>
            <a:ext cx="379366" cy="791531"/>
          </a:xfrm>
          <a:prstGeom prst="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415904" y="2347417"/>
            <a:ext cx="8359606" cy="3575714"/>
            <a:chOff x="415904" y="2197289"/>
            <a:chExt cx="8018412" cy="3302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04" y="2197289"/>
              <a:ext cx="5417108" cy="33027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3012" y="3323216"/>
              <a:ext cx="2601304" cy="737906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609162" y="5227094"/>
            <a:ext cx="33914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Menu currently includes four reports options with this feature</a:t>
            </a:r>
          </a:p>
        </p:txBody>
      </p:sp>
    </p:spTree>
    <p:extLst>
      <p:ext uri="{BB962C8B-B14F-4D97-AF65-F5344CB8AC3E}">
        <p14:creationId xmlns:p14="http://schemas.microsoft.com/office/powerpoint/2010/main" val="27636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20" y="2705697"/>
            <a:ext cx="7059441" cy="2830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06" y="2424597"/>
            <a:ext cx="1063239" cy="3001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63" y="1694185"/>
            <a:ext cx="389482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Lists item count and percentage by Agency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1141" y="5854193"/>
            <a:ext cx="48450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Aggregates results for the entire consortium on the right hand column</a:t>
            </a:r>
          </a:p>
        </p:txBody>
      </p:sp>
      <p:sp>
        <p:nvSpPr>
          <p:cNvPr id="2" name="Down Arrow 1"/>
          <p:cNvSpPr/>
          <p:nvPr/>
        </p:nvSpPr>
        <p:spPr>
          <a:xfrm>
            <a:off x="3390181" y="2512142"/>
            <a:ext cx="174685" cy="44378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>
            <a:off x="4001141" y="2512142"/>
            <a:ext cx="174685" cy="44378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 rot="10016127">
            <a:off x="8430030" y="5478296"/>
            <a:ext cx="174685" cy="44378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 rot="10016127">
            <a:off x="8019937" y="5489681"/>
            <a:ext cx="174685" cy="44378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65263" y="255596"/>
            <a:ext cx="654497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allow a consortium level login to compare and contrast outcomes across agencies within one consortium.</a:t>
            </a:r>
          </a:p>
        </p:txBody>
      </p:sp>
    </p:spTree>
    <p:extLst>
      <p:ext uri="{BB962C8B-B14F-4D97-AF65-F5344CB8AC3E}">
        <p14:creationId xmlns:p14="http://schemas.microsoft.com/office/powerpoint/2010/main" val="41381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851150"/>
            <a:ext cx="385890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The CAEP </a:t>
            </a:r>
            <a:r>
              <a:rPr lang="en-US" sz="2400" dirty="0"/>
              <a:t>Summary and Barriers to Employment also lists information by agency and by consortium.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0" y="2629676"/>
            <a:ext cx="2718823" cy="2193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9458" y="4823216"/>
            <a:ext cx="383635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Click Aggregate Multiple Agencies to run a combined summary of all agencies in the consortium.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71" y="5240949"/>
            <a:ext cx="1714500" cy="242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55" y="1961415"/>
            <a:ext cx="4405460" cy="2027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77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8" y="1746913"/>
            <a:ext cx="7414891" cy="401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5263" y="255596"/>
            <a:ext cx="65449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CAEP </a:t>
            </a:r>
            <a:r>
              <a:rPr lang="en-US" sz="2400" b="1" dirty="0">
                <a:solidFill>
                  <a:srgbClr val="FF0000"/>
                </a:solidFill>
              </a:rPr>
              <a:t>Consortium Manager Reports </a:t>
            </a:r>
            <a:r>
              <a:rPr lang="en-US" sz="2400" dirty="0"/>
              <a:t>now includes consortium </a:t>
            </a:r>
            <a:r>
              <a:rPr lang="en-US" sz="2400"/>
              <a:t>level CAEP </a:t>
            </a:r>
            <a:r>
              <a:rPr lang="en-US" sz="2400" dirty="0"/>
              <a:t>Data Integrity Report.</a:t>
            </a:r>
          </a:p>
        </p:txBody>
      </p:sp>
    </p:spTree>
    <p:extLst>
      <p:ext uri="{BB962C8B-B14F-4D97-AF65-F5344CB8AC3E}">
        <p14:creationId xmlns:p14="http://schemas.microsoft.com/office/powerpoint/2010/main" val="19519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16"/>
            <a:ext cx="8229600" cy="913487"/>
          </a:xfrm>
        </p:spPr>
        <p:txBody>
          <a:bodyPr/>
          <a:lstStyle/>
          <a:p>
            <a:r>
              <a:rPr lang="en-US" dirty="0"/>
              <a:t>Barriers to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4660817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There are two reports in TE that summarize and display Barriers to Employment:</a:t>
            </a:r>
          </a:p>
          <a:p>
            <a:pPr lvl="0"/>
            <a:r>
              <a:rPr lang="en-US" b="1" dirty="0"/>
              <a:t>NRS Barriers to Employment </a:t>
            </a:r>
            <a:r>
              <a:rPr lang="en-US" dirty="0"/>
              <a:t>(</a:t>
            </a:r>
            <a:r>
              <a:rPr lang="en-US" i="1" dirty="0"/>
              <a:t>Reports – Federal Reports – NRS Barriers to Employment</a:t>
            </a:r>
            <a:r>
              <a:rPr lang="en-US" dirty="0"/>
              <a:t>.)</a:t>
            </a:r>
          </a:p>
          <a:p>
            <a:pPr lvl="0"/>
            <a:r>
              <a:rPr lang="en-US" b="1" dirty="0"/>
              <a:t>CAEP Barriers to Employment </a:t>
            </a:r>
            <a:r>
              <a:rPr lang="en-US" dirty="0"/>
              <a:t>(</a:t>
            </a:r>
            <a:r>
              <a:rPr lang="en-US" i="1" dirty="0"/>
              <a:t>Reports – State Reports - California – CAEP Barriers to Employment</a:t>
            </a:r>
            <a:r>
              <a:rPr lang="en-US" dirty="0"/>
              <a:t>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54" y="4080680"/>
            <a:ext cx="4353190" cy="2492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063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75" y="359875"/>
            <a:ext cx="8229600" cy="854776"/>
          </a:xfrm>
        </p:spPr>
        <p:txBody>
          <a:bodyPr/>
          <a:lstStyle/>
          <a:p>
            <a:r>
              <a:rPr lang="en-US" dirty="0"/>
              <a:t>Barriers to Employment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" y="1487608"/>
            <a:ext cx="8307447" cy="4681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25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67"/>
            <a:ext cx="8229600" cy="940784"/>
          </a:xfrm>
        </p:spPr>
        <p:txBody>
          <a:bodyPr/>
          <a:lstStyle/>
          <a:p>
            <a:r>
              <a:rPr lang="en-US" dirty="0"/>
              <a:t>Barriers to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1"/>
            <a:ext cx="8229600" cy="4875995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You can also filter any report in TE by specific barrier. </a:t>
            </a:r>
          </a:p>
          <a:p>
            <a:r>
              <a:rPr lang="en-US" dirty="0"/>
              <a:t>Refer to </a:t>
            </a:r>
            <a:r>
              <a:rPr lang="en-US" b="1" dirty="0"/>
              <a:t>Report Setup Navigator</a:t>
            </a:r>
            <a:r>
              <a:rPr lang="en-US" dirty="0"/>
              <a:t> on the report setup window.</a:t>
            </a:r>
          </a:p>
          <a:p>
            <a:pPr lvl="0"/>
            <a:r>
              <a:rPr lang="en-US" dirty="0"/>
              <a:t>On the </a:t>
            </a:r>
            <a:r>
              <a:rPr lang="en-US" b="1" dirty="0"/>
              <a:t>Navigator </a:t>
            </a:r>
            <a:r>
              <a:rPr lang="en-US" dirty="0"/>
              <a:t>bar, click </a:t>
            </a:r>
            <a:r>
              <a:rPr lang="en-US" b="1" dirty="0"/>
              <a:t>In Program Years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Right-click on the top of any column and select </a:t>
            </a:r>
            <a:r>
              <a:rPr lang="en-US" b="1" dirty="0"/>
              <a:t>Show Barriers to Employment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/>
          <a:stretch/>
        </p:blipFill>
        <p:spPr bwMode="auto">
          <a:xfrm>
            <a:off x="4866991" y="4008119"/>
            <a:ext cx="3343275" cy="26212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97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066800"/>
          </a:xfrm>
        </p:spPr>
        <p:txBody>
          <a:bodyPr/>
          <a:lstStyle/>
          <a:p>
            <a:r>
              <a:rPr lang="en-US" dirty="0"/>
              <a:t>NRS Ad Hoc Cross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47"/>
            <a:ext cx="8229600" cy="4875995"/>
          </a:xfrm>
        </p:spPr>
        <p:txBody>
          <a:bodyPr/>
          <a:lstStyle/>
          <a:p>
            <a:pPr lvl="0"/>
            <a:r>
              <a:rPr lang="en-US" dirty="0"/>
              <a:t>Select </a:t>
            </a:r>
            <a:r>
              <a:rPr lang="en-US" b="1" dirty="0"/>
              <a:t>Ad Hoc</a:t>
            </a:r>
            <a:r>
              <a:rPr lang="en-US" dirty="0"/>
              <a:t> </a:t>
            </a:r>
            <a:r>
              <a:rPr lang="en-US" b="1" dirty="0"/>
              <a:t>NRS Cross Tab </a:t>
            </a:r>
            <a:r>
              <a:rPr lang="en-US" dirty="0"/>
              <a:t>from the TE Federal Reports menu.</a:t>
            </a:r>
          </a:p>
          <a:p>
            <a:pPr lvl="0"/>
            <a:r>
              <a:rPr lang="en-US" dirty="0"/>
              <a:t>Refer to </a:t>
            </a:r>
            <a:r>
              <a:rPr lang="en-US" b="1" dirty="0"/>
              <a:t>Row Categories</a:t>
            </a:r>
            <a:r>
              <a:rPr lang="en-US" dirty="0"/>
              <a:t> and </a:t>
            </a:r>
            <a:r>
              <a:rPr lang="en-US" b="1" dirty="0"/>
              <a:t>Column Categories</a:t>
            </a:r>
            <a:r>
              <a:rPr lang="en-US" dirty="0"/>
              <a:t> in the Special Options section of the report setup window.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-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63" y="3879945"/>
            <a:ext cx="596265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9349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2" y="93257"/>
            <a:ext cx="8229600" cy="1066800"/>
          </a:xfrm>
        </p:spPr>
        <p:txBody>
          <a:bodyPr/>
          <a:lstStyle/>
          <a:p>
            <a:r>
              <a:rPr lang="en-US" dirty="0"/>
              <a:t>NRS Ad Hoc Cross Tab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7"/>
          <a:stretch/>
        </p:blipFill>
        <p:spPr bwMode="auto">
          <a:xfrm>
            <a:off x="456962" y="1241941"/>
            <a:ext cx="8229600" cy="3302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58102" y="5076967"/>
            <a:ext cx="40124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1</a:t>
            </a:r>
            <a:r>
              <a:rPr lang="en-US" sz="2400" dirty="0"/>
              <a:t>: Generate a report that compares CAEP Program with Barriers to Employment.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5" y="4202072"/>
            <a:ext cx="2766515" cy="2223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7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22" y="314812"/>
            <a:ext cx="8229600" cy="1066800"/>
          </a:xfrm>
        </p:spPr>
        <p:txBody>
          <a:bodyPr/>
          <a:lstStyle/>
          <a:p>
            <a:r>
              <a:rPr lang="en-US" dirty="0"/>
              <a:t>NRS Ad Hoc Cross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0919"/>
            <a:ext cx="8280245" cy="363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58102" y="5076967"/>
            <a:ext cx="40124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2</a:t>
            </a:r>
            <a:r>
              <a:rPr lang="en-US" sz="2400" dirty="0"/>
              <a:t>: Compare NRS EFL with NRS Measurable Skills Gains (MSGs).</a:t>
            </a:r>
          </a:p>
        </p:txBody>
      </p:sp>
    </p:spTree>
    <p:extLst>
      <p:ext uri="{BB962C8B-B14F-4D97-AF65-F5344CB8AC3E}">
        <p14:creationId xmlns:p14="http://schemas.microsoft.com/office/powerpoint/2010/main" val="24771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82"/>
            <a:ext cx="8229600" cy="978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703"/>
            <a:ext cx="8410756" cy="5753819"/>
          </a:xfrm>
        </p:spPr>
        <p:txBody>
          <a:bodyPr>
            <a:normAutofit/>
          </a:bodyPr>
          <a:lstStyle/>
          <a:p>
            <a:r>
              <a:rPr lang="en-US" sz="3200" dirty="0"/>
              <a:t>Recap: CAEP Data Dive/Review of CAEP Outcomes</a:t>
            </a:r>
          </a:p>
          <a:p>
            <a:r>
              <a:rPr lang="en-US" sz="3200" dirty="0"/>
              <a:t>CAEP Reports in TE</a:t>
            </a:r>
          </a:p>
          <a:p>
            <a:pPr lvl="1"/>
            <a:r>
              <a:rPr lang="en-US" sz="2800" dirty="0"/>
              <a:t>CAEP Summary</a:t>
            </a:r>
          </a:p>
          <a:p>
            <a:pPr lvl="1"/>
            <a:r>
              <a:rPr lang="en-US" sz="2800" dirty="0"/>
              <a:t>CAEP DIR</a:t>
            </a:r>
          </a:p>
          <a:p>
            <a:pPr lvl="1"/>
            <a:r>
              <a:rPr lang="en-US" sz="2800" dirty="0"/>
              <a:t>CAEP Hours Report</a:t>
            </a:r>
          </a:p>
          <a:p>
            <a:pPr lvl="1"/>
            <a:r>
              <a:rPr lang="en-US" sz="2800" dirty="0"/>
              <a:t>Consortium Level Reports</a:t>
            </a:r>
          </a:p>
          <a:p>
            <a:r>
              <a:rPr lang="en-US" sz="3200" dirty="0"/>
              <a:t>Special Features to Isolate Priority Populations</a:t>
            </a:r>
          </a:p>
          <a:p>
            <a:pPr lvl="1"/>
            <a:r>
              <a:rPr lang="en-US" sz="2800" dirty="0"/>
              <a:t>Barriers to Employment Reports</a:t>
            </a:r>
          </a:p>
          <a:p>
            <a:pPr lvl="1"/>
            <a:r>
              <a:rPr lang="en-US" sz="2800" dirty="0"/>
              <a:t>Filtering TE Reports for Specific Subsets</a:t>
            </a:r>
          </a:p>
          <a:p>
            <a:pPr lvl="1"/>
            <a:r>
              <a:rPr lang="en-US" sz="2800" dirty="0"/>
              <a:t>NRS Ad Hoc Cross Tabs</a:t>
            </a:r>
          </a:p>
          <a:p>
            <a:pPr lvl="1"/>
            <a:r>
              <a:rPr lang="en-US" sz="2800" dirty="0"/>
              <a:t>I-3 Outcomes and Reports in 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51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22" y="314812"/>
            <a:ext cx="8229600" cy="1066800"/>
          </a:xfrm>
        </p:spPr>
        <p:txBody>
          <a:bodyPr/>
          <a:lstStyle/>
          <a:p>
            <a:r>
              <a:rPr lang="en-US" dirty="0"/>
              <a:t>NRS Ad Hoc Cross Tab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521" y="4638272"/>
            <a:ext cx="401244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3</a:t>
            </a:r>
            <a:r>
              <a:rPr lang="en-US" sz="2400" dirty="0"/>
              <a:t>: Compare Age to Education Results.</a:t>
            </a:r>
          </a:p>
          <a:p>
            <a:r>
              <a:rPr lang="en-US" sz="2400" dirty="0"/>
              <a:t>A legend appears that helps identify each row or column.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1" y="1381612"/>
            <a:ext cx="8288337" cy="2685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591" y="2593411"/>
            <a:ext cx="3443772" cy="4059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12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22" y="314812"/>
            <a:ext cx="8229600" cy="1066800"/>
          </a:xfrm>
        </p:spPr>
        <p:txBody>
          <a:bodyPr/>
          <a:lstStyle/>
          <a:p>
            <a:r>
              <a:rPr lang="en-US" dirty="0"/>
              <a:t>NRS Ad Hoc Cross Tab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9695" y="4324112"/>
            <a:ext cx="401244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4</a:t>
            </a:r>
            <a:r>
              <a:rPr lang="en-US" sz="2400" dirty="0"/>
              <a:t>: Compare Labor Force Status with an expanded Program option for all CTE and CTE related programs. This example combines all of these programs into one column.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5" y="1596788"/>
            <a:ext cx="8393882" cy="2513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5" y="4325912"/>
            <a:ext cx="4127393" cy="562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22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0" y="1894821"/>
            <a:ext cx="8280279" cy="352879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251150">
            <a:off x="4924425" y="5264285"/>
            <a:ext cx="595745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31860" y="222893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I-3 Outcomes and Reports in 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809" y="5162493"/>
            <a:ext cx="39578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 Civics Immigrant Integration Indicators (I-3)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 Civics I-3 Summary</a:t>
            </a:r>
          </a:p>
        </p:txBody>
      </p:sp>
    </p:spTree>
    <p:extLst>
      <p:ext uri="{BB962C8B-B14F-4D97-AF65-F5344CB8AC3E}">
        <p14:creationId xmlns:p14="http://schemas.microsoft.com/office/powerpoint/2010/main" val="27641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05"/>
            <a:ext cx="8229600" cy="1069848"/>
          </a:xfrm>
        </p:spPr>
        <p:txBody>
          <a:bodyPr>
            <a:normAutofit/>
          </a:bodyPr>
          <a:lstStyle/>
          <a:p>
            <a:r>
              <a:rPr lang="en-US" sz="4000">
                <a:latin typeface="Avenir"/>
              </a:rPr>
              <a:t>CAEP </a:t>
            </a:r>
            <a:r>
              <a:rPr lang="en-US" sz="4000" dirty="0">
                <a:latin typeface="Avenir"/>
              </a:rPr>
              <a:t>Summary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3661" y="1113853"/>
            <a:ext cx="7090011" cy="4530120"/>
            <a:chOff x="320723" y="1736333"/>
            <a:chExt cx="8366077" cy="49501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47669"/>
            <a:stretch/>
          </p:blipFill>
          <p:spPr>
            <a:xfrm>
              <a:off x="320723" y="1736333"/>
              <a:ext cx="8366077" cy="18015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1910687" y="2306471"/>
              <a:ext cx="2470243" cy="4379995"/>
              <a:chOff x="1460311" y="1779966"/>
              <a:chExt cx="2470243" cy="43799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8419" y="1779966"/>
                <a:ext cx="822135" cy="437999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0311" y="3016155"/>
                <a:ext cx="1648108" cy="2415653"/>
              </a:xfrm>
              <a:prstGeom prst="rect">
                <a:avLst/>
              </a:prstGeom>
            </p:spPr>
          </p:pic>
        </p:grpSp>
      </p:grpSp>
      <p:sp>
        <p:nvSpPr>
          <p:cNvPr id="7" name="Down Arrow 6"/>
          <p:cNvSpPr/>
          <p:nvPr/>
        </p:nvSpPr>
        <p:spPr>
          <a:xfrm>
            <a:off x="3275462" y="1298666"/>
            <a:ext cx="283333" cy="160429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8667" y="3280939"/>
            <a:ext cx="50292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/>
              <a:t>TE CAEP </a:t>
            </a:r>
            <a:r>
              <a:rPr lang="en-US" sz="2800" dirty="0"/>
              <a:t>Summary Report now includes a new Column F, “Passed I-3”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PY 2019-20, over </a:t>
            </a:r>
            <a:r>
              <a:rPr lang="en-US" sz="2800"/>
              <a:t>87,000 CAEP </a:t>
            </a:r>
            <a:r>
              <a:rPr lang="en-US" sz="2800" dirty="0"/>
              <a:t>students passed EL Civics COAAPs (I-3 outcomes)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 programs can earn I-3</a:t>
            </a:r>
          </a:p>
        </p:txBody>
      </p:sp>
    </p:spTree>
    <p:extLst>
      <p:ext uri="{BB962C8B-B14F-4D97-AF65-F5344CB8AC3E}">
        <p14:creationId xmlns:p14="http://schemas.microsoft.com/office/powerpoint/2010/main" val="34192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55776"/>
            <a:ext cx="8063344" cy="4553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EL Civics Immigrant Integration Indicators (I-3)</a:t>
            </a:r>
          </a:p>
        </p:txBody>
      </p:sp>
    </p:spTree>
    <p:extLst>
      <p:ext uri="{BB962C8B-B14F-4D97-AF65-F5344CB8AC3E}">
        <p14:creationId xmlns:p14="http://schemas.microsoft.com/office/powerpoint/2010/main" val="1218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2372036"/>
            <a:ext cx="5213089" cy="2758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54890" y="2430829"/>
            <a:ext cx="305709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Immigrant Integration Goal Area </a:t>
            </a:r>
            <a:r>
              <a:rPr lang="en-US" sz="2400" dirty="0"/>
              <a:t>lists one of the 8 I-3 areas identified by AB 2098.</a:t>
            </a:r>
          </a:p>
        </p:txBody>
      </p:sp>
    </p:spTree>
    <p:extLst>
      <p:ext uri="{BB962C8B-B14F-4D97-AF65-F5344CB8AC3E}">
        <p14:creationId xmlns:p14="http://schemas.microsoft.com/office/powerpoint/2010/main" val="7853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556"/>
          <a:stretch/>
        </p:blipFill>
        <p:spPr>
          <a:xfrm>
            <a:off x="457201" y="1955776"/>
            <a:ext cx="8063344" cy="2889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189" y="5145206"/>
            <a:ext cx="75106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example student has passed five COAAPs that cover three different I-3 goal areas.</a:t>
            </a:r>
          </a:p>
        </p:txBody>
      </p:sp>
    </p:spTree>
    <p:extLst>
      <p:ext uri="{BB962C8B-B14F-4D97-AF65-F5344CB8AC3E}">
        <p14:creationId xmlns:p14="http://schemas.microsoft.com/office/powerpoint/2010/main" val="18475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2" y="1622035"/>
            <a:ext cx="7362811" cy="2684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3207" y="4804012"/>
            <a:ext cx="76803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Civic Objectives Passed </a:t>
            </a:r>
            <a:r>
              <a:rPr lang="en-US" sz="2400" dirty="0"/>
              <a:t>lists the specific COAAPs passed for each student, and relates each COAAP to the I-3 Goal Area.</a:t>
            </a:r>
          </a:p>
        </p:txBody>
      </p:sp>
    </p:spTree>
    <p:extLst>
      <p:ext uri="{BB962C8B-B14F-4D97-AF65-F5344CB8AC3E}">
        <p14:creationId xmlns:p14="http://schemas.microsoft.com/office/powerpoint/2010/main" val="1127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0132"/>
            <a:ext cx="7773698" cy="4139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EL Civics I-3 Summary</a:t>
            </a:r>
          </a:p>
        </p:txBody>
      </p:sp>
    </p:spTree>
    <p:extLst>
      <p:ext uri="{BB962C8B-B14F-4D97-AF65-F5344CB8AC3E}">
        <p14:creationId xmlns:p14="http://schemas.microsoft.com/office/powerpoint/2010/main" val="8928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I-3 Drill 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27" y="2502568"/>
            <a:ext cx="6971546" cy="263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3" y="3923296"/>
            <a:ext cx="5717667" cy="2604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2251881" y="6000193"/>
            <a:ext cx="2593075" cy="418637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-95534" y="1446662"/>
          <a:ext cx="9511095" cy="460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163" y="2431543"/>
            <a:ext cx="2230093" cy="1571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Pre/Post Level Completion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Carnegie Units /HS Credits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CDCP Certificate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Occupational Skills Gain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/>
              </a:rPr>
              <a:t>Workforce Preparation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0625" y="2445870"/>
            <a:ext cx="223009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High School Diploma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Passed GED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Passed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HiSET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985" y="2398052"/>
            <a:ext cx="2887582" cy="1149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College Degree – AA, AS, BA, BS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Graduate Studies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Training Credential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Occupational Licensure/Certificate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Apprenticeship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495" y="5247953"/>
            <a:ext cx="2230093" cy="727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Get a Job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Retain a Job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Enter Military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1522" y="5264457"/>
            <a:ext cx="2230093" cy="5160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Increase Wages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Get a Better Job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7493" y="5257477"/>
            <a:ext cx="289602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ASE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Post-Secondary/CTE</a:t>
            </a:r>
          </a:p>
          <a:p>
            <a:pPr marL="214312" indent="-214312" defTabSz="685797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Transition to Post-Secondary/College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5163" y="328483"/>
            <a:ext cx="6024448" cy="7944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CAEP Outcomes</a:t>
            </a:r>
          </a:p>
        </p:txBody>
      </p:sp>
    </p:spTree>
    <p:extLst>
      <p:ext uri="{BB962C8B-B14F-4D97-AF65-F5344CB8AC3E}">
        <p14:creationId xmlns:p14="http://schemas.microsoft.com/office/powerpoint/2010/main" val="31212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709" y="1705969"/>
            <a:ext cx="4570113" cy="4633699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2976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Recap: ALLIES Immigrant Integration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0599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Immigrant Integration Goal Areas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16614"/>
              </p:ext>
            </p:extLst>
          </p:nvPr>
        </p:nvGraphicFramePr>
        <p:xfrm>
          <a:off x="955341" y="1530678"/>
          <a:ext cx="7192372" cy="48370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192372">
                  <a:extLst>
                    <a:ext uri="{9D8B030D-6E8A-4147-A177-3AD203B41FA5}">
                      <a16:colId xmlns:a16="http://schemas.microsoft.com/office/drawing/2014/main" val="1713668814"/>
                    </a:ext>
                  </a:extLst>
                </a:gridCol>
              </a:tblGrid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Economic Security 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1,2,3,4,5,6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6291447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Credentials and Residency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38,39,40,42,44,45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415321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Health and Wellbeing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15,16,17,26,27,28,29,30, 31, 46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43761"/>
                  </a:ext>
                </a:extLst>
              </a:tr>
              <a:tr h="7542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Education and Career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13,14,32,33,34,35,36,37,49,50,51,52,53, 70,71,72,74,75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99896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Children and Family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7,9,18,20,21,22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2111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Civic and Community Participation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8,10,11,12,19,23,24,25,43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45173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Digital Literacy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47,48,73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65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47" y="2411744"/>
            <a:ext cx="3629025" cy="3781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Immigrant Integration: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11744"/>
            <a:ext cx="368489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addition to the work on EL Civics COAAPs, ALLIES and CASAS have also worked together to identify Update Record outcomes that relate to these Immigrant Integration Areas.</a:t>
            </a:r>
          </a:p>
        </p:txBody>
      </p:sp>
    </p:spTree>
    <p:extLst>
      <p:ext uri="{BB962C8B-B14F-4D97-AF65-F5344CB8AC3E}">
        <p14:creationId xmlns:p14="http://schemas.microsoft.com/office/powerpoint/2010/main" val="34543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18" y="2133388"/>
            <a:ext cx="4559682" cy="2766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132" y="4299384"/>
            <a:ext cx="36848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ALLIES and CASAS have also related Supportive, Training, and Transition services.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>
                <a:latin typeface="Avenir"/>
              </a:rPr>
              <a:t>Immigrant Integration: Services</a:t>
            </a:r>
          </a:p>
        </p:txBody>
      </p:sp>
    </p:spTree>
    <p:extLst>
      <p:ext uri="{BB962C8B-B14F-4D97-AF65-F5344CB8AC3E}">
        <p14:creationId xmlns:p14="http://schemas.microsoft.com/office/powerpoint/2010/main" val="1112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463"/>
            <a:ext cx="8229600" cy="824749"/>
          </a:xfrm>
        </p:spPr>
        <p:txBody>
          <a:bodyPr>
            <a:normAutofit/>
          </a:bodyPr>
          <a:lstStyle/>
          <a:p>
            <a:r>
              <a:rPr lang="en-US" dirty="0">
                <a:latin typeface="Avenir"/>
              </a:rPr>
              <a:t>Recording COAAPs in 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-3000" contrast="3000"/>
                    </a14:imgEffect>
                  </a14:imgLayer>
                </a14:imgProps>
              </a:ext>
            </a:extLst>
          </a:blip>
          <a:srcRect l="22275" t="23890" r="18063"/>
          <a:stretch/>
        </p:blipFill>
        <p:spPr>
          <a:xfrm>
            <a:off x="2320119" y="1992569"/>
            <a:ext cx="6366681" cy="4452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883391" y="2647662"/>
            <a:ext cx="955343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38734" y="5404816"/>
            <a:ext cx="761077" cy="197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38734" y="6110391"/>
            <a:ext cx="955343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50747" y="4449166"/>
            <a:ext cx="1166256" cy="27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012" y="2402002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PY, Student,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950" y="3644871"/>
            <a:ext cx="23325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b="1" dirty="0"/>
              <a:t>Assessment Type</a:t>
            </a:r>
            <a:r>
              <a:rPr lang="en-US" sz="2000" dirty="0"/>
              <a:t>, check </a:t>
            </a:r>
            <a:r>
              <a:rPr lang="en-US" sz="2000" b="1" dirty="0"/>
              <a:t>EL Civics Additional Assessment 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500" y="5180234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COAAP </a:t>
            </a:r>
            <a:r>
              <a:rPr lang="en-US" b="1" dirty="0"/>
              <a:t>Form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120" y="5879000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box if COAAP </a:t>
            </a:r>
            <a:r>
              <a:rPr lang="en-US" b="1" dirty="0"/>
              <a:t>Passed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918" y="1040647"/>
            <a:ext cx="81569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</a:t>
            </a:r>
            <a:r>
              <a:rPr lang="en-US" sz="2000" b="1" i="1" dirty="0"/>
              <a:t>Records –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b="1" i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526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Recording COAAPs in 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64093"/>
            <a:ext cx="8199115" cy="105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 rot="20385140">
            <a:off x="2522662" y="2800706"/>
            <a:ext cx="675444" cy="286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" y="4107976"/>
            <a:ext cx="82296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step is to check </a:t>
            </a:r>
            <a:r>
              <a:rPr lang="en-US" sz="2400" b="1" dirty="0"/>
              <a:t>EL Civics Additional Assessment Form </a:t>
            </a:r>
            <a:r>
              <a:rPr lang="en-US" sz="2400" dirty="0"/>
              <a:t>to enable manual entry of EL Civics COAAPs rather than pre- and post-test forms.</a:t>
            </a:r>
          </a:p>
        </p:txBody>
      </p:sp>
    </p:spTree>
    <p:extLst>
      <p:ext uri="{BB962C8B-B14F-4D97-AF65-F5344CB8AC3E}">
        <p14:creationId xmlns:p14="http://schemas.microsoft.com/office/powerpoint/2010/main" val="12051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0"/>
            <a:ext cx="8229600" cy="1066800"/>
          </a:xfrm>
        </p:spPr>
        <p:txBody>
          <a:bodyPr/>
          <a:lstStyle/>
          <a:p>
            <a:r>
              <a:rPr lang="en-US" dirty="0"/>
              <a:t>For 5-25-21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CAEP Goal Setting</a:t>
            </a:r>
          </a:p>
          <a:p>
            <a:r>
              <a:rPr lang="en-US" dirty="0"/>
              <a:t>Review goal setting for NRS reporting</a:t>
            </a:r>
          </a:p>
          <a:p>
            <a:r>
              <a:rPr lang="en-US" dirty="0"/>
              <a:t>Identify concepts of NRS performance goals and apply to CAEP reporting</a:t>
            </a:r>
          </a:p>
          <a:p>
            <a:r>
              <a:rPr lang="en-US" dirty="0"/>
              <a:t>Setting goals for performance using test results and student outcomes</a:t>
            </a:r>
          </a:p>
          <a:p>
            <a:r>
              <a:rPr lang="en-US" dirty="0"/>
              <a:t>Setting goals for persistence using </a:t>
            </a:r>
            <a:r>
              <a:rPr lang="en-US"/>
              <a:t>test data, </a:t>
            </a:r>
            <a:r>
              <a:rPr lang="en-US" dirty="0"/>
              <a:t>attendance hours, and enrollment</a:t>
            </a:r>
          </a:p>
          <a:p>
            <a:r>
              <a:rPr lang="en-US" dirty="0"/>
              <a:t>Identify and establish goals for special populations</a:t>
            </a:r>
          </a:p>
        </p:txBody>
      </p:sp>
    </p:spTree>
    <p:extLst>
      <p:ext uri="{BB962C8B-B14F-4D97-AF65-F5344CB8AC3E}">
        <p14:creationId xmlns:p14="http://schemas.microsoft.com/office/powerpoint/2010/main" val="18273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CAEP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274"/>
            <a:ext cx="7886700" cy="3533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Outcomes for ABE, ASE and ESL</a:t>
            </a:r>
          </a:p>
          <a:p>
            <a:r>
              <a:rPr lang="en-US" sz="3600" dirty="0"/>
              <a:t>Outcomes for Workforce Preparation and CTE</a:t>
            </a:r>
          </a:p>
          <a:p>
            <a:r>
              <a:rPr lang="en-US" sz="3600" dirty="0"/>
              <a:t>Transitions</a:t>
            </a:r>
          </a:p>
          <a:p>
            <a:r>
              <a:rPr lang="en-US" sz="3600" dirty="0"/>
              <a:t>Short Term Services</a:t>
            </a:r>
          </a:p>
        </p:txBody>
      </p:sp>
    </p:spTree>
    <p:extLst>
      <p:ext uri="{BB962C8B-B14F-4D97-AF65-F5344CB8AC3E}">
        <p14:creationId xmlns:p14="http://schemas.microsoft.com/office/powerpoint/2010/main" val="354858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805"/>
            <a:ext cx="8229600" cy="690112"/>
          </a:xfrm>
        </p:spPr>
        <p:txBody>
          <a:bodyPr>
            <a:normAutofit fontScale="90000"/>
          </a:bodyPr>
          <a:lstStyle/>
          <a:p>
            <a:r>
              <a:rPr lang="en-US" dirty="0"/>
              <a:t>CAEP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4" y="1151926"/>
            <a:ext cx="8455111" cy="3963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44" y="5194880"/>
            <a:ext cx="58243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Three sections of the CAEP Summary</a:t>
            </a:r>
            <a:r>
              <a:rPr lang="en-US" sz="24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Literacy Gains (pre/post)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CAEP Outcomes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1899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65" y="210663"/>
            <a:ext cx="8229600" cy="1069848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5" y="1474991"/>
            <a:ext cx="4450459" cy="4135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63705" y="1474991"/>
            <a:ext cx="3856008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Literacy Gains (pre/post)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results from pre-post-test level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Column B</a:t>
            </a:r>
            <a:r>
              <a:rPr lang="en-US" sz="2400" dirty="0"/>
              <a:t>: Enrollees that meet NRS federal table 4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Column C</a:t>
            </a:r>
            <a:r>
              <a:rPr lang="en-US" sz="2400" dirty="0"/>
              <a:t>: Enrollees with a valid pre/post-test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Column D</a:t>
            </a:r>
            <a:r>
              <a:rPr lang="en-US" sz="2400" dirty="0"/>
              <a:t>: Enrollees who achieved a level gain on NRS Table 4</a:t>
            </a:r>
          </a:p>
        </p:txBody>
      </p:sp>
    </p:spTree>
    <p:extLst>
      <p:ext uri="{BB962C8B-B14F-4D97-AF65-F5344CB8AC3E}">
        <p14:creationId xmlns:p14="http://schemas.microsoft.com/office/powerpoint/2010/main" val="4093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124402"/>
            <a:ext cx="8229600" cy="772748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5" y="993453"/>
            <a:ext cx="7951296" cy="389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2895" y="5067892"/>
            <a:ext cx="857909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CAEP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results from AB 104 outcomes outside of pre/post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 F: (New) Tallies I-3 outcomes (from EL Civics COAAPs)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Columns G-L: Correspond to the 6 categories identified in AB 104</a:t>
            </a:r>
          </a:p>
        </p:txBody>
      </p:sp>
    </p:spTree>
    <p:extLst>
      <p:ext uri="{BB962C8B-B14F-4D97-AF65-F5344CB8AC3E}">
        <p14:creationId xmlns:p14="http://schemas.microsoft.com/office/powerpoint/2010/main" val="32329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71" y="228817"/>
            <a:ext cx="8229600" cy="832232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3" y="1156584"/>
            <a:ext cx="4848174" cy="2811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4453" y="4133389"/>
            <a:ext cx="836408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CAEP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students that  received short term services, and/or enrollees that don’t meet basic requirements (such as demographics, 12+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 M: Number of enrollees in each CAEP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 N: Number in Column M that received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Columns O-R: Correspond to each of the categories of services </a:t>
            </a:r>
          </a:p>
        </p:txBody>
      </p:sp>
    </p:spTree>
    <p:extLst>
      <p:ext uri="{BB962C8B-B14F-4D97-AF65-F5344CB8AC3E}">
        <p14:creationId xmlns:p14="http://schemas.microsoft.com/office/powerpoint/2010/main" val="17902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binar remote testing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51232</TotalTime>
  <Words>1558</Words>
  <Application>Microsoft Macintosh PowerPoint</Application>
  <PresentationFormat>On-screen Show (4:3)</PresentationFormat>
  <Paragraphs>201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Avenir</vt:lpstr>
      <vt:lpstr>Calibri</vt:lpstr>
      <vt:lpstr>Georgia</vt:lpstr>
      <vt:lpstr>Times New Roman</vt:lpstr>
      <vt:lpstr>Wingdings 2</vt:lpstr>
      <vt:lpstr>Webinar remote testing</vt:lpstr>
      <vt:lpstr>CAEP Data Dive May 18, 2021</vt:lpstr>
      <vt:lpstr>Overview</vt:lpstr>
      <vt:lpstr>Agenda</vt:lpstr>
      <vt:lpstr>PowerPoint Presentation</vt:lpstr>
      <vt:lpstr>Troubleshooting CAEP Outcomes</vt:lpstr>
      <vt:lpstr>CAEP Summary</vt:lpstr>
      <vt:lpstr>CAEP Summary</vt:lpstr>
      <vt:lpstr>CAEP Summary</vt:lpstr>
      <vt:lpstr>CAEP Summary</vt:lpstr>
      <vt:lpstr>CAEP Hours Report</vt:lpstr>
      <vt:lpstr>CAEP Summary – Report Setup</vt:lpstr>
      <vt:lpstr>CAEP Summary – Report Setup</vt:lpstr>
      <vt:lpstr>CAEP Summary</vt:lpstr>
      <vt:lpstr>CAEP Program Hours</vt:lpstr>
      <vt:lpstr>CAEP Data Integrity</vt:lpstr>
      <vt:lpstr>CAEP Data Integrity</vt:lpstr>
      <vt:lpstr>CAEP Data Integrity</vt:lpstr>
      <vt:lpstr>CAEP Data Integrity Report: PY 20-21</vt:lpstr>
      <vt:lpstr>CAEP Data Integrity Report: PY 20-21</vt:lpstr>
      <vt:lpstr>PowerPoint Presentation</vt:lpstr>
      <vt:lpstr>PowerPoint Presentation</vt:lpstr>
      <vt:lpstr>PowerPoint Presentation</vt:lpstr>
      <vt:lpstr>PowerPoint Presentation</vt:lpstr>
      <vt:lpstr>Barriers to Employment</vt:lpstr>
      <vt:lpstr>Barriers to Employment</vt:lpstr>
      <vt:lpstr>Barriers to Employment</vt:lpstr>
      <vt:lpstr>NRS Ad Hoc Cross Tab</vt:lpstr>
      <vt:lpstr>NRS Ad Hoc Cross Tab</vt:lpstr>
      <vt:lpstr>NRS Ad Hoc Cross Tab</vt:lpstr>
      <vt:lpstr>NRS Ad Hoc Cross Tab</vt:lpstr>
      <vt:lpstr>NRS Ad Hoc Cross Tab</vt:lpstr>
      <vt:lpstr>I-3 Outcomes and Reports in TE</vt:lpstr>
      <vt:lpstr>CAEP Summary Report</vt:lpstr>
      <vt:lpstr>EL Civics Immigrant Integration Indicators (I-3)</vt:lpstr>
      <vt:lpstr>I-3 by Class</vt:lpstr>
      <vt:lpstr>I-3 by Class</vt:lpstr>
      <vt:lpstr>I-3 by Class</vt:lpstr>
      <vt:lpstr>EL Civics I-3 Summary</vt:lpstr>
      <vt:lpstr>I-3 Drill Down</vt:lpstr>
      <vt:lpstr>Recap: ALLIES Immigrant Integration Framework</vt:lpstr>
      <vt:lpstr>Immigrant Integration Goal Areas</vt:lpstr>
      <vt:lpstr>Immigrant Integration: Outcomes</vt:lpstr>
      <vt:lpstr>Immigrant Integration: Services</vt:lpstr>
      <vt:lpstr>Recording COAAPs in TE</vt:lpstr>
      <vt:lpstr>Recording COAAPs in TE</vt:lpstr>
      <vt:lpstr>For 5-25-21</vt:lpstr>
    </vt:vector>
  </TitlesOfParts>
  <Manager>CASAS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National Webinar June 11 2020</dc:title>
  <dc:subject>National Webinar</dc:subject>
  <dc:creator>CASAS</dc:creator>
  <cp:keywords>Webinar</cp:keywords>
  <cp:lastModifiedBy>Veronica Parker</cp:lastModifiedBy>
  <cp:revision>1069</cp:revision>
  <cp:lastPrinted>2020-10-18T15:28:37Z</cp:lastPrinted>
  <dcterms:created xsi:type="dcterms:W3CDTF">2020-02-07T23:34:25Z</dcterms:created>
  <dcterms:modified xsi:type="dcterms:W3CDTF">2021-05-18T15:05:50Z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