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8"/>
  </p:notesMasterIdLst>
  <p:handoutMasterIdLst>
    <p:handoutMasterId r:id="rId49"/>
  </p:handoutMasterIdLst>
  <p:sldIdLst>
    <p:sldId id="609" r:id="rId2"/>
    <p:sldId id="698" r:id="rId3"/>
    <p:sldId id="695" r:id="rId4"/>
    <p:sldId id="705" r:id="rId5"/>
    <p:sldId id="706" r:id="rId6"/>
    <p:sldId id="667" r:id="rId7"/>
    <p:sldId id="668" r:id="rId8"/>
    <p:sldId id="669" r:id="rId9"/>
    <p:sldId id="670" r:id="rId10"/>
    <p:sldId id="699" r:id="rId11"/>
    <p:sldId id="651" r:id="rId12"/>
    <p:sldId id="652" r:id="rId13"/>
    <p:sldId id="656" r:id="rId14"/>
    <p:sldId id="655" r:id="rId15"/>
    <p:sldId id="696" r:id="rId16"/>
    <p:sldId id="697" r:id="rId17"/>
    <p:sldId id="684" r:id="rId18"/>
    <p:sldId id="701" r:id="rId19"/>
    <p:sldId id="702" r:id="rId20"/>
    <p:sldId id="661" r:id="rId21"/>
    <p:sldId id="662" r:id="rId22"/>
    <p:sldId id="663" r:id="rId23"/>
    <p:sldId id="700" r:id="rId24"/>
    <p:sldId id="687" r:id="rId25"/>
    <p:sldId id="703" r:id="rId26"/>
    <p:sldId id="688" r:id="rId27"/>
    <p:sldId id="689" r:id="rId28"/>
    <p:sldId id="690" r:id="rId29"/>
    <p:sldId id="691" r:id="rId30"/>
    <p:sldId id="692" r:id="rId31"/>
    <p:sldId id="693" r:id="rId32"/>
    <p:sldId id="628" r:id="rId33"/>
    <p:sldId id="642" r:id="rId34"/>
    <p:sldId id="704" r:id="rId35"/>
    <p:sldId id="646" r:id="rId36"/>
    <p:sldId id="648" r:id="rId37"/>
    <p:sldId id="647" r:id="rId38"/>
    <p:sldId id="617" r:id="rId39"/>
    <p:sldId id="650" r:id="rId40"/>
    <p:sldId id="625" r:id="rId41"/>
    <p:sldId id="641" r:id="rId42"/>
    <p:sldId id="631" r:id="rId43"/>
    <p:sldId id="633" r:id="rId44"/>
    <p:sldId id="639" r:id="rId45"/>
    <p:sldId id="638" r:id="rId46"/>
    <p:sldId id="707" r:id="rId4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72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9" autoAdjust="0"/>
    <p:restoredTop sz="91655" autoAdjust="0"/>
  </p:normalViewPr>
  <p:slideViewPr>
    <p:cSldViewPr snapToGrid="0">
      <p:cViewPr varScale="1">
        <p:scale>
          <a:sx n="128" d="100"/>
          <a:sy n="128" d="100"/>
        </p:scale>
        <p:origin x="1672" y="176"/>
      </p:cViewPr>
      <p:guideLst>
        <p:guide orient="horz" pos="2160"/>
        <p:guide pos="2880"/>
        <p:guide pos="5472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786"/>
    </p:cViewPr>
  </p:sorterViewPr>
  <p:notesViewPr>
    <p:cSldViewPr snapToGrid="0" showGuides="1">
      <p:cViewPr varScale="1">
        <p:scale>
          <a:sx n="132" d="100"/>
          <a:sy n="132" d="100"/>
        </p:scale>
        <p:origin x="116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F260D-43B2-4B57-B92A-160602DD1764}">
      <dgm:prSet phldrT="[Text]"/>
      <dgm:spPr>
        <a:solidFill>
          <a:schemeClr val="accent6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Literacy Gains</a:t>
          </a:r>
        </a:p>
      </dgm:t>
    </dgm:pt>
    <dgm:pt modelId="{D72B88D4-019F-44D1-8D75-C75E50F98E0A}" type="parTrans" cxnId="{832B874B-3D65-4AFD-8E59-11AD74D49DBF}">
      <dgm:prSet/>
      <dgm:spPr/>
      <dgm:t>
        <a:bodyPr/>
        <a:lstStyle/>
        <a:p>
          <a:endParaRPr lang="en-US"/>
        </a:p>
      </dgm:t>
    </dgm:pt>
    <dgm:pt modelId="{32B5D89C-BC59-4D20-B294-76ACA26778E0}" type="sibTrans" cxnId="{832B874B-3D65-4AFD-8E59-11AD74D49DBF}">
      <dgm:prSet/>
      <dgm:spPr/>
      <dgm:t>
        <a:bodyPr/>
        <a:lstStyle/>
        <a:p>
          <a:endParaRPr lang="en-US"/>
        </a:p>
      </dgm:t>
    </dgm:pt>
    <dgm:pt modelId="{5D275C60-CCA1-41F8-A9EA-678C61F09B80}">
      <dgm:prSet phldrT="[Text]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HSE/HS Diploma</a:t>
          </a:r>
        </a:p>
      </dgm:t>
    </dgm:pt>
    <dgm:pt modelId="{8FED4B3C-D6F4-40B0-B8AE-B45F00A9FBD2}" type="parTrans" cxnId="{ED4CE227-D2F6-441A-B985-5751150A50C1}">
      <dgm:prSet/>
      <dgm:spPr/>
      <dgm:t>
        <a:bodyPr/>
        <a:lstStyle/>
        <a:p>
          <a:endParaRPr lang="en-US"/>
        </a:p>
      </dgm:t>
    </dgm:pt>
    <dgm:pt modelId="{508CFF85-D7EA-49AD-933C-21CF872EAE43}" type="sibTrans" cxnId="{ED4CE227-D2F6-441A-B985-5751150A50C1}">
      <dgm:prSet/>
      <dgm:spPr/>
      <dgm:t>
        <a:bodyPr/>
        <a:lstStyle/>
        <a:p>
          <a:endParaRPr lang="en-US"/>
        </a:p>
      </dgm:t>
    </dgm:pt>
    <dgm:pt modelId="{81A44736-A976-4AAA-B439-7EF072CD8FB3}">
      <dgm:prSet phldrT="[Text]"/>
      <dgm:spPr>
        <a:solidFill>
          <a:srgbClr val="B2B61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Post-Secondary</a:t>
          </a:r>
        </a:p>
      </dgm:t>
    </dgm:pt>
    <dgm:pt modelId="{974BA200-230F-4FF4-9BB3-1DA38AAA3901}" type="parTrans" cxnId="{7B3FA3F8-2110-4C38-A706-FAD98A3CD078}">
      <dgm:prSet/>
      <dgm:spPr/>
      <dgm:t>
        <a:bodyPr/>
        <a:lstStyle/>
        <a:p>
          <a:endParaRPr lang="en-US"/>
        </a:p>
      </dgm:t>
    </dgm:pt>
    <dgm:pt modelId="{9F9786F5-5DE6-4195-9431-A05C3654CA04}" type="sibTrans" cxnId="{7B3FA3F8-2110-4C38-A706-FAD98A3CD078}">
      <dgm:prSet/>
      <dgm:spPr/>
      <dgm:t>
        <a:bodyPr/>
        <a:lstStyle/>
        <a:p>
          <a:endParaRPr lang="en-US"/>
        </a:p>
      </dgm:t>
    </dgm:pt>
    <dgm:pt modelId="{F2B9BF7C-04ED-4AF2-BC3B-EEAAB000390C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Enter Employment</a:t>
          </a:r>
        </a:p>
      </dgm:t>
    </dgm:pt>
    <dgm:pt modelId="{52CD791C-1303-4A9C-BAF0-F387A26CA7AF}" type="parTrans" cxnId="{85584AF6-B8DC-4613-BAC5-199A6490CFF8}">
      <dgm:prSet/>
      <dgm:spPr/>
      <dgm:t>
        <a:bodyPr/>
        <a:lstStyle/>
        <a:p>
          <a:endParaRPr lang="en-US"/>
        </a:p>
      </dgm:t>
    </dgm:pt>
    <dgm:pt modelId="{AD55BD5B-0F26-4F30-A57B-A2772E0B101F}" type="sibTrans" cxnId="{85584AF6-B8DC-4613-BAC5-199A6490CFF8}">
      <dgm:prSet/>
      <dgm:spPr/>
      <dgm:t>
        <a:bodyPr/>
        <a:lstStyle/>
        <a:p>
          <a:endParaRPr lang="en-US"/>
        </a:p>
      </dgm:t>
    </dgm:pt>
    <dgm:pt modelId="{9A388ACC-B305-494E-9412-F7682693BA23}">
      <dgm:prSet phldrT="[Text]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Increase Wages</a:t>
          </a:r>
        </a:p>
      </dgm:t>
    </dgm:pt>
    <dgm:pt modelId="{F7532BD2-0DA4-422C-B4B7-14DDFF9878A6}" type="parTrans" cxnId="{98C5E155-23AB-4A8A-BF7A-9DB4F4C0D469}">
      <dgm:prSet/>
      <dgm:spPr/>
      <dgm:t>
        <a:bodyPr/>
        <a:lstStyle/>
        <a:p>
          <a:endParaRPr lang="en-US"/>
        </a:p>
      </dgm:t>
    </dgm:pt>
    <dgm:pt modelId="{EE93F87B-DD0C-4348-93E4-6434D95BDA0A}" type="sibTrans" cxnId="{98C5E155-23AB-4A8A-BF7A-9DB4F4C0D469}">
      <dgm:prSet/>
      <dgm:spPr/>
      <dgm:t>
        <a:bodyPr/>
        <a:lstStyle/>
        <a:p>
          <a:endParaRPr lang="en-US"/>
        </a:p>
      </dgm:t>
    </dgm:pt>
    <dgm:pt modelId="{DB6E580F-7BC6-4F04-BA13-B021AC6B2EE4}">
      <dgm:prSet phldrT="[Text]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/>
            <a:t>Transition</a:t>
          </a:r>
        </a:p>
      </dgm:t>
    </dgm:pt>
    <dgm:pt modelId="{BFC5F69C-5E79-4851-AE66-24AA7853593A}" type="parTrans" cxnId="{5419A5BD-A10C-4F4B-99DD-C8DFF18F9D1A}">
      <dgm:prSet/>
      <dgm:spPr/>
      <dgm:t>
        <a:bodyPr/>
        <a:lstStyle/>
        <a:p>
          <a:endParaRPr lang="en-US"/>
        </a:p>
      </dgm:t>
    </dgm:pt>
    <dgm:pt modelId="{603B8FB9-B4F9-4779-B587-CACC342D9E38}" type="sibTrans" cxnId="{5419A5BD-A10C-4F4B-99DD-C8DFF18F9D1A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</dgm:pt>
    <dgm:pt modelId="{565CA8FF-369D-4EB8-BF7A-9D66D1F6F7F6}" type="pres">
      <dgm:prSet presAssocID="{A70F260D-43B2-4B57-B92A-160602DD1764}" presName="node" presStyleLbl="node1" presStyleIdx="0" presStyleCnt="6" custScaleX="19264" custScaleY="13415" custLinFactNeighborX="-7824" custLinFactNeighborY="-17205">
        <dgm:presLayoutVars>
          <dgm:bulletEnabled val="1"/>
        </dgm:presLayoutVars>
      </dgm:prSet>
      <dgm:spPr/>
    </dgm:pt>
    <dgm:pt modelId="{EBEE9CD0-74F2-4BAC-8E4B-95D7B7FA58DA}" type="pres">
      <dgm:prSet presAssocID="{32B5D89C-BC59-4D20-B294-76ACA26778E0}" presName="sibTrans" presStyleCnt="0"/>
      <dgm:spPr/>
    </dgm:pt>
    <dgm:pt modelId="{7F0345D2-78B0-4243-9FA6-7D146E870178}" type="pres">
      <dgm:prSet presAssocID="{5D275C60-CCA1-41F8-A9EA-678C61F09B80}" presName="node" presStyleLbl="node1" presStyleIdx="1" presStyleCnt="6" custScaleX="19264" custScaleY="13415" custLinFactNeighborX="-6447" custLinFactNeighborY="-20632">
        <dgm:presLayoutVars>
          <dgm:bulletEnabled val="1"/>
        </dgm:presLayoutVars>
      </dgm:prSet>
      <dgm:spPr/>
    </dgm:pt>
    <dgm:pt modelId="{10A49A3F-A39B-44DE-B01B-B17E853C6D5A}" type="pres">
      <dgm:prSet presAssocID="{508CFF85-D7EA-49AD-933C-21CF872EAE43}" presName="sibTrans" presStyleCnt="0"/>
      <dgm:spPr/>
    </dgm:pt>
    <dgm:pt modelId="{D0557916-BA6E-4A5D-A9CB-F6558D6385F4}" type="pres">
      <dgm:prSet presAssocID="{81A44736-A976-4AAA-B439-7EF072CD8FB3}" presName="node" presStyleLbl="node1" presStyleIdx="2" presStyleCnt="6" custScaleX="19264" custScaleY="13415" custLinFactNeighborX="-4023" custLinFactNeighborY="-20667">
        <dgm:presLayoutVars>
          <dgm:bulletEnabled val="1"/>
        </dgm:presLayoutVars>
      </dgm:prSet>
      <dgm:spPr/>
    </dgm:pt>
    <dgm:pt modelId="{AC478407-71A2-4CC7-9DE4-0CEE777F698F}" type="pres">
      <dgm:prSet presAssocID="{9F9786F5-5DE6-4195-9431-A05C3654CA04}" presName="sibTrans" presStyleCnt="0"/>
      <dgm:spPr/>
    </dgm:pt>
    <dgm:pt modelId="{D117BF28-B3F7-4E3B-B083-43BC2A6E9767}" type="pres">
      <dgm:prSet presAssocID="{F2B9BF7C-04ED-4AF2-BC3B-EEAAB000390C}" presName="node" presStyleLbl="node1" presStyleIdx="3" presStyleCnt="6" custScaleX="19264" custScaleY="14757" custLinFactNeighborX="-7260" custLinFactNeighborY="1521">
        <dgm:presLayoutVars>
          <dgm:bulletEnabled val="1"/>
        </dgm:presLayoutVars>
      </dgm:prSet>
      <dgm:spPr/>
    </dgm:pt>
    <dgm:pt modelId="{C2EC87AE-8894-4EC0-8772-740C01A2DE59}" type="pres">
      <dgm:prSet presAssocID="{AD55BD5B-0F26-4F30-A57B-A2772E0B101F}" presName="sibTrans" presStyleCnt="0"/>
      <dgm:spPr/>
    </dgm:pt>
    <dgm:pt modelId="{A942D91C-A410-4FFE-8163-C7B8B44CB2F3}" type="pres">
      <dgm:prSet presAssocID="{9A388ACC-B305-494E-9412-F7682693BA23}" presName="node" presStyleLbl="node1" presStyleIdx="4" presStyleCnt="6" custScaleX="19264" custScaleY="14757" custLinFactNeighborX="-5749" custLinFactNeighborY="1230">
        <dgm:presLayoutVars>
          <dgm:bulletEnabled val="1"/>
        </dgm:presLayoutVars>
      </dgm:prSet>
      <dgm:spPr/>
    </dgm:pt>
    <dgm:pt modelId="{76DE486B-1AE3-43C8-9E55-DFDFA22D117B}" type="pres">
      <dgm:prSet presAssocID="{EE93F87B-DD0C-4348-93E4-6434D95BDA0A}" presName="sibTrans" presStyleCnt="0"/>
      <dgm:spPr/>
    </dgm:pt>
    <dgm:pt modelId="{88D8DF11-C416-4642-A7D9-8DF5EF240186}" type="pres">
      <dgm:prSet presAssocID="{DB6E580F-7BC6-4F04-BA13-B021AC6B2EE4}" presName="node" presStyleLbl="node1" presStyleIdx="5" presStyleCnt="6" custScaleX="19264" custScaleY="14757" custLinFactNeighborX="-4386" custLinFactNeighborY="1247">
        <dgm:presLayoutVars>
          <dgm:bulletEnabled val="1"/>
        </dgm:presLayoutVars>
      </dgm:prSet>
      <dgm:spPr/>
    </dgm:pt>
  </dgm:ptLst>
  <dgm:cxnLst>
    <dgm:cxn modelId="{ED4CE227-D2F6-441A-B985-5751150A50C1}" srcId="{24C80DE3-A03E-424E-9773-63BE4D657489}" destId="{5D275C60-CCA1-41F8-A9EA-678C61F09B80}" srcOrd="1" destOrd="0" parTransId="{8FED4B3C-D6F4-40B0-B8AE-B45F00A9FBD2}" sibTransId="{508CFF85-D7EA-49AD-933C-21CF872EAE43}"/>
    <dgm:cxn modelId="{DB141C48-3EE0-4236-B241-F3D03F50F854}" type="presOf" srcId="{F2B9BF7C-04ED-4AF2-BC3B-EEAAB000390C}" destId="{D117BF28-B3F7-4E3B-B083-43BC2A6E9767}" srcOrd="0" destOrd="0" presId="urn:microsoft.com/office/officeart/2005/8/layout/default"/>
    <dgm:cxn modelId="{4A90EB4A-A63A-4728-8AFE-2DA5AF370A15}" type="presOf" srcId="{5D275C60-CCA1-41F8-A9EA-678C61F09B80}" destId="{7F0345D2-78B0-4243-9FA6-7D146E870178}" srcOrd="0" destOrd="0" presId="urn:microsoft.com/office/officeart/2005/8/layout/default"/>
    <dgm:cxn modelId="{832B874B-3D65-4AFD-8E59-11AD74D49DBF}" srcId="{24C80DE3-A03E-424E-9773-63BE4D657489}" destId="{A70F260D-43B2-4B57-B92A-160602DD1764}" srcOrd="0" destOrd="0" parTransId="{D72B88D4-019F-44D1-8D75-C75E50F98E0A}" sibTransId="{32B5D89C-BC59-4D20-B294-76ACA26778E0}"/>
    <dgm:cxn modelId="{98C5E155-23AB-4A8A-BF7A-9DB4F4C0D469}" srcId="{24C80DE3-A03E-424E-9773-63BE4D657489}" destId="{9A388ACC-B305-494E-9412-F7682693BA23}" srcOrd="4" destOrd="0" parTransId="{F7532BD2-0DA4-422C-B4B7-14DDFF9878A6}" sibTransId="{EE93F87B-DD0C-4348-93E4-6434D95BDA0A}"/>
    <dgm:cxn modelId="{9F6D2659-2115-4A24-AF3C-A8157A08DE70}" type="presOf" srcId="{A70F260D-43B2-4B57-B92A-160602DD1764}" destId="{565CA8FF-369D-4EB8-BF7A-9D66D1F6F7F6}" srcOrd="0" destOrd="0" presId="urn:microsoft.com/office/officeart/2005/8/layout/default"/>
    <dgm:cxn modelId="{E7FF6072-3B09-4ABD-9FB3-1643EC41B052}" type="presOf" srcId="{9A388ACC-B305-494E-9412-F7682693BA23}" destId="{A942D91C-A410-4FFE-8163-C7B8B44CB2F3}" srcOrd="0" destOrd="0" presId="urn:microsoft.com/office/officeart/2005/8/layout/default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5419A5BD-A10C-4F4B-99DD-C8DFF18F9D1A}" srcId="{24C80DE3-A03E-424E-9773-63BE4D657489}" destId="{DB6E580F-7BC6-4F04-BA13-B021AC6B2EE4}" srcOrd="5" destOrd="0" parTransId="{BFC5F69C-5E79-4851-AE66-24AA7853593A}" sibTransId="{603B8FB9-B4F9-4779-B587-CACC342D9E38}"/>
    <dgm:cxn modelId="{D84C14E1-D00D-473B-BE09-2AEBC440D13A}" type="presOf" srcId="{DB6E580F-7BC6-4F04-BA13-B021AC6B2EE4}" destId="{88D8DF11-C416-4642-A7D9-8DF5EF240186}" srcOrd="0" destOrd="0" presId="urn:microsoft.com/office/officeart/2005/8/layout/default"/>
    <dgm:cxn modelId="{85584AF6-B8DC-4613-BAC5-199A6490CFF8}" srcId="{24C80DE3-A03E-424E-9773-63BE4D657489}" destId="{F2B9BF7C-04ED-4AF2-BC3B-EEAAB000390C}" srcOrd="3" destOrd="0" parTransId="{52CD791C-1303-4A9C-BAF0-F387A26CA7AF}" sibTransId="{AD55BD5B-0F26-4F30-A57B-A2772E0B101F}"/>
    <dgm:cxn modelId="{E3E8B0F6-C630-4F36-8BF6-74DC2AD12D1A}" type="presOf" srcId="{81A44736-A976-4AAA-B439-7EF072CD8FB3}" destId="{D0557916-BA6E-4A5D-A9CB-F6558D6385F4}" srcOrd="0" destOrd="0" presId="urn:microsoft.com/office/officeart/2005/8/layout/default"/>
    <dgm:cxn modelId="{7B3FA3F8-2110-4C38-A706-FAD98A3CD078}" srcId="{24C80DE3-A03E-424E-9773-63BE4D657489}" destId="{81A44736-A976-4AAA-B439-7EF072CD8FB3}" srcOrd="2" destOrd="0" parTransId="{974BA200-230F-4FF4-9BB3-1DA38AAA3901}" sibTransId="{9F9786F5-5DE6-4195-9431-A05C3654CA04}"/>
    <dgm:cxn modelId="{43018E4D-9A43-4006-B43C-31B596FBFC60}" type="presParOf" srcId="{A327DEBB-2764-43C8-BD6D-20DCD03BE172}" destId="{565CA8FF-369D-4EB8-BF7A-9D66D1F6F7F6}" srcOrd="0" destOrd="0" presId="urn:microsoft.com/office/officeart/2005/8/layout/default"/>
    <dgm:cxn modelId="{CD770D1C-0BC1-43E9-ABBD-3306537124FF}" type="presParOf" srcId="{A327DEBB-2764-43C8-BD6D-20DCD03BE172}" destId="{EBEE9CD0-74F2-4BAC-8E4B-95D7B7FA58DA}" srcOrd="1" destOrd="0" presId="urn:microsoft.com/office/officeart/2005/8/layout/default"/>
    <dgm:cxn modelId="{AAEE711C-5039-4B05-A659-91465996438E}" type="presParOf" srcId="{A327DEBB-2764-43C8-BD6D-20DCD03BE172}" destId="{7F0345D2-78B0-4243-9FA6-7D146E870178}" srcOrd="2" destOrd="0" presId="urn:microsoft.com/office/officeart/2005/8/layout/default"/>
    <dgm:cxn modelId="{DDBAD33C-9E02-4D6E-BF07-E30C11EAF68B}" type="presParOf" srcId="{A327DEBB-2764-43C8-BD6D-20DCD03BE172}" destId="{10A49A3F-A39B-44DE-B01B-B17E853C6D5A}" srcOrd="3" destOrd="0" presId="urn:microsoft.com/office/officeart/2005/8/layout/default"/>
    <dgm:cxn modelId="{5C17FFC6-8F46-4BBC-AEFE-8FA22D3F1F0D}" type="presParOf" srcId="{A327DEBB-2764-43C8-BD6D-20DCD03BE172}" destId="{D0557916-BA6E-4A5D-A9CB-F6558D6385F4}" srcOrd="4" destOrd="0" presId="urn:microsoft.com/office/officeart/2005/8/layout/default"/>
    <dgm:cxn modelId="{83296510-9451-4727-AEC0-FB3690364504}" type="presParOf" srcId="{A327DEBB-2764-43C8-BD6D-20DCD03BE172}" destId="{AC478407-71A2-4CC7-9DE4-0CEE777F698F}" srcOrd="5" destOrd="0" presId="urn:microsoft.com/office/officeart/2005/8/layout/default"/>
    <dgm:cxn modelId="{163405ED-F0E5-44DB-A06D-2CB0D12E979D}" type="presParOf" srcId="{A327DEBB-2764-43C8-BD6D-20DCD03BE172}" destId="{D117BF28-B3F7-4E3B-B083-43BC2A6E9767}" srcOrd="6" destOrd="0" presId="urn:microsoft.com/office/officeart/2005/8/layout/default"/>
    <dgm:cxn modelId="{48301161-E49D-42C4-BAF4-28E310327E58}" type="presParOf" srcId="{A327DEBB-2764-43C8-BD6D-20DCD03BE172}" destId="{C2EC87AE-8894-4EC0-8772-740C01A2DE59}" srcOrd="7" destOrd="0" presId="urn:microsoft.com/office/officeart/2005/8/layout/default"/>
    <dgm:cxn modelId="{A49A5FA6-45C8-47ED-9DDB-535E87754AFF}" type="presParOf" srcId="{A327DEBB-2764-43C8-BD6D-20DCD03BE172}" destId="{A942D91C-A410-4FFE-8163-C7B8B44CB2F3}" srcOrd="8" destOrd="0" presId="urn:microsoft.com/office/officeart/2005/8/layout/default"/>
    <dgm:cxn modelId="{07EF6C69-C6C0-4078-85E5-FBB782D765E3}" type="presParOf" srcId="{A327DEBB-2764-43C8-BD6D-20DCD03BE172}" destId="{76DE486B-1AE3-43C8-9E55-DFDFA22D117B}" srcOrd="9" destOrd="0" presId="urn:microsoft.com/office/officeart/2005/8/layout/default"/>
    <dgm:cxn modelId="{5E1A46E8-1357-46FF-ACB6-436CD6132496}" type="presParOf" srcId="{A327DEBB-2764-43C8-BD6D-20DCD03BE172}" destId="{88D8DF11-C416-4642-A7D9-8DF5EF24018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A8FF-369D-4EB8-BF7A-9D66D1F6F7F6}">
      <dsp:nvSpPr>
        <dsp:cNvPr id="0" name=""/>
        <dsp:cNvSpPr/>
      </dsp:nvSpPr>
      <dsp:spPr>
        <a:xfrm>
          <a:off x="311963" y="40268"/>
          <a:ext cx="1832217" cy="765548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Literacy Gains</a:t>
          </a:r>
        </a:p>
      </dsp:txBody>
      <dsp:txXfrm>
        <a:off x="311963" y="40268"/>
        <a:ext cx="1832217" cy="765548"/>
      </dsp:txXfrm>
    </dsp:sp>
    <dsp:sp modelId="{7F0345D2-78B0-4243-9FA6-7D146E870178}">
      <dsp:nvSpPr>
        <dsp:cNvPr id="0" name=""/>
        <dsp:cNvSpPr/>
      </dsp:nvSpPr>
      <dsp:spPr>
        <a:xfrm>
          <a:off x="3226258" y="0"/>
          <a:ext cx="1832217" cy="765548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HSE/HS Diploma</a:t>
          </a:r>
        </a:p>
      </dsp:txBody>
      <dsp:txXfrm>
        <a:off x="3226258" y="0"/>
        <a:ext cx="1832217" cy="765548"/>
      </dsp:txXfrm>
    </dsp:sp>
    <dsp:sp modelId="{D0557916-BA6E-4A5D-A9CB-F6558D6385F4}">
      <dsp:nvSpPr>
        <dsp:cNvPr id="0" name=""/>
        <dsp:cNvSpPr/>
      </dsp:nvSpPr>
      <dsp:spPr>
        <a:xfrm>
          <a:off x="6240134" y="0"/>
          <a:ext cx="1832217" cy="765548"/>
        </a:xfrm>
        <a:prstGeom prst="rect">
          <a:avLst/>
        </a:prstGeom>
        <a:solidFill>
          <a:srgbClr val="B2B61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Post-Secondary</a:t>
          </a:r>
        </a:p>
      </dsp:txBody>
      <dsp:txXfrm>
        <a:off x="6240134" y="0"/>
        <a:ext cx="1832217" cy="765548"/>
      </dsp:txXfrm>
    </dsp:sp>
    <dsp:sp modelId="{D117BF28-B3F7-4E3B-B083-43BC2A6E9767}">
      <dsp:nvSpPr>
        <dsp:cNvPr id="0" name=""/>
        <dsp:cNvSpPr/>
      </dsp:nvSpPr>
      <dsp:spPr>
        <a:xfrm>
          <a:off x="365606" y="2825554"/>
          <a:ext cx="1832217" cy="8421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Enter Employment</a:t>
          </a:r>
        </a:p>
      </dsp:txBody>
      <dsp:txXfrm>
        <a:off x="365606" y="2825554"/>
        <a:ext cx="1832217" cy="842131"/>
      </dsp:txXfrm>
    </dsp:sp>
    <dsp:sp modelId="{A942D91C-A410-4FFE-8163-C7B8B44CB2F3}">
      <dsp:nvSpPr>
        <dsp:cNvPr id="0" name=""/>
        <dsp:cNvSpPr/>
      </dsp:nvSpPr>
      <dsp:spPr>
        <a:xfrm>
          <a:off x="3292645" y="2808948"/>
          <a:ext cx="1832217" cy="84213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Increase Wages</a:t>
          </a:r>
        </a:p>
      </dsp:txBody>
      <dsp:txXfrm>
        <a:off x="3292645" y="2808948"/>
        <a:ext cx="1832217" cy="842131"/>
      </dsp:txXfrm>
    </dsp:sp>
    <dsp:sp modelId="{88D8DF11-C416-4642-A7D9-8DF5EF240186}">
      <dsp:nvSpPr>
        <dsp:cNvPr id="0" name=""/>
        <dsp:cNvSpPr/>
      </dsp:nvSpPr>
      <dsp:spPr>
        <a:xfrm>
          <a:off x="6205609" y="2809918"/>
          <a:ext cx="1832217" cy="84213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Transition</a:t>
          </a:r>
        </a:p>
      </dsp:txBody>
      <dsp:txXfrm>
        <a:off x="6205609" y="2809918"/>
        <a:ext cx="1832217" cy="842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5/18/21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0" tIns="46221" rIns="92440" bIns="4622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3"/>
            <a:ext cx="5505450" cy="3660458"/>
          </a:xfrm>
          <a:prstGeom prst="rect">
            <a:avLst/>
          </a:prstGeom>
        </p:spPr>
        <p:txBody>
          <a:bodyPr vert="horz" lIns="92440" tIns="46221" rIns="92440" bIns="4622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1162050"/>
            <a:ext cx="4179887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98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9ca628e4f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9ca628e4f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Jennie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A tool </a:t>
            </a:r>
            <a:r>
              <a:rPr lang="en"/>
              <a:t>for CAEP </a:t>
            </a:r>
            <a:r>
              <a:rPr lang="en" dirty="0"/>
              <a:t>programs and partners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Way of describing and measuring how we participate in process of immigrants’ integration and our growth as a society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AE contributes across the ten elements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 dirty="0"/>
              <a:t>A culture, not a program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7026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934285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231675"/>
            <a:ext cx="8458200" cy="1470025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89662" y="1136"/>
            <a:ext cx="747712" cy="365760"/>
          </a:xfrm>
        </p:spPr>
        <p:txBody>
          <a:bodyPr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1" y="94392"/>
            <a:ext cx="1291390" cy="446173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94341" y="488075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0" i="0" u="none" strike="noStrike" baseline="0" dirty="0">
                <a:solidFill>
                  <a:schemeClr val="accent1"/>
                </a:solidFill>
                <a:latin typeface="+mn-lt"/>
              </a:rPr>
              <a:t>Comprehensive Adult Student Assessment Systems</a:t>
            </a:r>
            <a:endParaRPr lang="en-US" sz="1200" baseline="0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1143000"/>
            <a:ext cx="1905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143000"/>
            <a:ext cx="62484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57139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1B4B4-0D55-42EC-9ECF-7C262B0B8F7E}" type="datetime1">
              <a:rPr lang="en-US" smtClean="0"/>
              <a:t>5/18/21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6306C-9A1D-49EC-A41D-4E363A08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5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629399"/>
            <a:ext cx="762000" cy="228601"/>
          </a:xfrm>
        </p:spPr>
        <p:txBody>
          <a:bodyPr/>
          <a:lstStyle>
            <a:lvl1pPr algn="r">
              <a:defRPr/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>
            <a:normAutofit/>
          </a:bodyPr>
          <a:lstStyle>
            <a:lvl1pPr marL="34290" indent="0">
              <a:buNone/>
              <a:defRPr sz="2800" b="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1566814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323"/>
            <a:ext cx="7772400" cy="1362075"/>
          </a:xfrm>
          <a:ln>
            <a:noFill/>
          </a:ln>
        </p:spPr>
        <p:txBody>
          <a:bodyPr anchor="b">
            <a:noAutofit/>
          </a:bodyPr>
          <a:lstStyle>
            <a:lvl1pPr algn="l">
              <a:buNone/>
              <a:defRPr sz="4400" b="1" cap="none" baseline="0">
                <a:ln w="12700"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0920"/>
            <a:ext cx="4038600" cy="49503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89857"/>
            <a:ext cx="8382000" cy="1069848"/>
          </a:xfrm>
        </p:spPr>
        <p:txBody>
          <a:bodyPr anchor="ctr">
            <a:normAutofit/>
          </a:bodyPr>
          <a:lstStyle>
            <a:lvl1pPr>
              <a:defRPr sz="4400" b="0" i="0" cap="none" baseline="0"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59705"/>
            <a:ext cx="4041648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1559705"/>
            <a:ext cx="4041775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2"/>
          </p:nvPr>
        </p:nvSpPr>
        <p:spPr>
          <a:xfrm>
            <a:off x="3810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 anchor="ctr"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8247888" y="6556929"/>
            <a:ext cx="521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401CF334-2D5C-4859-84A6-CA7E6E43FAEB}" type="slidenum">
              <a:rPr lang="en-US" sz="1400" smtClean="0">
                <a:solidFill>
                  <a:schemeClr val="bg1"/>
                </a:solidFill>
              </a:rPr>
              <a:pPr/>
              <a:t>‹#›</a:t>
            </a:fld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53496" y="399144"/>
            <a:ext cx="3383280" cy="877824"/>
          </a:xfrm>
        </p:spPr>
        <p:txBody>
          <a:bodyPr anchor="b">
            <a:normAutofit/>
          </a:bodyPr>
          <a:lstStyle>
            <a:lvl1pPr algn="l">
              <a:buNone/>
              <a:defRPr sz="2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276968"/>
            <a:ext cx="3383280" cy="5314333"/>
          </a:xfrm>
        </p:spPr>
        <p:txBody>
          <a:bodyPr>
            <a:normAutofit/>
          </a:bodyPr>
          <a:lstStyle>
            <a:lvl1pPr marL="6858" indent="0">
              <a:buNone/>
              <a:defRPr sz="24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9350" y="573313"/>
            <a:ext cx="586803" cy="5856515"/>
          </a:xfrm>
        </p:spPr>
        <p:txBody>
          <a:bodyPr vert="vert270" lIns="45720" tIns="0" rIns="45720" anchor="t">
            <a:normAutofit/>
          </a:bodyPr>
          <a:lstStyle>
            <a:lvl1pPr algn="ctr">
              <a:buNone/>
              <a:defRPr sz="2400" b="1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03671" y="573313"/>
            <a:ext cx="4572000" cy="5856515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09832" y="573314"/>
            <a:ext cx="2869411" cy="5856514"/>
          </a:xfrm>
        </p:spPr>
        <p:txBody>
          <a:bodyPr lIns="0" tIns="0" rIns="4572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574119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0918"/>
            <a:ext cx="8229600" cy="487599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629399"/>
            <a:ext cx="762000" cy="228601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 algn="r"/>
            <a:fld id="{401CF334-2D5C-4859-84A6-CA7E6E43FAEB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" y="19812"/>
            <a:ext cx="808702" cy="29315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95130" y="52257"/>
            <a:ext cx="4247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00" baseline="0" dirty="0">
                <a:solidFill>
                  <a:schemeClr val="accent1"/>
                </a:solidFill>
              </a:rPr>
              <a:t>www.casas.org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496457" y="66102"/>
            <a:ext cx="6190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CASAS 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Webinar, October 2020</a:t>
            </a:r>
            <a:endParaRPr lang="en-US" sz="1100" dirty="0">
              <a:solidFill>
                <a:schemeClr val="accent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-3967062" y="489692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7866FA7-310A-45AC-8EB5-9AC811897636}" type="datetime1">
              <a:rPr lang="en-US" smtClean="0"/>
              <a:t>5/18/21</a:t>
            </a:fld>
            <a:endParaRPr lang="en-US" dirty="0"/>
          </a:p>
        </p:txBody>
      </p:sp>
      <p:sp>
        <p:nvSpPr>
          <p:cNvPr id="10" name="Date Placeholder 4"/>
          <p:cNvSpPr txBox="1">
            <a:spLocks/>
          </p:cNvSpPr>
          <p:nvPr userDrawn="1"/>
        </p:nvSpPr>
        <p:spPr>
          <a:xfrm>
            <a:off x="476922" y="656113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October 21, 2020</a:t>
            </a:r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2" r:id="rId12"/>
    <p:sldLayoutId id="214748371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192024" algn="l" rtl="0" eaLnBrk="1" latinLnBrk="0" hangingPunct="1">
        <a:spcBef>
          <a:spcPts val="225"/>
        </a:spcBef>
        <a:buClr>
          <a:schemeClr val="accent1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185166" algn="l" rtl="0" eaLnBrk="1" latinLnBrk="0" hangingPunct="1">
        <a:spcBef>
          <a:spcPts val="225"/>
        </a:spcBef>
        <a:buClr>
          <a:schemeClr val="bg1">
            <a:lumMod val="50000"/>
          </a:schemeClr>
        </a:buClr>
        <a:buFont typeface="Georgia"/>
        <a:buChar char="▫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2658" indent="-164592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84682" indent="-150876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4241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6pPr>
      <a:lvl7pPr marL="137160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52247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125" kern="1200">
          <a:solidFill>
            <a:schemeClr val="tx2"/>
          </a:solidFill>
          <a:latin typeface="+mn-lt"/>
          <a:ea typeface="+mn-ea"/>
          <a:cs typeface="+mn-cs"/>
        </a:defRPr>
      </a:lvl8pPr>
      <a:lvl9pPr marL="168021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288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s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AS Contact information"/>
          <p:cNvSpPr txBox="1">
            <a:spLocks/>
          </p:cNvSpPr>
          <p:nvPr/>
        </p:nvSpPr>
        <p:spPr>
          <a:xfrm>
            <a:off x="2824218" y="6342481"/>
            <a:ext cx="5849881" cy="47009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192024" algn="l" rtl="0" eaLnBrk="1" latinLnBrk="0" hangingPunct="1">
              <a:spcBef>
                <a:spcPts val="225"/>
              </a:spcBef>
              <a:buClr>
                <a:schemeClr val="accent1"/>
              </a:buClr>
              <a:buFont typeface="Georgia"/>
              <a:buChar char="•"/>
              <a:defRPr kumimoji="0"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93776" indent="-185166" algn="l" rtl="0" eaLnBrk="1" latinLnBrk="0" hangingPunct="1">
              <a:spcBef>
                <a:spcPts val="225"/>
              </a:spcBef>
              <a:buClr>
                <a:schemeClr val="bg1">
                  <a:lumMod val="50000"/>
                </a:schemeClr>
              </a:buClr>
              <a:buFont typeface="Georgia"/>
              <a:buChar char="▫"/>
              <a:defRPr kumimoji="0" sz="19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92658" indent="-164592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84682" indent="-150876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04241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207008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52247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8021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r">
              <a:lnSpc>
                <a:spcPct val="160000"/>
              </a:lnSpc>
              <a:spcBef>
                <a:spcPts val="0"/>
              </a:spcBef>
              <a:buFont typeface="Georgia"/>
              <a:buNone/>
            </a:pPr>
            <a:r>
              <a:rPr lang="en-US" sz="1600" dirty="0">
                <a:hlinkClick r:id="rId3"/>
              </a:rPr>
              <a:t>www.casas.org</a:t>
            </a:r>
            <a:endParaRPr lang="en-US" sz="1600" dirty="0"/>
          </a:p>
        </p:txBody>
      </p:sp>
      <p:sp>
        <p:nvSpPr>
          <p:cNvPr id="10" name="Date on First Slide"/>
          <p:cNvSpPr txBox="1">
            <a:spLocks/>
          </p:cNvSpPr>
          <p:nvPr/>
        </p:nvSpPr>
        <p:spPr>
          <a:xfrm>
            <a:off x="7376507" y="3899938"/>
            <a:ext cx="153889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72254"/>
            <a:ext cx="8458200" cy="1470025"/>
          </a:xfrm>
        </p:spPr>
        <p:txBody>
          <a:bodyPr>
            <a:normAutofit/>
          </a:bodyPr>
          <a:lstStyle/>
          <a:p>
            <a:r>
              <a:rPr lang="en-US" sz="4000" dirty="0"/>
              <a:t>CAEP Data Dive</a:t>
            </a:r>
            <a:br>
              <a:rPr lang="en-US" sz="4000" dirty="0"/>
            </a:br>
            <a:r>
              <a:rPr lang="en-US" sz="4000" dirty="0"/>
              <a:t>May 18, 2021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94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453" y="178267"/>
            <a:ext cx="8229600" cy="1066800"/>
          </a:xfrm>
        </p:spPr>
        <p:txBody>
          <a:bodyPr/>
          <a:lstStyle/>
          <a:p>
            <a:r>
              <a:rPr lang="en-US" dirty="0"/>
              <a:t>CAEP Hours Report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0243" y="4991785"/>
            <a:ext cx="8231825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CAEP Hours Report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New CAEP Enrollees by Hours that itemizes number of CAEP students by 0, 1-11,and 12+ hours.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Participants vs. Adults Served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453" y="1331648"/>
            <a:ext cx="8197615" cy="34463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Down Arrow 4"/>
          <p:cNvSpPr/>
          <p:nvPr/>
        </p:nvSpPr>
        <p:spPr>
          <a:xfrm>
            <a:off x="6172900" y="1142877"/>
            <a:ext cx="218364" cy="5479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6961391" y="1137937"/>
            <a:ext cx="218364" cy="54792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7651705" y="1137937"/>
            <a:ext cx="218364" cy="5479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3118076" y="1245067"/>
            <a:ext cx="218364" cy="5479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3906567" y="1240127"/>
            <a:ext cx="218364" cy="54792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4596881" y="1240127"/>
            <a:ext cx="218364" cy="5479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8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74119"/>
            <a:ext cx="8229600" cy="845248"/>
          </a:xfrm>
        </p:spPr>
        <p:txBody>
          <a:bodyPr/>
          <a:lstStyle/>
          <a:p>
            <a:r>
              <a:rPr lang="en-US"/>
              <a:t>CAEP </a:t>
            </a:r>
            <a:r>
              <a:rPr lang="en-US" dirty="0"/>
              <a:t>Summary – Report Setup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80" y="1949766"/>
            <a:ext cx="7951240" cy="36466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80" y="5244028"/>
            <a:ext cx="3400425" cy="7048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475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5552"/>
            <a:ext cx="8229600" cy="845248"/>
          </a:xfrm>
        </p:spPr>
        <p:txBody>
          <a:bodyPr/>
          <a:lstStyle/>
          <a:p>
            <a:r>
              <a:rPr lang="en-US"/>
              <a:t>CAEP </a:t>
            </a:r>
            <a:r>
              <a:rPr lang="en-US" dirty="0"/>
              <a:t>Summary – Report Setup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-697" r="20511" b="82733"/>
          <a:stretch/>
        </p:blipFill>
        <p:spPr>
          <a:xfrm>
            <a:off x="457200" y="3286062"/>
            <a:ext cx="8295425" cy="8598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57200" y="1788458"/>
            <a:ext cx="411480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CAEP Program Areas</a:t>
            </a:r>
            <a:r>
              <a:rPr lang="en-US" sz="2400" dirty="0"/>
              <a:t>: Select how TE breaks out ABE/ASE and CTE related programs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633884"/>
            <a:ext cx="397832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Use NOVA format for hours</a:t>
            </a:r>
            <a:r>
              <a:rPr lang="en-US" sz="2400" dirty="0"/>
              <a:t>:</a:t>
            </a:r>
          </a:p>
          <a:p>
            <a:r>
              <a:rPr lang="en-US" sz="2400" dirty="0"/>
              <a:t>Expand to include Total hours vs. Proportional hours, or keep the simpler format for NOVA reporting.</a:t>
            </a:r>
          </a:p>
        </p:txBody>
      </p:sp>
    </p:spTree>
    <p:extLst>
      <p:ext uri="{BB962C8B-B14F-4D97-AF65-F5344CB8AC3E}">
        <p14:creationId xmlns:p14="http://schemas.microsoft.com/office/powerpoint/2010/main" val="7426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233" y="119635"/>
            <a:ext cx="8229600" cy="1069848"/>
          </a:xfrm>
        </p:spPr>
        <p:txBody>
          <a:bodyPr/>
          <a:lstStyle/>
          <a:p>
            <a:r>
              <a:rPr lang="en-US"/>
              <a:t>CAEP </a:t>
            </a:r>
            <a:r>
              <a:rPr lang="en-US" dirty="0"/>
              <a:t>Summary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66" y="1418906"/>
            <a:ext cx="8377534" cy="37531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498033" y="4312906"/>
            <a:ext cx="41148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/>
              <a:t>CAEP </a:t>
            </a:r>
            <a:r>
              <a:rPr lang="en-US" sz="2400" b="1" dirty="0"/>
              <a:t>Program Areas</a:t>
            </a:r>
            <a:r>
              <a:rPr lang="en-US" sz="2400" dirty="0"/>
              <a:t>: Select how TE breaks out ABE/ASE and CTE related programs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66" y="5800300"/>
            <a:ext cx="8611053" cy="7912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255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940"/>
            <a:ext cx="8229600" cy="1069848"/>
          </a:xfrm>
        </p:spPr>
        <p:txBody>
          <a:bodyPr/>
          <a:lstStyle/>
          <a:p>
            <a:r>
              <a:rPr lang="en-US"/>
              <a:t>CAEP </a:t>
            </a:r>
            <a:r>
              <a:rPr lang="en-US" dirty="0"/>
              <a:t>Program Hours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361" y="1526878"/>
            <a:ext cx="6352921" cy="38589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93427" y="2805401"/>
            <a:ext cx="374631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Use NOVA format for hours</a:t>
            </a:r>
            <a:r>
              <a:rPr lang="en-US" sz="2400" dirty="0"/>
              <a:t>:</a:t>
            </a:r>
          </a:p>
          <a:p>
            <a:r>
              <a:rPr lang="en-US" sz="2400" dirty="0"/>
              <a:t>Expand to include Total hours vs. Proportional hours, or keep the simpler format for NOVA reporting.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5699065"/>
            <a:ext cx="8082073" cy="74267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0168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534" y="283409"/>
            <a:ext cx="8229600" cy="1069848"/>
          </a:xfrm>
        </p:spPr>
        <p:txBody>
          <a:bodyPr/>
          <a:lstStyle/>
          <a:p>
            <a:r>
              <a:rPr lang="en-US" dirty="0"/>
              <a:t>CAEP Data Integrity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66" y="1530677"/>
            <a:ext cx="7344936" cy="48752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533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56440" y="2524807"/>
            <a:ext cx="3797779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Students not enrolled in the 7 CAEP programs</a:t>
            </a:r>
            <a:r>
              <a:rPr lang="en-US" dirty="0"/>
              <a:t> subtracts those who received services but are not enrolled in one of the 7 CAEP program areas.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3697" y="1297182"/>
            <a:ext cx="344052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Students in the Services Section </a:t>
            </a:r>
            <a:r>
              <a:rPr lang="en-US" dirty="0"/>
              <a:t>includes everyone reported for CAEP -- whether for official enrollment or for services only.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56441" y="3753745"/>
            <a:ext cx="379777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 next </a:t>
            </a:r>
            <a:r>
              <a:rPr lang="en-US" b="1" dirty="0"/>
              <a:t>6 rows </a:t>
            </a:r>
            <a:r>
              <a:rPr lang="en-US" dirty="0"/>
              <a:t>are subsets of those not enrolled in the </a:t>
            </a:r>
            <a:r>
              <a:rPr lang="en-US"/>
              <a:t>7 CAEP </a:t>
            </a:r>
            <a:r>
              <a:rPr lang="en-US" dirty="0"/>
              <a:t>programs – showing students not enrolled in program but who earned outcomes and may need enrollment.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9146" y="5274470"/>
            <a:ext cx="379777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Students enrolled in the </a:t>
            </a:r>
            <a:r>
              <a:rPr lang="en-US" b="1"/>
              <a:t>7 CAEP </a:t>
            </a:r>
            <a:r>
              <a:rPr lang="en-US" b="1" dirty="0"/>
              <a:t>programs</a:t>
            </a:r>
            <a:r>
              <a:rPr lang="en-US" dirty="0"/>
              <a:t> is the total limited to students with official enrollment, and this number serves as the denominator for the 27 DIR items.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9679" y="5123352"/>
            <a:ext cx="4677674" cy="8463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b="1" i="1" dirty="0"/>
              <a:t>	</a:t>
            </a:r>
            <a:r>
              <a:rPr lang="en-US" sz="1400" b="1" i="1" dirty="0"/>
              <a:t>Students in the Services Section </a:t>
            </a:r>
          </a:p>
          <a:p>
            <a:r>
              <a:rPr lang="en-US" sz="1400" b="1" i="1" dirty="0"/>
              <a:t>            </a:t>
            </a:r>
            <a:r>
              <a:rPr lang="en-US" b="1" i="1" dirty="0"/>
              <a:t>−</a:t>
            </a:r>
            <a:r>
              <a:rPr lang="en-US" sz="1400" b="1" i="1" dirty="0"/>
              <a:t>	Students not enrolled in the </a:t>
            </a:r>
            <a:r>
              <a:rPr lang="en-US" sz="1400" b="1" i="1"/>
              <a:t>7 AEP </a:t>
            </a:r>
            <a:r>
              <a:rPr lang="en-US" sz="1400" b="1" i="1" dirty="0"/>
              <a:t>programs</a:t>
            </a:r>
            <a:r>
              <a:rPr lang="en-US" sz="1400" i="1" dirty="0"/>
              <a:t> 	</a:t>
            </a:r>
            <a:r>
              <a:rPr lang="en-US" sz="1400" b="1" i="1" dirty="0"/>
              <a:t>Students enrolled in the </a:t>
            </a:r>
            <a:r>
              <a:rPr lang="en-US" sz="1400" b="1" i="1"/>
              <a:t>7 AEP </a:t>
            </a:r>
            <a:r>
              <a:rPr lang="en-US" sz="1400" b="1" i="1" dirty="0"/>
              <a:t>programs</a:t>
            </a:r>
            <a:endParaRPr lang="en-US" sz="1400" i="1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730800" y="5659684"/>
            <a:ext cx="39659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3657" r="26515"/>
          <a:stretch/>
        </p:blipFill>
        <p:spPr>
          <a:xfrm>
            <a:off x="614633" y="2118917"/>
            <a:ext cx="4043632" cy="27943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45892" y="1493285"/>
            <a:ext cx="3173741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Summary Information </a:t>
            </a:r>
            <a:r>
              <a:rPr lang="en-US" sz="2000" dirty="0"/>
              <a:t>reconciles all of the students included </a:t>
            </a:r>
            <a:r>
              <a:rPr lang="en-US" sz="2000"/>
              <a:t>in AEP </a:t>
            </a:r>
            <a:r>
              <a:rPr lang="en-US" sz="2000" dirty="0"/>
              <a:t>reporting.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256" y="175595"/>
            <a:ext cx="8229600" cy="1069848"/>
          </a:xfrm>
        </p:spPr>
        <p:txBody>
          <a:bodyPr/>
          <a:lstStyle/>
          <a:p>
            <a:r>
              <a:rPr lang="en-US" dirty="0"/>
              <a:t>CAEP Data Integrity</a:t>
            </a:r>
          </a:p>
        </p:txBody>
      </p:sp>
    </p:spTree>
    <p:extLst>
      <p:ext uri="{BB962C8B-B14F-4D97-AF65-F5344CB8AC3E}">
        <p14:creationId xmlns:p14="http://schemas.microsoft.com/office/powerpoint/2010/main" val="66078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CAEP Data Integrity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54" y="1827856"/>
            <a:ext cx="8263678" cy="33173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1055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21410"/>
            <a:ext cx="7886700" cy="92971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CAEP Data Integrity Report: PY 20-21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86352"/>
            <a:ext cx="7886700" cy="3721734"/>
          </a:xfrm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Some items that may potentially change due to COVID-19 issues:</a:t>
            </a:r>
          </a:p>
          <a:p>
            <a:r>
              <a:rPr lang="en-US" sz="2400" dirty="0"/>
              <a:t>&lt; 12 Hours of Instruction - Item 02</a:t>
            </a:r>
          </a:p>
          <a:p>
            <a:r>
              <a:rPr lang="en-US" sz="2400" dirty="0"/>
              <a:t>No Post-Test/Pre-Post-Test pair - Items 09, 10</a:t>
            </a:r>
          </a:p>
          <a:p>
            <a:r>
              <a:rPr lang="en-US" sz="2400" dirty="0"/>
              <a:t>Earned HSE/HS Diploma - Items 12, 13 </a:t>
            </a:r>
          </a:p>
          <a:p>
            <a:r>
              <a:rPr lang="en-US" sz="2400" i="1" dirty="0"/>
              <a:t>Earned outcome but did not qualify for CAEP - Items 23-27a</a:t>
            </a:r>
            <a:endParaRPr lang="en-US" sz="2400" dirty="0"/>
          </a:p>
          <a:p>
            <a:r>
              <a:rPr lang="en-US" sz="2400" dirty="0"/>
              <a:t>Achieved CAEP outcome - Items 23-27b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493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9433"/>
            <a:ext cx="8229600" cy="1231486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/>
              <a:t>CAEP Data Integrity Report: PY 20-21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410" y="1906901"/>
            <a:ext cx="8058150" cy="3405649"/>
          </a:xfrm>
          <a:ln>
            <a:solidFill>
              <a:schemeClr val="accent4">
                <a:lumMod val="7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Some items that should NOT change due to COVID-19 issues:</a:t>
            </a:r>
          </a:p>
          <a:p>
            <a:r>
              <a:rPr lang="en-US" sz="2400" dirty="0"/>
              <a:t>Demographics - Items 01, 03, 04, 05, 06</a:t>
            </a:r>
          </a:p>
          <a:p>
            <a:r>
              <a:rPr lang="en-US" sz="2400" dirty="0"/>
              <a:t>Primary/Secondary Goal - Items 17, 18</a:t>
            </a:r>
          </a:p>
          <a:p>
            <a:r>
              <a:rPr lang="en-US" sz="2400" dirty="0"/>
              <a:t>Missing Barriers of Employment - Item 19</a:t>
            </a:r>
          </a:p>
          <a:p>
            <a:r>
              <a:rPr lang="en-US" sz="2400" i="1" dirty="0"/>
              <a:t>Earned outcome but did not qualify for CAEP - Items 23a-27a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043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4812"/>
            <a:ext cx="8229600" cy="1066800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7731"/>
            <a:ext cx="8229600" cy="4879182"/>
          </a:xfrm>
        </p:spPr>
        <p:txBody>
          <a:bodyPr/>
          <a:lstStyle/>
          <a:p>
            <a:r>
              <a:rPr lang="en-US" b="1" dirty="0"/>
              <a:t>April 28</a:t>
            </a:r>
            <a:r>
              <a:rPr lang="en-US" dirty="0"/>
              <a:t>: CAEP Data Dive: Detail CAEP outcomes and  services; review CAEP Reports in TE, and what’s new</a:t>
            </a:r>
          </a:p>
          <a:p>
            <a:r>
              <a:rPr lang="en-US" b="1" dirty="0"/>
              <a:t>May 18</a:t>
            </a:r>
            <a:r>
              <a:rPr lang="en-US" dirty="0"/>
              <a:t>: Barriers and Equity: Using new and existing TE reporting features to target data, and focus on specific populations that meet statewide and regional priorities</a:t>
            </a:r>
          </a:p>
          <a:p>
            <a:r>
              <a:rPr lang="en-US" b="1" dirty="0"/>
              <a:t>May 25</a:t>
            </a:r>
            <a:r>
              <a:rPr lang="en-US" dirty="0"/>
              <a:t>: CAEP Performance Goals: Review key concepts of NRS performance and persistence and apply these concepts to CAEP data reporting.</a:t>
            </a:r>
          </a:p>
        </p:txBody>
      </p:sp>
    </p:spTree>
    <p:extLst>
      <p:ext uri="{BB962C8B-B14F-4D97-AF65-F5344CB8AC3E}">
        <p14:creationId xmlns:p14="http://schemas.microsoft.com/office/powerpoint/2010/main" val="2699375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5687" y="358436"/>
            <a:ext cx="536347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/>
              <a:t>allow a consortium level login to compare and contrast outcomes across agencies within one consortium.</a:t>
            </a:r>
          </a:p>
        </p:txBody>
      </p:sp>
      <p:sp>
        <p:nvSpPr>
          <p:cNvPr id="5" name="Up Arrow 4"/>
          <p:cNvSpPr/>
          <p:nvPr/>
        </p:nvSpPr>
        <p:spPr>
          <a:xfrm>
            <a:off x="7304882" y="4435563"/>
            <a:ext cx="379366" cy="791531"/>
          </a:xfrm>
          <a:prstGeom prst="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8" name="Group 7"/>
          <p:cNvGrpSpPr/>
          <p:nvPr/>
        </p:nvGrpSpPr>
        <p:grpSpPr>
          <a:xfrm>
            <a:off x="415904" y="2347417"/>
            <a:ext cx="8359606" cy="3575714"/>
            <a:chOff x="415904" y="2197289"/>
            <a:chExt cx="8018412" cy="33027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5904" y="2197289"/>
              <a:ext cx="5417108" cy="330275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3012" y="3323216"/>
              <a:ext cx="2601304" cy="737906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5609162" y="5227094"/>
            <a:ext cx="339144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Menu currently includes four reports options with this feature</a:t>
            </a:r>
          </a:p>
        </p:txBody>
      </p:sp>
    </p:spTree>
    <p:extLst>
      <p:ext uri="{BB962C8B-B14F-4D97-AF65-F5344CB8AC3E}">
        <p14:creationId xmlns:p14="http://schemas.microsoft.com/office/powerpoint/2010/main" val="27636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20" y="2705697"/>
            <a:ext cx="7059441" cy="28308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406" y="2424597"/>
            <a:ext cx="1063239" cy="30019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263" y="1694185"/>
            <a:ext cx="3894827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Lists item count and percentage by Agency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01141" y="5854193"/>
            <a:ext cx="484501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Aggregates results for the entire consortium on the right hand column</a:t>
            </a:r>
          </a:p>
        </p:txBody>
      </p:sp>
      <p:sp>
        <p:nvSpPr>
          <p:cNvPr id="2" name="Down Arrow 1"/>
          <p:cNvSpPr/>
          <p:nvPr/>
        </p:nvSpPr>
        <p:spPr>
          <a:xfrm>
            <a:off x="3390181" y="2512142"/>
            <a:ext cx="174685" cy="443784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Down Arrow 7"/>
          <p:cNvSpPr/>
          <p:nvPr/>
        </p:nvSpPr>
        <p:spPr>
          <a:xfrm>
            <a:off x="4001141" y="2512142"/>
            <a:ext cx="174685" cy="443784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Down Arrow 8"/>
          <p:cNvSpPr/>
          <p:nvPr/>
        </p:nvSpPr>
        <p:spPr>
          <a:xfrm rot="10016127">
            <a:off x="8430030" y="5478296"/>
            <a:ext cx="174685" cy="443784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Down Arrow 9"/>
          <p:cNvSpPr/>
          <p:nvPr/>
        </p:nvSpPr>
        <p:spPr>
          <a:xfrm rot="10016127">
            <a:off x="8019937" y="5489681"/>
            <a:ext cx="174685" cy="443784"/>
          </a:xfrm>
          <a:prstGeom prst="down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extBox 10"/>
          <p:cNvSpPr txBox="1"/>
          <p:nvPr/>
        </p:nvSpPr>
        <p:spPr>
          <a:xfrm>
            <a:off x="265263" y="255596"/>
            <a:ext cx="654497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/>
              <a:t>allow a consortium level login to compare and contrast outcomes across agencies within one consortium.</a:t>
            </a:r>
          </a:p>
        </p:txBody>
      </p:sp>
    </p:spTree>
    <p:extLst>
      <p:ext uri="{BB962C8B-B14F-4D97-AF65-F5344CB8AC3E}">
        <p14:creationId xmlns:p14="http://schemas.microsoft.com/office/powerpoint/2010/main" val="413816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9433" y="851150"/>
            <a:ext cx="3858904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/>
              <a:t>The CAEP </a:t>
            </a:r>
            <a:r>
              <a:rPr lang="en-US" sz="2400" dirty="0"/>
              <a:t>Summary and Barriers to Employment also lists information by agency and by consortium.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40" y="2629676"/>
            <a:ext cx="2718823" cy="21935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989458" y="4823216"/>
            <a:ext cx="3836357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Click Aggregate Multiple Agencies to run a combined summary of all agencies in the consortium.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471" y="5240949"/>
            <a:ext cx="1714500" cy="2428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0355" y="1961415"/>
            <a:ext cx="4405460" cy="202772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7776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28" y="1746913"/>
            <a:ext cx="7414891" cy="4017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5263" y="255596"/>
            <a:ext cx="654497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/>
              <a:t>now includes consortium </a:t>
            </a:r>
            <a:r>
              <a:rPr lang="en-US" sz="2400"/>
              <a:t>level CAEP </a:t>
            </a:r>
            <a:r>
              <a:rPr lang="en-US" sz="2400" dirty="0"/>
              <a:t>Data Integrity Report.</a:t>
            </a:r>
          </a:p>
        </p:txBody>
      </p:sp>
    </p:spTree>
    <p:extLst>
      <p:ext uri="{BB962C8B-B14F-4D97-AF65-F5344CB8AC3E}">
        <p14:creationId xmlns:p14="http://schemas.microsoft.com/office/powerpoint/2010/main" val="195199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516"/>
            <a:ext cx="8229600" cy="913487"/>
          </a:xfrm>
        </p:spPr>
        <p:txBody>
          <a:bodyPr/>
          <a:lstStyle/>
          <a:p>
            <a:r>
              <a:rPr lang="en-US" dirty="0"/>
              <a:t>Barriers to Employment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003"/>
            <a:ext cx="8229600" cy="4660817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There are two reports in TE that summarize and display Barriers to Employment:</a:t>
            </a:r>
          </a:p>
          <a:p>
            <a:pPr lvl="0"/>
            <a:r>
              <a:rPr lang="en-US" b="1" dirty="0"/>
              <a:t>NRS Barriers to Employment </a:t>
            </a:r>
            <a:r>
              <a:rPr lang="en-US" dirty="0"/>
              <a:t>(</a:t>
            </a:r>
            <a:r>
              <a:rPr lang="en-US" i="1" dirty="0"/>
              <a:t>Reports – Federal Reports – NRS Barriers to Employment</a:t>
            </a:r>
            <a:r>
              <a:rPr lang="en-US" dirty="0"/>
              <a:t>.)</a:t>
            </a:r>
          </a:p>
          <a:p>
            <a:pPr lvl="0"/>
            <a:r>
              <a:rPr lang="en-US" b="1" dirty="0"/>
              <a:t>CAEP Barriers to Employment </a:t>
            </a:r>
            <a:r>
              <a:rPr lang="en-US" dirty="0"/>
              <a:t>(</a:t>
            </a:r>
            <a:r>
              <a:rPr lang="en-US" i="1" dirty="0"/>
              <a:t>Reports – State Reports - California – CAEP Barriers to Employment</a:t>
            </a:r>
            <a:r>
              <a:rPr lang="en-US" dirty="0"/>
              <a:t>.)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354" y="4080680"/>
            <a:ext cx="4353190" cy="249245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1063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275" y="359875"/>
            <a:ext cx="8229600" cy="854776"/>
          </a:xfrm>
        </p:spPr>
        <p:txBody>
          <a:bodyPr/>
          <a:lstStyle/>
          <a:p>
            <a:r>
              <a:rPr lang="en-US" dirty="0"/>
              <a:t>Barriers to Employment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52" y="1487608"/>
            <a:ext cx="8307447" cy="46811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0251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867"/>
            <a:ext cx="8229600" cy="940784"/>
          </a:xfrm>
        </p:spPr>
        <p:txBody>
          <a:bodyPr/>
          <a:lstStyle/>
          <a:p>
            <a:r>
              <a:rPr lang="en-US" dirty="0"/>
              <a:t>Barriers to Employment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651"/>
            <a:ext cx="8229600" cy="4875995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You can also filter any report in TE by specific barrier. </a:t>
            </a:r>
          </a:p>
          <a:p>
            <a:r>
              <a:rPr lang="en-US" dirty="0"/>
              <a:t>Refer to </a:t>
            </a:r>
            <a:r>
              <a:rPr lang="en-US" b="1" dirty="0"/>
              <a:t>Report Setup Navigator</a:t>
            </a:r>
            <a:r>
              <a:rPr lang="en-US" dirty="0"/>
              <a:t> on the report setup window.</a:t>
            </a:r>
          </a:p>
          <a:p>
            <a:pPr lvl="0"/>
            <a:r>
              <a:rPr lang="en-US" dirty="0"/>
              <a:t>On the </a:t>
            </a:r>
            <a:r>
              <a:rPr lang="en-US" b="1" dirty="0"/>
              <a:t>Navigator </a:t>
            </a:r>
            <a:r>
              <a:rPr lang="en-US" dirty="0"/>
              <a:t>bar, click </a:t>
            </a:r>
            <a:r>
              <a:rPr lang="en-US" b="1" dirty="0"/>
              <a:t>In Program Years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Right-click on the top of any column and select </a:t>
            </a:r>
            <a:r>
              <a:rPr lang="en-US" b="1" dirty="0"/>
              <a:t>Show Barriers to Employment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8"/>
          <a:stretch/>
        </p:blipFill>
        <p:spPr bwMode="auto">
          <a:xfrm>
            <a:off x="4866991" y="4008119"/>
            <a:ext cx="3343275" cy="262128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5975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107"/>
            <a:ext cx="8229600" cy="1066800"/>
          </a:xfrm>
        </p:spPr>
        <p:txBody>
          <a:bodyPr/>
          <a:lstStyle/>
          <a:p>
            <a:r>
              <a:rPr lang="en-US" dirty="0"/>
              <a:t>NRS Ad Hoc Cross Tab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1947"/>
            <a:ext cx="8229600" cy="4875995"/>
          </a:xfrm>
        </p:spPr>
        <p:txBody>
          <a:bodyPr/>
          <a:lstStyle/>
          <a:p>
            <a:pPr lvl="0"/>
            <a:r>
              <a:rPr lang="en-US" dirty="0"/>
              <a:t>Select </a:t>
            </a:r>
            <a:r>
              <a:rPr lang="en-US" b="1" dirty="0"/>
              <a:t>Ad Hoc</a:t>
            </a:r>
            <a:r>
              <a:rPr lang="en-US" dirty="0"/>
              <a:t> </a:t>
            </a:r>
            <a:r>
              <a:rPr lang="en-US" b="1" dirty="0"/>
              <a:t>NRS Cross Tab </a:t>
            </a:r>
            <a:r>
              <a:rPr lang="en-US" dirty="0"/>
              <a:t>from the TE Federal Reports menu.</a:t>
            </a:r>
          </a:p>
          <a:p>
            <a:pPr lvl="0"/>
            <a:r>
              <a:rPr lang="en-US" dirty="0"/>
              <a:t>Refer to </a:t>
            </a:r>
            <a:r>
              <a:rPr lang="en-US" b="1" dirty="0"/>
              <a:t>Row Categories</a:t>
            </a:r>
            <a:r>
              <a:rPr lang="en-US" dirty="0"/>
              <a:t> and </a:t>
            </a:r>
            <a:r>
              <a:rPr lang="en-US" b="1" dirty="0"/>
              <a:t>Column Categories</a:t>
            </a:r>
            <a:r>
              <a:rPr lang="en-US" dirty="0"/>
              <a:t> in the Special Options section of the report setup window.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brightnessContrast bright="-6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063" y="3879945"/>
            <a:ext cx="5962650" cy="2209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9349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962" y="93257"/>
            <a:ext cx="8229600" cy="1066800"/>
          </a:xfrm>
        </p:spPr>
        <p:txBody>
          <a:bodyPr/>
          <a:lstStyle/>
          <a:p>
            <a:r>
              <a:rPr lang="en-US" dirty="0"/>
              <a:t>NRS Ad Hoc Cross Tab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07"/>
          <a:stretch/>
        </p:blipFill>
        <p:spPr bwMode="auto">
          <a:xfrm>
            <a:off x="456962" y="1241941"/>
            <a:ext cx="8229600" cy="33027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258102" y="5076967"/>
            <a:ext cx="401244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 1</a:t>
            </a:r>
            <a:r>
              <a:rPr lang="en-US" sz="2400" dirty="0"/>
              <a:t>: Generate a report that compares CAEP Program with Barriers to Employment.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15" y="4202072"/>
            <a:ext cx="2766515" cy="22230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3273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522" y="314812"/>
            <a:ext cx="8229600" cy="1066800"/>
          </a:xfrm>
        </p:spPr>
        <p:txBody>
          <a:bodyPr/>
          <a:lstStyle/>
          <a:p>
            <a:r>
              <a:rPr lang="en-US" dirty="0"/>
              <a:t>NRS Ad Hoc Cross Tab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40919"/>
            <a:ext cx="8280245" cy="36376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258102" y="5076967"/>
            <a:ext cx="401244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 2</a:t>
            </a:r>
            <a:r>
              <a:rPr lang="en-US" sz="2400" dirty="0"/>
              <a:t>: Compare NRS EFL with NRS Measurable Skills Gains (MSGs).</a:t>
            </a:r>
          </a:p>
        </p:txBody>
      </p:sp>
    </p:spTree>
    <p:extLst>
      <p:ext uri="{BB962C8B-B14F-4D97-AF65-F5344CB8AC3E}">
        <p14:creationId xmlns:p14="http://schemas.microsoft.com/office/powerpoint/2010/main" val="247716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182"/>
            <a:ext cx="8229600" cy="97850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7703"/>
            <a:ext cx="8410756" cy="5753819"/>
          </a:xfrm>
        </p:spPr>
        <p:txBody>
          <a:bodyPr>
            <a:normAutofit/>
          </a:bodyPr>
          <a:lstStyle/>
          <a:p>
            <a:r>
              <a:rPr lang="en-US" sz="3200" dirty="0"/>
              <a:t>Recap: CAEP Data Dive/Review of CAEP Outcomes</a:t>
            </a:r>
          </a:p>
          <a:p>
            <a:r>
              <a:rPr lang="en-US" sz="3200" dirty="0"/>
              <a:t>CAEP Reports in TE</a:t>
            </a:r>
          </a:p>
          <a:p>
            <a:pPr lvl="1"/>
            <a:r>
              <a:rPr lang="en-US" sz="2800" dirty="0"/>
              <a:t>CAEP Summary</a:t>
            </a:r>
          </a:p>
          <a:p>
            <a:pPr lvl="1"/>
            <a:r>
              <a:rPr lang="en-US" sz="2800" dirty="0"/>
              <a:t>CAEP DIR</a:t>
            </a:r>
          </a:p>
          <a:p>
            <a:pPr lvl="1"/>
            <a:r>
              <a:rPr lang="en-US" sz="2800" dirty="0"/>
              <a:t>CAEP Hours Report</a:t>
            </a:r>
          </a:p>
          <a:p>
            <a:pPr lvl="1"/>
            <a:r>
              <a:rPr lang="en-US" sz="2800" dirty="0"/>
              <a:t>Consortium Level Reports</a:t>
            </a:r>
          </a:p>
          <a:p>
            <a:r>
              <a:rPr lang="en-US" sz="3200" dirty="0"/>
              <a:t>Special Features to Isolate Priority Populations</a:t>
            </a:r>
          </a:p>
          <a:p>
            <a:pPr lvl="1"/>
            <a:r>
              <a:rPr lang="en-US" sz="2800" dirty="0"/>
              <a:t>Barriers to Employment Reports</a:t>
            </a:r>
          </a:p>
          <a:p>
            <a:pPr lvl="1"/>
            <a:r>
              <a:rPr lang="en-US" sz="2800" dirty="0"/>
              <a:t>Filtering TE Reports for Specific Subsets</a:t>
            </a:r>
          </a:p>
          <a:p>
            <a:pPr lvl="1"/>
            <a:r>
              <a:rPr lang="en-US" sz="2800" dirty="0"/>
              <a:t>NRS Ad Hoc Cross Tabs</a:t>
            </a:r>
          </a:p>
          <a:p>
            <a:pPr lvl="1"/>
            <a:r>
              <a:rPr lang="en-US" sz="2800" dirty="0"/>
              <a:t>I-3 Outcomes and Reports in 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751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522" y="314812"/>
            <a:ext cx="8229600" cy="1066800"/>
          </a:xfrm>
        </p:spPr>
        <p:txBody>
          <a:bodyPr/>
          <a:lstStyle/>
          <a:p>
            <a:r>
              <a:rPr lang="en-US" dirty="0"/>
              <a:t>NRS Ad Hoc Cross Tab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2521" y="4638272"/>
            <a:ext cx="4012442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 3</a:t>
            </a:r>
            <a:r>
              <a:rPr lang="en-US" sz="2400" dirty="0"/>
              <a:t>: Compare Age to Education Results.</a:t>
            </a:r>
          </a:p>
          <a:p>
            <a:r>
              <a:rPr lang="en-US" sz="2400" dirty="0"/>
              <a:t>A legend appears that helps identify each row or column.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21" y="1381612"/>
            <a:ext cx="8288337" cy="26854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591" y="2593411"/>
            <a:ext cx="3443772" cy="40597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123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522" y="314812"/>
            <a:ext cx="8229600" cy="1066800"/>
          </a:xfrm>
        </p:spPr>
        <p:txBody>
          <a:bodyPr/>
          <a:lstStyle/>
          <a:p>
            <a:r>
              <a:rPr lang="en-US" dirty="0"/>
              <a:t>NRS Ad Hoc Cross Tab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39695" y="4324112"/>
            <a:ext cx="4012442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 4</a:t>
            </a:r>
            <a:r>
              <a:rPr lang="en-US" sz="2400" dirty="0"/>
              <a:t>: Compare Labor Force Status with an expanded Program option for all CTE and CTE related programs. This example combines all of these programs into one column.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55" y="1596788"/>
            <a:ext cx="8393882" cy="25139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55" y="4325912"/>
            <a:ext cx="4127393" cy="5621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221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60" y="1894821"/>
            <a:ext cx="8280279" cy="3528791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20251150">
            <a:off x="4924425" y="5264285"/>
            <a:ext cx="595745" cy="3186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31860" y="222893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I-3 Outcomes and Reports in 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1809" y="5162493"/>
            <a:ext cx="395785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 Civics Immigrant Integration Indicators (I-3)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EL Civics I-3 Summary</a:t>
            </a:r>
          </a:p>
        </p:txBody>
      </p:sp>
    </p:spTree>
    <p:extLst>
      <p:ext uri="{BB962C8B-B14F-4D97-AF65-F5344CB8AC3E}">
        <p14:creationId xmlns:p14="http://schemas.microsoft.com/office/powerpoint/2010/main" val="276416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005"/>
            <a:ext cx="8229600" cy="1069848"/>
          </a:xfrm>
        </p:spPr>
        <p:txBody>
          <a:bodyPr>
            <a:normAutofit/>
          </a:bodyPr>
          <a:lstStyle/>
          <a:p>
            <a:r>
              <a:rPr lang="en-US" sz="4000">
                <a:latin typeface="Avenir"/>
              </a:rPr>
              <a:t>CAEP </a:t>
            </a:r>
            <a:r>
              <a:rPr lang="en-US" sz="4000" dirty="0">
                <a:latin typeface="Avenir"/>
              </a:rPr>
              <a:t>Summary Report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03661" y="1113853"/>
            <a:ext cx="7090011" cy="4530120"/>
            <a:chOff x="320723" y="1736333"/>
            <a:chExt cx="8366077" cy="495013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b="47669"/>
            <a:stretch/>
          </p:blipFill>
          <p:spPr>
            <a:xfrm>
              <a:off x="320723" y="1736333"/>
              <a:ext cx="8366077" cy="180150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grpSp>
          <p:nvGrpSpPr>
            <p:cNvPr id="4" name="Group 3"/>
            <p:cNvGrpSpPr/>
            <p:nvPr/>
          </p:nvGrpSpPr>
          <p:grpSpPr>
            <a:xfrm>
              <a:off x="1910687" y="2306471"/>
              <a:ext cx="2470243" cy="4379995"/>
              <a:chOff x="1460311" y="1779966"/>
              <a:chExt cx="2470243" cy="4379995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08419" y="1779966"/>
                <a:ext cx="822135" cy="4379995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60311" y="3016155"/>
                <a:ext cx="1648108" cy="2415653"/>
              </a:xfrm>
              <a:prstGeom prst="rect">
                <a:avLst/>
              </a:prstGeom>
            </p:spPr>
          </p:pic>
        </p:grpSp>
      </p:grpSp>
      <p:sp>
        <p:nvSpPr>
          <p:cNvPr id="7" name="Down Arrow 6"/>
          <p:cNvSpPr/>
          <p:nvPr/>
        </p:nvSpPr>
        <p:spPr>
          <a:xfrm>
            <a:off x="3275462" y="1298666"/>
            <a:ext cx="283333" cy="1604298"/>
          </a:xfrm>
          <a:prstGeom prst="down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848667" y="3280939"/>
            <a:ext cx="5029200" cy="31085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The </a:t>
            </a:r>
            <a:r>
              <a:rPr lang="en-US" sz="2800"/>
              <a:t>TE CAEP </a:t>
            </a:r>
            <a:r>
              <a:rPr lang="en-US" sz="2800" dirty="0"/>
              <a:t>Summary Report now includes a new Column F, “Passed I-3”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In PY 2019-20, over </a:t>
            </a:r>
            <a:r>
              <a:rPr lang="en-US" sz="2800"/>
              <a:t>87,000 CAEP </a:t>
            </a:r>
            <a:r>
              <a:rPr lang="en-US" sz="2800" dirty="0"/>
              <a:t>students passed EL Civics COAAPs (I-3 outcomes)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All programs can earn I-3</a:t>
            </a:r>
          </a:p>
        </p:txBody>
      </p:sp>
    </p:spTree>
    <p:extLst>
      <p:ext uri="{BB962C8B-B14F-4D97-AF65-F5344CB8AC3E}">
        <p14:creationId xmlns:p14="http://schemas.microsoft.com/office/powerpoint/2010/main" val="341923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955776"/>
            <a:ext cx="8063344" cy="45539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EL Civics Immigrant Integration Indicators (I-3)</a:t>
            </a:r>
          </a:p>
        </p:txBody>
      </p:sp>
    </p:spTree>
    <p:extLst>
      <p:ext uri="{BB962C8B-B14F-4D97-AF65-F5344CB8AC3E}">
        <p14:creationId xmlns:p14="http://schemas.microsoft.com/office/powerpoint/2010/main" val="121845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1" y="2372036"/>
            <a:ext cx="5213089" cy="27581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854890" y="2430829"/>
            <a:ext cx="305709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Immigrant Integration Goal Area </a:t>
            </a:r>
            <a:r>
              <a:rPr lang="en-US" sz="2400" dirty="0"/>
              <a:t>lists one of the 8 I-3 areas identified by AB 2098.</a:t>
            </a:r>
          </a:p>
        </p:txBody>
      </p:sp>
    </p:spTree>
    <p:extLst>
      <p:ext uri="{BB962C8B-B14F-4D97-AF65-F5344CB8AC3E}">
        <p14:creationId xmlns:p14="http://schemas.microsoft.com/office/powerpoint/2010/main" val="78531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6556"/>
          <a:stretch/>
        </p:blipFill>
        <p:spPr>
          <a:xfrm>
            <a:off x="457201" y="1955776"/>
            <a:ext cx="8063344" cy="28891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5189" y="5145206"/>
            <a:ext cx="75106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This example student has passed five COAAPs that cover three different I-3 goal areas.</a:t>
            </a:r>
          </a:p>
        </p:txBody>
      </p:sp>
    </p:spTree>
    <p:extLst>
      <p:ext uri="{BB962C8B-B14F-4D97-AF65-F5344CB8AC3E}">
        <p14:creationId xmlns:p14="http://schemas.microsoft.com/office/powerpoint/2010/main" val="184757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I-3 by Class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72" y="1622035"/>
            <a:ext cx="7362811" cy="2684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73207" y="4804012"/>
            <a:ext cx="768034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Civic Objectives Passed </a:t>
            </a:r>
            <a:r>
              <a:rPr lang="en-US" sz="2400" dirty="0"/>
              <a:t>lists the specific COAAPs passed for each student, and relates each COAAP to the I-3 Goal Area.</a:t>
            </a:r>
          </a:p>
        </p:txBody>
      </p:sp>
    </p:spTree>
    <p:extLst>
      <p:ext uri="{BB962C8B-B14F-4D97-AF65-F5344CB8AC3E}">
        <p14:creationId xmlns:p14="http://schemas.microsoft.com/office/powerpoint/2010/main" val="112768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0132"/>
            <a:ext cx="7773698" cy="41395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EL Civics I-3 Summary</a:t>
            </a:r>
          </a:p>
        </p:txBody>
      </p:sp>
    </p:spTree>
    <p:extLst>
      <p:ext uri="{BB962C8B-B14F-4D97-AF65-F5344CB8AC3E}">
        <p14:creationId xmlns:p14="http://schemas.microsoft.com/office/powerpoint/2010/main" val="89283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I-3 Drill Down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227" y="2502568"/>
            <a:ext cx="6971546" cy="26349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63" y="3923296"/>
            <a:ext cx="5717667" cy="26047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ight Arrow 4"/>
          <p:cNvSpPr/>
          <p:nvPr/>
        </p:nvSpPr>
        <p:spPr>
          <a:xfrm>
            <a:off x="2251881" y="6000193"/>
            <a:ext cx="2593075" cy="418637"/>
          </a:xfrm>
          <a:prstGeom prst="right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0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-95534" y="1446662"/>
          <a:ext cx="9511095" cy="4602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5163" y="2431543"/>
            <a:ext cx="2230093" cy="1571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Pre/Post Level Completion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Carnegie Units /HS Credits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CDCP Certificate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Occupational Skills Gain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Workforce Preparation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10625" y="2445870"/>
            <a:ext cx="2230093" cy="7155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High School Diploma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GED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</a:t>
            </a:r>
            <a:r>
              <a:rPr lang="en-US" sz="1350" dirty="0" err="1">
                <a:solidFill>
                  <a:prstClr val="black"/>
                </a:solidFill>
                <a:latin typeface="Calibri" panose="020F0502020204030204"/>
              </a:rPr>
              <a:t>HiSET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46985" y="2398052"/>
            <a:ext cx="2887582" cy="11493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College Degree – AA, AS, BA, BS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Graduate Studies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Training Credential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Occupational Licensure/Certificate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Apprenticeship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8495" y="5247953"/>
            <a:ext cx="2230093" cy="7271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Get a Job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Retain a Job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Enter Military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41522" y="5264457"/>
            <a:ext cx="2230093" cy="5160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Increase Wages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Get a Better Job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7493" y="5257477"/>
            <a:ext cx="289602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ASE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Post-Secondary/CTE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Post-Secondary/College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275163" y="328483"/>
            <a:ext cx="6024448" cy="79448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CAEP Outcomes</a:t>
            </a:r>
          </a:p>
        </p:txBody>
      </p:sp>
    </p:spTree>
    <p:extLst>
      <p:ext uri="{BB962C8B-B14F-4D97-AF65-F5344CB8AC3E}">
        <p14:creationId xmlns:p14="http://schemas.microsoft.com/office/powerpoint/2010/main" val="31212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4709" y="1705969"/>
            <a:ext cx="4570113" cy="4633699"/>
          </a:xfrm>
          <a:prstGeom prst="rect">
            <a:avLst/>
          </a:prstGeom>
          <a:noFill/>
          <a:ln w="12700" cap="flat" cmpd="sng">
            <a:solidFill>
              <a:srgbClr val="0000FF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018" y="29769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Recap: ALLIES Immigrant Integration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205990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Immigrant Integration Goal Areas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816614"/>
              </p:ext>
            </p:extLst>
          </p:nvPr>
        </p:nvGraphicFramePr>
        <p:xfrm>
          <a:off x="955341" y="1530678"/>
          <a:ext cx="7192372" cy="483705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7192372">
                  <a:extLst>
                    <a:ext uri="{9D8B030D-6E8A-4147-A177-3AD203B41FA5}">
                      <a16:colId xmlns:a16="http://schemas.microsoft.com/office/drawing/2014/main" val="1713668814"/>
                    </a:ext>
                  </a:extLst>
                </a:gridCol>
              </a:tblGrid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Economic Security 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1,2,3,4,5,6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291447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Credentials and Residency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38,39,40,42,44,45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415321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Health and Wellbeing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15,16,17,26,27,28,29,30, 31, 46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543761"/>
                  </a:ext>
                </a:extLst>
              </a:tr>
              <a:tr h="75427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Education and Career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13,14,32,33,34,35,36,37,49,50,51,52,53, 70,71,72,74,75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499896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Children and Family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7,9,18,20,21,22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12111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Civic and Community Participation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8,10,11,12,19,23,24,25,43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545173"/>
                  </a:ext>
                </a:extLst>
              </a:tr>
              <a:tr h="6804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</a:tabLst>
                      </a:pPr>
                      <a:r>
                        <a:rPr lang="en-US" sz="1800" dirty="0">
                          <a:effectLst/>
                        </a:rPr>
                        <a:t>Digital Literacy </a:t>
                      </a:r>
                    </a:p>
                    <a:p>
                      <a:pPr marL="228600" marR="0" indent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  <a:tabLst>
                          <a:tab pos="1143000" algn="l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</a:rPr>
                        <a:t>47,48,73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656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0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647" y="2411744"/>
            <a:ext cx="3629025" cy="3781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venir"/>
              </a:rPr>
              <a:t>Immigrant Integration: Outcomes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411744"/>
            <a:ext cx="3684896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In addition to the work on EL Civics COAAPs, ALLIES and CASAS have also worked together to identify Update Record outcomes that relate to these Immigrant Integration Areas.</a:t>
            </a:r>
          </a:p>
        </p:txBody>
      </p:sp>
    </p:spTree>
    <p:extLst>
      <p:ext uri="{BB962C8B-B14F-4D97-AF65-F5344CB8AC3E}">
        <p14:creationId xmlns:p14="http://schemas.microsoft.com/office/powerpoint/2010/main" val="345432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118" y="2133388"/>
            <a:ext cx="4559682" cy="2766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66132" y="4299384"/>
            <a:ext cx="368489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ALLIES and CASAS have also related Supportive, Training, and Transition services.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>
            <a:normAutofit/>
          </a:bodyPr>
          <a:lstStyle/>
          <a:p>
            <a:r>
              <a:rPr lang="en-US" dirty="0">
                <a:latin typeface="Avenir"/>
              </a:rPr>
              <a:t>Immigrant Integration: Services</a:t>
            </a:r>
          </a:p>
        </p:txBody>
      </p:sp>
    </p:spTree>
    <p:extLst>
      <p:ext uri="{BB962C8B-B14F-4D97-AF65-F5344CB8AC3E}">
        <p14:creationId xmlns:p14="http://schemas.microsoft.com/office/powerpoint/2010/main" val="111276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3463"/>
            <a:ext cx="8229600" cy="824749"/>
          </a:xfrm>
        </p:spPr>
        <p:txBody>
          <a:bodyPr>
            <a:normAutofit/>
          </a:bodyPr>
          <a:lstStyle/>
          <a:p>
            <a:r>
              <a:rPr lang="en-US" dirty="0">
                <a:latin typeface="Avenir"/>
              </a:rPr>
              <a:t>Recording COAAPs in 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  <a14:imgEffect>
                      <a14:brightnessContrast bright="-3000" contrast="3000"/>
                    </a14:imgEffect>
                  </a14:imgLayer>
                </a14:imgProps>
              </a:ext>
            </a:extLst>
          </a:blip>
          <a:srcRect l="22275" t="23890" r="18063"/>
          <a:stretch/>
        </p:blipFill>
        <p:spPr>
          <a:xfrm>
            <a:off x="2320119" y="1992569"/>
            <a:ext cx="6366681" cy="44521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Right Arrow 4"/>
          <p:cNvSpPr/>
          <p:nvPr/>
        </p:nvSpPr>
        <p:spPr>
          <a:xfrm>
            <a:off x="1883391" y="2647662"/>
            <a:ext cx="955343" cy="2729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838734" y="5404816"/>
            <a:ext cx="761077" cy="1971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838734" y="6110391"/>
            <a:ext cx="955343" cy="2729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850747" y="4449166"/>
            <a:ext cx="1166256" cy="273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32012" y="2402002"/>
            <a:ext cx="16513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Select PY, Student, 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0950" y="3644871"/>
            <a:ext cx="2332512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In </a:t>
            </a:r>
            <a:r>
              <a:rPr lang="en-US" sz="2000" b="1" dirty="0"/>
              <a:t>Assessment Type</a:t>
            </a:r>
            <a:r>
              <a:rPr lang="en-US" sz="2000" dirty="0"/>
              <a:t>, check </a:t>
            </a:r>
            <a:r>
              <a:rPr lang="en-US" sz="2000" b="1" dirty="0"/>
              <a:t>EL Civics Additional Assessment 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500" y="5180234"/>
            <a:ext cx="16513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Select COAAP </a:t>
            </a:r>
            <a:r>
              <a:rPr lang="en-US" b="1" dirty="0"/>
              <a:t>Form number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3120" y="5879000"/>
            <a:ext cx="16513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Check box if COAAP </a:t>
            </a:r>
            <a:r>
              <a:rPr lang="en-US" b="1" dirty="0"/>
              <a:t>Passed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2918" y="1040647"/>
            <a:ext cx="8156933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Select </a:t>
            </a:r>
            <a:r>
              <a:rPr lang="en-US" sz="2000" b="1" i="1" dirty="0"/>
              <a:t>Records –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Click </a:t>
            </a:r>
            <a:r>
              <a:rPr lang="en-US" sz="2000" b="1" i="1" dirty="0"/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275264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6714" y="304780"/>
            <a:ext cx="8229600" cy="1066800"/>
          </a:xfrm>
        </p:spPr>
        <p:txBody>
          <a:bodyPr/>
          <a:lstStyle/>
          <a:p>
            <a:r>
              <a:rPr lang="en-US" dirty="0">
                <a:latin typeface="Avenir"/>
              </a:rPr>
              <a:t>Recording COAAPs in 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464093"/>
            <a:ext cx="8199115" cy="1057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Arrow 5"/>
          <p:cNvSpPr/>
          <p:nvPr/>
        </p:nvSpPr>
        <p:spPr>
          <a:xfrm rot="20385140">
            <a:off x="2522662" y="2800706"/>
            <a:ext cx="675444" cy="2863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199" y="4107976"/>
            <a:ext cx="822960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Key step is to check </a:t>
            </a:r>
            <a:r>
              <a:rPr lang="en-US" sz="2400" b="1" dirty="0"/>
              <a:t>EL Civics Additional Assessment Form </a:t>
            </a:r>
            <a:r>
              <a:rPr lang="en-US" sz="2400" dirty="0"/>
              <a:t>to enable manual entry of EL Civics COAAPs rather than pre- and post-test forms.</a:t>
            </a:r>
          </a:p>
        </p:txBody>
      </p:sp>
    </p:spTree>
    <p:extLst>
      <p:ext uri="{BB962C8B-B14F-4D97-AF65-F5344CB8AC3E}">
        <p14:creationId xmlns:p14="http://schemas.microsoft.com/office/powerpoint/2010/main" val="120513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8460"/>
            <a:ext cx="8229600" cy="1066800"/>
          </a:xfrm>
        </p:spPr>
        <p:txBody>
          <a:bodyPr/>
          <a:lstStyle/>
          <a:p>
            <a:r>
              <a:rPr lang="en-US" dirty="0"/>
              <a:t>For 5-25-21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CAEP Goal Setting</a:t>
            </a:r>
          </a:p>
          <a:p>
            <a:r>
              <a:rPr lang="en-US" dirty="0"/>
              <a:t>Review goal setting for NRS reporting</a:t>
            </a:r>
          </a:p>
          <a:p>
            <a:r>
              <a:rPr lang="en-US" dirty="0"/>
              <a:t>Identify concepts of NRS performance goals and apply to CAEP reporting</a:t>
            </a:r>
          </a:p>
          <a:p>
            <a:r>
              <a:rPr lang="en-US" dirty="0"/>
              <a:t>Setting goals for performance using test results and student outcomes</a:t>
            </a:r>
          </a:p>
          <a:p>
            <a:r>
              <a:rPr lang="en-US" dirty="0"/>
              <a:t>Setting goals for persistence using </a:t>
            </a:r>
            <a:r>
              <a:rPr lang="en-US"/>
              <a:t>test data, </a:t>
            </a:r>
            <a:r>
              <a:rPr lang="en-US" dirty="0"/>
              <a:t>attendance hours, and enrollment</a:t>
            </a:r>
          </a:p>
          <a:p>
            <a:r>
              <a:rPr lang="en-US" dirty="0"/>
              <a:t>Identify and establish goals for special populations</a:t>
            </a:r>
          </a:p>
        </p:txBody>
      </p:sp>
    </p:spTree>
    <p:extLst>
      <p:ext uri="{BB962C8B-B14F-4D97-AF65-F5344CB8AC3E}">
        <p14:creationId xmlns:p14="http://schemas.microsoft.com/office/powerpoint/2010/main" val="182730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 CAEP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5274"/>
            <a:ext cx="7886700" cy="353374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sz="3600" dirty="0"/>
              <a:t>Outcomes for ABE, ASE and ESL</a:t>
            </a:r>
          </a:p>
          <a:p>
            <a:r>
              <a:rPr lang="en-US" sz="3600" dirty="0"/>
              <a:t>Outcomes for Workforce Preparation and CTE</a:t>
            </a:r>
          </a:p>
          <a:p>
            <a:r>
              <a:rPr lang="en-US" sz="3600" dirty="0"/>
              <a:t>Transitions</a:t>
            </a:r>
          </a:p>
          <a:p>
            <a:r>
              <a:rPr lang="en-US" sz="3600" dirty="0"/>
              <a:t>Short Term Services</a:t>
            </a:r>
          </a:p>
        </p:txBody>
      </p:sp>
    </p:spTree>
    <p:extLst>
      <p:ext uri="{BB962C8B-B14F-4D97-AF65-F5344CB8AC3E}">
        <p14:creationId xmlns:p14="http://schemas.microsoft.com/office/powerpoint/2010/main" val="3548589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7805"/>
            <a:ext cx="8229600" cy="690112"/>
          </a:xfrm>
        </p:spPr>
        <p:txBody>
          <a:bodyPr>
            <a:normAutofit fontScale="90000"/>
          </a:bodyPr>
          <a:lstStyle/>
          <a:p>
            <a:r>
              <a:rPr lang="en-US" dirty="0"/>
              <a:t>CAEP Summary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44" y="1151926"/>
            <a:ext cx="8455111" cy="39635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4444" y="5194880"/>
            <a:ext cx="5824344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Three sections of the CAEP Summary</a:t>
            </a:r>
            <a:r>
              <a:rPr lang="en-US" sz="2400" dirty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Literacy Gains (pre/post)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CAEP Outcomes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118990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065" y="210663"/>
            <a:ext cx="8229600" cy="1069848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65" y="1474991"/>
            <a:ext cx="4450459" cy="41352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63705" y="1474991"/>
            <a:ext cx="3856008" cy="41549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Literacy Gains (pre/post)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Includes results from pre-post-test level gains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Column B</a:t>
            </a:r>
            <a:r>
              <a:rPr lang="en-US" sz="2400" dirty="0"/>
              <a:t>: Enrollees that meet NRS federal table 4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Column C</a:t>
            </a:r>
            <a:r>
              <a:rPr lang="en-US" sz="2400" dirty="0"/>
              <a:t>: Enrollees with a valid pre/post-test 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 dirty="0"/>
              <a:t>Column D</a:t>
            </a:r>
            <a:r>
              <a:rPr lang="en-US" sz="2400" dirty="0"/>
              <a:t>: Enrollees who achieved a level gain on NRS Table 4</a:t>
            </a:r>
          </a:p>
        </p:txBody>
      </p:sp>
    </p:spTree>
    <p:extLst>
      <p:ext uri="{BB962C8B-B14F-4D97-AF65-F5344CB8AC3E}">
        <p14:creationId xmlns:p14="http://schemas.microsoft.com/office/powerpoint/2010/main" val="40938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95" y="124402"/>
            <a:ext cx="8229600" cy="772748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95" y="993453"/>
            <a:ext cx="7951296" cy="38995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32895" y="5067892"/>
            <a:ext cx="8579093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CAEP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Includes results from AB 104 outcomes outside of pre/post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 F: (New) Tallies I-3 outcomes (from EL Civics COAAPs)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Columns G-L: Correspond to the 6 categories identified in AB 104</a:t>
            </a:r>
          </a:p>
        </p:txBody>
      </p:sp>
    </p:spTree>
    <p:extLst>
      <p:ext uri="{BB962C8B-B14F-4D97-AF65-F5344CB8AC3E}">
        <p14:creationId xmlns:p14="http://schemas.microsoft.com/office/powerpoint/2010/main" val="323297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371" y="228817"/>
            <a:ext cx="8229600" cy="832232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53" y="1156584"/>
            <a:ext cx="4848174" cy="28119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74453" y="4133389"/>
            <a:ext cx="836408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CAEP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Includes students that  received short term services, and/or enrollees that don’t meet basic requirements (such as demographics, 12+ hours)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 M: Number of enrollees in each CAEP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 N: Number in Column M that received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Columns O-R: Correspond to each of the categories of services </a:t>
            </a:r>
          </a:p>
        </p:txBody>
      </p:sp>
    </p:spTree>
    <p:extLst>
      <p:ext uri="{BB962C8B-B14F-4D97-AF65-F5344CB8AC3E}">
        <p14:creationId xmlns:p14="http://schemas.microsoft.com/office/powerpoint/2010/main" val="179025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binar remote testing">
  <a:themeElements>
    <a:clrScheme name="Custom 1">
      <a:dk1>
        <a:sysClr val="windowText" lastClr="000000"/>
      </a:dk1>
      <a:lt1>
        <a:sysClr val="window" lastClr="FFFFFF"/>
      </a:lt1>
      <a:dk2>
        <a:srgbClr val="005796"/>
      </a:dk2>
      <a:lt2>
        <a:srgbClr val="EEECE1"/>
      </a:lt2>
      <a:accent1>
        <a:srgbClr val="0057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51232</TotalTime>
  <Words>1558</Words>
  <Application>Microsoft Macintosh PowerPoint</Application>
  <PresentationFormat>On-screen Show (4:3)</PresentationFormat>
  <Paragraphs>201</Paragraphs>
  <Slides>46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Avenir</vt:lpstr>
      <vt:lpstr>Calibri</vt:lpstr>
      <vt:lpstr>Georgia</vt:lpstr>
      <vt:lpstr>Times New Roman</vt:lpstr>
      <vt:lpstr>Wingdings 2</vt:lpstr>
      <vt:lpstr>Webinar remote testing</vt:lpstr>
      <vt:lpstr>CAEP Data Dive May 18, 2021</vt:lpstr>
      <vt:lpstr>Overview</vt:lpstr>
      <vt:lpstr>Agenda</vt:lpstr>
      <vt:lpstr>PowerPoint Presentation</vt:lpstr>
      <vt:lpstr>Troubleshooting CAEP Outcomes</vt:lpstr>
      <vt:lpstr>CAEP Summary</vt:lpstr>
      <vt:lpstr>CAEP Summary</vt:lpstr>
      <vt:lpstr>CAEP Summary</vt:lpstr>
      <vt:lpstr>CAEP Summary</vt:lpstr>
      <vt:lpstr>CAEP Hours Report</vt:lpstr>
      <vt:lpstr>CAEP Summary – Report Setup</vt:lpstr>
      <vt:lpstr>CAEP Summary – Report Setup</vt:lpstr>
      <vt:lpstr>CAEP Summary</vt:lpstr>
      <vt:lpstr>CAEP Program Hours</vt:lpstr>
      <vt:lpstr>CAEP Data Integrity</vt:lpstr>
      <vt:lpstr>CAEP Data Integrity</vt:lpstr>
      <vt:lpstr>CAEP Data Integrity</vt:lpstr>
      <vt:lpstr>CAEP Data Integrity Report: PY 20-21</vt:lpstr>
      <vt:lpstr>CAEP Data Integrity Report: PY 20-21</vt:lpstr>
      <vt:lpstr>PowerPoint Presentation</vt:lpstr>
      <vt:lpstr>PowerPoint Presentation</vt:lpstr>
      <vt:lpstr>PowerPoint Presentation</vt:lpstr>
      <vt:lpstr>PowerPoint Presentation</vt:lpstr>
      <vt:lpstr>Barriers to Employment</vt:lpstr>
      <vt:lpstr>Barriers to Employment</vt:lpstr>
      <vt:lpstr>Barriers to Employment</vt:lpstr>
      <vt:lpstr>NRS Ad Hoc Cross Tab</vt:lpstr>
      <vt:lpstr>NRS Ad Hoc Cross Tab</vt:lpstr>
      <vt:lpstr>NRS Ad Hoc Cross Tab</vt:lpstr>
      <vt:lpstr>NRS Ad Hoc Cross Tab</vt:lpstr>
      <vt:lpstr>NRS Ad Hoc Cross Tab</vt:lpstr>
      <vt:lpstr>I-3 Outcomes and Reports in TE</vt:lpstr>
      <vt:lpstr>CAEP Summary Report</vt:lpstr>
      <vt:lpstr>EL Civics Immigrant Integration Indicators (I-3)</vt:lpstr>
      <vt:lpstr>I-3 by Class</vt:lpstr>
      <vt:lpstr>I-3 by Class</vt:lpstr>
      <vt:lpstr>I-3 by Class</vt:lpstr>
      <vt:lpstr>EL Civics I-3 Summary</vt:lpstr>
      <vt:lpstr>I-3 Drill Down</vt:lpstr>
      <vt:lpstr>Recap: ALLIES Immigrant Integration Framework</vt:lpstr>
      <vt:lpstr>Immigrant Integration Goal Areas</vt:lpstr>
      <vt:lpstr>Immigrant Integration: Outcomes</vt:lpstr>
      <vt:lpstr>Immigrant Integration: Services</vt:lpstr>
      <vt:lpstr>Recording COAAPs in TE</vt:lpstr>
      <vt:lpstr>Recording COAAPs in TE</vt:lpstr>
      <vt:lpstr>For 5-25-21</vt:lpstr>
    </vt:vector>
  </TitlesOfParts>
  <Manager>CASAS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CASAS National Webinar June 11 2020</dc:title>
  <dc:subject>National Webinar</dc:subject>
  <dc:creator>CASAS</dc:creator>
  <cp:keywords>Webinar</cp:keywords>
  <cp:lastModifiedBy>Veronica Parker</cp:lastModifiedBy>
  <cp:revision>1069</cp:revision>
  <cp:lastPrinted>2020-10-18T15:28:37Z</cp:lastPrinted>
  <dcterms:created xsi:type="dcterms:W3CDTF">2020-02-07T23:34:25Z</dcterms:created>
  <dcterms:modified xsi:type="dcterms:W3CDTF">2021-05-18T15:05:50Z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