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336" r:id="rId2"/>
    <p:sldId id="276" r:id="rId3"/>
    <p:sldId id="277" r:id="rId4"/>
    <p:sldId id="278" r:id="rId5"/>
    <p:sldId id="307" r:id="rId6"/>
    <p:sldId id="282" r:id="rId7"/>
    <p:sldId id="283" r:id="rId8"/>
    <p:sldId id="314" r:id="rId9"/>
    <p:sldId id="315" r:id="rId10"/>
    <p:sldId id="316" r:id="rId11"/>
    <p:sldId id="317" r:id="rId12"/>
    <p:sldId id="318" r:id="rId13"/>
    <p:sldId id="319" r:id="rId14"/>
    <p:sldId id="322" r:id="rId15"/>
    <p:sldId id="320" r:id="rId16"/>
    <p:sldId id="324" r:id="rId17"/>
    <p:sldId id="279" r:id="rId18"/>
    <p:sldId id="280" r:id="rId19"/>
    <p:sldId id="281" r:id="rId20"/>
    <p:sldId id="321" r:id="rId21"/>
    <p:sldId id="308" r:id="rId22"/>
    <p:sldId id="335" r:id="rId23"/>
    <p:sldId id="284" r:id="rId24"/>
    <p:sldId id="298" r:id="rId25"/>
    <p:sldId id="285" r:id="rId26"/>
    <p:sldId id="286" r:id="rId27"/>
    <p:sldId id="287" r:id="rId28"/>
    <p:sldId id="288" r:id="rId29"/>
    <p:sldId id="289" r:id="rId30"/>
    <p:sldId id="290" r:id="rId31"/>
    <p:sldId id="326" r:id="rId32"/>
    <p:sldId id="327" r:id="rId33"/>
    <p:sldId id="325" r:id="rId34"/>
    <p:sldId id="328" r:id="rId35"/>
    <p:sldId id="329" r:id="rId36"/>
    <p:sldId id="330" r:id="rId37"/>
    <p:sldId id="299" r:id="rId38"/>
    <p:sldId id="300" r:id="rId39"/>
    <p:sldId id="302" r:id="rId40"/>
    <p:sldId id="303" r:id="rId41"/>
    <p:sldId id="304" r:id="rId42"/>
    <p:sldId id="305" r:id="rId43"/>
    <p:sldId id="306" r:id="rId44"/>
    <p:sldId id="291" r:id="rId45"/>
    <p:sldId id="292" r:id="rId46"/>
    <p:sldId id="332" r:id="rId4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Persistence Rates by 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'23Consortium'!$C$3</c:f>
              <c:strCache>
                <c:ptCount val="1"/>
                <c:pt idx="0">
                  <c:v>Enrollees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'23Consortium'!$C$4:$C$6</c:f>
              <c:numCache>
                <c:formatCode>#,##0</c:formatCode>
                <c:ptCount val="3"/>
                <c:pt idx="0">
                  <c:v>1855</c:v>
                </c:pt>
                <c:pt idx="1">
                  <c:v>512</c:v>
                </c:pt>
                <c:pt idx="2">
                  <c:v>1176</c:v>
                </c:pt>
              </c:numCache>
            </c:numRef>
          </c:val>
          <c:extLst>
            <c:ext xmlns:c16="http://schemas.microsoft.com/office/drawing/2014/chart" uri="{C3380CC4-5D6E-409C-BE32-E72D297353CC}">
              <c16:uniqueId val="{00000000-D48E-49B2-A67C-ACB33FAC56B0}"/>
            </c:ext>
          </c:extLst>
        </c:ser>
        <c:ser>
          <c:idx val="1"/>
          <c:order val="1"/>
          <c:tx>
            <c:strRef>
              <c:f>'23Consortium'!$D$3</c:f>
              <c:strCache>
                <c:ptCount val="1"/>
                <c:pt idx="0">
                  <c:v>Enrollees Pre and Posttested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'23Consortium'!$D$4:$D$6</c:f>
              <c:numCache>
                <c:formatCode>#,##0</c:formatCode>
                <c:ptCount val="3"/>
                <c:pt idx="0">
                  <c:v>1433</c:v>
                </c:pt>
                <c:pt idx="1">
                  <c:v>375</c:v>
                </c:pt>
                <c:pt idx="2">
                  <c:v>856</c:v>
                </c:pt>
              </c:numCache>
            </c:numRef>
          </c:val>
          <c:extLst>
            <c:ext xmlns:c16="http://schemas.microsoft.com/office/drawing/2014/chart" uri="{C3380CC4-5D6E-409C-BE32-E72D297353CC}">
              <c16:uniqueId val="{00000001-D48E-49B2-A67C-ACB33FAC56B0}"/>
            </c:ext>
          </c:extLst>
        </c:ser>
        <c:dLbls>
          <c:showLegendKey val="0"/>
          <c:showVal val="0"/>
          <c:showCatName val="0"/>
          <c:showSerName val="0"/>
          <c:showPercent val="0"/>
          <c:showBubbleSize val="0"/>
        </c:dLbls>
        <c:gapWidth val="182"/>
        <c:axId val="1117577743"/>
        <c:axId val="1117579823"/>
      </c:barChart>
      <c:catAx>
        <c:axId val="1117577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579823"/>
        <c:crosses val="autoZero"/>
        <c:auto val="1"/>
        <c:lblAlgn val="ctr"/>
        <c:lblOffset val="100"/>
        <c:noMultiLvlLbl val="0"/>
      </c:catAx>
      <c:valAx>
        <c:axId val="11175798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577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Barriers to Employment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'Page 1 (2)'!$I$2</c:f>
              <c:strCache>
                <c:ptCount val="1"/>
                <c:pt idx="0">
                  <c:v>English Language Learner (ESL/ELL)</c:v>
                </c:pt>
              </c:strCache>
            </c:strRef>
          </c:tx>
          <c:spPr>
            <a:solidFill>
              <a:schemeClr val="accent1"/>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(2)'!$J$2:$X$2</c:f>
              <c:numCache>
                <c:formatCode>#,##0</c:formatCode>
                <c:ptCount val="8"/>
                <c:pt idx="0">
                  <c:v>13</c:v>
                </c:pt>
                <c:pt idx="1">
                  <c:v>459</c:v>
                </c:pt>
                <c:pt idx="2">
                  <c:v>0</c:v>
                </c:pt>
                <c:pt idx="3">
                  <c:v>5</c:v>
                </c:pt>
                <c:pt idx="4">
                  <c:v>343</c:v>
                </c:pt>
                <c:pt idx="5">
                  <c:v>150</c:v>
                </c:pt>
                <c:pt idx="6">
                  <c:v>31</c:v>
                </c:pt>
                <c:pt idx="7">
                  <c:v>24</c:v>
                </c:pt>
              </c:numCache>
            </c:numRef>
          </c:val>
          <c:extLst>
            <c:ext xmlns:c16="http://schemas.microsoft.com/office/drawing/2014/chart" uri="{C3380CC4-5D6E-409C-BE32-E72D297353CC}">
              <c16:uniqueId val="{00000000-6737-4CC9-9966-491B98F227C7}"/>
            </c:ext>
          </c:extLst>
        </c:ser>
        <c:ser>
          <c:idx val="1"/>
          <c:order val="1"/>
          <c:tx>
            <c:strRef>
              <c:f>'Page 1 (2)'!$I$3</c:f>
              <c:strCache>
                <c:ptCount val="1"/>
                <c:pt idx="0">
                  <c:v>Basic Skills (ABE)</c:v>
                </c:pt>
              </c:strCache>
            </c:strRef>
          </c:tx>
          <c:spPr>
            <a:solidFill>
              <a:schemeClr val="accent2"/>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(2)'!$J$3:$X$3</c:f>
              <c:numCache>
                <c:formatCode>#,##0</c:formatCode>
                <c:ptCount val="8"/>
                <c:pt idx="0">
                  <c:v>2</c:v>
                </c:pt>
                <c:pt idx="1">
                  <c:v>4</c:v>
                </c:pt>
                <c:pt idx="2">
                  <c:v>0</c:v>
                </c:pt>
                <c:pt idx="3">
                  <c:v>0</c:v>
                </c:pt>
                <c:pt idx="4">
                  <c:v>14</c:v>
                </c:pt>
                <c:pt idx="5">
                  <c:v>1</c:v>
                </c:pt>
                <c:pt idx="6">
                  <c:v>0</c:v>
                </c:pt>
                <c:pt idx="7">
                  <c:v>3</c:v>
                </c:pt>
              </c:numCache>
            </c:numRef>
          </c:val>
          <c:extLst>
            <c:ext xmlns:c16="http://schemas.microsoft.com/office/drawing/2014/chart" uri="{C3380CC4-5D6E-409C-BE32-E72D297353CC}">
              <c16:uniqueId val="{00000001-6737-4CC9-9966-491B98F227C7}"/>
            </c:ext>
          </c:extLst>
        </c:ser>
        <c:ser>
          <c:idx val="2"/>
          <c:order val="2"/>
          <c:tx>
            <c:strRef>
              <c:f>'Page 1 (2)'!$I$4</c:f>
              <c:strCache>
                <c:ptCount val="1"/>
                <c:pt idx="0">
                  <c:v>High School Diploma (HSD)</c:v>
                </c:pt>
              </c:strCache>
            </c:strRef>
          </c:tx>
          <c:spPr>
            <a:solidFill>
              <a:schemeClr val="accent3"/>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(2)'!$J$4:$X$4</c:f>
              <c:numCache>
                <c:formatCode>#,##0</c:formatCode>
                <c:ptCount val="8"/>
                <c:pt idx="0">
                  <c:v>41</c:v>
                </c:pt>
                <c:pt idx="1">
                  <c:v>6</c:v>
                </c:pt>
                <c:pt idx="2">
                  <c:v>17</c:v>
                </c:pt>
                <c:pt idx="3">
                  <c:v>38</c:v>
                </c:pt>
                <c:pt idx="4">
                  <c:v>460</c:v>
                </c:pt>
                <c:pt idx="5">
                  <c:v>4</c:v>
                </c:pt>
                <c:pt idx="6">
                  <c:v>0</c:v>
                </c:pt>
                <c:pt idx="7">
                  <c:v>141</c:v>
                </c:pt>
              </c:numCache>
            </c:numRef>
          </c:val>
          <c:extLst>
            <c:ext xmlns:c16="http://schemas.microsoft.com/office/drawing/2014/chart" uri="{C3380CC4-5D6E-409C-BE32-E72D297353CC}">
              <c16:uniqueId val="{00000002-6737-4CC9-9966-491B98F227C7}"/>
            </c:ext>
          </c:extLst>
        </c:ser>
        <c:ser>
          <c:idx val="3"/>
          <c:order val="3"/>
          <c:tx>
            <c:strRef>
              <c:f>'Page 1 (2)'!$I$5</c:f>
              <c:strCache>
                <c:ptCount val="1"/>
                <c:pt idx="0">
                  <c:v>High School Equivalency (HSE)</c:v>
                </c:pt>
              </c:strCache>
            </c:strRef>
          </c:tx>
          <c:spPr>
            <a:solidFill>
              <a:schemeClr val="accent4"/>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(2)'!$J$5:$X$5</c:f>
              <c:numCache>
                <c:formatCode>#,##0</c:formatCode>
                <c:ptCount val="8"/>
                <c:pt idx="0">
                  <c:v>35</c:v>
                </c:pt>
                <c:pt idx="1">
                  <c:v>94</c:v>
                </c:pt>
                <c:pt idx="2">
                  <c:v>11</c:v>
                </c:pt>
                <c:pt idx="3">
                  <c:v>47</c:v>
                </c:pt>
                <c:pt idx="4">
                  <c:v>320</c:v>
                </c:pt>
                <c:pt idx="5">
                  <c:v>10</c:v>
                </c:pt>
                <c:pt idx="6">
                  <c:v>3</c:v>
                </c:pt>
                <c:pt idx="7">
                  <c:v>71</c:v>
                </c:pt>
              </c:numCache>
            </c:numRef>
          </c:val>
          <c:extLst>
            <c:ext xmlns:c16="http://schemas.microsoft.com/office/drawing/2014/chart" uri="{C3380CC4-5D6E-409C-BE32-E72D297353CC}">
              <c16:uniqueId val="{00000003-6737-4CC9-9966-491B98F227C7}"/>
            </c:ext>
          </c:extLst>
        </c:ser>
        <c:ser>
          <c:idx val="4"/>
          <c:order val="4"/>
          <c:tx>
            <c:strRef>
              <c:f>'Page 1 (2)'!$I$6</c:f>
              <c:strCache>
                <c:ptCount val="1"/>
                <c:pt idx="0">
                  <c:v>Career and Technical Education (CTE)</c:v>
                </c:pt>
              </c:strCache>
            </c:strRef>
          </c:tx>
          <c:spPr>
            <a:solidFill>
              <a:schemeClr val="accent5"/>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(2)'!$J$6:$X$6</c:f>
              <c:numCache>
                <c:formatCode>#,##0</c:formatCode>
                <c:ptCount val="8"/>
                <c:pt idx="0">
                  <c:v>8</c:v>
                </c:pt>
                <c:pt idx="1">
                  <c:v>7</c:v>
                </c:pt>
                <c:pt idx="2">
                  <c:v>1</c:v>
                </c:pt>
                <c:pt idx="3">
                  <c:v>5</c:v>
                </c:pt>
                <c:pt idx="4">
                  <c:v>99</c:v>
                </c:pt>
                <c:pt idx="5">
                  <c:v>0</c:v>
                </c:pt>
                <c:pt idx="6">
                  <c:v>1</c:v>
                </c:pt>
                <c:pt idx="7">
                  <c:v>34</c:v>
                </c:pt>
              </c:numCache>
            </c:numRef>
          </c:val>
          <c:extLst>
            <c:ext xmlns:c16="http://schemas.microsoft.com/office/drawing/2014/chart" uri="{C3380CC4-5D6E-409C-BE32-E72D297353CC}">
              <c16:uniqueId val="{00000004-6737-4CC9-9966-491B98F227C7}"/>
            </c:ext>
          </c:extLst>
        </c:ser>
        <c:ser>
          <c:idx val="5"/>
          <c:order val="5"/>
          <c:tx>
            <c:strRef>
              <c:f>'Page 1 (2)'!$I$7</c:f>
              <c:strCache>
                <c:ptCount val="1"/>
                <c:pt idx="0">
                  <c:v>Programs for Adults with Disabilities</c:v>
                </c:pt>
              </c:strCache>
            </c:strRef>
          </c:tx>
          <c:spPr>
            <a:solidFill>
              <a:schemeClr val="accent6"/>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(2)'!$J$7:$X$7</c:f>
              <c:numCache>
                <c:formatCode>#,##0</c:formatCode>
                <c:ptCount val="8"/>
                <c:pt idx="0">
                  <c:v>101</c:v>
                </c:pt>
                <c:pt idx="1">
                  <c:v>0</c:v>
                </c:pt>
                <c:pt idx="2">
                  <c:v>0</c:v>
                </c:pt>
                <c:pt idx="3">
                  <c:v>0</c:v>
                </c:pt>
                <c:pt idx="4">
                  <c:v>100</c:v>
                </c:pt>
                <c:pt idx="5">
                  <c:v>0</c:v>
                </c:pt>
                <c:pt idx="6">
                  <c:v>0</c:v>
                </c:pt>
                <c:pt idx="7">
                  <c:v>1</c:v>
                </c:pt>
              </c:numCache>
            </c:numRef>
          </c:val>
          <c:extLst>
            <c:ext xmlns:c16="http://schemas.microsoft.com/office/drawing/2014/chart" uri="{C3380CC4-5D6E-409C-BE32-E72D297353CC}">
              <c16:uniqueId val="{00000005-6737-4CC9-9966-491B98F227C7}"/>
            </c:ext>
          </c:extLst>
        </c:ser>
        <c:ser>
          <c:idx val="6"/>
          <c:order val="6"/>
          <c:tx>
            <c:strRef>
              <c:f>'Page 1 (2)'!$I$8</c:f>
              <c:strCache>
                <c:ptCount val="1"/>
                <c:pt idx="0">
                  <c:v>Adults Training for Child School Success</c:v>
                </c:pt>
              </c:strCache>
            </c:strRef>
          </c:tx>
          <c:spPr>
            <a:solidFill>
              <a:schemeClr val="accent1">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(2)'!$J$8:$X$8</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6-6737-4CC9-9966-491B98F227C7}"/>
            </c:ext>
          </c:extLst>
        </c:ser>
        <c:ser>
          <c:idx val="7"/>
          <c:order val="7"/>
          <c:tx>
            <c:strRef>
              <c:f>'Page 1 (2)'!$I$9</c:f>
              <c:strCache>
                <c:ptCount val="1"/>
                <c:pt idx="0">
                  <c:v>Workforce (Re)Entry</c:v>
                </c:pt>
              </c:strCache>
            </c:strRef>
          </c:tx>
          <c:spPr>
            <a:solidFill>
              <a:schemeClr val="accent2">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(2)'!$J$9:$X$9</c:f>
              <c:numCache>
                <c:formatCode>#,##0</c:formatCode>
                <c:ptCount val="8"/>
                <c:pt idx="0">
                  <c:v>25</c:v>
                </c:pt>
                <c:pt idx="1">
                  <c:v>69</c:v>
                </c:pt>
                <c:pt idx="2">
                  <c:v>1</c:v>
                </c:pt>
                <c:pt idx="3">
                  <c:v>3</c:v>
                </c:pt>
                <c:pt idx="4">
                  <c:v>83</c:v>
                </c:pt>
                <c:pt idx="5">
                  <c:v>31</c:v>
                </c:pt>
                <c:pt idx="6">
                  <c:v>2</c:v>
                </c:pt>
                <c:pt idx="7">
                  <c:v>1</c:v>
                </c:pt>
              </c:numCache>
            </c:numRef>
          </c:val>
          <c:extLst>
            <c:ext xmlns:c16="http://schemas.microsoft.com/office/drawing/2014/chart" uri="{C3380CC4-5D6E-409C-BE32-E72D297353CC}">
              <c16:uniqueId val="{00000007-6737-4CC9-9966-491B98F227C7}"/>
            </c:ext>
          </c:extLst>
        </c:ser>
        <c:ser>
          <c:idx val="8"/>
          <c:order val="8"/>
          <c:tx>
            <c:strRef>
              <c:f>'Page 1 (2)'!$I$10</c:f>
              <c:strCache>
                <c:ptCount val="1"/>
                <c:pt idx="0">
                  <c:v>Pre-Apprenticeship</c:v>
                </c:pt>
              </c:strCache>
            </c:strRef>
          </c:tx>
          <c:spPr>
            <a:solidFill>
              <a:schemeClr val="accent3">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(2)'!$J$10:$X$10</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8-6737-4CC9-9966-491B98F227C7}"/>
            </c:ext>
          </c:extLst>
        </c:ser>
        <c:ser>
          <c:idx val="9"/>
          <c:order val="9"/>
          <c:tx>
            <c:strRef>
              <c:f>'Page 1 (2)'!$I$11</c:f>
              <c:strCache>
                <c:ptCount val="1"/>
                <c:pt idx="0">
                  <c:v>No Designated Program</c:v>
                </c:pt>
              </c:strCache>
            </c:strRef>
          </c:tx>
          <c:spPr>
            <a:solidFill>
              <a:schemeClr val="accent4">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(2)'!$J$11:$X$11</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9-6737-4CC9-9966-491B98F227C7}"/>
            </c:ext>
          </c:extLst>
        </c:ser>
        <c:dLbls>
          <c:showLegendKey val="0"/>
          <c:showVal val="0"/>
          <c:showCatName val="0"/>
          <c:showSerName val="0"/>
          <c:showPercent val="0"/>
          <c:showBubbleSize val="0"/>
        </c:dLbls>
        <c:gapWidth val="150"/>
        <c:shape val="box"/>
        <c:axId val="751837952"/>
        <c:axId val="751840032"/>
        <c:axId val="676521568"/>
      </c:bar3DChart>
      <c:catAx>
        <c:axId val="751837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840032"/>
        <c:crosses val="autoZero"/>
        <c:auto val="1"/>
        <c:lblAlgn val="ctr"/>
        <c:lblOffset val="100"/>
        <c:noMultiLvlLbl val="0"/>
      </c:catAx>
      <c:valAx>
        <c:axId val="751840032"/>
        <c:scaling>
          <c:orientation val="minMax"/>
        </c:scaling>
        <c:delete val="0"/>
        <c:axPos val="l"/>
        <c:majorGridlines>
          <c:spPr>
            <a:ln w="9525" cap="flat" cmpd="sng" algn="ctr">
              <a:solidFill>
                <a:schemeClr val="accent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837952"/>
        <c:crosses val="autoZero"/>
        <c:crossBetween val="between"/>
      </c:valAx>
      <c:serAx>
        <c:axId val="676521568"/>
        <c:scaling>
          <c:orientation val="minMax"/>
        </c:scaling>
        <c:delete val="1"/>
        <c:axPos val="b"/>
        <c:majorTickMark val="none"/>
        <c:minorTickMark val="none"/>
        <c:tickLblPos val="nextTo"/>
        <c:crossAx val="751840032"/>
        <c:crosses val="autoZero"/>
      </c:serAx>
      <c:spPr>
        <a:noFill/>
        <a:ln>
          <a:solidFill>
            <a:schemeClr val="accent1"/>
          </a:solid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Summary of Age Range for Consortium 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(2)'!$C$7:$C$20</c:f>
            </c:numRef>
          </c:val>
          <c:extLst>
            <c:ext xmlns:c16="http://schemas.microsoft.com/office/drawing/2014/chart" uri="{C3380CC4-5D6E-409C-BE32-E72D297353CC}">
              <c16:uniqueId val="{00000000-006E-4360-8B81-2BFA0C544F80}"/>
            </c:ext>
          </c:extLst>
        </c:ser>
        <c:ser>
          <c:idx val="2"/>
          <c:order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8-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A-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C-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E-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0-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2-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4-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6-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8-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A-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C-006E-4360-8B81-2BFA0C544F80}"/>
              </c:ext>
            </c:extLst>
          </c:dPt>
          <c:dLbls>
            <c:dLbl>
              <c:idx val="3"/>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8-006E-4360-8B81-2BFA0C544F80}"/>
                </c:ext>
              </c:extLst>
            </c:dLbl>
            <c:dLbl>
              <c:idx val="6"/>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E-006E-4360-8B81-2BFA0C544F80}"/>
                </c:ext>
              </c:extLst>
            </c:dLbl>
            <c:dLbl>
              <c:idx val="7"/>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0-006E-4360-8B81-2BFA0C544F80}"/>
                </c:ext>
              </c:extLst>
            </c:dLbl>
            <c:dLbl>
              <c:idx val="8"/>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2-006E-4360-8B81-2BFA0C544F80}"/>
                </c:ext>
              </c:extLst>
            </c:dLbl>
            <c:dLbl>
              <c:idx val="9"/>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4-006E-4360-8B81-2BFA0C544F80}"/>
                </c:ext>
              </c:extLst>
            </c:dLbl>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(2)'!$E$7:$E$20</c:f>
              <c:numCache>
                <c:formatCode>#,##0.00</c:formatCode>
                <c:ptCount val="14"/>
                <c:pt idx="0">
                  <c:v>0.01</c:v>
                </c:pt>
                <c:pt idx="1">
                  <c:v>2.4700000000000002</c:v>
                </c:pt>
                <c:pt idx="2">
                  <c:v>17.97</c:v>
                </c:pt>
                <c:pt idx="3">
                  <c:v>9.1199999999999992</c:v>
                </c:pt>
                <c:pt idx="4">
                  <c:v>13.9</c:v>
                </c:pt>
                <c:pt idx="5">
                  <c:v>12.85</c:v>
                </c:pt>
                <c:pt idx="6">
                  <c:v>11.3</c:v>
                </c:pt>
                <c:pt idx="7">
                  <c:v>9.36</c:v>
                </c:pt>
                <c:pt idx="8">
                  <c:v>7.65</c:v>
                </c:pt>
                <c:pt idx="9">
                  <c:v>4.79</c:v>
                </c:pt>
                <c:pt idx="10">
                  <c:v>3.53</c:v>
                </c:pt>
                <c:pt idx="11">
                  <c:v>2.33</c:v>
                </c:pt>
                <c:pt idx="12">
                  <c:v>1.25</c:v>
                </c:pt>
                <c:pt idx="13">
                  <c:v>1.18</c:v>
                </c:pt>
              </c:numCache>
            </c:numRef>
          </c:val>
          <c:extLst>
            <c:ext xmlns:c16="http://schemas.microsoft.com/office/drawing/2014/chart" uri="{C3380CC4-5D6E-409C-BE32-E72D297353CC}">
              <c16:uniqueId val="{0000001D-006E-4360-8B81-2BFA0C544F80}"/>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F-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1-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3-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5-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7-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9-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B-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D-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F-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1-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3-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5-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7-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9-006E-4360-8B81-2BFA0C544F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'Page 1 (2)'!$B$7:$B$20</c15:sqref>
                        </c15:formulaRef>
                      </c:ext>
                    </c:extLst>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extLst>
                      <c:ext uri="{02D57815-91ED-43cb-92C2-25804820EDAC}">
                        <c15:formulaRef>
                          <c15:sqref>'Page 1 (2)'!$D$7:$D$20</c15:sqref>
                        </c15:formulaRef>
                      </c:ext>
                    </c:extLst>
                    <c:numCache>
                      <c:formatCode>#,##0</c:formatCode>
                      <c:ptCount val="14"/>
                      <c:pt idx="0">
                        <c:v>1</c:v>
                      </c:pt>
                      <c:pt idx="1">
                        <c:v>210</c:v>
                      </c:pt>
                      <c:pt idx="2">
                        <c:v>1528</c:v>
                      </c:pt>
                      <c:pt idx="3">
                        <c:v>775</c:v>
                      </c:pt>
                      <c:pt idx="4">
                        <c:v>1182</c:v>
                      </c:pt>
                      <c:pt idx="5">
                        <c:v>1092</c:v>
                      </c:pt>
                      <c:pt idx="6">
                        <c:v>961</c:v>
                      </c:pt>
                      <c:pt idx="7">
                        <c:v>796</c:v>
                      </c:pt>
                      <c:pt idx="8">
                        <c:v>650</c:v>
                      </c:pt>
                      <c:pt idx="9">
                        <c:v>407</c:v>
                      </c:pt>
                      <c:pt idx="10">
                        <c:v>300</c:v>
                      </c:pt>
                      <c:pt idx="11">
                        <c:v>198</c:v>
                      </c:pt>
                      <c:pt idx="12">
                        <c:v>106</c:v>
                      </c:pt>
                      <c:pt idx="13">
                        <c:v>100</c:v>
                      </c:pt>
                    </c:numCache>
                  </c:numRef>
                </c:val>
                <c:extLst>
                  <c:ext xmlns:c16="http://schemas.microsoft.com/office/drawing/2014/chart" uri="{C3380CC4-5D6E-409C-BE32-E72D297353CC}">
                    <c16:uniqueId val="{0000003A-006E-4360-8B81-2BFA0C544F80}"/>
                  </c:ext>
                </c:extLst>
              </c15:ser>
            </c15:filteredPieSeries>
          </c:ext>
        </c:extLst>
      </c:pie3DChart>
      <c:spPr>
        <a:noFill/>
        <a:ln>
          <a:noFill/>
        </a:ln>
        <a:effectLst/>
      </c:spPr>
    </c:plotArea>
    <c:legend>
      <c:legendPos val="b"/>
      <c:layout>
        <c:manualLayout>
          <c:xMode val="edge"/>
          <c:yMode val="edge"/>
          <c:x val="0.11036749921868221"/>
          <c:y val="0.87686906469617287"/>
          <c:w val="0.78515156638431838"/>
          <c:h val="0.1074753547879162"/>
        </c:manualLayout>
      </c:layout>
      <c:overlay val="0"/>
      <c:spPr>
        <a:noFill/>
        <a:ln>
          <a:noFill/>
        </a:ln>
        <a:effectLst/>
      </c:spPr>
      <c:txPr>
        <a:bodyPr rot="0" spcFirstLastPara="1" vertOverflow="ellipsis" vert="horz" wrap="square" anchor="ctr" anchorCtr="1"/>
        <a:lstStyle/>
        <a:p>
          <a:pPr>
            <a:defRPr sz="127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F033745C-5A8A-439A-A0F6-AC8522D55899}" type="datetimeFigureOut">
              <a:rPr lang="en-US" smtClean="0"/>
              <a:t>5/25/21</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A7CDA143-26BB-4CE7-B58A-76E5E26E2C80}" type="slidenum">
              <a:rPr lang="en-US" smtClean="0"/>
              <a:t>‹#›</a:t>
            </a:fld>
            <a:endParaRPr lang="en-US"/>
          </a:p>
        </p:txBody>
      </p:sp>
    </p:spTree>
    <p:extLst>
      <p:ext uri="{BB962C8B-B14F-4D97-AF65-F5344CB8AC3E}">
        <p14:creationId xmlns:p14="http://schemas.microsoft.com/office/powerpoint/2010/main" val="30888761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D0E385-9D35-4484-AB59-7A2EAC549A48}" type="datetimeFigureOut">
              <a:rPr lang="en-US" smtClean="0"/>
              <a:t>5/25/21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5378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0E385-9D35-4484-AB59-7A2EAC549A48}" type="datetimeFigureOut">
              <a:rPr lang="en-US" smtClean="0"/>
              <a:t>5/25/21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33252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0E385-9D35-4484-AB59-7A2EAC549A48}" type="datetimeFigureOut">
              <a:rPr lang="en-US" smtClean="0"/>
              <a:t>5/25/21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02913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0E385-9D35-4484-AB59-7A2EAC549A48}" type="datetimeFigureOut">
              <a:rPr lang="en-US" smtClean="0"/>
              <a:t>5/25/21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1712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D0E385-9D35-4484-AB59-7A2EAC549A48}" type="datetimeFigureOut">
              <a:rPr lang="en-US" smtClean="0"/>
              <a:t>5/25/21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01518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D0E385-9D35-4484-AB59-7A2EAC549A48}" type="datetimeFigureOut">
              <a:rPr lang="en-US" smtClean="0"/>
              <a:t>5/25/21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99226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D0E385-9D35-4484-AB59-7A2EAC549A48}" type="datetimeFigureOut">
              <a:rPr lang="en-US" smtClean="0"/>
              <a:t>5/25/21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8761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D0E385-9D35-4484-AB59-7A2EAC549A48}" type="datetimeFigureOut">
              <a:rPr lang="en-US" smtClean="0"/>
              <a:t>5/25/21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2337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0E385-9D35-4484-AB59-7A2EAC549A48}" type="datetimeFigureOut">
              <a:rPr lang="en-US" smtClean="0"/>
              <a:t>5/25/21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7424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5/25/21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7511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5/25/21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40338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0E385-9D35-4484-AB59-7A2EAC549A48}" type="datetimeFigureOut">
              <a:rPr lang="en-US" smtClean="0"/>
              <a:t>5/25/21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02D6-4A29-4656-8DDD-794081C920C7}" type="slidenum">
              <a:rPr lang="en-US" smtClean="0"/>
              <a:t>‹#›</a:t>
            </a:fld>
            <a:endParaRPr lang="en-US"/>
          </a:p>
        </p:txBody>
      </p:sp>
    </p:spTree>
    <p:extLst>
      <p:ext uri="{BB962C8B-B14F-4D97-AF65-F5344CB8AC3E}">
        <p14:creationId xmlns:p14="http://schemas.microsoft.com/office/powerpoint/2010/main" val="12710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CAEP Supplemental Handout</a:t>
            </a:r>
          </a:p>
        </p:txBody>
      </p:sp>
      <p:sp>
        <p:nvSpPr>
          <p:cNvPr id="3" name="Subtitle 2"/>
          <p:cNvSpPr>
            <a:spLocks noGrp="1"/>
          </p:cNvSpPr>
          <p:nvPr>
            <p:ph type="subTitle" idx="1"/>
          </p:nvPr>
        </p:nvSpPr>
        <p:spPr/>
        <p:txBody>
          <a:bodyPr/>
          <a:lstStyle/>
          <a:p>
            <a:r>
              <a:rPr lang="en-US" dirty="0"/>
              <a:t>Spring 2019 Data Dive</a:t>
            </a:r>
          </a:p>
          <a:p>
            <a:r>
              <a:rPr lang="en-US" dirty="0"/>
              <a:t>Updated Spring 2021</a:t>
            </a:r>
          </a:p>
        </p:txBody>
      </p:sp>
    </p:spTree>
    <p:extLst>
      <p:ext uri="{BB962C8B-B14F-4D97-AF65-F5344CB8AC3E}">
        <p14:creationId xmlns:p14="http://schemas.microsoft.com/office/powerpoint/2010/main" val="311563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737" y="468785"/>
            <a:ext cx="8008536" cy="2561890"/>
          </a:xfrm>
          <a:prstGeom prst="rect">
            <a:avLst/>
          </a:prstGeom>
          <a:ln>
            <a:solidFill>
              <a:schemeClr val="accent1">
                <a:lumMod val="50000"/>
              </a:schemeClr>
            </a:solidFill>
          </a:ln>
        </p:spPr>
      </p:pic>
      <p:sp>
        <p:nvSpPr>
          <p:cNvPr id="6" name="TextBox 5"/>
          <p:cNvSpPr txBox="1"/>
          <p:nvPr/>
        </p:nvSpPr>
        <p:spPr>
          <a:xfrm>
            <a:off x="681484" y="3176096"/>
            <a:ext cx="10536976" cy="3539430"/>
          </a:xfrm>
          <a:prstGeom prst="rect">
            <a:avLst/>
          </a:prstGeom>
          <a:noFill/>
          <a:ln>
            <a:solidFill>
              <a:schemeClr val="accent1"/>
            </a:solidFill>
          </a:ln>
        </p:spPr>
        <p:txBody>
          <a:bodyPr wrap="square" rtlCol="0">
            <a:spAutoFit/>
          </a:bodyPr>
          <a:lstStyle/>
          <a:p>
            <a:r>
              <a:rPr lang="en-US" sz="2800" b="1" dirty="0"/>
              <a:t>Example 3: Compare item counts in 23a-27a to item counts in 23b-27b</a:t>
            </a:r>
          </a:p>
          <a:p>
            <a:pPr marL="457200" indent="-457200">
              <a:buFont typeface="Arial" panose="020B0604020202020204" pitchFamily="34" charset="0"/>
              <a:buChar char="•"/>
            </a:pPr>
            <a:r>
              <a:rPr lang="en-US" sz="2800" dirty="0"/>
              <a:t>If the large majority who marked CAEP outcomes achieved the outcome (that is the b item count is much lower than the a item count) then the likely issue is the need to review and mark more outcomes for students.</a:t>
            </a:r>
          </a:p>
          <a:p>
            <a:pPr marL="457200" indent="-457200">
              <a:buFont typeface="Arial" panose="020B0604020202020204" pitchFamily="34" charset="0"/>
              <a:buChar char="•"/>
            </a:pPr>
            <a:r>
              <a:rPr lang="en-US" sz="2800" dirty="0"/>
              <a:t>If the number who marked the outcome but did not qualify is close to or exceeds the number who achieved that outcome (high item count in b) then the likely issue is the need to review drop reasons.</a:t>
            </a:r>
            <a:endParaRPr lang="en-US" sz="2000" dirty="0"/>
          </a:p>
        </p:txBody>
      </p:sp>
    </p:spTree>
    <p:extLst>
      <p:ext uri="{BB962C8B-B14F-4D97-AF65-F5344CB8AC3E}">
        <p14:creationId xmlns:p14="http://schemas.microsoft.com/office/powerpoint/2010/main" val="193437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5796" y="1266642"/>
            <a:ext cx="5555411" cy="3970318"/>
          </a:xfrm>
          <a:prstGeom prst="rect">
            <a:avLst/>
          </a:prstGeom>
          <a:noFill/>
          <a:ln>
            <a:solidFill>
              <a:schemeClr val="accent1"/>
            </a:solidFill>
          </a:ln>
        </p:spPr>
        <p:txBody>
          <a:bodyPr wrap="square" rtlCol="0">
            <a:spAutoFit/>
          </a:bodyPr>
          <a:lstStyle/>
          <a:p>
            <a:r>
              <a:rPr lang="en-US" sz="2800" b="1" dirty="0"/>
              <a:t>Example 4: CAEP Program Enrollment</a:t>
            </a:r>
          </a:p>
          <a:p>
            <a:pPr marL="457200" indent="-457200">
              <a:buFont typeface="Arial" panose="020B0604020202020204" pitchFamily="34" charset="0"/>
              <a:buChar char="•"/>
            </a:pPr>
            <a:r>
              <a:rPr lang="en-US" sz="2800" dirty="0"/>
              <a:t>Compare numbers of Enrollees across Column L</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2" name="Picture 1"/>
          <p:cNvPicPr>
            <a:picLocks noChangeAspect="1"/>
          </p:cNvPicPr>
          <p:nvPr/>
        </p:nvPicPr>
        <p:blipFill>
          <a:blip r:embed="rId2"/>
          <a:stretch>
            <a:fillRect/>
          </a:stretch>
        </p:blipFill>
        <p:spPr>
          <a:xfrm>
            <a:off x="801269" y="1222252"/>
            <a:ext cx="4184800" cy="4077497"/>
          </a:xfrm>
          <a:prstGeom prst="rect">
            <a:avLst/>
          </a:prstGeom>
          <a:ln>
            <a:solidFill>
              <a:schemeClr val="accent1">
                <a:lumMod val="50000"/>
              </a:schemeClr>
            </a:solidFill>
          </a:ln>
        </p:spPr>
      </p:pic>
      <p:sp>
        <p:nvSpPr>
          <p:cNvPr id="11" name="TextBox 10"/>
          <p:cNvSpPr txBox="1"/>
          <p:nvPr/>
        </p:nvSpPr>
        <p:spPr>
          <a:xfrm>
            <a:off x="5667554" y="5435692"/>
            <a:ext cx="5451894" cy="523220"/>
          </a:xfrm>
          <a:prstGeom prst="rect">
            <a:avLst/>
          </a:prstGeom>
          <a:noFill/>
          <a:ln>
            <a:solidFill>
              <a:schemeClr val="accent1"/>
            </a:solidFill>
          </a:ln>
        </p:spPr>
        <p:txBody>
          <a:bodyPr wrap="square" rtlCol="0">
            <a:spAutoFit/>
          </a:bodyPr>
          <a:lstStyle/>
          <a:p>
            <a:r>
              <a:rPr lang="en-US" sz="2800" b="1" i="1" dirty="0"/>
              <a:t>(8043 – 700)  ÷  8043 = 91.2%</a:t>
            </a:r>
          </a:p>
        </p:txBody>
      </p:sp>
    </p:spTree>
    <p:extLst>
      <p:ext uri="{BB962C8B-B14F-4D97-AF65-F5344CB8AC3E}">
        <p14:creationId xmlns:p14="http://schemas.microsoft.com/office/powerpoint/2010/main" val="332873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8882" y="251784"/>
            <a:ext cx="4674439" cy="2919017"/>
          </a:xfrm>
          <a:prstGeom prst="rect">
            <a:avLst/>
          </a:prstGeom>
          <a:ln>
            <a:solidFill>
              <a:schemeClr val="accent1">
                <a:lumMod val="50000"/>
              </a:schemeClr>
            </a:solidFill>
          </a:ln>
        </p:spPr>
      </p:pic>
      <p:sp>
        <p:nvSpPr>
          <p:cNvPr id="4" name="TextBox 3"/>
          <p:cNvSpPr txBox="1"/>
          <p:nvPr/>
        </p:nvSpPr>
        <p:spPr>
          <a:xfrm>
            <a:off x="5210355" y="301924"/>
            <a:ext cx="5844332" cy="1200329"/>
          </a:xfrm>
          <a:prstGeom prst="rect">
            <a:avLst/>
          </a:prstGeom>
          <a:noFill/>
          <a:ln>
            <a:solidFill>
              <a:schemeClr val="accent1">
                <a:lumMod val="50000"/>
              </a:schemeClr>
            </a:solidFill>
          </a:ln>
        </p:spPr>
        <p:txBody>
          <a:bodyPr wrap="square" rtlCol="0">
            <a:spAutoFit/>
          </a:bodyPr>
          <a:lstStyle/>
          <a:p>
            <a:r>
              <a:rPr lang="en-US" sz="2400" dirty="0"/>
              <a:t>Verify “No designated program” item count by right clicking and drilling down to CAEP DIR.</a:t>
            </a:r>
          </a:p>
        </p:txBody>
      </p:sp>
      <p:pic>
        <p:nvPicPr>
          <p:cNvPr id="5" name="Picture 4"/>
          <p:cNvPicPr>
            <a:picLocks noChangeAspect="1"/>
          </p:cNvPicPr>
          <p:nvPr/>
        </p:nvPicPr>
        <p:blipFill>
          <a:blip r:embed="rId3"/>
          <a:stretch>
            <a:fillRect/>
          </a:stretch>
        </p:blipFill>
        <p:spPr>
          <a:xfrm>
            <a:off x="7875917" y="1506812"/>
            <a:ext cx="2605625" cy="5014760"/>
          </a:xfrm>
          <a:prstGeom prst="rect">
            <a:avLst/>
          </a:prstGeom>
          <a:ln>
            <a:solidFill>
              <a:schemeClr val="accent1">
                <a:lumMod val="50000"/>
              </a:schemeClr>
            </a:solidFill>
          </a:ln>
        </p:spPr>
      </p:pic>
      <p:sp>
        <p:nvSpPr>
          <p:cNvPr id="6" name="TextBox 5"/>
          <p:cNvSpPr txBox="1"/>
          <p:nvPr/>
        </p:nvSpPr>
        <p:spPr>
          <a:xfrm>
            <a:off x="1569493" y="5690558"/>
            <a:ext cx="5984372" cy="830997"/>
          </a:xfrm>
          <a:prstGeom prst="rect">
            <a:avLst/>
          </a:prstGeom>
          <a:noFill/>
          <a:ln>
            <a:solidFill>
              <a:schemeClr val="accent1">
                <a:lumMod val="50000"/>
              </a:schemeClr>
            </a:solidFill>
          </a:ln>
        </p:spPr>
        <p:txBody>
          <a:bodyPr wrap="square" rtlCol="0">
            <a:spAutoFit/>
          </a:bodyPr>
          <a:lstStyle/>
          <a:p>
            <a:r>
              <a:rPr lang="en-US" sz="2400" dirty="0"/>
              <a:t>Identify “No designated program” students by right clicking to the In Program Years </a:t>
            </a:r>
            <a:r>
              <a:rPr lang="en-US" sz="2400" dirty="0" err="1"/>
              <a:t>lister</a:t>
            </a:r>
            <a:r>
              <a:rPr lang="en-US" sz="2400" dirty="0"/>
              <a:t>.</a:t>
            </a:r>
          </a:p>
        </p:txBody>
      </p:sp>
    </p:spTree>
    <p:extLst>
      <p:ext uri="{BB962C8B-B14F-4D97-AF65-F5344CB8AC3E}">
        <p14:creationId xmlns:p14="http://schemas.microsoft.com/office/powerpoint/2010/main" val="423482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7747" y="5121472"/>
            <a:ext cx="5119777" cy="523220"/>
          </a:xfrm>
          <a:prstGeom prst="rect">
            <a:avLst/>
          </a:prstGeom>
          <a:noFill/>
          <a:ln>
            <a:solidFill>
              <a:schemeClr val="accent1"/>
            </a:solidFill>
          </a:ln>
        </p:spPr>
        <p:txBody>
          <a:bodyPr wrap="square" rtlCol="0">
            <a:spAutoFit/>
          </a:bodyPr>
          <a:lstStyle/>
          <a:p>
            <a:r>
              <a:rPr lang="en-US" sz="2800" b="1" i="1" dirty="0"/>
              <a:t>5119 ÷ (8043 - 700) = 69.7%</a:t>
            </a:r>
          </a:p>
        </p:txBody>
      </p:sp>
      <p:sp>
        <p:nvSpPr>
          <p:cNvPr id="3" name="TextBox 2"/>
          <p:cNvSpPr txBox="1"/>
          <p:nvPr/>
        </p:nvSpPr>
        <p:spPr>
          <a:xfrm>
            <a:off x="5697747" y="914400"/>
            <a:ext cx="5689121" cy="3970318"/>
          </a:xfrm>
          <a:prstGeom prst="rect">
            <a:avLst/>
          </a:prstGeom>
          <a:noFill/>
          <a:ln>
            <a:solidFill>
              <a:schemeClr val="accent1"/>
            </a:solidFill>
          </a:ln>
        </p:spPr>
        <p:txBody>
          <a:bodyPr wrap="square" rtlCol="0">
            <a:spAutoFit/>
          </a:bodyPr>
          <a:lstStyle/>
          <a:p>
            <a:r>
              <a:rPr lang="en-US" sz="2800" b="1" dirty="0"/>
              <a:t>Example 5: CAEP Program Persistence</a:t>
            </a:r>
          </a:p>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For services students in Column L, subtract the number in No Designated Program.</a:t>
            </a:r>
          </a:p>
          <a:p>
            <a:pPr marL="457200" indent="-457200">
              <a:buFont typeface="Arial" panose="020B0604020202020204" pitchFamily="34" charset="0"/>
              <a:buChar char="•"/>
            </a:pPr>
            <a:r>
              <a:rPr lang="en-US" sz="2800" dirty="0"/>
              <a:t>Divide the total in Column E with that result from Column L.</a:t>
            </a:r>
            <a:endParaRPr lang="en-US" dirty="0"/>
          </a:p>
        </p:txBody>
      </p:sp>
      <p:pic>
        <p:nvPicPr>
          <p:cNvPr id="4" name="Picture 3"/>
          <p:cNvPicPr>
            <a:picLocks noChangeAspect="1"/>
          </p:cNvPicPr>
          <p:nvPr/>
        </p:nvPicPr>
        <p:blipFill>
          <a:blip r:embed="rId2"/>
          <a:stretch>
            <a:fillRect/>
          </a:stretch>
        </p:blipFill>
        <p:spPr>
          <a:xfrm>
            <a:off x="1113346" y="842693"/>
            <a:ext cx="4133850" cy="4171950"/>
          </a:xfrm>
          <a:prstGeom prst="rect">
            <a:avLst/>
          </a:prstGeom>
          <a:ln>
            <a:solidFill>
              <a:schemeClr val="accent1">
                <a:lumMod val="50000"/>
              </a:schemeClr>
            </a:solidFill>
          </a:ln>
        </p:spPr>
      </p:pic>
    </p:spTree>
    <p:extLst>
      <p:ext uri="{BB962C8B-B14F-4D97-AF65-F5344CB8AC3E}">
        <p14:creationId xmlns:p14="http://schemas.microsoft.com/office/powerpoint/2010/main" val="14931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347" y="5858452"/>
            <a:ext cx="4277520" cy="523220"/>
          </a:xfrm>
          <a:prstGeom prst="rect">
            <a:avLst/>
          </a:prstGeom>
          <a:noFill/>
          <a:ln>
            <a:solidFill>
              <a:schemeClr val="accent1"/>
            </a:solidFill>
          </a:ln>
        </p:spPr>
        <p:txBody>
          <a:bodyPr wrap="square" rtlCol="0">
            <a:spAutoFit/>
          </a:bodyPr>
          <a:lstStyle/>
          <a:p>
            <a:r>
              <a:rPr lang="en-US" sz="2800" b="1" i="1" dirty="0"/>
              <a:t>5119 ÷ (8043 - 700) = 69.7%</a:t>
            </a:r>
          </a:p>
        </p:txBody>
      </p:sp>
      <p:sp>
        <p:nvSpPr>
          <p:cNvPr id="3" name="TextBox 2"/>
          <p:cNvSpPr txBox="1"/>
          <p:nvPr/>
        </p:nvSpPr>
        <p:spPr>
          <a:xfrm>
            <a:off x="5697747" y="423072"/>
            <a:ext cx="6134862" cy="6063198"/>
          </a:xfrm>
          <a:prstGeom prst="rect">
            <a:avLst/>
          </a:prstGeom>
          <a:noFill/>
          <a:ln>
            <a:solidFill>
              <a:schemeClr val="accent1"/>
            </a:solidFill>
          </a:ln>
        </p:spPr>
        <p:txBody>
          <a:bodyPr wrap="square" rtlCol="0">
            <a:spAutoFit/>
          </a:bodyPr>
          <a:lstStyle/>
          <a:p>
            <a:r>
              <a:rPr lang="en-US" sz="2800" b="1" dirty="0"/>
              <a:t>Example 5: CAEP Program Persistence</a:t>
            </a:r>
          </a:p>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Look for specific areas where these numbers are different. In this example, 1) HSD/HSE, 2) CTE.</a:t>
            </a:r>
          </a:p>
          <a:p>
            <a:pPr marL="457200" indent="-457200">
              <a:buFont typeface="Arial" panose="020B0604020202020204" pitchFamily="34" charset="0"/>
              <a:buChar char="•"/>
            </a:pPr>
            <a:r>
              <a:rPr lang="en-US" sz="2800" dirty="0"/>
              <a:t>Right-click areas of concern:</a:t>
            </a:r>
          </a:p>
          <a:p>
            <a:pPr marL="914400" lvl="1" indent="-457200">
              <a:buFont typeface="Arial" panose="020B0604020202020204" pitchFamily="34" charset="0"/>
              <a:buChar char="•"/>
            </a:pPr>
            <a:r>
              <a:rPr lang="en-US" sz="2400" dirty="0"/>
              <a:t>Select </a:t>
            </a:r>
            <a:r>
              <a:rPr lang="en-US" sz="2400" b="1" dirty="0"/>
              <a:t>NRS Monitor </a:t>
            </a:r>
            <a:r>
              <a:rPr lang="en-US" sz="2400" dirty="0"/>
              <a:t>to review instructional hours for each student</a:t>
            </a:r>
          </a:p>
          <a:p>
            <a:pPr marL="914400" lvl="1" indent="-457200">
              <a:buFont typeface="Arial" panose="020B0604020202020204" pitchFamily="34" charset="0"/>
              <a:buChar char="•"/>
            </a:pPr>
            <a:r>
              <a:rPr lang="en-US" sz="2400" dirty="0"/>
              <a:t>Select </a:t>
            </a:r>
            <a:r>
              <a:rPr lang="en-US" sz="2400" b="1" dirty="0"/>
              <a:t>CAEP DIR </a:t>
            </a:r>
            <a:r>
              <a:rPr lang="en-US" sz="2400" dirty="0"/>
              <a:t>and then investigate the students in </a:t>
            </a:r>
            <a:r>
              <a:rPr lang="en-US" sz="2400" b="1" dirty="0"/>
              <a:t>DIR item #2</a:t>
            </a:r>
            <a:r>
              <a:rPr lang="en-US" sz="2400" dirty="0"/>
              <a:t> less than 12 hours</a:t>
            </a:r>
          </a:p>
          <a:p>
            <a:pPr marL="914400" lvl="1" indent="-457200">
              <a:buFont typeface="Arial" panose="020B0604020202020204" pitchFamily="34" charset="0"/>
              <a:buChar char="•"/>
            </a:pPr>
            <a:r>
              <a:rPr lang="en-US" sz="2400" dirty="0"/>
              <a:t>Select </a:t>
            </a:r>
            <a:r>
              <a:rPr lang="en-US" sz="2400" b="1" dirty="0"/>
              <a:t>Students In Program Years </a:t>
            </a:r>
            <a:r>
              <a:rPr lang="en-US" sz="2400" dirty="0" err="1"/>
              <a:t>lister</a:t>
            </a:r>
            <a:r>
              <a:rPr lang="en-US" sz="2400" dirty="0"/>
              <a:t> for both Columns E and L and compare the two lists.</a:t>
            </a:r>
          </a:p>
        </p:txBody>
      </p:sp>
      <p:pic>
        <p:nvPicPr>
          <p:cNvPr id="4" name="Picture 3"/>
          <p:cNvPicPr>
            <a:picLocks noChangeAspect="1"/>
          </p:cNvPicPr>
          <p:nvPr/>
        </p:nvPicPr>
        <p:blipFill>
          <a:blip r:embed="rId2"/>
          <a:stretch>
            <a:fillRect/>
          </a:stretch>
        </p:blipFill>
        <p:spPr>
          <a:xfrm>
            <a:off x="1113346" y="351365"/>
            <a:ext cx="4133850" cy="4171950"/>
          </a:xfrm>
          <a:prstGeom prst="rect">
            <a:avLst/>
          </a:prstGeom>
          <a:ln>
            <a:solidFill>
              <a:schemeClr val="accent1">
                <a:lumMod val="50000"/>
              </a:schemeClr>
            </a:solidFill>
          </a:ln>
        </p:spPr>
      </p:pic>
    </p:spTree>
    <p:extLst>
      <p:ext uri="{BB962C8B-B14F-4D97-AF65-F5344CB8AC3E}">
        <p14:creationId xmlns:p14="http://schemas.microsoft.com/office/powerpoint/2010/main" val="390051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1013757"/>
            <a:ext cx="5390866" cy="3108543"/>
          </a:xfrm>
          <a:prstGeom prst="rect">
            <a:avLst/>
          </a:prstGeom>
          <a:noFill/>
          <a:ln>
            <a:solidFill>
              <a:schemeClr val="accent1"/>
            </a:solidFill>
          </a:ln>
        </p:spPr>
        <p:txBody>
          <a:bodyPr wrap="square" rtlCol="0">
            <a:spAutoFit/>
          </a:bodyPr>
          <a:lstStyle/>
          <a:p>
            <a:pPr lvl="0"/>
            <a:r>
              <a:rPr lang="en-US" sz="2800" b="1" dirty="0"/>
              <a:t>Example 6: CAEP Program Outcomes</a:t>
            </a:r>
          </a:p>
          <a:p>
            <a:pPr marL="457200" lvl="0" indent="-457200">
              <a:buFont typeface="Arial" panose="020B0604020202020204" pitchFamily="34" charset="0"/>
              <a:buChar char="•"/>
            </a:pPr>
            <a:r>
              <a:rPr lang="en-US" sz="2800" dirty="0"/>
              <a:t>Add up total number of outcomes across the 6 CAEP outcomes areas (Columns F-K)</a:t>
            </a:r>
          </a:p>
          <a:p>
            <a:pPr marL="457200" lvl="0" indent="-457200">
              <a:buFont typeface="Arial" panose="020B0604020202020204" pitchFamily="34" charset="0"/>
              <a:buChar char="•"/>
            </a:pPr>
            <a:r>
              <a:rPr lang="en-US" sz="2800" dirty="0"/>
              <a:t>Divide this total by total Enrollees in Column E </a:t>
            </a:r>
          </a:p>
        </p:txBody>
      </p:sp>
      <p:sp>
        <p:nvSpPr>
          <p:cNvPr id="3" name="TextBox 2"/>
          <p:cNvSpPr txBox="1"/>
          <p:nvPr/>
        </p:nvSpPr>
        <p:spPr>
          <a:xfrm>
            <a:off x="727880" y="4826759"/>
            <a:ext cx="7772400" cy="523220"/>
          </a:xfrm>
          <a:prstGeom prst="rect">
            <a:avLst/>
          </a:prstGeom>
          <a:noFill/>
          <a:ln>
            <a:solidFill>
              <a:schemeClr val="accent1"/>
            </a:solidFill>
          </a:ln>
        </p:spPr>
        <p:txBody>
          <a:bodyPr wrap="square" rtlCol="0">
            <a:spAutoFit/>
          </a:bodyPr>
          <a:lstStyle/>
          <a:p>
            <a:r>
              <a:rPr lang="en-US" sz="2800" b="1" i="1" dirty="0"/>
              <a:t>(240 + 0 +  1 +  24 +  3 +  114) ÷ 1408  = 27%</a:t>
            </a:r>
          </a:p>
        </p:txBody>
      </p:sp>
      <p:pic>
        <p:nvPicPr>
          <p:cNvPr id="4" name="Picture 3"/>
          <p:cNvPicPr>
            <a:picLocks noChangeAspect="1"/>
          </p:cNvPicPr>
          <p:nvPr/>
        </p:nvPicPr>
        <p:blipFill>
          <a:blip r:embed="rId2"/>
          <a:stretch>
            <a:fillRect/>
          </a:stretch>
        </p:blipFill>
        <p:spPr>
          <a:xfrm>
            <a:off x="727880" y="1013757"/>
            <a:ext cx="5322984" cy="3438525"/>
          </a:xfrm>
          <a:prstGeom prst="rect">
            <a:avLst/>
          </a:prstGeom>
        </p:spPr>
      </p:pic>
    </p:spTree>
    <p:extLst>
      <p:ext uri="{BB962C8B-B14F-4D97-AF65-F5344CB8AC3E}">
        <p14:creationId xmlns:p14="http://schemas.microsoft.com/office/powerpoint/2010/main" val="60066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317721"/>
            <a:ext cx="5500048" cy="6555641"/>
          </a:xfrm>
          <a:prstGeom prst="rect">
            <a:avLst/>
          </a:prstGeom>
          <a:noFill/>
          <a:ln>
            <a:solidFill>
              <a:schemeClr val="accent1"/>
            </a:solidFill>
          </a:ln>
        </p:spPr>
        <p:txBody>
          <a:bodyPr wrap="square" rtlCol="0">
            <a:spAutoFit/>
          </a:bodyPr>
          <a:lstStyle/>
          <a:p>
            <a:pPr lvl="0"/>
            <a:r>
              <a:rPr lang="en-US" sz="2800" b="1" dirty="0"/>
              <a:t>Example 6: CAEP Program Outcomes</a:t>
            </a:r>
          </a:p>
          <a:p>
            <a:pPr marL="457200" lvl="0" indent="-457200">
              <a:buFont typeface="Arial" panose="020B0604020202020204" pitchFamily="34" charset="0"/>
              <a:buChar char="•"/>
            </a:pPr>
            <a:r>
              <a:rPr lang="en-US" sz="2800" dirty="0"/>
              <a:t>Review the total number of outcomes in each of the 6 CAEP outcomes areas (Columns F-K)</a:t>
            </a:r>
          </a:p>
          <a:p>
            <a:pPr marL="457200" lvl="0" indent="-457200">
              <a:buFont typeface="Arial" panose="020B0604020202020204" pitchFamily="34" charset="0"/>
              <a:buChar char="•"/>
            </a:pPr>
            <a:r>
              <a:rPr lang="en-US" sz="2800" dirty="0"/>
              <a:t>Look for areas that may need to improve (Column F looks good; others may need improvement)</a:t>
            </a:r>
          </a:p>
          <a:p>
            <a:pPr marL="457200" lvl="0" indent="-457200">
              <a:buFont typeface="Arial" panose="020B0604020202020204" pitchFamily="34" charset="0"/>
              <a:buChar char="•"/>
            </a:pPr>
            <a:r>
              <a:rPr lang="en-US" sz="2800" dirty="0"/>
              <a:t>Right click the cells that are areas of concern:</a:t>
            </a:r>
          </a:p>
          <a:p>
            <a:pPr marL="914400" lvl="1" indent="-457200">
              <a:buFont typeface="Arial" panose="020B0604020202020204" pitchFamily="34" charset="0"/>
              <a:buChar char="•"/>
            </a:pPr>
            <a:r>
              <a:rPr lang="en-US" sz="2800" dirty="0"/>
              <a:t>Select </a:t>
            </a:r>
            <a:r>
              <a:rPr lang="en-US" sz="2800" b="1" dirty="0"/>
              <a:t>Outcomes Monitor </a:t>
            </a:r>
            <a:r>
              <a:rPr lang="en-US" sz="2800" dirty="0"/>
              <a:t>to review more specific outcomes earned</a:t>
            </a:r>
          </a:p>
          <a:p>
            <a:pPr marL="914400" lvl="1" indent="-457200">
              <a:buFont typeface="Arial" panose="020B0604020202020204" pitchFamily="34" charset="0"/>
              <a:buChar char="•"/>
            </a:pPr>
            <a:r>
              <a:rPr lang="en-US" sz="2800" dirty="0"/>
              <a:t>Select </a:t>
            </a:r>
            <a:r>
              <a:rPr lang="en-US" sz="2800" b="1" dirty="0"/>
              <a:t>CAEP DIR  </a:t>
            </a:r>
            <a:r>
              <a:rPr lang="en-US" sz="2800" dirty="0"/>
              <a:t>and compare items </a:t>
            </a:r>
            <a:r>
              <a:rPr lang="en-US" sz="2800" b="1" dirty="0"/>
              <a:t>23-27</a:t>
            </a:r>
            <a:r>
              <a:rPr lang="en-US" sz="2800" dirty="0"/>
              <a:t> like in Example #2</a:t>
            </a:r>
          </a:p>
        </p:txBody>
      </p:sp>
      <p:sp>
        <p:nvSpPr>
          <p:cNvPr id="3" name="TextBox 2"/>
          <p:cNvSpPr txBox="1"/>
          <p:nvPr/>
        </p:nvSpPr>
        <p:spPr>
          <a:xfrm>
            <a:off x="436727" y="5919255"/>
            <a:ext cx="5627785" cy="523220"/>
          </a:xfrm>
          <a:prstGeom prst="rect">
            <a:avLst/>
          </a:prstGeom>
          <a:noFill/>
          <a:ln>
            <a:solidFill>
              <a:schemeClr val="accent1"/>
            </a:solidFill>
          </a:ln>
        </p:spPr>
        <p:txBody>
          <a:bodyPr wrap="square" rtlCol="0">
            <a:spAutoFit/>
          </a:bodyPr>
          <a:lstStyle/>
          <a:p>
            <a:r>
              <a:rPr lang="en-US" sz="2800" b="1" i="1" dirty="0"/>
              <a:t>(</a:t>
            </a:r>
            <a:r>
              <a:rPr lang="en-US" sz="2400" b="1" i="1" dirty="0"/>
              <a:t>240 + 0 +  1 +  24 +  3 +  114) ÷ 1408  = 27%</a:t>
            </a:r>
          </a:p>
        </p:txBody>
      </p:sp>
      <p:pic>
        <p:nvPicPr>
          <p:cNvPr id="4" name="Picture 3"/>
          <p:cNvPicPr>
            <a:picLocks noChangeAspect="1"/>
          </p:cNvPicPr>
          <p:nvPr/>
        </p:nvPicPr>
        <p:blipFill>
          <a:blip r:embed="rId2"/>
          <a:stretch>
            <a:fillRect/>
          </a:stretch>
        </p:blipFill>
        <p:spPr>
          <a:xfrm>
            <a:off x="741528" y="317721"/>
            <a:ext cx="5322984" cy="3438525"/>
          </a:xfrm>
          <a:prstGeom prst="rect">
            <a:avLst/>
          </a:prstGeom>
        </p:spPr>
      </p:pic>
    </p:spTree>
    <p:extLst>
      <p:ext uri="{BB962C8B-B14F-4D97-AF65-F5344CB8AC3E}">
        <p14:creationId xmlns:p14="http://schemas.microsoft.com/office/powerpoint/2010/main" val="1502716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a:t>Example 7 &amp; 8: </a:t>
            </a:r>
            <a:r>
              <a:rPr lang="en-US" sz="2800" dirty="0"/>
              <a:t>the number of pre/post-test learning gains is low as compared to the number of enrollees.</a:t>
            </a:r>
            <a:endParaRPr lang="en-US" sz="2000" dirty="0"/>
          </a:p>
        </p:txBody>
      </p:sp>
    </p:spTree>
    <p:extLst>
      <p:ext uri="{BB962C8B-B14F-4D97-AF65-F5344CB8AC3E}">
        <p14:creationId xmlns:p14="http://schemas.microsoft.com/office/powerpoint/2010/main" val="373419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a:t>Solution: </a:t>
            </a:r>
          </a:p>
          <a:p>
            <a:pPr marL="457200" indent="-457200">
              <a:buFont typeface="+mj-lt"/>
              <a:buAutoNum type="arabicPeriod"/>
            </a:pPr>
            <a:r>
              <a:rPr lang="en-US" sz="2400" dirty="0"/>
              <a:t>Compare the number of enrollees (Column B) with the number of enrollees with pre/post (Column C).</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457200" indent="-457200">
              <a:buFont typeface="+mj-lt"/>
              <a:buAutoNum type="arabicPeriod"/>
            </a:pPr>
            <a:r>
              <a:rPr lang="en-US" sz="2400" dirty="0"/>
              <a:t>If Columns B and C numbers are similar (</a:t>
            </a:r>
            <a:r>
              <a:rPr lang="en-US" sz="2400" i="1" dirty="0"/>
              <a:t>rule of thumb: Column C should be equal to or greater than 70% of Column B</a:t>
            </a:r>
            <a:r>
              <a:rPr lang="en-US" sz="2400" dirty="0"/>
              <a:t>) then you have done well completing testing for your students, but you should review students test scores and learning gains, and evaluate performance in the classroom to improve individual test results.</a:t>
            </a:r>
            <a:endParaRPr lang="en-US" dirty="0"/>
          </a:p>
        </p:txBody>
      </p:sp>
    </p:spTree>
    <p:extLst>
      <p:ext uri="{BB962C8B-B14F-4D97-AF65-F5344CB8AC3E}">
        <p14:creationId xmlns:p14="http://schemas.microsoft.com/office/powerpoint/2010/main" val="414673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204785" cy="210239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Solution: Generate NRS Monitor</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NRS Monitor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NRS Monitor to identify students test performance and highlight students with zero or minimal gains.</a:t>
            </a:r>
            <a:endParaRPr lang="en-US" b="1" i="1" dirty="0"/>
          </a:p>
        </p:txBody>
      </p:sp>
      <p:pic>
        <p:nvPicPr>
          <p:cNvPr id="3" name="Picture 2"/>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Tree>
    <p:extLst>
      <p:ext uri="{BB962C8B-B14F-4D97-AF65-F5344CB8AC3E}">
        <p14:creationId xmlns:p14="http://schemas.microsoft.com/office/powerpoint/2010/main" val="327436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958"/>
          </a:xfrm>
        </p:spPr>
        <p:txBody>
          <a:bodyPr/>
          <a:lstStyle/>
          <a:p>
            <a:r>
              <a:rPr lang="en-US" dirty="0"/>
              <a:t>Examples of Agency Level Data Evaluation</a:t>
            </a:r>
          </a:p>
        </p:txBody>
      </p:sp>
      <p:sp>
        <p:nvSpPr>
          <p:cNvPr id="3" name="Content Placeholder 2"/>
          <p:cNvSpPr>
            <a:spLocks noGrp="1"/>
          </p:cNvSpPr>
          <p:nvPr>
            <p:ph idx="1"/>
          </p:nvPr>
        </p:nvSpPr>
        <p:spPr>
          <a:xfrm>
            <a:off x="838200" y="1371600"/>
            <a:ext cx="10515600" cy="5279365"/>
          </a:xfrm>
        </p:spPr>
        <p:txBody>
          <a:bodyPr>
            <a:normAutofit/>
          </a:bodyPr>
          <a:lstStyle/>
          <a:p>
            <a:pPr marL="0" indent="0">
              <a:buNone/>
            </a:pPr>
            <a:r>
              <a:rPr lang="en-US" b="1" i="1" dirty="0"/>
              <a:t>Agencies: Use TE drill down features</a:t>
            </a:r>
          </a:p>
          <a:p>
            <a:r>
              <a:rPr lang="en-US" dirty="0"/>
              <a:t>Example 1: Basic DIR drill down illustration</a:t>
            </a:r>
          </a:p>
          <a:p>
            <a:r>
              <a:rPr lang="en-US" dirty="0"/>
              <a:t>Example 2: CAEP Summary self-reported outcomes trouble shooting</a:t>
            </a:r>
          </a:p>
          <a:p>
            <a:r>
              <a:rPr lang="en-US" dirty="0"/>
              <a:t>Example 3: Using CAEP specific numbers from the DIR</a:t>
            </a:r>
          </a:p>
          <a:p>
            <a:r>
              <a:rPr lang="en-US" dirty="0"/>
              <a:t>Example 4: CAEP Program enrollment calculation</a:t>
            </a:r>
          </a:p>
          <a:p>
            <a:r>
              <a:rPr lang="en-US" dirty="0"/>
              <a:t>Example 5: CAEP Program persistence calculation</a:t>
            </a:r>
          </a:p>
          <a:p>
            <a:r>
              <a:rPr lang="en-US" dirty="0"/>
              <a:t>Example 6: Combined CAEP outcomes calculation</a:t>
            </a:r>
          </a:p>
          <a:p>
            <a:r>
              <a:rPr lang="en-US" dirty="0"/>
              <a:t>Example 7: Pre/post-test evaluation when persistence is low</a:t>
            </a:r>
          </a:p>
          <a:p>
            <a:r>
              <a:rPr lang="en-US" dirty="0"/>
              <a:t>Example 8: Pre/post-testing when persistence is good but pre/post 		            performance is low</a:t>
            </a:r>
          </a:p>
          <a:p>
            <a:endParaRPr lang="en-US" dirty="0"/>
          </a:p>
          <a:p>
            <a:endParaRPr lang="en-US" dirty="0"/>
          </a:p>
        </p:txBody>
      </p:sp>
    </p:spTree>
    <p:extLst>
      <p:ext uri="{BB962C8B-B14F-4D97-AF65-F5344CB8AC3E}">
        <p14:creationId xmlns:p14="http://schemas.microsoft.com/office/powerpoint/2010/main" val="27442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723331"/>
            <a:ext cx="3604285" cy="180214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Solution: Drill down to CAEP DIR and review DIR items 8, 9, and 10</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CAEP DIR and investigate items 8 and 9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CAEP DIR and investigate items 10a-10b to identify students with pairs/and who have not achieved a level gain.</a:t>
            </a:r>
            <a:endParaRPr lang="en-US" b="1" i="1" dirty="0"/>
          </a:p>
        </p:txBody>
      </p:sp>
      <p:pic>
        <p:nvPicPr>
          <p:cNvPr id="4" name="Picture 3"/>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Tree>
    <p:extLst>
      <p:ext uri="{BB962C8B-B14F-4D97-AF65-F5344CB8AC3E}">
        <p14:creationId xmlns:p14="http://schemas.microsoft.com/office/powerpoint/2010/main" val="2172182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103517"/>
            <a:ext cx="10724072" cy="1017917"/>
          </a:xfrm>
        </p:spPr>
        <p:txBody>
          <a:bodyPr/>
          <a:lstStyle/>
          <a:p>
            <a:r>
              <a:rPr lang="en-US" dirty="0"/>
              <a:t>Examples of Consortium Level Data Evaluation</a:t>
            </a:r>
          </a:p>
        </p:txBody>
      </p:sp>
      <p:sp>
        <p:nvSpPr>
          <p:cNvPr id="3" name="Content Placeholder 2"/>
          <p:cNvSpPr>
            <a:spLocks noGrp="1"/>
          </p:cNvSpPr>
          <p:nvPr>
            <p:ph idx="1"/>
          </p:nvPr>
        </p:nvSpPr>
        <p:spPr>
          <a:xfrm>
            <a:off x="838200" y="1207698"/>
            <a:ext cx="10515600" cy="5451894"/>
          </a:xfrm>
        </p:spPr>
        <p:txBody>
          <a:bodyPr>
            <a:normAutofit/>
          </a:bodyPr>
          <a:lstStyle/>
          <a:p>
            <a:pPr marL="0" indent="0">
              <a:buNone/>
            </a:pPr>
            <a:r>
              <a:rPr lang="en-US" b="1" i="1" dirty="0"/>
              <a:t>Consortia: Convert TE consortium reports to Excel</a:t>
            </a:r>
          </a:p>
          <a:p>
            <a:r>
              <a:rPr lang="en-US" dirty="0"/>
              <a:t>Example 1: Filter by agency and program</a:t>
            </a:r>
          </a:p>
          <a:p>
            <a:r>
              <a:rPr lang="en-US" dirty="0"/>
              <a:t>Example 2: Isolate for a specific CAEP outcome area</a:t>
            </a:r>
          </a:p>
          <a:p>
            <a:r>
              <a:rPr lang="en-US" dirty="0"/>
              <a:t>Example 3: CAEP Program enrollment calculation</a:t>
            </a:r>
          </a:p>
          <a:p>
            <a:r>
              <a:rPr lang="en-US" dirty="0"/>
              <a:t>Example 4: CAEP Program persistence calculation</a:t>
            </a:r>
          </a:p>
          <a:p>
            <a:r>
              <a:rPr lang="en-US" dirty="0"/>
              <a:t>Example 5: Combined CAEP outcomes calculation</a:t>
            </a:r>
          </a:p>
          <a:p>
            <a:r>
              <a:rPr lang="en-US" dirty="0"/>
              <a:t>Example 6: Use Excel to compute consortium wide performance and 		 persistence percentages</a:t>
            </a:r>
          </a:p>
          <a:p>
            <a:r>
              <a:rPr lang="en-US" dirty="0"/>
              <a:t>Example 7: Create charts and graphs</a:t>
            </a:r>
          </a:p>
        </p:txBody>
      </p:sp>
    </p:spTree>
    <p:extLst>
      <p:ext uri="{BB962C8B-B14F-4D97-AF65-F5344CB8AC3E}">
        <p14:creationId xmlns:p14="http://schemas.microsoft.com/office/powerpoint/2010/main" val="200187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4350"/>
          <a:stretch/>
        </p:blipFill>
        <p:spPr>
          <a:xfrm>
            <a:off x="418568" y="2363641"/>
            <a:ext cx="11321277" cy="2622432"/>
          </a:xfrm>
          <a:prstGeom prst="rect">
            <a:avLst/>
          </a:prstGeom>
          <a:ln>
            <a:solidFill>
              <a:schemeClr val="accent1"/>
            </a:solidFill>
          </a:ln>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a:solidFill>
                  <a:srgbClr val="FF0000"/>
                </a:solidFill>
              </a:rPr>
              <a:t>CAEP Consortium Manager Reports </a:t>
            </a:r>
            <a:r>
              <a:rPr lang="en-US" sz="2400" dirty="0"/>
              <a:t>allow a consortium level login to compare and contrast outcomes across agencies within one consortium</a:t>
            </a:r>
            <a:r>
              <a:rPr lang="en-US" dirty="0"/>
              <a:t>.</a:t>
            </a:r>
          </a:p>
        </p:txBody>
      </p:sp>
      <p:sp>
        <p:nvSpPr>
          <p:cNvPr id="4" name="TextBox 3"/>
          <p:cNvSpPr txBox="1"/>
          <p:nvPr/>
        </p:nvSpPr>
        <p:spPr>
          <a:xfrm>
            <a:off x="7569865" y="5296907"/>
            <a:ext cx="4236833" cy="830997"/>
          </a:xfrm>
          <a:prstGeom prst="rect">
            <a:avLst/>
          </a:prstGeom>
          <a:noFill/>
          <a:ln>
            <a:solidFill>
              <a:schemeClr val="accent1"/>
            </a:solidFill>
          </a:ln>
        </p:spPr>
        <p:txBody>
          <a:bodyPr wrap="square" rtlCol="0">
            <a:spAutoFit/>
          </a:bodyPr>
          <a:lstStyle/>
          <a:p>
            <a:r>
              <a:rPr lang="en-US" sz="2400" dirty="0"/>
              <a:t>Menu currently includes three reports options with this feature</a:t>
            </a:r>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69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t>Creating Excel Spreadsheets in TE</a:t>
            </a:r>
          </a:p>
        </p:txBody>
      </p:sp>
      <p:pic>
        <p:nvPicPr>
          <p:cNvPr id="3" name="Picture 2"/>
          <p:cNvPicPr>
            <a:picLocks noChangeAspect="1"/>
          </p:cNvPicPr>
          <p:nvPr/>
        </p:nvPicPr>
        <p:blipFill rotWithShape="1">
          <a:blip r:embed="rId2"/>
          <a:srcRect r="41824"/>
          <a:stretch/>
        </p:blipFill>
        <p:spPr>
          <a:xfrm>
            <a:off x="5160311" y="2438400"/>
            <a:ext cx="3789070" cy="4107723"/>
          </a:xfrm>
          <a:prstGeom prst="rect">
            <a:avLst/>
          </a:prstGeom>
          <a:ln>
            <a:solidFill>
              <a:schemeClr val="accent1"/>
            </a:solidFill>
          </a:ln>
        </p:spPr>
      </p:pic>
      <p:pic>
        <p:nvPicPr>
          <p:cNvPr id="4" name="Picture 3"/>
          <p:cNvPicPr>
            <a:picLocks noChangeAspect="1"/>
          </p:cNvPicPr>
          <p:nvPr/>
        </p:nvPicPr>
        <p:blipFill rotWithShape="1">
          <a:blip r:embed="rId3"/>
          <a:srcRect l="2319" r="2303" b="20417"/>
          <a:stretch/>
        </p:blipFill>
        <p:spPr>
          <a:xfrm>
            <a:off x="917777" y="1976845"/>
            <a:ext cx="3605350" cy="2124893"/>
          </a:xfrm>
          <a:prstGeom prst="rect">
            <a:avLst/>
          </a:prstGeom>
          <a:ln>
            <a:solidFill>
              <a:schemeClr val="accent1"/>
            </a:solidFill>
          </a:ln>
        </p:spPr>
      </p:pic>
      <p:sp>
        <p:nvSpPr>
          <p:cNvPr id="5" name="Up Arrow 4"/>
          <p:cNvSpPr/>
          <p:nvPr/>
        </p:nvSpPr>
        <p:spPr>
          <a:xfrm rot="8230128">
            <a:off x="2457186" y="1687695"/>
            <a:ext cx="230440" cy="1008245"/>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Up Arrow 5"/>
          <p:cNvSpPr/>
          <p:nvPr/>
        </p:nvSpPr>
        <p:spPr>
          <a:xfrm rot="8251566">
            <a:off x="5401575" y="5322965"/>
            <a:ext cx="225155" cy="1305457"/>
          </a:xfrm>
          <a:prstGeom prst="up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904534" y="4492261"/>
            <a:ext cx="2981610" cy="1938992"/>
          </a:xfrm>
          <a:prstGeom prst="rect">
            <a:avLst/>
          </a:prstGeom>
          <a:solidFill>
            <a:schemeClr val="bg1"/>
          </a:solidFill>
          <a:ln>
            <a:solidFill>
              <a:schemeClr val="accent1"/>
            </a:solidFill>
          </a:ln>
        </p:spPr>
        <p:txBody>
          <a:bodyPr wrap="square" rtlCol="0">
            <a:spAutoFit/>
          </a:bodyPr>
          <a:lstStyle/>
          <a:p>
            <a:r>
              <a:rPr lang="en-US" sz="2400" dirty="0"/>
              <a:t>Convert any TE report into an Excel spreadsheet by clicking Export, then Save As Excel.</a:t>
            </a:r>
          </a:p>
        </p:txBody>
      </p:sp>
      <p:pic>
        <p:nvPicPr>
          <p:cNvPr id="8" name="Picture 7"/>
          <p:cNvPicPr>
            <a:picLocks noChangeAspect="1"/>
          </p:cNvPicPr>
          <p:nvPr/>
        </p:nvPicPr>
        <p:blipFill>
          <a:blip r:embed="rId4"/>
          <a:stretch>
            <a:fillRect/>
          </a:stretch>
        </p:blipFill>
        <p:spPr>
          <a:xfrm>
            <a:off x="10190754" y="5125102"/>
            <a:ext cx="742950" cy="1571625"/>
          </a:xfrm>
          <a:prstGeom prst="rect">
            <a:avLst/>
          </a:prstGeom>
          <a:ln>
            <a:solidFill>
              <a:schemeClr val="tx1"/>
            </a:solidFill>
          </a:ln>
        </p:spPr>
      </p:pic>
      <p:sp>
        <p:nvSpPr>
          <p:cNvPr id="9" name="Up Arrow 8"/>
          <p:cNvSpPr/>
          <p:nvPr/>
        </p:nvSpPr>
        <p:spPr>
          <a:xfrm rot="5400000">
            <a:off x="9445647" y="5970968"/>
            <a:ext cx="248840" cy="90146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832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02980" y="1624084"/>
            <a:ext cx="9969318" cy="241642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2057401" y="1743142"/>
            <a:ext cx="9802503" cy="3514245"/>
          </a:xfrm>
          <a:prstGeom prst="rect">
            <a:avLst/>
          </a:prstGeom>
          <a:ln>
            <a:solidFill>
              <a:schemeClr val="accent1"/>
            </a:solidFill>
          </a:ln>
        </p:spPr>
      </p:pic>
      <p:sp>
        <p:nvSpPr>
          <p:cNvPr id="5" name="TextBox 4"/>
          <p:cNvSpPr txBox="1"/>
          <p:nvPr/>
        </p:nvSpPr>
        <p:spPr>
          <a:xfrm>
            <a:off x="573206" y="5554639"/>
            <a:ext cx="11286698" cy="954107"/>
          </a:xfrm>
          <a:prstGeom prst="rect">
            <a:avLst/>
          </a:prstGeom>
          <a:noFill/>
          <a:ln>
            <a:solidFill>
              <a:schemeClr val="accent1"/>
            </a:solidFill>
          </a:ln>
        </p:spPr>
        <p:txBody>
          <a:bodyPr wrap="square" rtlCol="0">
            <a:spAutoFit/>
          </a:bodyPr>
          <a:lstStyle/>
          <a:p>
            <a:r>
              <a:rPr lang="en-US" sz="2800" dirty="0"/>
              <a:t>Using the consortium level CAEP Summary, you can convert the consortium wide or individual agency level CAEP Summary reports into Excel.</a:t>
            </a:r>
          </a:p>
        </p:txBody>
      </p:sp>
    </p:spTree>
    <p:extLst>
      <p:ext uri="{BB962C8B-B14F-4D97-AF65-F5344CB8AC3E}">
        <p14:creationId xmlns:p14="http://schemas.microsoft.com/office/powerpoint/2010/main" val="227742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1882"/>
          <a:stretch/>
        </p:blipFill>
        <p:spPr>
          <a:xfrm>
            <a:off x="122067" y="548641"/>
            <a:ext cx="11852136" cy="5974080"/>
          </a:xfrm>
          <a:prstGeom prst="rect">
            <a:avLst/>
          </a:prstGeom>
          <a:ln>
            <a:solidFill>
              <a:schemeClr val="tx1"/>
            </a:solidFill>
          </a:ln>
        </p:spPr>
      </p:pic>
      <p:sp>
        <p:nvSpPr>
          <p:cNvPr id="4" name="TextBox 3"/>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The resulting Excel worksheet includes all data elements from the CAEP Summary.</a:t>
            </a:r>
          </a:p>
        </p:txBody>
      </p:sp>
    </p:spTree>
    <p:extLst>
      <p:ext uri="{BB962C8B-B14F-4D97-AF65-F5344CB8AC3E}">
        <p14:creationId xmlns:p14="http://schemas.microsoft.com/office/powerpoint/2010/main" val="2170234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017" y="598487"/>
            <a:ext cx="11447564" cy="5928463"/>
          </a:xfrm>
          <a:prstGeom prst="rect">
            <a:avLst/>
          </a:prstGeom>
          <a:ln>
            <a:solidFill>
              <a:schemeClr val="tx1"/>
            </a:solidFill>
          </a:ln>
        </p:spPr>
      </p:pic>
      <p:sp>
        <p:nvSpPr>
          <p:cNvPr id="5" name="TextBox 4"/>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Use features in Excel to highlight key data points from the CAEP report in TE.</a:t>
            </a:r>
          </a:p>
        </p:txBody>
      </p:sp>
    </p:spTree>
    <p:extLst>
      <p:ext uri="{BB962C8B-B14F-4D97-AF65-F5344CB8AC3E}">
        <p14:creationId xmlns:p14="http://schemas.microsoft.com/office/powerpoint/2010/main" val="101481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605" y="575581"/>
            <a:ext cx="10429875" cy="318135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956162" y="2775856"/>
            <a:ext cx="2514600" cy="3695700"/>
          </a:xfrm>
          <a:prstGeom prst="rect">
            <a:avLst/>
          </a:prstGeom>
          <a:ln>
            <a:solidFill>
              <a:schemeClr val="tx1"/>
            </a:solidFill>
          </a:ln>
        </p:spPr>
      </p:pic>
      <p:sp>
        <p:nvSpPr>
          <p:cNvPr id="4" name="TextBox 3"/>
          <p:cNvSpPr txBox="1"/>
          <p:nvPr/>
        </p:nvSpPr>
        <p:spPr>
          <a:xfrm>
            <a:off x="5268686" y="4336867"/>
            <a:ext cx="4005943"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the spreadsheet by individual agency.</a:t>
            </a:r>
          </a:p>
        </p:txBody>
      </p:sp>
    </p:spTree>
    <p:extLst>
      <p:ext uri="{BB962C8B-B14F-4D97-AF65-F5344CB8AC3E}">
        <p14:creationId xmlns:p14="http://schemas.microsoft.com/office/powerpoint/2010/main" val="1305301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106" y="826850"/>
            <a:ext cx="11649332" cy="284816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4167" y="2779803"/>
            <a:ext cx="2562225" cy="3667125"/>
          </a:xfrm>
          <a:prstGeom prst="rect">
            <a:avLst/>
          </a:prstGeom>
          <a:ln>
            <a:solidFill>
              <a:schemeClr val="tx1"/>
            </a:solidFill>
          </a:ln>
        </p:spPr>
      </p:pic>
      <p:sp>
        <p:nvSpPr>
          <p:cNvPr id="5" name="TextBox 4"/>
          <p:cNvSpPr txBox="1"/>
          <p:nvPr/>
        </p:nvSpPr>
        <p:spPr>
          <a:xfrm>
            <a:off x="6072093" y="4768105"/>
            <a:ext cx="4322737"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by instructional program area across all agencies.</a:t>
            </a:r>
          </a:p>
        </p:txBody>
      </p:sp>
    </p:spTree>
    <p:extLst>
      <p:ext uri="{BB962C8B-B14F-4D97-AF65-F5344CB8AC3E}">
        <p14:creationId xmlns:p14="http://schemas.microsoft.com/office/powerpoint/2010/main" val="849090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469" y="1286719"/>
            <a:ext cx="6655933" cy="4756035"/>
          </a:xfrm>
          <a:prstGeom prst="rect">
            <a:avLst/>
          </a:prstGeom>
          <a:ln>
            <a:solidFill>
              <a:schemeClr val="tx1"/>
            </a:solidFill>
          </a:ln>
        </p:spPr>
      </p:pic>
      <p:sp>
        <p:nvSpPr>
          <p:cNvPr id="3" name="TextBox 2"/>
          <p:cNvSpPr txBox="1"/>
          <p:nvPr/>
        </p:nvSpPr>
        <p:spPr>
          <a:xfrm>
            <a:off x="7369792" y="5371759"/>
            <a:ext cx="4470602" cy="1077218"/>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Format cells to isolate key data points.</a:t>
            </a:r>
          </a:p>
        </p:txBody>
      </p:sp>
      <p:pic>
        <p:nvPicPr>
          <p:cNvPr id="4" name="Picture 3"/>
          <p:cNvPicPr>
            <a:picLocks noChangeAspect="1"/>
          </p:cNvPicPr>
          <p:nvPr/>
        </p:nvPicPr>
        <p:blipFill>
          <a:blip r:embed="rId3"/>
          <a:stretch>
            <a:fillRect/>
          </a:stretch>
        </p:blipFill>
        <p:spPr>
          <a:xfrm>
            <a:off x="7672253" y="255475"/>
            <a:ext cx="3581400" cy="4352925"/>
          </a:xfrm>
          <a:prstGeom prst="rect">
            <a:avLst/>
          </a:prstGeom>
          <a:ln>
            <a:solidFill>
              <a:schemeClr val="tx1"/>
            </a:solidFill>
          </a:ln>
        </p:spPr>
      </p:pic>
    </p:spTree>
    <p:extLst>
      <p:ext uri="{BB962C8B-B14F-4D97-AF65-F5344CB8AC3E}">
        <p14:creationId xmlns:p14="http://schemas.microsoft.com/office/powerpoint/2010/main" val="78676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5976"/>
          <a:stretch/>
        </p:blipFill>
        <p:spPr>
          <a:xfrm>
            <a:off x="516497" y="424664"/>
            <a:ext cx="8206256" cy="3598398"/>
          </a:xfrm>
          <a:prstGeom prst="rect">
            <a:avLst/>
          </a:prstGeom>
          <a:ln>
            <a:solidFill>
              <a:schemeClr val="accent1">
                <a:lumMod val="50000"/>
              </a:schemeClr>
            </a:solidFill>
          </a:ln>
        </p:spPr>
      </p:pic>
      <p:sp>
        <p:nvSpPr>
          <p:cNvPr id="5" name="TextBox 4"/>
          <p:cNvSpPr txBox="1"/>
          <p:nvPr/>
        </p:nvSpPr>
        <p:spPr>
          <a:xfrm>
            <a:off x="516497" y="4595009"/>
            <a:ext cx="8894922" cy="1384995"/>
          </a:xfrm>
          <a:prstGeom prst="rect">
            <a:avLst/>
          </a:prstGeom>
          <a:noFill/>
          <a:ln>
            <a:solidFill>
              <a:schemeClr val="accent1"/>
            </a:solidFill>
          </a:ln>
        </p:spPr>
        <p:txBody>
          <a:bodyPr wrap="square" rtlCol="0">
            <a:spAutoFit/>
          </a:bodyPr>
          <a:lstStyle/>
          <a:p>
            <a:r>
              <a:rPr lang="en-US" sz="2800" b="1" dirty="0"/>
              <a:t>Example 1: </a:t>
            </a:r>
            <a:r>
              <a:rPr lang="en-US" sz="2800" dirty="0"/>
              <a:t>the number of students missing an important data element is high, especially when compared to the number of reported students in the DIR overall. enrollees.</a:t>
            </a:r>
            <a:endParaRPr lang="en-US" sz="2000" dirty="0"/>
          </a:p>
        </p:txBody>
      </p:sp>
      <p:sp>
        <p:nvSpPr>
          <p:cNvPr id="6" name="Left Arrow 5"/>
          <p:cNvSpPr/>
          <p:nvPr/>
        </p:nvSpPr>
        <p:spPr>
          <a:xfrm>
            <a:off x="8586821" y="2734650"/>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8571725" y="37941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5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3" b="2333"/>
          <a:stretch/>
        </p:blipFill>
        <p:spPr>
          <a:xfrm>
            <a:off x="345056" y="452077"/>
            <a:ext cx="6905715" cy="3628217"/>
          </a:xfrm>
          <a:prstGeom prst="rect">
            <a:avLst/>
          </a:prstGeom>
          <a:ln>
            <a:solidFill>
              <a:schemeClr val="tx1"/>
            </a:solidFill>
          </a:ln>
        </p:spPr>
      </p:pic>
      <p:sp>
        <p:nvSpPr>
          <p:cNvPr id="3" name="TextBox 2"/>
          <p:cNvSpPr txBox="1"/>
          <p:nvPr/>
        </p:nvSpPr>
        <p:spPr>
          <a:xfrm>
            <a:off x="6478437" y="4328734"/>
            <a:ext cx="4904755" cy="2062103"/>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In this example, the document uses filtering and formatting to isolate specific data results.</a:t>
            </a:r>
          </a:p>
        </p:txBody>
      </p:sp>
    </p:spTree>
    <p:extLst>
      <p:ext uri="{BB962C8B-B14F-4D97-AF65-F5344CB8AC3E}">
        <p14:creationId xmlns:p14="http://schemas.microsoft.com/office/powerpoint/2010/main" val="35071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467" y="327547"/>
            <a:ext cx="9220908" cy="3362162"/>
          </a:xfrm>
          <a:prstGeom prst="rect">
            <a:avLst/>
          </a:prstGeom>
          <a:ln>
            <a:solidFill>
              <a:schemeClr val="accent1"/>
            </a:solidFill>
          </a:ln>
        </p:spPr>
      </p:pic>
      <p:sp>
        <p:nvSpPr>
          <p:cNvPr id="3" name="TextBox 2"/>
          <p:cNvSpPr txBox="1"/>
          <p:nvPr/>
        </p:nvSpPr>
        <p:spPr>
          <a:xfrm>
            <a:off x="723332" y="3927441"/>
            <a:ext cx="9867331" cy="2677656"/>
          </a:xfrm>
          <a:prstGeom prst="rect">
            <a:avLst/>
          </a:prstGeom>
          <a:noFill/>
          <a:ln>
            <a:solidFill>
              <a:schemeClr val="accent1"/>
            </a:solidFill>
          </a:ln>
        </p:spPr>
        <p:txBody>
          <a:bodyPr wrap="square" rtlCol="0">
            <a:spAutoFit/>
          </a:bodyPr>
          <a:lstStyle/>
          <a:p>
            <a:r>
              <a:rPr lang="en-US" sz="2800" b="1" dirty="0"/>
              <a:t>Example 3: CAEP Program Enrollment</a:t>
            </a:r>
          </a:p>
          <a:p>
            <a:pPr marL="457200" indent="-457200">
              <a:buFont typeface="Arial" panose="020B0604020202020204" pitchFamily="34" charset="0"/>
              <a:buChar char="•"/>
            </a:pPr>
            <a:r>
              <a:rPr lang="en-US" sz="2800" dirty="0"/>
              <a:t>Compare numbers of Enrollees across Column M (Excel columns may be different than what’s in TE)</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spTree>
    <p:extLst>
      <p:ext uri="{BB962C8B-B14F-4D97-AF65-F5344CB8AC3E}">
        <p14:creationId xmlns:p14="http://schemas.microsoft.com/office/powerpoint/2010/main" val="1897798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206" y="1252479"/>
            <a:ext cx="7915702" cy="2677656"/>
          </a:xfrm>
          <a:prstGeom prst="rect">
            <a:avLst/>
          </a:prstGeom>
          <a:noFill/>
          <a:ln>
            <a:solidFill>
              <a:schemeClr val="accent1"/>
            </a:solidFill>
          </a:ln>
        </p:spPr>
        <p:txBody>
          <a:bodyPr wrap="square" rtlCol="0">
            <a:spAutoFit/>
          </a:bodyPr>
          <a:lstStyle/>
          <a:p>
            <a:r>
              <a:rPr lang="en-US" sz="2800" b="1" dirty="0"/>
              <a:t>Example 3: CAEP Program Enrollment</a:t>
            </a:r>
          </a:p>
          <a:p>
            <a:pPr marL="457200" indent="-457200">
              <a:buFont typeface="Arial" panose="020B0604020202020204" pitchFamily="34" charset="0"/>
              <a:buChar char="•"/>
            </a:pPr>
            <a:r>
              <a:rPr lang="en-US" sz="2800" dirty="0"/>
              <a:t>Compare numbers of Enrollees across Column M</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4" name="Picture 3"/>
          <p:cNvPicPr>
            <a:picLocks noChangeAspect="1"/>
          </p:cNvPicPr>
          <p:nvPr/>
        </p:nvPicPr>
        <p:blipFill>
          <a:blip r:embed="rId2"/>
          <a:stretch>
            <a:fillRect/>
          </a:stretch>
        </p:blipFill>
        <p:spPr>
          <a:xfrm>
            <a:off x="8257731" y="1760561"/>
            <a:ext cx="3630889" cy="147844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7847972" y="4254129"/>
            <a:ext cx="4123621" cy="1693878"/>
          </a:xfrm>
          <a:prstGeom prst="rect">
            <a:avLst/>
          </a:prstGeom>
          <a:ln>
            <a:solidFill>
              <a:schemeClr val="accent1"/>
            </a:solidFill>
          </a:ln>
        </p:spPr>
      </p:pic>
      <p:sp>
        <p:nvSpPr>
          <p:cNvPr id="6" name="Right Arrow 5"/>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rot="972931">
            <a:off x="5914996" y="3888875"/>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4434 ÷ (4434-813) = 81.6%</a:t>
            </a:r>
          </a:p>
        </p:txBody>
      </p:sp>
    </p:spTree>
    <p:extLst>
      <p:ext uri="{BB962C8B-B14F-4D97-AF65-F5344CB8AC3E}">
        <p14:creationId xmlns:p14="http://schemas.microsoft.com/office/powerpoint/2010/main" val="3050704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2737" y="199518"/>
            <a:ext cx="9618646" cy="3471730"/>
          </a:xfrm>
          <a:prstGeom prst="rect">
            <a:avLst/>
          </a:prstGeom>
          <a:ln>
            <a:solidFill>
              <a:schemeClr val="accent1"/>
            </a:solidFill>
          </a:ln>
        </p:spPr>
      </p:pic>
      <p:sp>
        <p:nvSpPr>
          <p:cNvPr id="4" name="TextBox 3"/>
          <p:cNvSpPr txBox="1"/>
          <p:nvPr/>
        </p:nvSpPr>
        <p:spPr>
          <a:xfrm>
            <a:off x="892737" y="3766784"/>
            <a:ext cx="9618646" cy="2677656"/>
          </a:xfrm>
          <a:prstGeom prst="rect">
            <a:avLst/>
          </a:prstGeom>
          <a:noFill/>
          <a:ln>
            <a:solidFill>
              <a:schemeClr val="accent1"/>
            </a:solidFill>
          </a:ln>
        </p:spPr>
        <p:txBody>
          <a:bodyPr wrap="square" rtlCol="0">
            <a:spAutoFit/>
          </a:bodyPr>
          <a:lstStyle/>
          <a:p>
            <a:r>
              <a:rPr lang="en-US" sz="2800" b="1" dirty="0"/>
              <a:t>Example 4: CAEP Program Persistence</a:t>
            </a:r>
          </a:p>
          <a:p>
            <a:pPr marL="457200" indent="-457200">
              <a:buFont typeface="Arial" panose="020B0604020202020204" pitchFamily="34" charset="0"/>
              <a:buChar char="•"/>
            </a:pPr>
            <a:r>
              <a:rPr lang="en-US" sz="2800" dirty="0"/>
              <a:t>Compare number of Enrollees in Columns F and M (E and L on the TE CAEP Summary).</a:t>
            </a:r>
          </a:p>
          <a:p>
            <a:pPr marL="457200" indent="-457200">
              <a:buFont typeface="Arial" panose="020B0604020202020204" pitchFamily="34" charset="0"/>
              <a:buChar char="•"/>
            </a:pPr>
            <a:r>
              <a:rPr lang="en-US" sz="2800" dirty="0"/>
              <a:t>For services students in Column M, subtract the number in No Designated Program.</a:t>
            </a:r>
          </a:p>
          <a:p>
            <a:pPr marL="457200" indent="-457200">
              <a:buFont typeface="Arial" panose="020B0604020202020204" pitchFamily="34" charset="0"/>
              <a:buChar char="•"/>
            </a:pPr>
            <a:r>
              <a:rPr lang="en-US" sz="2800" dirty="0"/>
              <a:t>Divide the total in Column E with that result from Column M.</a:t>
            </a:r>
            <a:endParaRPr lang="en-US" dirty="0"/>
          </a:p>
        </p:txBody>
      </p:sp>
    </p:spTree>
    <p:extLst>
      <p:ext uri="{BB962C8B-B14F-4D97-AF65-F5344CB8AC3E}">
        <p14:creationId xmlns:p14="http://schemas.microsoft.com/office/powerpoint/2010/main" val="413789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6087" y="4215551"/>
            <a:ext cx="5090352" cy="2103816"/>
          </a:xfrm>
          <a:prstGeom prst="rect">
            <a:avLst/>
          </a:prstGeom>
          <a:ln>
            <a:solidFill>
              <a:schemeClr val="accent1"/>
            </a:solidFill>
          </a:ln>
        </p:spPr>
      </p:pic>
      <p:sp>
        <p:nvSpPr>
          <p:cNvPr id="4" name="TextBox 3"/>
          <p:cNvSpPr txBox="1"/>
          <p:nvPr/>
        </p:nvSpPr>
        <p:spPr>
          <a:xfrm>
            <a:off x="467051" y="875375"/>
            <a:ext cx="7312174" cy="3108543"/>
          </a:xfrm>
          <a:prstGeom prst="rect">
            <a:avLst/>
          </a:prstGeom>
          <a:noFill/>
          <a:ln>
            <a:solidFill>
              <a:schemeClr val="accent1"/>
            </a:solidFill>
          </a:ln>
        </p:spPr>
        <p:txBody>
          <a:bodyPr wrap="square" rtlCol="0">
            <a:spAutoFit/>
          </a:bodyPr>
          <a:lstStyle/>
          <a:p>
            <a:r>
              <a:rPr lang="en-US" sz="2800" b="1" dirty="0"/>
              <a:t>Example 4: CAEP Program Persistence</a:t>
            </a:r>
          </a:p>
          <a:p>
            <a:pPr marL="457200" indent="-457200">
              <a:buFont typeface="Arial" panose="020B0604020202020204" pitchFamily="34" charset="0"/>
              <a:buChar char="•"/>
            </a:pPr>
            <a:r>
              <a:rPr lang="en-US" sz="2800" dirty="0"/>
              <a:t>Compare number of Enrollees in Columns F and M (E and L on the TE CAEP Summary).</a:t>
            </a:r>
          </a:p>
          <a:p>
            <a:pPr marL="457200" indent="-457200">
              <a:buFont typeface="Arial" panose="020B0604020202020204" pitchFamily="34" charset="0"/>
              <a:buChar char="•"/>
            </a:pPr>
            <a:r>
              <a:rPr lang="en-US" sz="2800" dirty="0"/>
              <a:t>For services students in Column M, subtract the number in No Designated Program.</a:t>
            </a:r>
          </a:p>
          <a:p>
            <a:pPr marL="457200" indent="-457200">
              <a:buFont typeface="Arial" panose="020B0604020202020204" pitchFamily="34" charset="0"/>
              <a:buChar char="•"/>
            </a:pPr>
            <a:r>
              <a:rPr lang="en-US" sz="2800" dirty="0"/>
              <a:t>Divide the total in Column F with that result from Column M.</a:t>
            </a:r>
            <a:endParaRPr lang="en-US" dirty="0"/>
          </a:p>
        </p:txBody>
      </p:sp>
      <p:pic>
        <p:nvPicPr>
          <p:cNvPr id="3" name="Picture 2"/>
          <p:cNvPicPr>
            <a:picLocks noChangeAspect="1"/>
          </p:cNvPicPr>
          <p:nvPr/>
        </p:nvPicPr>
        <p:blipFill>
          <a:blip r:embed="rId3"/>
          <a:stretch>
            <a:fillRect/>
          </a:stretch>
        </p:blipFill>
        <p:spPr>
          <a:xfrm>
            <a:off x="8263960" y="1924334"/>
            <a:ext cx="3582479" cy="1656283"/>
          </a:xfrm>
          <a:prstGeom prst="rect">
            <a:avLst/>
          </a:prstGeom>
          <a:ln>
            <a:solidFill>
              <a:schemeClr val="accent1"/>
            </a:solidFill>
          </a:ln>
        </p:spPr>
      </p:pic>
      <p:sp>
        <p:nvSpPr>
          <p:cNvPr id="5" name="Right Arrow 4"/>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972931">
            <a:off x="6481616" y="414976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2891 ÷ (4434-813) = 79.8%</a:t>
            </a:r>
          </a:p>
        </p:txBody>
      </p:sp>
    </p:spTree>
    <p:extLst>
      <p:ext uri="{BB962C8B-B14F-4D97-AF65-F5344CB8AC3E}">
        <p14:creationId xmlns:p14="http://schemas.microsoft.com/office/powerpoint/2010/main" val="3710874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4384763"/>
            <a:ext cx="8120418" cy="1815882"/>
          </a:xfrm>
          <a:prstGeom prst="rect">
            <a:avLst/>
          </a:prstGeom>
          <a:noFill/>
          <a:ln>
            <a:solidFill>
              <a:schemeClr val="accent1"/>
            </a:solidFill>
          </a:ln>
        </p:spPr>
        <p:txBody>
          <a:bodyPr wrap="square" rtlCol="0">
            <a:spAutoFit/>
          </a:bodyPr>
          <a:lstStyle/>
          <a:p>
            <a:pPr lvl="0"/>
            <a:r>
              <a:rPr lang="en-US" sz="2800" b="1" dirty="0"/>
              <a:t>Example 5: CAEP Program Outcomes</a:t>
            </a:r>
          </a:p>
          <a:p>
            <a:pPr marL="457200" lvl="0" indent="-457200">
              <a:buFont typeface="Arial" panose="020B0604020202020204" pitchFamily="34" charset="0"/>
              <a:buChar char="•"/>
            </a:pPr>
            <a:r>
              <a:rPr lang="en-US" sz="2800" dirty="0"/>
              <a:t>Add up total number of outcomes across the 6 CAEP outcomes areas (Columns G-L in Excel)</a:t>
            </a:r>
          </a:p>
          <a:p>
            <a:pPr marL="457200" lvl="0" indent="-457200">
              <a:buFont typeface="Arial" panose="020B0604020202020204" pitchFamily="34" charset="0"/>
              <a:buChar char="•"/>
            </a:pPr>
            <a:r>
              <a:rPr lang="en-US" sz="2800" dirty="0"/>
              <a:t>Divide this total by total Enrollees in Column F </a:t>
            </a:r>
          </a:p>
        </p:txBody>
      </p:sp>
      <p:pic>
        <p:nvPicPr>
          <p:cNvPr id="4" name="Picture 3"/>
          <p:cNvPicPr>
            <a:picLocks noChangeAspect="1"/>
          </p:cNvPicPr>
          <p:nvPr/>
        </p:nvPicPr>
        <p:blipFill>
          <a:blip r:embed="rId2"/>
          <a:stretch>
            <a:fillRect/>
          </a:stretch>
        </p:blipFill>
        <p:spPr>
          <a:xfrm>
            <a:off x="605050" y="417882"/>
            <a:ext cx="9618646" cy="3471730"/>
          </a:xfrm>
          <a:prstGeom prst="rect">
            <a:avLst/>
          </a:prstGeom>
          <a:ln>
            <a:solidFill>
              <a:schemeClr val="accent1"/>
            </a:solidFill>
          </a:ln>
        </p:spPr>
      </p:pic>
    </p:spTree>
    <p:extLst>
      <p:ext uri="{BB962C8B-B14F-4D97-AF65-F5344CB8AC3E}">
        <p14:creationId xmlns:p14="http://schemas.microsoft.com/office/powerpoint/2010/main" val="3313485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560908"/>
            <a:ext cx="6173339" cy="2677656"/>
          </a:xfrm>
          <a:prstGeom prst="rect">
            <a:avLst/>
          </a:prstGeom>
          <a:noFill/>
          <a:ln>
            <a:solidFill>
              <a:schemeClr val="accent1"/>
            </a:solidFill>
          </a:ln>
        </p:spPr>
        <p:txBody>
          <a:bodyPr wrap="square" rtlCol="0">
            <a:spAutoFit/>
          </a:bodyPr>
          <a:lstStyle/>
          <a:p>
            <a:pPr lvl="0"/>
            <a:r>
              <a:rPr lang="en-US" sz="2800" b="1" dirty="0"/>
              <a:t>Example 5: CAEP Program Outcomes</a:t>
            </a:r>
          </a:p>
          <a:p>
            <a:pPr marL="457200" lvl="0" indent="-457200">
              <a:buFont typeface="Arial" panose="020B0604020202020204" pitchFamily="34" charset="0"/>
              <a:buChar char="•"/>
            </a:pPr>
            <a:r>
              <a:rPr lang="en-US" sz="2800" dirty="0"/>
              <a:t>Add up total number of outcomes across the 6 CAEP outcomes areas (Columns G-L in Excel)</a:t>
            </a:r>
          </a:p>
          <a:p>
            <a:pPr marL="457200" lvl="0" indent="-457200">
              <a:buFont typeface="Arial" panose="020B0604020202020204" pitchFamily="34" charset="0"/>
              <a:buChar char="•"/>
            </a:pPr>
            <a:r>
              <a:rPr lang="en-US" sz="2800" dirty="0"/>
              <a:t>Divide this total by total Enrollees in Column F </a:t>
            </a:r>
          </a:p>
        </p:txBody>
      </p:sp>
      <p:sp>
        <p:nvSpPr>
          <p:cNvPr id="3" name="TextBox 2"/>
          <p:cNvSpPr txBox="1"/>
          <p:nvPr/>
        </p:nvSpPr>
        <p:spPr>
          <a:xfrm>
            <a:off x="605050" y="5877646"/>
            <a:ext cx="9617252" cy="707886"/>
          </a:xfrm>
          <a:prstGeom prst="rect">
            <a:avLst/>
          </a:prstGeom>
          <a:noFill/>
          <a:ln>
            <a:solidFill>
              <a:schemeClr val="accent1"/>
            </a:solidFill>
          </a:ln>
        </p:spPr>
        <p:txBody>
          <a:bodyPr wrap="square" rtlCol="0">
            <a:spAutoFit/>
          </a:bodyPr>
          <a:lstStyle/>
          <a:p>
            <a:r>
              <a:rPr lang="en-US" sz="2800" b="1" i="1" dirty="0"/>
              <a:t>(</a:t>
            </a:r>
            <a:r>
              <a:rPr lang="en-US" sz="2800" b="1" dirty="0"/>
              <a:t>1,674</a:t>
            </a:r>
            <a:r>
              <a:rPr lang="en-US" sz="4000" b="1" dirty="0"/>
              <a:t> </a:t>
            </a:r>
            <a:r>
              <a:rPr lang="en-US" sz="2800" b="1" dirty="0"/>
              <a:t>+</a:t>
            </a:r>
            <a:r>
              <a:rPr lang="en-US" sz="4000" b="1" dirty="0"/>
              <a:t> </a:t>
            </a:r>
            <a:r>
              <a:rPr lang="en-US" sz="2800" b="1" dirty="0"/>
              <a:t>113</a:t>
            </a:r>
            <a:r>
              <a:rPr lang="en-US" sz="4000" b="1" dirty="0"/>
              <a:t> </a:t>
            </a:r>
            <a:r>
              <a:rPr lang="en-US" sz="2800" b="1" dirty="0"/>
              <a:t>+ 39</a:t>
            </a:r>
            <a:r>
              <a:rPr lang="en-US" sz="4000" b="1" dirty="0"/>
              <a:t> </a:t>
            </a:r>
            <a:r>
              <a:rPr lang="en-US" sz="2800" b="1" dirty="0"/>
              <a:t>+ 843</a:t>
            </a:r>
            <a:r>
              <a:rPr lang="en-US" sz="4000" b="1" dirty="0"/>
              <a:t> </a:t>
            </a:r>
            <a:r>
              <a:rPr lang="en-US" sz="2800" b="1" dirty="0"/>
              <a:t>+ 197</a:t>
            </a:r>
            <a:r>
              <a:rPr lang="en-US" sz="4000" b="1" dirty="0"/>
              <a:t> </a:t>
            </a:r>
            <a:r>
              <a:rPr lang="en-US" sz="2800" b="1" dirty="0"/>
              <a:t>+ 164</a:t>
            </a:r>
            <a:r>
              <a:rPr lang="en-US" sz="2800" b="1" i="1" dirty="0"/>
              <a:t>) ÷ 2891  = 104.8%!!!</a:t>
            </a:r>
          </a:p>
        </p:txBody>
      </p:sp>
      <p:pic>
        <p:nvPicPr>
          <p:cNvPr id="5" name="Picture 4"/>
          <p:cNvPicPr>
            <a:picLocks noChangeAspect="1"/>
          </p:cNvPicPr>
          <p:nvPr/>
        </p:nvPicPr>
        <p:blipFill>
          <a:blip r:embed="rId2"/>
          <a:stretch>
            <a:fillRect/>
          </a:stretch>
        </p:blipFill>
        <p:spPr>
          <a:xfrm>
            <a:off x="4048642" y="3653229"/>
            <a:ext cx="7935587" cy="1573864"/>
          </a:xfrm>
          <a:prstGeom prst="rect">
            <a:avLst/>
          </a:prstGeom>
          <a:ln>
            <a:solidFill>
              <a:schemeClr val="accent1"/>
            </a:solidFill>
          </a:ln>
        </p:spPr>
      </p:pic>
      <p:sp>
        <p:nvSpPr>
          <p:cNvPr id="6" name="Right Arrow 5"/>
          <p:cNvSpPr/>
          <p:nvPr/>
        </p:nvSpPr>
        <p:spPr>
          <a:xfrm rot="972931">
            <a:off x="4040368" y="309305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093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365125"/>
            <a:ext cx="10931106" cy="1325563"/>
          </a:xfrm>
        </p:spPr>
        <p:txBody>
          <a:bodyPr/>
          <a:lstStyle/>
          <a:p>
            <a:r>
              <a:rPr lang="en-US" b="1" dirty="0"/>
              <a:t>Example 6:</a:t>
            </a:r>
            <a:r>
              <a:rPr lang="en-US" dirty="0"/>
              <a:t> Making Simple Calculations in Excel</a:t>
            </a:r>
          </a:p>
        </p:txBody>
      </p:sp>
      <p:pic>
        <p:nvPicPr>
          <p:cNvPr id="3" name="Picture 2"/>
          <p:cNvPicPr>
            <a:picLocks noChangeAspect="1"/>
          </p:cNvPicPr>
          <p:nvPr/>
        </p:nvPicPr>
        <p:blipFill>
          <a:blip r:embed="rId2"/>
          <a:stretch>
            <a:fillRect/>
          </a:stretch>
        </p:blipFill>
        <p:spPr>
          <a:xfrm>
            <a:off x="405891" y="1608557"/>
            <a:ext cx="5530885" cy="3166537"/>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6264322" y="3139296"/>
            <a:ext cx="5451877" cy="3139212"/>
          </a:xfrm>
          <a:prstGeom prst="rect">
            <a:avLst/>
          </a:prstGeom>
        </p:spPr>
      </p:pic>
      <p:sp>
        <p:nvSpPr>
          <p:cNvPr id="5" name="TextBox 4"/>
          <p:cNvSpPr txBox="1"/>
          <p:nvPr/>
        </p:nvSpPr>
        <p:spPr>
          <a:xfrm>
            <a:off x="431321" y="5193102"/>
            <a:ext cx="5355330" cy="1384995"/>
          </a:xfrm>
          <a:prstGeom prst="rect">
            <a:avLst/>
          </a:prstGeom>
          <a:noFill/>
          <a:ln>
            <a:solidFill>
              <a:schemeClr val="accent1"/>
            </a:solidFill>
          </a:ln>
        </p:spPr>
        <p:txBody>
          <a:bodyPr wrap="square" rtlCol="0">
            <a:spAutoFit/>
          </a:bodyPr>
          <a:lstStyle/>
          <a:p>
            <a:r>
              <a:rPr lang="en-US" sz="2800" b="1" dirty="0"/>
              <a:t>Example 6:</a:t>
            </a:r>
            <a:r>
              <a:rPr lang="en-US" sz="2800" dirty="0"/>
              <a:t> This example calculates the pre/post persistence rates for each CAEP program.</a:t>
            </a:r>
          </a:p>
        </p:txBody>
      </p:sp>
    </p:spTree>
    <p:extLst>
      <p:ext uri="{BB962C8B-B14F-4D97-AF65-F5344CB8AC3E}">
        <p14:creationId xmlns:p14="http://schemas.microsoft.com/office/powerpoint/2010/main" val="2623565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2004052"/>
            <a:ext cx="6013419" cy="4407351"/>
          </a:xfrm>
          <a:prstGeom prst="rect">
            <a:avLst/>
          </a:prstGeom>
        </p:spPr>
      </p:pic>
      <p:sp>
        <p:nvSpPr>
          <p:cNvPr id="4" name="Right Arrow 3"/>
          <p:cNvSpPr/>
          <p:nvPr/>
        </p:nvSpPr>
        <p:spPr>
          <a:xfrm>
            <a:off x="3821502" y="3183147"/>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8573" y="1753730"/>
            <a:ext cx="3602158" cy="2246769"/>
          </a:xfrm>
          <a:prstGeom prst="rect">
            <a:avLst/>
          </a:prstGeom>
          <a:noFill/>
          <a:ln>
            <a:solidFill>
              <a:schemeClr val="accent1"/>
            </a:solidFill>
          </a:ln>
        </p:spPr>
        <p:txBody>
          <a:bodyPr wrap="square" rtlCol="0">
            <a:spAutoFit/>
          </a:bodyPr>
          <a:lstStyle/>
          <a:p>
            <a:r>
              <a:rPr lang="en-US" sz="2800" dirty="0"/>
              <a:t>Divide the number of students who pre/post-tested in Column D by the total number of enrollees in Column C</a:t>
            </a:r>
          </a:p>
        </p:txBody>
      </p:sp>
      <p:sp>
        <p:nvSpPr>
          <p:cNvPr id="6" name="Right Arrow 5"/>
          <p:cNvSpPr/>
          <p:nvPr/>
        </p:nvSpPr>
        <p:spPr>
          <a:xfrm>
            <a:off x="5400136" y="4983192"/>
            <a:ext cx="3809999" cy="2444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105469" y="4413205"/>
            <a:ext cx="4110637" cy="2246769"/>
          </a:xfrm>
          <a:prstGeom prst="rect">
            <a:avLst/>
          </a:prstGeom>
          <a:solidFill>
            <a:schemeClr val="bg1"/>
          </a:solidFill>
          <a:ln>
            <a:solidFill>
              <a:schemeClr val="accent1"/>
            </a:solidFill>
          </a:ln>
        </p:spPr>
        <p:txBody>
          <a:bodyPr wrap="square" rtlCol="0">
            <a:spAutoFit/>
          </a:bodyPr>
          <a:lstStyle/>
          <a:p>
            <a:r>
              <a:rPr lang="en-US" sz="2800" dirty="0"/>
              <a:t>Once you type in the first formula, you can drag that cell down to view the same calculation for all rows in the spreadsheet</a:t>
            </a:r>
          </a:p>
        </p:txBody>
      </p:sp>
    </p:spTree>
    <p:extLst>
      <p:ext uri="{BB962C8B-B14F-4D97-AF65-F5344CB8AC3E}">
        <p14:creationId xmlns:p14="http://schemas.microsoft.com/office/powerpoint/2010/main" val="3320911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602957" y="1460707"/>
            <a:ext cx="6732646" cy="4475809"/>
          </a:xfrm>
          <a:prstGeom prst="rect">
            <a:avLst/>
          </a:prstGeom>
          <a:ln>
            <a:solidFill>
              <a:schemeClr val="accent1"/>
            </a:solidFill>
          </a:ln>
        </p:spPr>
      </p:pic>
      <p:sp>
        <p:nvSpPr>
          <p:cNvPr id="4" name="Right Arrow 3"/>
          <p:cNvSpPr/>
          <p:nvPr/>
        </p:nvSpPr>
        <p:spPr>
          <a:xfrm>
            <a:off x="5353351" y="4786120"/>
            <a:ext cx="5149970"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91319" y="4567752"/>
            <a:ext cx="4721353" cy="1815882"/>
          </a:xfrm>
          <a:prstGeom prst="rect">
            <a:avLst/>
          </a:prstGeom>
          <a:solidFill>
            <a:schemeClr val="bg1"/>
          </a:solidFill>
          <a:ln>
            <a:solidFill>
              <a:schemeClr val="accent1"/>
            </a:solidFill>
          </a:ln>
        </p:spPr>
        <p:txBody>
          <a:bodyPr wrap="square" rtlCol="0">
            <a:spAutoFit/>
          </a:bodyPr>
          <a:lstStyle/>
          <a:p>
            <a:r>
              <a:rPr lang="en-US" sz="2800" dirty="0"/>
              <a:t>Add another column next to EFL Gains to make the same calculation for pre/post-test performance rates by program.</a:t>
            </a:r>
          </a:p>
        </p:txBody>
      </p:sp>
    </p:spTree>
    <p:extLst>
      <p:ext uri="{BB962C8B-B14F-4D97-AF65-F5344CB8AC3E}">
        <p14:creationId xmlns:p14="http://schemas.microsoft.com/office/powerpoint/2010/main" val="45045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8867"/>
          <a:stretch/>
        </p:blipFill>
        <p:spPr>
          <a:xfrm>
            <a:off x="641837" y="904483"/>
            <a:ext cx="9235965" cy="4212640"/>
          </a:xfrm>
          <a:prstGeom prst="rect">
            <a:avLst/>
          </a:prstGeom>
          <a:ln>
            <a:solidFill>
              <a:schemeClr val="accent1">
                <a:lumMod val="50000"/>
              </a:schemeClr>
            </a:solidFill>
          </a:ln>
        </p:spPr>
      </p:pic>
      <p:sp>
        <p:nvSpPr>
          <p:cNvPr id="5" name="TextBox 4"/>
          <p:cNvSpPr txBox="1"/>
          <p:nvPr/>
        </p:nvSpPr>
        <p:spPr>
          <a:xfrm>
            <a:off x="666132" y="5456822"/>
            <a:ext cx="8894922" cy="954107"/>
          </a:xfrm>
          <a:prstGeom prst="rect">
            <a:avLst/>
          </a:prstGeom>
          <a:noFill/>
          <a:ln>
            <a:solidFill>
              <a:schemeClr val="accent1"/>
            </a:solidFill>
          </a:ln>
        </p:spPr>
        <p:txBody>
          <a:bodyPr wrap="square" rtlCol="0">
            <a:spAutoFit/>
          </a:bodyPr>
          <a:lstStyle/>
          <a:p>
            <a:r>
              <a:rPr lang="en-US" sz="2800" b="1" dirty="0"/>
              <a:t>Solution: </a:t>
            </a:r>
            <a:r>
              <a:rPr lang="en-US" sz="2800" dirty="0"/>
              <a:t>Right click the number of students missing Labor Force Status and drill down to “Student Record Population.”</a:t>
            </a:r>
          </a:p>
        </p:txBody>
      </p:sp>
      <p:sp>
        <p:nvSpPr>
          <p:cNvPr id="6" name="Left Arrow 5"/>
          <p:cNvSpPr/>
          <p:nvPr/>
        </p:nvSpPr>
        <p:spPr>
          <a:xfrm>
            <a:off x="7813097" y="1987304"/>
            <a:ext cx="1497874" cy="139337"/>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9433371" y="32226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619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1879971"/>
            <a:ext cx="6732646" cy="4475809"/>
          </a:xfrm>
          <a:prstGeom prst="rect">
            <a:avLst/>
          </a:prstGeom>
        </p:spPr>
      </p:pic>
      <p:sp>
        <p:nvSpPr>
          <p:cNvPr id="6" name="Right Arrow 5"/>
          <p:cNvSpPr/>
          <p:nvPr/>
        </p:nvSpPr>
        <p:spPr>
          <a:xfrm>
            <a:off x="3821502" y="3079630"/>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493766" y="2751827"/>
            <a:ext cx="3450567" cy="3108543"/>
          </a:xfrm>
          <a:prstGeom prst="rect">
            <a:avLst/>
          </a:prstGeom>
          <a:noFill/>
          <a:ln>
            <a:solidFill>
              <a:schemeClr val="accent1"/>
            </a:solidFill>
          </a:ln>
        </p:spPr>
        <p:txBody>
          <a:bodyPr wrap="square" rtlCol="0">
            <a:spAutoFit/>
          </a:bodyPr>
          <a:lstStyle/>
          <a:p>
            <a:r>
              <a:rPr lang="en-US" sz="2800" dirty="0"/>
              <a:t>Divide the number of students who achieved a pre/post-test EFL gain (Column F in this example) by the total number of enrollees in Column C</a:t>
            </a:r>
          </a:p>
        </p:txBody>
      </p:sp>
    </p:spTree>
    <p:extLst>
      <p:ext uri="{BB962C8B-B14F-4D97-AF65-F5344CB8AC3E}">
        <p14:creationId xmlns:p14="http://schemas.microsoft.com/office/powerpoint/2010/main" val="79671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83" y="148174"/>
            <a:ext cx="10515600" cy="1213509"/>
          </a:xfrm>
        </p:spPr>
        <p:txBody>
          <a:bodyPr/>
          <a:lstStyle/>
          <a:p>
            <a:r>
              <a:rPr lang="en-US" dirty="0"/>
              <a:t>Making Simple Calculations in Excel</a:t>
            </a:r>
          </a:p>
        </p:txBody>
      </p:sp>
      <p:sp>
        <p:nvSpPr>
          <p:cNvPr id="5" name="TextBox 4"/>
          <p:cNvSpPr txBox="1"/>
          <p:nvPr/>
        </p:nvSpPr>
        <p:spPr>
          <a:xfrm>
            <a:off x="595223" y="5212799"/>
            <a:ext cx="10265434" cy="1384995"/>
          </a:xfrm>
          <a:prstGeom prst="rect">
            <a:avLst/>
          </a:prstGeom>
          <a:noFill/>
          <a:ln>
            <a:solidFill>
              <a:schemeClr val="accent1"/>
            </a:solidFill>
          </a:ln>
        </p:spPr>
        <p:txBody>
          <a:bodyPr wrap="square" rtlCol="0">
            <a:spAutoFit/>
          </a:bodyPr>
          <a:lstStyle/>
          <a:p>
            <a:r>
              <a:rPr lang="en-US" sz="2800" dirty="0"/>
              <a:t>Use this same technique to calculate percentages for other CAEP outcomes – this example compares Transitions outcomes totals to totals of Enrollees in Column F.</a:t>
            </a:r>
          </a:p>
        </p:txBody>
      </p:sp>
      <p:pic>
        <p:nvPicPr>
          <p:cNvPr id="6" name="Picture 5"/>
          <p:cNvPicPr>
            <a:picLocks noChangeAspect="1"/>
          </p:cNvPicPr>
          <p:nvPr/>
        </p:nvPicPr>
        <p:blipFill rotWithShape="1">
          <a:blip r:embed="rId2"/>
          <a:srcRect r="701"/>
          <a:stretch/>
        </p:blipFill>
        <p:spPr>
          <a:xfrm>
            <a:off x="534838" y="1441824"/>
            <a:ext cx="10964174" cy="3517261"/>
          </a:xfrm>
          <a:prstGeom prst="rect">
            <a:avLst/>
          </a:prstGeom>
          <a:ln>
            <a:solidFill>
              <a:schemeClr val="accent1"/>
            </a:solidFill>
          </a:ln>
        </p:spPr>
      </p:pic>
    </p:spTree>
    <p:extLst>
      <p:ext uri="{BB962C8B-B14F-4D97-AF65-F5344CB8AC3E}">
        <p14:creationId xmlns:p14="http://schemas.microsoft.com/office/powerpoint/2010/main" val="1886172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584"/>
          </a:xfrm>
        </p:spPr>
        <p:txBody>
          <a:bodyPr>
            <a:normAutofit fontScale="90000"/>
          </a:bodyPr>
          <a:lstStyle/>
          <a:p>
            <a:r>
              <a:rPr lang="en-US" b="1" dirty="0"/>
              <a:t>Example 7</a:t>
            </a:r>
            <a:r>
              <a:rPr lang="en-US" dirty="0"/>
              <a:t>: Creating Charts and Graphs in Excel</a:t>
            </a:r>
          </a:p>
        </p:txBody>
      </p:sp>
      <p:pic>
        <p:nvPicPr>
          <p:cNvPr id="5" name="Picture 4"/>
          <p:cNvPicPr>
            <a:picLocks noChangeAspect="1"/>
          </p:cNvPicPr>
          <p:nvPr/>
        </p:nvPicPr>
        <p:blipFill>
          <a:blip r:embed="rId2"/>
          <a:stretch>
            <a:fillRect/>
          </a:stretch>
        </p:blipFill>
        <p:spPr>
          <a:xfrm>
            <a:off x="3751881" y="1387945"/>
            <a:ext cx="7885871" cy="4046697"/>
          </a:xfrm>
          <a:prstGeom prst="rect">
            <a:avLst/>
          </a:prstGeom>
          <a:ln>
            <a:solidFill>
              <a:schemeClr val="accent1"/>
            </a:solidFill>
          </a:ln>
        </p:spPr>
      </p:pic>
      <p:sp>
        <p:nvSpPr>
          <p:cNvPr id="6" name="Right Arrow 5"/>
          <p:cNvSpPr/>
          <p:nvPr/>
        </p:nvSpPr>
        <p:spPr>
          <a:xfrm>
            <a:off x="3062377" y="2147978"/>
            <a:ext cx="74187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63901" y="1854680"/>
            <a:ext cx="3010620" cy="1384995"/>
          </a:xfrm>
          <a:prstGeom prst="rect">
            <a:avLst/>
          </a:prstGeom>
          <a:noFill/>
          <a:ln>
            <a:solidFill>
              <a:schemeClr val="accent1"/>
            </a:solidFill>
          </a:ln>
        </p:spPr>
        <p:txBody>
          <a:bodyPr wrap="square" rtlCol="0">
            <a:spAutoFit/>
          </a:bodyPr>
          <a:lstStyle/>
          <a:p>
            <a:r>
              <a:rPr lang="en-US" sz="2800" dirty="0"/>
              <a:t>Highlight the cells for which you wish to create the chart</a:t>
            </a:r>
          </a:p>
        </p:txBody>
      </p:sp>
      <p:sp>
        <p:nvSpPr>
          <p:cNvPr id="8" name="Right Arrow 7"/>
          <p:cNvSpPr/>
          <p:nvPr/>
        </p:nvSpPr>
        <p:spPr>
          <a:xfrm>
            <a:off x="4822166" y="4459856"/>
            <a:ext cx="312276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846440" y="4459856"/>
            <a:ext cx="3673415" cy="1384995"/>
          </a:xfrm>
          <a:prstGeom prst="rect">
            <a:avLst/>
          </a:prstGeom>
          <a:solidFill>
            <a:schemeClr val="bg1"/>
          </a:solidFill>
          <a:ln>
            <a:solidFill>
              <a:schemeClr val="accent1"/>
            </a:solidFill>
          </a:ln>
        </p:spPr>
        <p:txBody>
          <a:bodyPr wrap="square" rtlCol="0">
            <a:spAutoFit/>
          </a:bodyPr>
          <a:lstStyle/>
          <a:p>
            <a:r>
              <a:rPr lang="en-US" sz="2800" dirty="0"/>
              <a:t>In Excel, go to the Insert menu to select the specific chart or graph</a:t>
            </a:r>
          </a:p>
        </p:txBody>
      </p:sp>
    </p:spTree>
    <p:extLst>
      <p:ext uri="{BB962C8B-B14F-4D97-AF65-F5344CB8AC3E}">
        <p14:creationId xmlns:p14="http://schemas.microsoft.com/office/powerpoint/2010/main" val="1643306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Creating Charts and Graphs in Excel</a:t>
            </a:r>
          </a:p>
        </p:txBody>
      </p:sp>
      <p:graphicFrame>
        <p:nvGraphicFramePr>
          <p:cNvPr id="3" name="Chart 2"/>
          <p:cNvGraphicFramePr>
            <a:graphicFrameLocks/>
          </p:cNvGraphicFramePr>
          <p:nvPr>
            <p:extLst>
              <p:ext uri="{D42A27DB-BD31-4B8C-83A1-F6EECF244321}">
                <p14:modId xmlns:p14="http://schemas.microsoft.com/office/powerpoint/2010/main" val="901666957"/>
              </p:ext>
            </p:extLst>
          </p:nvPr>
        </p:nvGraphicFramePr>
        <p:xfrm>
          <a:off x="4313164" y="1798672"/>
          <a:ext cx="6144883" cy="3679166"/>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a:off x="4054414" y="3243533"/>
            <a:ext cx="1147313"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1383" y="1798672"/>
            <a:ext cx="3510952" cy="4401205"/>
          </a:xfrm>
          <a:prstGeom prst="rect">
            <a:avLst/>
          </a:prstGeom>
          <a:noFill/>
          <a:ln>
            <a:solidFill>
              <a:schemeClr val="accent1"/>
            </a:solidFill>
          </a:ln>
        </p:spPr>
        <p:txBody>
          <a:bodyPr wrap="square" rtlCol="0">
            <a:spAutoFit/>
          </a:bodyPr>
          <a:lstStyle/>
          <a:p>
            <a:r>
              <a:rPr lang="en-US" sz="2800" dirty="0"/>
              <a:t>Once you create the chart, you can use additional features to further customize it. </a:t>
            </a:r>
          </a:p>
          <a:p>
            <a:endParaRPr lang="en-US" sz="2800" dirty="0"/>
          </a:p>
          <a:p>
            <a:r>
              <a:rPr lang="en-US" sz="2800" dirty="0"/>
              <a:t>In this example, we added a title, changed the color of the bars, and added item counts to each</a:t>
            </a:r>
          </a:p>
        </p:txBody>
      </p:sp>
    </p:spTree>
    <p:extLst>
      <p:ext uri="{BB962C8B-B14F-4D97-AF65-F5344CB8AC3E}">
        <p14:creationId xmlns:p14="http://schemas.microsoft.com/office/powerpoint/2010/main" val="2210119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6984" y="1001047"/>
            <a:ext cx="7027981" cy="2332295"/>
          </a:xfrm>
          <a:prstGeom prst="rect">
            <a:avLst/>
          </a:prstGeom>
          <a:ln>
            <a:solidFill>
              <a:schemeClr val="tx1"/>
            </a:solidFill>
          </a:ln>
        </p:spPr>
      </p:pic>
      <p:sp>
        <p:nvSpPr>
          <p:cNvPr id="3" name="TextBox 2"/>
          <p:cNvSpPr txBox="1"/>
          <p:nvPr/>
        </p:nvSpPr>
        <p:spPr>
          <a:xfrm>
            <a:off x="6984274" y="4372212"/>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CAEP Barriers to Employment.</a:t>
            </a:r>
          </a:p>
        </p:txBody>
      </p:sp>
      <p:graphicFrame>
        <p:nvGraphicFramePr>
          <p:cNvPr id="4" name="Chart 3"/>
          <p:cNvGraphicFramePr>
            <a:graphicFrameLocks/>
          </p:cNvGraphicFramePr>
          <p:nvPr>
            <p:extLst>
              <p:ext uri="{D42A27DB-BD31-4B8C-83A1-F6EECF244321}">
                <p14:modId xmlns:p14="http://schemas.microsoft.com/office/powerpoint/2010/main" val="2677814992"/>
              </p:ext>
            </p:extLst>
          </p:nvPr>
        </p:nvGraphicFramePr>
        <p:xfrm>
          <a:off x="758294" y="2786330"/>
          <a:ext cx="5677011" cy="3647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10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87" r="1823"/>
          <a:stretch/>
        </p:blipFill>
        <p:spPr>
          <a:xfrm>
            <a:off x="7248021" y="264050"/>
            <a:ext cx="4424668" cy="3298659"/>
          </a:xfrm>
          <a:prstGeom prst="rect">
            <a:avLst/>
          </a:prstGeom>
          <a:ln>
            <a:solidFill>
              <a:schemeClr val="tx1"/>
            </a:solidFill>
          </a:ln>
        </p:spPr>
      </p:pic>
      <p:sp>
        <p:nvSpPr>
          <p:cNvPr id="3" name="TextBox 2"/>
          <p:cNvSpPr txBox="1"/>
          <p:nvPr/>
        </p:nvSpPr>
        <p:spPr>
          <a:xfrm>
            <a:off x="7442296" y="4342024"/>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the Demographics Summary.</a:t>
            </a:r>
          </a:p>
        </p:txBody>
      </p:sp>
      <p:graphicFrame>
        <p:nvGraphicFramePr>
          <p:cNvPr id="4" name="Chart 3"/>
          <p:cNvGraphicFramePr>
            <a:graphicFrameLocks/>
          </p:cNvGraphicFramePr>
          <p:nvPr/>
        </p:nvGraphicFramePr>
        <p:xfrm>
          <a:off x="513091" y="2027208"/>
          <a:ext cx="6558269" cy="438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518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lnSpcReduction="10000"/>
          </a:bodyPr>
          <a:lstStyle/>
          <a:p>
            <a:r>
              <a:rPr lang="en-US" sz="3200" dirty="0"/>
              <a:t>Of those students with any CAEP activity, how many enrolled in an instructional program? (</a:t>
            </a:r>
            <a:r>
              <a:rPr lang="en-US" sz="3200" i="1" dirty="0"/>
              <a:t>Column L on CAEP Summary</a:t>
            </a:r>
            <a:r>
              <a:rPr lang="en-US" sz="3200" dirty="0"/>
              <a:t>)</a:t>
            </a:r>
          </a:p>
          <a:p>
            <a:r>
              <a:rPr lang="en-US" sz="3200" dirty="0"/>
              <a:t>Of those with program enrollment, how many students reached at least 12 hours of instruction? (</a:t>
            </a:r>
            <a:r>
              <a:rPr lang="en-US" sz="3200" i="1" dirty="0"/>
              <a:t>Compare Columns E and L</a:t>
            </a:r>
            <a:r>
              <a:rPr lang="en-US" sz="3200" dirty="0"/>
              <a:t>)</a:t>
            </a:r>
          </a:p>
          <a:p>
            <a:r>
              <a:rPr lang="en-US" sz="3200" dirty="0"/>
              <a:t>Of those who qualified for outcomes with 12+ hours, how many students achieved outcomes? (</a:t>
            </a:r>
            <a:r>
              <a:rPr lang="en-US" sz="3200" i="1" dirty="0"/>
              <a:t>Columns E-K</a:t>
            </a:r>
            <a:r>
              <a:rPr lang="en-US" sz="3200" dirty="0"/>
              <a:t>)</a:t>
            </a:r>
          </a:p>
          <a:p>
            <a:r>
              <a:rPr lang="en-US" sz="3200" dirty="0"/>
              <a:t>Of those who qualified with 12+ hours, how many students completed a pre/post-test pair? Of those, how many achieved a level gain? (</a:t>
            </a:r>
            <a:r>
              <a:rPr lang="en-US" sz="3200" i="1" dirty="0"/>
              <a:t>Columns B-C</a:t>
            </a:r>
            <a:r>
              <a:rPr lang="en-US" sz="3200" dirty="0"/>
              <a:t>)</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solidFill>
                  <a:srgbClr val="FF0000"/>
                </a:solidFill>
              </a:rPr>
              <a:t>Basic Questions:</a:t>
            </a:r>
          </a:p>
        </p:txBody>
      </p:sp>
    </p:spTree>
    <p:extLst>
      <p:ext uri="{BB962C8B-B14F-4D97-AF65-F5344CB8AC3E}">
        <p14:creationId xmlns:p14="http://schemas.microsoft.com/office/powerpoint/2010/main" val="418372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1189" y="5248295"/>
            <a:ext cx="8894922" cy="1384995"/>
          </a:xfrm>
          <a:prstGeom prst="rect">
            <a:avLst/>
          </a:prstGeom>
          <a:noFill/>
          <a:ln>
            <a:solidFill>
              <a:schemeClr val="accent1"/>
            </a:solidFill>
          </a:ln>
        </p:spPr>
        <p:txBody>
          <a:bodyPr wrap="square" rtlCol="0">
            <a:spAutoFit/>
          </a:bodyPr>
          <a:lstStyle/>
          <a:p>
            <a:r>
              <a:rPr lang="en-US" sz="2800" b="1" dirty="0"/>
              <a:t>Solution: </a:t>
            </a:r>
            <a:r>
              <a:rPr lang="en-US" sz="2800" dirty="0"/>
              <a:t>This takes you to the Records – Students – Records </a:t>
            </a:r>
            <a:r>
              <a:rPr lang="en-US" sz="2800" dirty="0" err="1"/>
              <a:t>lister</a:t>
            </a:r>
            <a:r>
              <a:rPr lang="en-US" sz="2800" dirty="0"/>
              <a:t> in TE – that is the </a:t>
            </a:r>
            <a:r>
              <a:rPr lang="en-US" sz="2800" dirty="0" err="1"/>
              <a:t>lister</a:t>
            </a:r>
            <a:r>
              <a:rPr lang="en-US" sz="2800" dirty="0"/>
              <a:t> that includes the records with Labor Force Status.</a:t>
            </a:r>
            <a:endParaRPr lang="en-US" sz="2000" dirty="0"/>
          </a:p>
        </p:txBody>
      </p:sp>
      <p:pic>
        <p:nvPicPr>
          <p:cNvPr id="2" name="Picture 1"/>
          <p:cNvPicPr>
            <a:picLocks noChangeAspect="1"/>
          </p:cNvPicPr>
          <p:nvPr/>
        </p:nvPicPr>
        <p:blipFill>
          <a:blip r:embed="rId2"/>
          <a:stretch>
            <a:fillRect/>
          </a:stretch>
        </p:blipFill>
        <p:spPr>
          <a:xfrm>
            <a:off x="1082552" y="232264"/>
            <a:ext cx="7477125" cy="4705350"/>
          </a:xfrm>
          <a:prstGeom prst="rect">
            <a:avLst/>
          </a:prstGeom>
          <a:ln>
            <a:solidFill>
              <a:schemeClr val="accent1">
                <a:lumMod val="50000"/>
              </a:schemeClr>
            </a:solidFill>
          </a:ln>
        </p:spPr>
      </p:pic>
    </p:spTree>
    <p:extLst>
      <p:ext uri="{BB962C8B-B14F-4D97-AF65-F5344CB8AC3E}">
        <p14:creationId xmlns:p14="http://schemas.microsoft.com/office/powerpoint/2010/main" val="338122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954107"/>
          </a:xfrm>
          <a:prstGeom prst="rect">
            <a:avLst/>
          </a:prstGeom>
          <a:noFill/>
          <a:ln>
            <a:solidFill>
              <a:schemeClr val="accent1"/>
            </a:solidFill>
          </a:ln>
        </p:spPr>
        <p:txBody>
          <a:bodyPr wrap="square" rtlCol="0">
            <a:spAutoFit/>
          </a:bodyPr>
          <a:lstStyle/>
          <a:p>
            <a:r>
              <a:rPr lang="en-US" sz="2800" b="1" dirty="0"/>
              <a:t>Example 2: </a:t>
            </a:r>
            <a:r>
              <a:rPr lang="en-US" sz="2800" dirty="0"/>
              <a:t>the number of CAEP outcomes is lower than expected, and low when compared to the number of enrollees.</a:t>
            </a:r>
            <a:endParaRPr lang="en-US" sz="2000" dirty="0"/>
          </a:p>
        </p:txBody>
      </p:sp>
      <p:sp>
        <p:nvSpPr>
          <p:cNvPr id="4" name="Left Arrow 3"/>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21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a:t>Example 2: </a:t>
            </a:r>
            <a:r>
              <a:rPr lang="en-US" sz="2400" dirty="0"/>
              <a:t>Right click the figures displayed in Columns E, I, and J, and generate the CAEP DIR for the three different groups of students.</a:t>
            </a:r>
          </a:p>
          <a:p>
            <a:pPr marL="285750" indent="-285750">
              <a:buFont typeface="Arial" panose="020B0604020202020204" pitchFamily="34" charset="0"/>
              <a:buChar char="•"/>
            </a:pPr>
            <a:r>
              <a:rPr lang="en-US" sz="2400" dirty="0"/>
              <a:t>Compare the three reports to identify students with missing demographics and less than 12 hours of instruction.</a:t>
            </a:r>
          </a:p>
          <a:p>
            <a:pPr marL="285750" indent="-285750">
              <a:buFont typeface="Arial" panose="020B0604020202020204" pitchFamily="34" charset="0"/>
              <a:buChar char="•"/>
            </a:pPr>
            <a:r>
              <a:rPr lang="en-US" sz="2400" dirty="0"/>
              <a:t>Review DIR items specific to the outcome in question – in this example look at items 25a/25b for Employment and items 26a/26b for Wages.</a:t>
            </a:r>
          </a:p>
          <a:p>
            <a:pPr marL="285750" indent="-285750">
              <a:buFont typeface="Arial" panose="020B0604020202020204" pitchFamily="34" charset="0"/>
              <a:buChar char="•"/>
            </a:pPr>
            <a:r>
              <a:rPr lang="en-US" sz="2400" dirty="0"/>
              <a:t>High totals in 25b and 26b suggest “data clean up” is necessary to improve these outcomes.</a:t>
            </a:r>
          </a:p>
          <a:p>
            <a:pPr marL="285750" indent="-285750">
              <a:buFont typeface="Arial" panose="020B0604020202020204" pitchFamily="34" charset="0"/>
              <a:buChar char="•"/>
            </a:pPr>
            <a:r>
              <a:rPr lang="en-US" sz="2400" dirty="0"/>
              <a:t>Low totals in 25b/26b in relation to totals in 25a/26a suggest that the data is “clean” – but you may just need to input more positive outcomes.</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62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597875"/>
            <a:ext cx="10451769" cy="4319182"/>
          </a:xfrm>
          <a:prstGeom prst="rect">
            <a:avLst/>
          </a:prstGeom>
          <a:ln>
            <a:solidFill>
              <a:schemeClr val="accent1">
                <a:lumMod val="50000"/>
              </a:schemeClr>
            </a:solidFill>
          </a:ln>
        </p:spPr>
      </p:pic>
      <p:sp>
        <p:nvSpPr>
          <p:cNvPr id="3" name="TextBox 2"/>
          <p:cNvSpPr txBox="1"/>
          <p:nvPr/>
        </p:nvSpPr>
        <p:spPr>
          <a:xfrm>
            <a:off x="526211" y="5059235"/>
            <a:ext cx="10964174" cy="1815882"/>
          </a:xfrm>
          <a:prstGeom prst="rect">
            <a:avLst/>
          </a:prstGeom>
          <a:noFill/>
          <a:ln>
            <a:solidFill>
              <a:schemeClr val="accent1"/>
            </a:solidFill>
          </a:ln>
        </p:spPr>
        <p:txBody>
          <a:bodyPr wrap="square" rtlCol="0">
            <a:spAutoFit/>
          </a:bodyPr>
          <a:lstStyle/>
          <a:p>
            <a:r>
              <a:rPr lang="en-US" sz="2800" b="1" dirty="0"/>
              <a:t>Example 3: </a:t>
            </a:r>
            <a:r>
              <a:rPr lang="en-US" sz="2800" dirty="0"/>
              <a:t>the number of CAEP outcomes is lower than expected, and low when compared to the number of enrollees.</a:t>
            </a:r>
          </a:p>
          <a:p>
            <a:r>
              <a:rPr lang="en-US" sz="2800" dirty="0"/>
              <a:t>Use the </a:t>
            </a:r>
            <a:r>
              <a:rPr lang="en-US" sz="2800" b="1" i="1" dirty="0"/>
              <a:t>CAEP DIR items 23-27 </a:t>
            </a:r>
            <a:r>
              <a:rPr lang="en-US" sz="2800" dirty="0"/>
              <a:t>to evaluate the likely source of the problem.</a:t>
            </a:r>
            <a:endParaRPr lang="en-US" sz="2000" dirty="0"/>
          </a:p>
        </p:txBody>
      </p:sp>
    </p:spTree>
    <p:extLst>
      <p:ext uri="{BB962C8B-B14F-4D97-AF65-F5344CB8AC3E}">
        <p14:creationId xmlns:p14="http://schemas.microsoft.com/office/powerpoint/2010/main" val="375089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8678174" y="625257"/>
            <a:ext cx="2984739" cy="1938992"/>
          </a:xfrm>
          <a:prstGeom prst="rect">
            <a:avLst/>
          </a:prstGeom>
          <a:solidFill>
            <a:schemeClr val="bg1"/>
          </a:solidFill>
          <a:ln>
            <a:solidFill>
              <a:schemeClr val="accent1"/>
            </a:solidFill>
          </a:ln>
        </p:spPr>
        <p:txBody>
          <a:bodyPr wrap="square" rtlCol="0">
            <a:spAutoFit/>
          </a:bodyPr>
          <a:lstStyle/>
          <a:p>
            <a:r>
              <a:rPr lang="en-US" sz="2000" dirty="0"/>
              <a:t>In </a:t>
            </a:r>
            <a:r>
              <a:rPr lang="en-US" sz="2000" b="1" dirty="0"/>
              <a:t>23a-23b</a:t>
            </a:r>
            <a:r>
              <a:rPr lang="en-US" sz="2000" dirty="0"/>
              <a:t> for HSD/HSE, there are almost as many who marked the outcome &amp; did not qualify as there are those who achieved the outcome.</a:t>
            </a:r>
          </a:p>
        </p:txBody>
      </p:sp>
      <p:sp>
        <p:nvSpPr>
          <p:cNvPr id="4" name="TextBox 3"/>
          <p:cNvSpPr txBox="1"/>
          <p:nvPr/>
        </p:nvSpPr>
        <p:spPr>
          <a:xfrm>
            <a:off x="8658046" y="2813491"/>
            <a:ext cx="3211901" cy="1631216"/>
          </a:xfrm>
          <a:prstGeom prst="rect">
            <a:avLst/>
          </a:prstGeom>
          <a:solidFill>
            <a:schemeClr val="bg1"/>
          </a:solidFill>
          <a:ln>
            <a:solidFill>
              <a:schemeClr val="accent1"/>
            </a:solidFill>
          </a:ln>
        </p:spPr>
        <p:txBody>
          <a:bodyPr wrap="square" rtlCol="0">
            <a:spAutoFit/>
          </a:bodyPr>
          <a:lstStyle/>
          <a:p>
            <a:r>
              <a:rPr lang="en-US" sz="2000" dirty="0"/>
              <a:t>In </a:t>
            </a:r>
            <a:r>
              <a:rPr lang="en-US" sz="2000" b="1" dirty="0"/>
              <a:t>25a-25b</a:t>
            </a:r>
            <a:r>
              <a:rPr lang="en-US" sz="2000" dirty="0"/>
              <a:t> for Employment, almost all who marked an employment outcome qualified for the CAEP outcome.</a:t>
            </a:r>
          </a:p>
        </p:txBody>
      </p:sp>
    </p:spTree>
    <p:extLst>
      <p:ext uri="{BB962C8B-B14F-4D97-AF65-F5344CB8AC3E}">
        <p14:creationId xmlns:p14="http://schemas.microsoft.com/office/powerpoint/2010/main" val="1797395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3834</TotalTime>
  <Words>2219</Words>
  <Application>Microsoft Macintosh PowerPoint</Application>
  <PresentationFormat>Widescreen</PresentationFormat>
  <Paragraphs>149</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CAEP Supplemental Handout</vt:lpstr>
      <vt:lpstr>Examples of Agency Level Data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Consortium Level Data Evaluation</vt:lpstr>
      <vt:lpstr>PowerPoint Presentation</vt:lpstr>
      <vt:lpstr>Creating Excel Spreadsheets in TE</vt:lpstr>
      <vt:lpstr>Making Simple Calculations in Excel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6: Making Simple Calculations in Excel</vt:lpstr>
      <vt:lpstr>Making Simple Calculations in Excel</vt:lpstr>
      <vt:lpstr>Making Simple Calculations in Excel</vt:lpstr>
      <vt:lpstr>Making Simple Calculations in Excel</vt:lpstr>
      <vt:lpstr>Making Simple Calculations in Excel</vt:lpstr>
      <vt:lpstr>Example 7: Creating Charts and Graphs in Excel</vt:lpstr>
      <vt:lpstr>Creating Charts and Graphs in Excel</vt:lpstr>
      <vt:lpstr>PowerPoint Presentation</vt:lpstr>
      <vt:lpstr>PowerPoint Presentation</vt:lpstr>
      <vt:lpstr>Basic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Regional Data Dive</dc:title>
  <dc:creator>Jay Wright</dc:creator>
  <cp:lastModifiedBy>Veronica Parker</cp:lastModifiedBy>
  <cp:revision>95</cp:revision>
  <cp:lastPrinted>2019-04-08T14:18:00Z</cp:lastPrinted>
  <dcterms:created xsi:type="dcterms:W3CDTF">2019-01-30T18:23:53Z</dcterms:created>
  <dcterms:modified xsi:type="dcterms:W3CDTF">2021-05-25T15:27:12Z</dcterms:modified>
</cp:coreProperties>
</file>