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4"/>
  </p:notesMasterIdLst>
  <p:handoutMasterIdLst>
    <p:handoutMasterId r:id="rId45"/>
  </p:handoutMasterIdLst>
  <p:sldIdLst>
    <p:sldId id="609" r:id="rId2"/>
    <p:sldId id="688" r:id="rId3"/>
    <p:sldId id="690" r:id="rId4"/>
    <p:sldId id="691" r:id="rId5"/>
    <p:sldId id="692" r:id="rId6"/>
    <p:sldId id="719" r:id="rId7"/>
    <p:sldId id="697" r:id="rId8"/>
    <p:sldId id="661" r:id="rId9"/>
    <p:sldId id="698" r:id="rId10"/>
    <p:sldId id="703" r:id="rId11"/>
    <p:sldId id="699" r:id="rId12"/>
    <p:sldId id="700" r:id="rId13"/>
    <p:sldId id="704" r:id="rId14"/>
    <p:sldId id="701" r:id="rId15"/>
    <p:sldId id="705" r:id="rId16"/>
    <p:sldId id="706" r:id="rId17"/>
    <p:sldId id="672" r:id="rId18"/>
    <p:sldId id="712" r:id="rId19"/>
    <p:sldId id="727" r:id="rId20"/>
    <p:sldId id="707" r:id="rId21"/>
    <p:sldId id="708" r:id="rId22"/>
    <p:sldId id="713" r:id="rId23"/>
    <p:sldId id="709" r:id="rId24"/>
    <p:sldId id="711" r:id="rId25"/>
    <p:sldId id="730" r:id="rId26"/>
    <p:sldId id="710" r:id="rId27"/>
    <p:sldId id="715" r:id="rId28"/>
    <p:sldId id="718" r:id="rId29"/>
    <p:sldId id="714" r:id="rId30"/>
    <p:sldId id="720" r:id="rId31"/>
    <p:sldId id="717" r:id="rId32"/>
    <p:sldId id="722" r:id="rId33"/>
    <p:sldId id="716" r:id="rId34"/>
    <p:sldId id="723" r:id="rId35"/>
    <p:sldId id="721" r:id="rId36"/>
    <p:sldId id="725" r:id="rId37"/>
    <p:sldId id="729" r:id="rId38"/>
    <p:sldId id="728" r:id="rId39"/>
    <p:sldId id="694" r:id="rId40"/>
    <p:sldId id="634" r:id="rId41"/>
    <p:sldId id="695" r:id="rId42"/>
    <p:sldId id="696" r:id="rId4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6" autoAdjust="0"/>
    <p:restoredTop sz="91655" autoAdjust="0"/>
  </p:normalViewPr>
  <p:slideViewPr>
    <p:cSldViewPr snapToGrid="0">
      <p:cViewPr varScale="1">
        <p:scale>
          <a:sx n="70" d="100"/>
          <a:sy n="70" d="100"/>
        </p:scale>
        <p:origin x="1284" y="48"/>
      </p:cViewPr>
      <p:guideLst>
        <p:guide orient="horz" pos="2160"/>
        <p:guide pos="2880"/>
        <p:guide pos="5472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86"/>
    </p:cViewPr>
  </p:sorterViewPr>
  <p:notesViewPr>
    <p:cSldViewPr snapToGrid="0" showGuides="1">
      <p:cViewPr varScale="1">
        <p:scale>
          <a:sx n="132" d="100"/>
          <a:sy n="132" d="100"/>
        </p:scale>
        <p:origin x="11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C04EE-F977-44AD-B37B-8B500572F354}" type="doc">
      <dgm:prSet loTypeId="urn:microsoft.com/office/officeart/2005/8/layout/matrix2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D11FC3-1911-4859-B41B-363C965C94E6}">
      <dgm:prSet phldrT="[Text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Lo Performance</a:t>
          </a:r>
        </a:p>
        <a:p>
          <a:r>
            <a:rPr lang="en-US" b="1" dirty="0">
              <a:solidFill>
                <a:schemeClr val="tx1"/>
              </a:solidFill>
            </a:rPr>
            <a:t>Hi Persistence</a:t>
          </a:r>
        </a:p>
      </dgm:t>
    </dgm:pt>
    <dgm:pt modelId="{0C42D001-6AF9-4272-A062-7FB85659B537}" type="parTrans" cxnId="{8CA32C01-1C19-40C5-B3EE-1322F79EEDA6}">
      <dgm:prSet/>
      <dgm:spPr/>
      <dgm:t>
        <a:bodyPr/>
        <a:lstStyle/>
        <a:p>
          <a:endParaRPr lang="en-US"/>
        </a:p>
      </dgm:t>
    </dgm:pt>
    <dgm:pt modelId="{1B812340-F3C2-4EE4-94BE-A8A8EF8AFE0A}" type="sibTrans" cxnId="{8CA32C01-1C19-40C5-B3EE-1322F79EEDA6}">
      <dgm:prSet/>
      <dgm:spPr/>
      <dgm:t>
        <a:bodyPr/>
        <a:lstStyle/>
        <a:p>
          <a:endParaRPr lang="en-US"/>
        </a:p>
      </dgm:t>
    </dgm:pt>
    <dgm:pt modelId="{1467B7BA-CE09-4B09-9728-36D94370B24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Hi Performance</a:t>
          </a:r>
        </a:p>
        <a:p>
          <a:r>
            <a:rPr lang="en-US" dirty="0"/>
            <a:t>Hi Persistence</a:t>
          </a:r>
        </a:p>
      </dgm:t>
    </dgm:pt>
    <dgm:pt modelId="{8E576AA4-9C2E-491B-8248-F0079B0EE821}" type="parTrans" cxnId="{7E8737D5-5562-43E4-A88A-5203198EAC33}">
      <dgm:prSet/>
      <dgm:spPr/>
      <dgm:t>
        <a:bodyPr/>
        <a:lstStyle/>
        <a:p>
          <a:endParaRPr lang="en-US"/>
        </a:p>
      </dgm:t>
    </dgm:pt>
    <dgm:pt modelId="{A5077DE1-F8FA-4D06-B140-153EE1DA1FF7}" type="sibTrans" cxnId="{7E8737D5-5562-43E4-A88A-5203198EAC33}">
      <dgm:prSet/>
      <dgm:spPr/>
      <dgm:t>
        <a:bodyPr/>
        <a:lstStyle/>
        <a:p>
          <a:endParaRPr lang="en-US"/>
        </a:p>
      </dgm:t>
    </dgm:pt>
    <dgm:pt modelId="{E28CAB8F-9AEC-4DE4-A1EE-5D2388B766A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Lo Performance</a:t>
          </a:r>
        </a:p>
        <a:p>
          <a:r>
            <a:rPr lang="en-US" dirty="0"/>
            <a:t>Lo Persistence</a:t>
          </a:r>
        </a:p>
      </dgm:t>
    </dgm:pt>
    <dgm:pt modelId="{247B5429-FAD9-4757-A72B-60D0E1F32290}" type="parTrans" cxnId="{137591AE-719C-46E3-9E19-C622B70AFBB7}">
      <dgm:prSet/>
      <dgm:spPr/>
      <dgm:t>
        <a:bodyPr/>
        <a:lstStyle/>
        <a:p>
          <a:endParaRPr lang="en-US"/>
        </a:p>
      </dgm:t>
    </dgm:pt>
    <dgm:pt modelId="{D8809E33-64F5-48D4-B826-C1E877BFFD58}" type="sibTrans" cxnId="{137591AE-719C-46E3-9E19-C622B70AFBB7}">
      <dgm:prSet/>
      <dgm:spPr/>
      <dgm:t>
        <a:bodyPr/>
        <a:lstStyle/>
        <a:p>
          <a:endParaRPr lang="en-US"/>
        </a:p>
      </dgm:t>
    </dgm:pt>
    <dgm:pt modelId="{28856DEB-E82B-4F97-B6F7-B5A106BF16AA}">
      <dgm:prSet phldrT="[Text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Hi Performance</a:t>
          </a:r>
        </a:p>
        <a:p>
          <a:r>
            <a:rPr lang="en-US" b="1" dirty="0">
              <a:solidFill>
                <a:schemeClr val="tx1"/>
              </a:solidFill>
            </a:rPr>
            <a:t>Lo Persistence</a:t>
          </a:r>
        </a:p>
      </dgm:t>
    </dgm:pt>
    <dgm:pt modelId="{DC7F6A4D-5C63-4B47-A2F3-73F5244F16D4}" type="parTrans" cxnId="{5C0F6E1B-EFE1-4735-9552-0E0BAA4C36BB}">
      <dgm:prSet/>
      <dgm:spPr/>
      <dgm:t>
        <a:bodyPr/>
        <a:lstStyle/>
        <a:p>
          <a:endParaRPr lang="en-US"/>
        </a:p>
      </dgm:t>
    </dgm:pt>
    <dgm:pt modelId="{486B885C-E543-449E-A545-441C5B254626}" type="sibTrans" cxnId="{5C0F6E1B-EFE1-4735-9552-0E0BAA4C36BB}">
      <dgm:prSet/>
      <dgm:spPr/>
      <dgm:t>
        <a:bodyPr/>
        <a:lstStyle/>
        <a:p>
          <a:endParaRPr lang="en-US"/>
        </a:p>
      </dgm:t>
    </dgm:pt>
    <dgm:pt modelId="{5E2B6EC9-1BFC-4340-AAC8-C0549908783E}" type="pres">
      <dgm:prSet presAssocID="{9EBC04EE-F977-44AD-B37B-8B500572F35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FDAC4B-665D-457A-9D54-1F09EDFBFB4D}" type="pres">
      <dgm:prSet presAssocID="{9EBC04EE-F977-44AD-B37B-8B500572F354}" presName="axisShape" presStyleLbl="bgShp" presStyleIdx="0" presStyleCnt="1" custLinFactNeighborX="-1085" custLinFactNeighborY="-767"/>
      <dgm:spPr/>
    </dgm:pt>
    <dgm:pt modelId="{254FA08E-C0AA-470B-9E09-F4AB6955C68B}" type="pres">
      <dgm:prSet presAssocID="{9EBC04EE-F977-44AD-B37B-8B500572F354}" presName="rect1" presStyleLbl="node1" presStyleIdx="0" presStyleCnt="4" custLinFactNeighborX="-32683" custLinFactNeighborY="-16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C65B2-48A6-4196-BB9B-227D6AA5474F}" type="pres">
      <dgm:prSet presAssocID="{9EBC04EE-F977-44AD-B37B-8B500572F354}" presName="rect2" presStyleLbl="node1" presStyleIdx="1" presStyleCnt="4" custLinFactNeighborX="40409" custLinFactNeighborY="-16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4C795-77C4-4F3E-B12F-B81D071FB9DD}" type="pres">
      <dgm:prSet presAssocID="{9EBC04EE-F977-44AD-B37B-8B500572F354}" presName="rect3" presStyleLbl="node1" presStyleIdx="2" presStyleCnt="4" custLinFactNeighborX="-29712" custLinFactNeighborY="2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CAE6E-98DE-4791-A5B6-916830D3F238}" type="pres">
      <dgm:prSet presAssocID="{9EBC04EE-F977-44AD-B37B-8B500572F354}" presName="rect4" presStyleLbl="node1" presStyleIdx="3" presStyleCnt="4" custLinFactNeighborX="43974" custLinFactNeighborY="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5C359C-38F1-43FC-8C2E-74D5FCB66C89}" type="presOf" srcId="{9EBC04EE-F977-44AD-B37B-8B500572F354}" destId="{5E2B6EC9-1BFC-4340-AAC8-C0549908783E}" srcOrd="0" destOrd="0" presId="urn:microsoft.com/office/officeart/2005/8/layout/matrix2"/>
    <dgm:cxn modelId="{7E8737D5-5562-43E4-A88A-5203198EAC33}" srcId="{9EBC04EE-F977-44AD-B37B-8B500572F354}" destId="{1467B7BA-CE09-4B09-9728-36D94370B246}" srcOrd="1" destOrd="0" parTransId="{8E576AA4-9C2E-491B-8248-F0079B0EE821}" sibTransId="{A5077DE1-F8FA-4D06-B140-153EE1DA1FF7}"/>
    <dgm:cxn modelId="{5C0F6E1B-EFE1-4735-9552-0E0BAA4C36BB}" srcId="{9EBC04EE-F977-44AD-B37B-8B500572F354}" destId="{28856DEB-E82B-4F97-B6F7-B5A106BF16AA}" srcOrd="3" destOrd="0" parTransId="{DC7F6A4D-5C63-4B47-A2F3-73F5244F16D4}" sibTransId="{486B885C-E543-449E-A545-441C5B254626}"/>
    <dgm:cxn modelId="{8CA32C01-1C19-40C5-B3EE-1322F79EEDA6}" srcId="{9EBC04EE-F977-44AD-B37B-8B500572F354}" destId="{27D11FC3-1911-4859-B41B-363C965C94E6}" srcOrd="0" destOrd="0" parTransId="{0C42D001-6AF9-4272-A062-7FB85659B537}" sibTransId="{1B812340-F3C2-4EE4-94BE-A8A8EF8AFE0A}"/>
    <dgm:cxn modelId="{BC60AB8B-11D6-4EDE-9904-580182B567FC}" type="presOf" srcId="{E28CAB8F-9AEC-4DE4-A1EE-5D2388B766AA}" destId="{C024C795-77C4-4F3E-B12F-B81D071FB9DD}" srcOrd="0" destOrd="0" presId="urn:microsoft.com/office/officeart/2005/8/layout/matrix2"/>
    <dgm:cxn modelId="{AA204FFC-7F8A-4B6A-908C-694C6E0D104A}" type="presOf" srcId="{28856DEB-E82B-4F97-B6F7-B5A106BF16AA}" destId="{83ACAE6E-98DE-4791-A5B6-916830D3F238}" srcOrd="0" destOrd="0" presId="urn:microsoft.com/office/officeart/2005/8/layout/matrix2"/>
    <dgm:cxn modelId="{A539B43B-9DCF-46DF-A974-182BD9956F06}" type="presOf" srcId="{27D11FC3-1911-4859-B41B-363C965C94E6}" destId="{254FA08E-C0AA-470B-9E09-F4AB6955C68B}" srcOrd="0" destOrd="0" presId="urn:microsoft.com/office/officeart/2005/8/layout/matrix2"/>
    <dgm:cxn modelId="{E10DC83C-5B55-4BC0-A555-AC40388E0278}" type="presOf" srcId="{1467B7BA-CE09-4B09-9728-36D94370B246}" destId="{601C65B2-48A6-4196-BB9B-227D6AA5474F}" srcOrd="0" destOrd="0" presId="urn:microsoft.com/office/officeart/2005/8/layout/matrix2"/>
    <dgm:cxn modelId="{137591AE-719C-46E3-9E19-C622B70AFBB7}" srcId="{9EBC04EE-F977-44AD-B37B-8B500572F354}" destId="{E28CAB8F-9AEC-4DE4-A1EE-5D2388B766AA}" srcOrd="2" destOrd="0" parTransId="{247B5429-FAD9-4757-A72B-60D0E1F32290}" sibTransId="{D8809E33-64F5-48D4-B826-C1E877BFFD58}"/>
    <dgm:cxn modelId="{89C8A10C-8D48-4E84-9A13-A8C8D5E59BBA}" type="presParOf" srcId="{5E2B6EC9-1BFC-4340-AAC8-C0549908783E}" destId="{6FFDAC4B-665D-457A-9D54-1F09EDFBFB4D}" srcOrd="0" destOrd="0" presId="urn:microsoft.com/office/officeart/2005/8/layout/matrix2"/>
    <dgm:cxn modelId="{CB4DBBF3-3B1D-4FEE-B1B1-0E22B282F1FB}" type="presParOf" srcId="{5E2B6EC9-1BFC-4340-AAC8-C0549908783E}" destId="{254FA08E-C0AA-470B-9E09-F4AB6955C68B}" srcOrd="1" destOrd="0" presId="urn:microsoft.com/office/officeart/2005/8/layout/matrix2"/>
    <dgm:cxn modelId="{433CA9A6-0F51-49BC-B33F-1A99D818DD83}" type="presParOf" srcId="{5E2B6EC9-1BFC-4340-AAC8-C0549908783E}" destId="{601C65B2-48A6-4196-BB9B-227D6AA5474F}" srcOrd="2" destOrd="0" presId="urn:microsoft.com/office/officeart/2005/8/layout/matrix2"/>
    <dgm:cxn modelId="{AEA26265-88A4-411B-A29F-E154026C1EC3}" type="presParOf" srcId="{5E2B6EC9-1BFC-4340-AAC8-C0549908783E}" destId="{C024C795-77C4-4F3E-B12F-B81D071FB9DD}" srcOrd="3" destOrd="0" presId="urn:microsoft.com/office/officeart/2005/8/layout/matrix2"/>
    <dgm:cxn modelId="{3F5E3E98-4BCE-47F9-9EA2-851125FF41C4}" type="presParOf" srcId="{5E2B6EC9-1BFC-4340-AAC8-C0549908783E}" destId="{83ACAE6E-98DE-4791-A5B6-916830D3F23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DAC4B-665D-457A-9D54-1F09EDFBFB4D}">
      <dsp:nvSpPr>
        <dsp:cNvPr id="0" name=""/>
        <dsp:cNvSpPr/>
      </dsp:nvSpPr>
      <dsp:spPr>
        <a:xfrm>
          <a:off x="1374363" y="0"/>
          <a:ext cx="4776718" cy="477671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FA08E-C0AA-470B-9E09-F4AB6955C68B}">
      <dsp:nvSpPr>
        <dsp:cNvPr id="0" name=""/>
        <dsp:cNvSpPr/>
      </dsp:nvSpPr>
      <dsp:spPr>
        <a:xfrm>
          <a:off x="1112207" y="0"/>
          <a:ext cx="1910687" cy="1910687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Lo Performance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Hi Persistence</a:t>
          </a:r>
        </a:p>
      </dsp:txBody>
      <dsp:txXfrm>
        <a:off x="1205479" y="93272"/>
        <a:ext cx="1724143" cy="1724143"/>
      </dsp:txXfrm>
    </dsp:sp>
    <dsp:sp modelId="{601C65B2-48A6-4196-BB9B-227D6AA5474F}">
      <dsp:nvSpPr>
        <dsp:cNvPr id="0" name=""/>
        <dsp:cNvSpPr/>
      </dsp:nvSpPr>
      <dsp:spPr>
        <a:xfrm>
          <a:off x="4753824" y="0"/>
          <a:ext cx="1910687" cy="191068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Hi Performance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Hi Persistence</a:t>
          </a:r>
        </a:p>
      </dsp:txBody>
      <dsp:txXfrm>
        <a:off x="4847096" y="93272"/>
        <a:ext cx="1724143" cy="1724143"/>
      </dsp:txXfrm>
    </dsp:sp>
    <dsp:sp modelId="{C024C795-77C4-4F3E-B12F-B81D071FB9DD}">
      <dsp:nvSpPr>
        <dsp:cNvPr id="0" name=""/>
        <dsp:cNvSpPr/>
      </dsp:nvSpPr>
      <dsp:spPr>
        <a:xfrm>
          <a:off x="1168973" y="2612310"/>
          <a:ext cx="1910687" cy="191068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Lo Performance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Lo Persistence</a:t>
          </a:r>
        </a:p>
      </dsp:txBody>
      <dsp:txXfrm>
        <a:off x="1262245" y="2705582"/>
        <a:ext cx="1724143" cy="1724143"/>
      </dsp:txXfrm>
    </dsp:sp>
    <dsp:sp modelId="{83ACAE6E-98DE-4791-A5B6-916830D3F238}">
      <dsp:nvSpPr>
        <dsp:cNvPr id="0" name=""/>
        <dsp:cNvSpPr/>
      </dsp:nvSpPr>
      <dsp:spPr>
        <a:xfrm>
          <a:off x="4821940" y="2568938"/>
          <a:ext cx="1910687" cy="1910687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Hi Performance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Lo Persistence</a:t>
          </a:r>
        </a:p>
      </dsp:txBody>
      <dsp:txXfrm>
        <a:off x="4915212" y="2662210"/>
        <a:ext cx="1724143" cy="1724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0" tIns="46221" rIns="92440" bIns="462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2440" tIns="46221" rIns="92440" bIns="46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sas.org/dataportal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8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Concludes</a:t>
            </a:r>
            <a:r>
              <a:rPr lang="en-US" baseline="0" dirty="0"/>
              <a:t> this section. </a:t>
            </a:r>
          </a:p>
          <a:p>
            <a:r>
              <a:rPr lang="en-US" baseline="0" dirty="0"/>
              <a:t>Transition to Statewide partner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BE310-F03C-40FC-971E-790A50D9D35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72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https://www2.casas.org/dataportal/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Table 4, 4b, </a:t>
            </a:r>
            <a:r>
              <a:rPr lang="en-US" dirty="0" err="1"/>
              <a:t>Persister</a:t>
            </a:r>
            <a:r>
              <a:rPr lang="en-US" dirty="0"/>
              <a:t> for agencies</a:t>
            </a:r>
            <a:r>
              <a:rPr lang="en-US" baseline="0" dirty="0"/>
              <a:t> plus </a:t>
            </a:r>
            <a:r>
              <a:rPr lang="en-US" dirty="0"/>
              <a:t> statewide statistics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8E635-4F98-4A2A-AFF8-6452338CE9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2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Concludes</a:t>
            </a:r>
            <a:r>
              <a:rPr lang="en-US" baseline="0" dirty="0"/>
              <a:t> this section. </a:t>
            </a:r>
          </a:p>
          <a:p>
            <a:r>
              <a:rPr lang="en-US" baseline="0" dirty="0"/>
              <a:t>Transition to Statewide partner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BE310-F03C-40FC-971E-790A50D9D35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83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8E635-4F98-4A2A-AFF8-6452338CE9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3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Concludes</a:t>
            </a:r>
            <a:r>
              <a:rPr lang="en-US" baseline="0" dirty="0"/>
              <a:t> this section. </a:t>
            </a:r>
          </a:p>
          <a:p>
            <a:r>
              <a:rPr lang="en-US" baseline="0" dirty="0"/>
              <a:t>Transition to Statewide partner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BE310-F03C-40FC-971E-790A50D9D35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93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934285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31675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89662" y="1136"/>
            <a:ext cx="747712" cy="365760"/>
          </a:xfrm>
        </p:spPr>
        <p:txBody>
          <a:bodyPr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" y="94392"/>
            <a:ext cx="1291390" cy="44617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94341" y="4880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+mn-lt"/>
              </a:rPr>
              <a:t>Comprehensive Adult Student Assessment Systems</a:t>
            </a:r>
            <a:endParaRPr lang="en-US" sz="1200" baseline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1143000"/>
            <a:ext cx="1905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143000"/>
            <a:ext cx="62484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713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B4B4-0D55-42EC-9ECF-7C262B0B8F7E}" type="datetime1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306C-9A1D-49EC-A41D-4E363A08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5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>
            <a:normAutofit/>
          </a:bodyPr>
          <a:lstStyle>
            <a:lvl1pPr marL="34290" indent="0">
              <a:buNone/>
              <a:defRPr sz="2800" b="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566814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323"/>
            <a:ext cx="7772400" cy="1362075"/>
          </a:xfrm>
          <a:ln>
            <a:noFill/>
          </a:ln>
        </p:spPr>
        <p:txBody>
          <a:bodyPr anchor="b">
            <a:noAutofit/>
          </a:bodyPr>
          <a:lstStyle>
            <a:lvl1pPr algn="l">
              <a:buNone/>
              <a:defRPr sz="4400" b="1" cap="none" baseline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89857"/>
            <a:ext cx="8382000" cy="1069848"/>
          </a:xfrm>
        </p:spPr>
        <p:txBody>
          <a:bodyPr anchor="ctr">
            <a:normAutofit/>
          </a:bodyPr>
          <a:lstStyle>
            <a:lvl1pPr>
              <a:defRPr sz="4400" b="0" i="0" cap="none" baseline="0"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9705"/>
            <a:ext cx="4041648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559705"/>
            <a:ext cx="4041775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810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29"/>
            <a:ext cx="8229600" cy="1069848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247888" y="6556929"/>
            <a:ext cx="521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401CF334-2D5C-4859-84A6-CA7E6E43FAE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496" y="399144"/>
            <a:ext cx="3383280" cy="877824"/>
          </a:xfrm>
        </p:spPr>
        <p:txBody>
          <a:bodyPr anchor="b">
            <a:normAutofit/>
          </a:bodyPr>
          <a:lstStyle>
            <a:lvl1pPr algn="l">
              <a:buNone/>
              <a:defRPr sz="2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276968"/>
            <a:ext cx="3383280" cy="5314333"/>
          </a:xfrm>
        </p:spPr>
        <p:txBody>
          <a:bodyPr>
            <a:normAutofit/>
          </a:bodyPr>
          <a:lstStyle>
            <a:lvl1pPr marL="6858" indent="0">
              <a:buNone/>
              <a:defRPr sz="24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350" y="573313"/>
            <a:ext cx="586803" cy="5856515"/>
          </a:xfrm>
        </p:spPr>
        <p:txBody>
          <a:bodyPr vert="vert270" lIns="45720" tIns="0" rIns="45720" anchor="t">
            <a:normAutofit/>
          </a:bodyPr>
          <a:lstStyle>
            <a:lvl1pPr algn="ctr">
              <a:buNone/>
              <a:defRPr sz="2400"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03671" y="573313"/>
            <a:ext cx="4572000" cy="5856515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9832" y="573314"/>
            <a:ext cx="2869411" cy="5856514"/>
          </a:xfrm>
        </p:spPr>
        <p:txBody>
          <a:bodyPr lIns="0" tIns="0" rIns="4572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574119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0918"/>
            <a:ext cx="8229600" cy="4875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19812"/>
            <a:ext cx="808702" cy="29315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95130" y="52257"/>
            <a:ext cx="424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baseline="0" dirty="0">
                <a:solidFill>
                  <a:schemeClr val="accent1"/>
                </a:solidFill>
              </a:rPr>
              <a:t>www.casas.org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496457" y="66102"/>
            <a:ext cx="61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CASAS 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Webinar,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October 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-3967062" y="48969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866FA7-310A-45AC-8EB5-9AC811897636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10" name="Date Placeholder 4"/>
          <p:cNvSpPr txBox="1">
            <a:spLocks/>
          </p:cNvSpPr>
          <p:nvPr userDrawn="1"/>
        </p:nvSpPr>
        <p:spPr>
          <a:xfrm>
            <a:off x="476922" y="65611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October 21,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2" r:id="rId12"/>
    <p:sldLayoutId id="214748371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1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bg1">
            <a:lumMod val="50000"/>
          </a:schemeClr>
        </a:buClr>
        <a:buFont typeface="Georgia"/>
        <a:buChar char="▫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asas.org/training-and-support/casas-peer-communities/california-adult-education-accountability-and-assessment/training-and-networking/networking-meetings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AS Contact information"/>
          <p:cNvSpPr txBox="1">
            <a:spLocks/>
          </p:cNvSpPr>
          <p:nvPr/>
        </p:nvSpPr>
        <p:spPr>
          <a:xfrm>
            <a:off x="2824218" y="6342481"/>
            <a:ext cx="5849881" cy="47009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600" dirty="0">
                <a:hlinkClick r:id="rId3"/>
              </a:rPr>
              <a:t>www.casas.org</a:t>
            </a:r>
            <a:endParaRPr lang="en-US" sz="1600" dirty="0"/>
          </a:p>
        </p:txBody>
      </p:sp>
      <p:sp>
        <p:nvSpPr>
          <p:cNvPr id="10" name="Date on First Slide"/>
          <p:cNvSpPr txBox="1">
            <a:spLocks/>
          </p:cNvSpPr>
          <p:nvPr/>
        </p:nvSpPr>
        <p:spPr>
          <a:xfrm>
            <a:off x="7376507" y="3899938"/>
            <a:ext cx="1538893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72254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CAEP Data Dive</a:t>
            </a:r>
            <a:br>
              <a:rPr lang="en-US" sz="4000" dirty="0" smtClean="0"/>
            </a:br>
            <a:r>
              <a:rPr lang="en-US" sz="4000" dirty="0" smtClean="0"/>
              <a:t>May 25, 2021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94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70" y="386045"/>
            <a:ext cx="6792515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NRS Local Performance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7625" y="1624083"/>
            <a:ext cx="6646460" cy="366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Use TE reports &amp; CASAS data portal to determine performance goals for your local agency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45698-3F0F-4DC8-994F-0554F33CBA2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70" y="4231931"/>
            <a:ext cx="2699495" cy="1870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325" y="3164042"/>
            <a:ext cx="4953475" cy="2687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01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79" y="488131"/>
            <a:ext cx="51435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Review – NRS Table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67B1F67-6803-461D-9D48-220A92D1A05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38" y="1703435"/>
            <a:ext cx="6141713" cy="33325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47079" y="5292599"/>
            <a:ext cx="745963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Table 4 = Gains by Educational Functioning Level = Reports learners who entered program at one Instructional Level and finished the program year (June 30) at a higher level.</a:t>
            </a:r>
          </a:p>
        </p:txBody>
      </p:sp>
    </p:spTree>
    <p:extLst>
      <p:ext uri="{BB962C8B-B14F-4D97-AF65-F5344CB8AC3E}">
        <p14:creationId xmlns:p14="http://schemas.microsoft.com/office/powerpoint/2010/main" val="39226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06" y="605740"/>
            <a:ext cx="51435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Review – NRS Table 4B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67B1F67-6803-461D-9D48-220A92D1A05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92907" y="4998110"/>
            <a:ext cx="7309397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Table 4B = S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ame</a:t>
            </a: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 level advancement information as Table 4 (but without 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PoPs</a:t>
            </a: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  <a:b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2400" dirty="0">
                <a:solidFill>
                  <a:prstClr val="black"/>
                </a:solidFill>
              </a:rPr>
              <a:t>O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nly</a:t>
            </a: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 includes learners who completed a valid pre- and post-test.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1" y="1570117"/>
            <a:ext cx="6867255" cy="302917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5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230" y="1510356"/>
            <a:ext cx="7107827" cy="34123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Identify EFL’s that represent areas of strength versus others that may need improvement.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21132" y="5428568"/>
            <a:ext cx="2057400" cy="273844"/>
          </a:xfrm>
        </p:spPr>
        <p:txBody>
          <a:bodyPr/>
          <a:lstStyle/>
          <a:p>
            <a:pPr>
              <a:defRPr/>
            </a:pPr>
            <a:fld id="{96045698-3F0F-4DC8-994F-0554F33CBA2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571" y="2467464"/>
            <a:ext cx="5114957" cy="2594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Up Arrow 5"/>
          <p:cNvSpPr/>
          <p:nvPr/>
        </p:nvSpPr>
        <p:spPr bwMode="auto">
          <a:xfrm>
            <a:off x="5370508" y="4922687"/>
            <a:ext cx="240614" cy="571505"/>
          </a:xfrm>
          <a:prstGeom prst="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75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4259049" y="4931330"/>
            <a:ext cx="244187" cy="60267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75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284" y="5279632"/>
            <a:ext cx="324781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ASE Low is an area where this agency may need improvement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1728" y="5279632"/>
            <a:ext cx="306770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ESL Beginning Lit is an area where this agency is performing well.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1570" y="386045"/>
            <a:ext cx="6792515" cy="85725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NRS Local Performance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57" y="632347"/>
            <a:ext cx="56849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– NRS </a:t>
            </a:r>
            <a:r>
              <a:rPr lang="en-US" dirty="0" err="1"/>
              <a:t>Persister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67B1F67-6803-461D-9D48-220A92D1A05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057" y="5007312"/>
            <a:ext cx="790629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Persister looks at the percentage of Table 4 students who also qualify for Table 4B – (the percentage of qualified enrollees who have a pre/post-test pair).</a:t>
            </a:r>
          </a:p>
          <a:p>
            <a:r>
              <a:rPr lang="en-US" sz="2400" b="1" i="1" dirty="0"/>
              <a:t>Column C ÷ Column B = Column D (% of Persister)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301" y="1651379"/>
            <a:ext cx="3881782" cy="30013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41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21" y="466382"/>
            <a:ext cx="6311496" cy="712844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Persistence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721" y="1411410"/>
            <a:ext cx="7359358" cy="3314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Focus on the EFL’s with low performance that you targeted in the previous exercise.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45698-3F0F-4DC8-994F-0554F33CBA2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20" y="2462902"/>
            <a:ext cx="5637564" cy="20690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81074" y="4726110"/>
            <a:ext cx="318650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ABE Intermediate High </a:t>
            </a:r>
            <a:r>
              <a:rPr lang="en-US" sz="2400" dirty="0"/>
              <a:t>is an example where low persistence may be a primary factor in low performance.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0889" y="4726110"/>
            <a:ext cx="332062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ASE Low </a:t>
            </a:r>
            <a:r>
              <a:rPr lang="en-US" sz="2400" dirty="0"/>
              <a:t>shows persistence well above average – so most likely there are other reasons for low performance. </a:t>
            </a:r>
          </a:p>
        </p:txBody>
      </p:sp>
      <p:sp>
        <p:nvSpPr>
          <p:cNvPr id="7" name="Up Arrow 6"/>
          <p:cNvSpPr/>
          <p:nvPr/>
        </p:nvSpPr>
        <p:spPr bwMode="auto">
          <a:xfrm>
            <a:off x="4740307" y="4498228"/>
            <a:ext cx="244187" cy="60267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75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>
            <a:off x="5213553" y="4498228"/>
            <a:ext cx="244187" cy="602678"/>
          </a:xfrm>
          <a:prstGeom prst="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75">
              <a:solidFill>
                <a:srgbClr val="00005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4018070"/>
              </p:ext>
            </p:extLst>
          </p:nvPr>
        </p:nvGraphicFramePr>
        <p:xfrm>
          <a:off x="736979" y="1014735"/>
          <a:ext cx="7629099" cy="477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Quad Arrow 3"/>
          <p:cNvSpPr/>
          <p:nvPr/>
        </p:nvSpPr>
        <p:spPr>
          <a:xfrm>
            <a:off x="1861317" y="1014735"/>
            <a:ext cx="5214444" cy="4776717"/>
          </a:xfrm>
          <a:prstGeom prst="quadArrow">
            <a:avLst>
              <a:gd name="adj1" fmla="val 2192"/>
              <a:gd name="adj2" fmla="val 2488"/>
              <a:gd name="adj3" fmla="val 2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4663636" y="3103012"/>
            <a:ext cx="139229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Performance</a:t>
            </a:r>
            <a:r>
              <a:rPr lang="en-US" sz="135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2066" y="2171701"/>
            <a:ext cx="392415" cy="11175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350" b="1" dirty="0"/>
              <a:t>Persistence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27" y="164685"/>
            <a:ext cx="8229600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185" y="1231485"/>
            <a:ext cx="7467884" cy="5421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Establishing </a:t>
            </a:r>
            <a:r>
              <a:rPr lang="en-US" sz="3200" dirty="0"/>
              <a:t>goals for </a:t>
            </a:r>
            <a:r>
              <a:rPr lang="en-US" sz="3200" dirty="0" smtClean="0"/>
              <a:t>CAEP reporting</a:t>
            </a:r>
            <a:endParaRPr lang="en-US" sz="3200" dirty="0"/>
          </a:p>
          <a:p>
            <a:pPr marL="463550" indent="-381000"/>
            <a:r>
              <a:rPr lang="en-US" sz="3200" dirty="0"/>
              <a:t>Enrollment criteria</a:t>
            </a:r>
          </a:p>
          <a:p>
            <a:pPr marL="463550" indent="-381000"/>
            <a:r>
              <a:rPr lang="en-US" sz="3200" dirty="0"/>
              <a:t>Attendance related </a:t>
            </a:r>
            <a:r>
              <a:rPr lang="en-US" sz="3200" dirty="0" smtClean="0"/>
              <a:t>criteria (“Participants vs. “Adults Served”)</a:t>
            </a:r>
            <a:endParaRPr lang="en-US" sz="3200" dirty="0"/>
          </a:p>
          <a:p>
            <a:pPr marL="463550" indent="-381000"/>
            <a:r>
              <a:rPr lang="en-US" sz="3200" dirty="0" smtClean="0"/>
              <a:t>CAEP pre- and post-testing</a:t>
            </a:r>
          </a:p>
          <a:p>
            <a:pPr marL="463550" indent="-381000"/>
            <a:r>
              <a:rPr lang="en-US" sz="3200" dirty="0" smtClean="0"/>
              <a:t>Targeting CAEP outcomes</a:t>
            </a:r>
          </a:p>
          <a:p>
            <a:pPr marL="463550" indent="-381000"/>
            <a:r>
              <a:rPr lang="en-US" sz="3200" dirty="0" smtClean="0"/>
              <a:t>Using the CAEP DIR</a:t>
            </a:r>
          </a:p>
          <a:p>
            <a:pPr marL="463550" indent="-381000"/>
            <a:r>
              <a:rPr lang="en-US" sz="3200" dirty="0"/>
              <a:t>NRS performance goals</a:t>
            </a:r>
          </a:p>
          <a:p>
            <a:pPr marL="463550" indent="-381000"/>
            <a:r>
              <a:rPr lang="en-US" sz="3200" dirty="0" smtClean="0"/>
              <a:t>Defining goals for special populations</a:t>
            </a:r>
          </a:p>
          <a:p>
            <a:pPr marL="463550" indent="-381000"/>
            <a:r>
              <a:rPr lang="en-US" sz="3200" dirty="0"/>
              <a:t>Consortium level reporting</a:t>
            </a:r>
          </a:p>
          <a:p>
            <a:pPr marL="463550" indent="-381000"/>
            <a:r>
              <a:rPr lang="en-US" sz="3200" dirty="0" smtClean="0"/>
              <a:t>Defining goals with external stakeholders</a:t>
            </a:r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4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177421"/>
            <a:ext cx="8229600" cy="1095009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163248"/>
            <a:ext cx="8044501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Enrollment criteria</a:t>
            </a:r>
          </a:p>
          <a:p>
            <a:pPr marL="539750" indent="-457200"/>
            <a:r>
              <a:rPr lang="en-US" sz="3200" dirty="0" smtClean="0"/>
              <a:t>Use the CAEP Summary (or the new TE CAEP Hours Report) to measure enrollment.</a:t>
            </a:r>
            <a:endParaRPr lang="en-US" sz="3200" dirty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7421" y="2988859"/>
            <a:ext cx="5474888" cy="3609476"/>
            <a:chOff x="1308050" y="2955097"/>
            <a:chExt cx="5167813" cy="34606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" contrast="10000"/>
                      </a14:imgEffect>
                    </a14:imgLayer>
                  </a14:imgProps>
                </a:ext>
              </a:extLst>
            </a:blip>
            <a:srcRect l="62458"/>
            <a:stretch/>
          </p:blipFill>
          <p:spPr>
            <a:xfrm>
              <a:off x="3398293" y="2955097"/>
              <a:ext cx="3077570" cy="34463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" contrast="10000"/>
                      </a14:imgEffect>
                    </a14:imgLayer>
                  </a14:imgProps>
                </a:ext>
              </a:extLst>
            </a:blip>
            <a:srcRect r="77526"/>
            <a:stretch/>
          </p:blipFill>
          <p:spPr>
            <a:xfrm>
              <a:off x="1308050" y="2969380"/>
              <a:ext cx="1842308" cy="34463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294977" y="3003755"/>
            <a:ext cx="2589716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How many </a:t>
            </a:r>
            <a:r>
              <a:rPr lang="en-US" sz="2800" dirty="0" smtClean="0"/>
              <a:t>reported CAEP students actually </a:t>
            </a:r>
            <a:r>
              <a:rPr lang="en-US" sz="2800" dirty="0"/>
              <a:t>make it into </a:t>
            </a:r>
            <a:r>
              <a:rPr lang="en-US" sz="2800" dirty="0" smtClean="0"/>
              <a:t>a CAEP instructional program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4331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163773"/>
            <a:ext cx="8229600" cy="1095009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163248"/>
            <a:ext cx="8044501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Enrollment criteria</a:t>
            </a:r>
          </a:p>
          <a:p>
            <a:pPr marL="539750" indent="-457200"/>
            <a:r>
              <a:rPr lang="en-US" sz="3200" dirty="0" smtClean="0"/>
              <a:t>Use the CAEP Summary to measure enrollment.</a:t>
            </a:r>
            <a:endParaRPr lang="en-US" sz="3200" dirty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94977" y="3003755"/>
            <a:ext cx="2589716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How many </a:t>
            </a:r>
            <a:r>
              <a:rPr lang="en-US" sz="2800" dirty="0" smtClean="0"/>
              <a:t>reported CAEP students actually </a:t>
            </a:r>
            <a:r>
              <a:rPr lang="en-US" sz="2800" dirty="0"/>
              <a:t>make it into </a:t>
            </a:r>
            <a:r>
              <a:rPr lang="en-US" sz="2800" dirty="0" smtClean="0"/>
              <a:t>a CAEP instructional program</a:t>
            </a:r>
            <a:r>
              <a:rPr lang="en-US" sz="2800" dirty="0"/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52" y="2866860"/>
            <a:ext cx="5595582" cy="32454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76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73"/>
            <a:ext cx="8229600" cy="9144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051"/>
            <a:ext cx="8229600" cy="5572663"/>
          </a:xfrm>
        </p:spPr>
        <p:txBody>
          <a:bodyPr>
            <a:normAutofit lnSpcReduction="10000"/>
          </a:bodyPr>
          <a:lstStyle/>
          <a:p>
            <a:pPr marL="463550" indent="-381000"/>
            <a:r>
              <a:rPr lang="en-US" sz="3200" dirty="0" smtClean="0"/>
              <a:t>Recap: CAEP Data Dive, Parts I &amp; II</a:t>
            </a:r>
          </a:p>
          <a:p>
            <a:pPr marL="854456" lvl="3" indent="-381000"/>
            <a:r>
              <a:rPr lang="en-US" sz="2800" dirty="0"/>
              <a:t>CAEP Reports in TE</a:t>
            </a:r>
          </a:p>
          <a:p>
            <a:pPr marL="854456" lvl="3" indent="-381000"/>
            <a:r>
              <a:rPr lang="en-US" sz="2800" dirty="0" smtClean="0"/>
              <a:t>April 28: CAEP Outcomes</a:t>
            </a:r>
          </a:p>
          <a:p>
            <a:pPr marL="854456" lvl="3" indent="-381000"/>
            <a:r>
              <a:rPr lang="en-US" sz="2800" dirty="0" smtClean="0"/>
              <a:t>May 18: Targeting Special Populations</a:t>
            </a:r>
          </a:p>
          <a:p>
            <a:pPr marL="463550" indent="-381000"/>
            <a:r>
              <a:rPr lang="en-US" sz="3200" dirty="0" smtClean="0"/>
              <a:t>NRS Performance Goals</a:t>
            </a:r>
          </a:p>
          <a:p>
            <a:pPr marL="463550" indent="-381000"/>
            <a:r>
              <a:rPr lang="en-US" sz="3200" dirty="0" smtClean="0"/>
              <a:t>Adapting Performance Goals to CAEP Reports and Reporting Metrics</a:t>
            </a:r>
          </a:p>
          <a:p>
            <a:pPr marL="463550" indent="-381000"/>
            <a:r>
              <a:rPr lang="en-US" sz="3200" dirty="0" smtClean="0"/>
              <a:t>Measuring CAEP Performance and Persistence</a:t>
            </a:r>
          </a:p>
          <a:p>
            <a:pPr marL="463550" indent="-381000"/>
            <a:r>
              <a:rPr lang="en-US" sz="3200" dirty="0" smtClean="0"/>
              <a:t>CAEP Performance Goals Examples</a:t>
            </a:r>
          </a:p>
          <a:p>
            <a:pPr marL="463550" indent="-381000"/>
            <a:r>
              <a:rPr lang="en-US" sz="3200" dirty="0" smtClean="0"/>
              <a:t>For reference: PY 2019-20 Statewide CAEP Summary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0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1" y="140419"/>
            <a:ext cx="8229600" cy="956395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27" y="1096814"/>
            <a:ext cx="8044501" cy="4845535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Enrollment criteria</a:t>
            </a:r>
          </a:p>
          <a:p>
            <a:pPr marL="82296" indent="0">
              <a:buNone/>
            </a:pPr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01791" y="1865907"/>
            <a:ext cx="2715904" cy="45858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(Total Unduplicated Enrollees – N/A) ÷  </a:t>
            </a:r>
          </a:p>
          <a:p>
            <a:r>
              <a:rPr lang="en-US" sz="2800" b="1" i="1" dirty="0" smtClean="0"/>
              <a:t>Total Unduplicated Enrollees    = </a:t>
            </a:r>
          </a:p>
          <a:p>
            <a:r>
              <a:rPr lang="en-US" sz="3200" b="1" i="1" dirty="0" smtClean="0"/>
              <a:t>Program Enrollment Rate</a:t>
            </a:r>
            <a:endParaRPr lang="en-US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05218" y="5689595"/>
            <a:ext cx="422696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6692 ÷ </a:t>
            </a:r>
            <a:r>
              <a:rPr lang="en-US" sz="2800" b="1" i="1" dirty="0" smtClean="0"/>
              <a:t>6771 = 98.8%</a:t>
            </a:r>
            <a:endParaRPr lang="en-US" sz="28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04" y="1992283"/>
            <a:ext cx="5135396" cy="30545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5895830" y="4920502"/>
            <a:ext cx="248538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166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1" y="151038"/>
            <a:ext cx="8229600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421" y="1217838"/>
            <a:ext cx="8044501" cy="5251201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CAEP Participants</a:t>
            </a:r>
          </a:p>
          <a:p>
            <a:pPr marL="539750" indent="-457200"/>
            <a:r>
              <a:rPr lang="en-US" sz="3200" dirty="0"/>
              <a:t>Use the </a:t>
            </a:r>
            <a:r>
              <a:rPr lang="en-US" sz="3200" dirty="0" smtClean="0"/>
              <a:t>TE CAEP </a:t>
            </a:r>
            <a:r>
              <a:rPr lang="en-US" sz="3200" dirty="0"/>
              <a:t>Summary </a:t>
            </a:r>
            <a:r>
              <a:rPr lang="en-US" sz="3200" dirty="0" smtClean="0"/>
              <a:t>or Hours Report to </a:t>
            </a:r>
            <a:r>
              <a:rPr lang="en-US" sz="3200" dirty="0"/>
              <a:t>measure how many adults served become participants.</a:t>
            </a:r>
          </a:p>
          <a:p>
            <a:pPr marL="82550" indent="0">
              <a:buNone/>
            </a:pPr>
            <a:endParaRPr lang="en-US" sz="3200" dirty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7421" y="3425587"/>
            <a:ext cx="4901683" cy="3090859"/>
            <a:chOff x="1308050" y="2955097"/>
            <a:chExt cx="5167813" cy="34606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" contrast="10000"/>
                      </a14:imgEffect>
                    </a14:imgLayer>
                  </a14:imgProps>
                </a:ext>
              </a:extLst>
            </a:blip>
            <a:srcRect l="62458"/>
            <a:stretch/>
          </p:blipFill>
          <p:spPr>
            <a:xfrm>
              <a:off x="3398293" y="2955097"/>
              <a:ext cx="3077570" cy="34463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" contrast="10000"/>
                      </a14:imgEffect>
                    </a14:imgLayer>
                  </a14:imgProps>
                </a:ext>
              </a:extLst>
            </a:blip>
            <a:srcRect r="77526"/>
            <a:stretch/>
          </p:blipFill>
          <p:spPr>
            <a:xfrm>
              <a:off x="1308050" y="2969380"/>
              <a:ext cx="1842308" cy="34463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5863289" y="3410366"/>
            <a:ext cx="2856216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Of those who enroll in an </a:t>
            </a:r>
            <a:r>
              <a:rPr lang="en-US" sz="2800" dirty="0" smtClean="0"/>
              <a:t>CAEP </a:t>
            </a:r>
            <a:r>
              <a:rPr lang="en-US" sz="2800" dirty="0"/>
              <a:t>program, how many stay long enough to accrue at least 12 hours of instruction?</a:t>
            </a:r>
          </a:p>
        </p:txBody>
      </p:sp>
    </p:spTree>
    <p:extLst>
      <p:ext uri="{BB962C8B-B14F-4D97-AF65-F5344CB8AC3E}">
        <p14:creationId xmlns:p14="http://schemas.microsoft.com/office/powerpoint/2010/main" val="250863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1" y="151038"/>
            <a:ext cx="8229600" cy="886192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1696"/>
            <a:ext cx="8044501" cy="5431809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CAEP Participants</a:t>
            </a:r>
          </a:p>
          <a:p>
            <a:pPr marL="539750" indent="-457200"/>
            <a:r>
              <a:rPr lang="en-US" sz="3200" dirty="0"/>
              <a:t>Use the </a:t>
            </a:r>
            <a:r>
              <a:rPr lang="en-US" sz="3200" dirty="0" smtClean="0"/>
              <a:t>TE CAEP </a:t>
            </a:r>
            <a:r>
              <a:rPr lang="en-US" sz="3200" dirty="0"/>
              <a:t>Summary </a:t>
            </a:r>
            <a:r>
              <a:rPr lang="en-US" sz="3200" dirty="0" smtClean="0"/>
              <a:t>to measure how many adults served become participants.</a:t>
            </a:r>
            <a:endParaRPr lang="en-US" sz="3200" dirty="0"/>
          </a:p>
          <a:p>
            <a:pPr marL="82550" indent="0">
              <a:buNone/>
            </a:pPr>
            <a:endParaRPr lang="en-US" sz="3200" dirty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269" y="5332947"/>
            <a:ext cx="8444126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Unduplicated Enrollees in Column </a:t>
            </a:r>
            <a:r>
              <a:rPr lang="en-US" sz="2800" b="1" i="1" dirty="0"/>
              <a:t>E ÷ </a:t>
            </a:r>
            <a:r>
              <a:rPr lang="en-US" sz="2800" b="1" i="1" dirty="0" smtClean="0"/>
              <a:t>(Unduplicated Enrollees in Column M - N/A)  =  </a:t>
            </a:r>
          </a:p>
          <a:p>
            <a:r>
              <a:rPr lang="en-US" sz="3200" b="1" i="1" dirty="0" smtClean="0"/>
              <a:t>Percentage of Participants</a:t>
            </a:r>
            <a:endParaRPr lang="en-US" sz="32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52" y="2629956"/>
            <a:ext cx="5213445" cy="2556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31782" y="6207429"/>
            <a:ext cx="350363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4372 </a:t>
            </a:r>
            <a:r>
              <a:rPr lang="en-US" sz="2800" b="1" i="1" dirty="0"/>
              <a:t>÷ </a:t>
            </a:r>
            <a:r>
              <a:rPr lang="en-US" sz="2800" b="1" i="1" dirty="0" smtClean="0"/>
              <a:t>6692 = </a:t>
            </a:r>
            <a:r>
              <a:rPr lang="en-US" sz="2800" b="1" i="1" dirty="0" smtClean="0"/>
              <a:t>65.3%</a:t>
            </a:r>
            <a:endParaRPr lang="en-US" sz="28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651" t="27621" r="56396" b="-267"/>
          <a:stretch/>
        </p:blipFill>
        <p:spPr>
          <a:xfrm>
            <a:off x="6299296" y="2567572"/>
            <a:ext cx="706171" cy="27165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90565" y="4094328"/>
            <a:ext cx="175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6771-70= 6692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51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1" y="149954"/>
            <a:ext cx="8229600" cy="1024812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57" y="1078173"/>
            <a:ext cx="8044501" cy="4979305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CAEP pre- and post-testing</a:t>
            </a:r>
          </a:p>
          <a:p>
            <a:pPr marL="539750" indent="-457200"/>
            <a:r>
              <a:rPr lang="en-US" sz="3200" dirty="0"/>
              <a:t>Use the TE CAEP Summary </a:t>
            </a:r>
            <a:r>
              <a:rPr lang="en-US" sz="3200" dirty="0" smtClean="0"/>
              <a:t>to measure pre-and post-test progress.</a:t>
            </a:r>
            <a:endParaRPr lang="en-US" sz="3200" dirty="0"/>
          </a:p>
          <a:p>
            <a:pPr marL="8255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7535" y="2772899"/>
            <a:ext cx="4181922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Refer to the Literacy Gains (Pre/Post) section of the TE </a:t>
            </a:r>
            <a:r>
              <a:rPr lang="en-US" sz="2400" dirty="0" smtClean="0"/>
              <a:t>CAEP Summary.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Compare pre/post-test </a:t>
            </a:r>
            <a:r>
              <a:rPr lang="en-US" sz="2400" dirty="0"/>
              <a:t>pair with total number of </a:t>
            </a:r>
            <a:r>
              <a:rPr lang="en-US" sz="2400" dirty="0" smtClean="0"/>
              <a:t>enrollees to compute persistence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Compare EFL Gains (D) with total enrollees to compute overall performance.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4" y="2808332"/>
            <a:ext cx="3998025" cy="371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4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1" y="149954"/>
            <a:ext cx="8229600" cy="1024812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57" y="1412946"/>
            <a:ext cx="8044501" cy="4644531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CAEP pre- and post-testing</a:t>
            </a:r>
          </a:p>
          <a:p>
            <a:pPr marL="8255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3069" y="2219880"/>
            <a:ext cx="379228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Refer to the Literacy Gains (Pre/Post) section of the TE </a:t>
            </a:r>
            <a:r>
              <a:rPr lang="en-US" sz="2800" dirty="0" smtClean="0"/>
              <a:t>CAEP Summary.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390" b="18356"/>
          <a:stretch/>
        </p:blipFill>
        <p:spPr>
          <a:xfrm>
            <a:off x="655093" y="2219880"/>
            <a:ext cx="3596696" cy="26151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98288" y="5360651"/>
            <a:ext cx="666963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Column  C ÷ Column B = Persistence Rate</a:t>
            </a:r>
          </a:p>
          <a:p>
            <a:r>
              <a:rPr lang="en-US" sz="2800" b="1" i="1" dirty="0" smtClean="0"/>
              <a:t>“</a:t>
            </a:r>
            <a:r>
              <a:rPr lang="en-US" sz="2800" b="1" i="1" dirty="0"/>
              <a:t>Good persistence” = 70% or better</a:t>
            </a:r>
          </a:p>
        </p:txBody>
      </p:sp>
    </p:spTree>
    <p:extLst>
      <p:ext uri="{BB962C8B-B14F-4D97-AF65-F5344CB8AC3E}">
        <p14:creationId xmlns:p14="http://schemas.microsoft.com/office/powerpoint/2010/main" val="230817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1" y="149954"/>
            <a:ext cx="8229600" cy="1024812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57" y="1412946"/>
            <a:ext cx="8044501" cy="4644531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CAEP pre- and post-testing</a:t>
            </a:r>
          </a:p>
          <a:p>
            <a:pPr marL="8255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3069" y="2219880"/>
            <a:ext cx="379228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Refer to the Literacy Gains (Pre/Post) section of the TE </a:t>
            </a:r>
            <a:r>
              <a:rPr lang="en-US" sz="2800" dirty="0" smtClean="0"/>
              <a:t>CAEP Summary.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390" b="18356"/>
          <a:stretch/>
        </p:blipFill>
        <p:spPr>
          <a:xfrm>
            <a:off x="655093" y="2219880"/>
            <a:ext cx="3596696" cy="26151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98288" y="5183227"/>
            <a:ext cx="6669637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Column  </a:t>
            </a:r>
            <a:r>
              <a:rPr lang="en-US" sz="2800" b="1" i="1" dirty="0" smtClean="0"/>
              <a:t>D </a:t>
            </a:r>
            <a:r>
              <a:rPr lang="en-US" sz="2800" b="1" i="1" dirty="0"/>
              <a:t>÷ Column B </a:t>
            </a:r>
            <a:r>
              <a:rPr lang="en-US" sz="2800" b="1" i="1" dirty="0" smtClean="0"/>
              <a:t>= Performance Rate</a:t>
            </a:r>
            <a:endParaRPr lang="en-US" sz="2800" b="1" i="1" dirty="0"/>
          </a:p>
          <a:p>
            <a:r>
              <a:rPr lang="en-US" sz="2800" dirty="0" smtClean="0"/>
              <a:t>This shows the percentage of students in each program that achieved an EFL gain.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2848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237709"/>
            <a:ext cx="8229600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149600"/>
            <a:ext cx="7515649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Targeting CAEP outcomes</a:t>
            </a:r>
          </a:p>
          <a:p>
            <a:pPr marL="82296" indent="0">
              <a:buNone/>
            </a:pPr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093" y="5542229"/>
            <a:ext cx="768369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How many students enrolled in an </a:t>
            </a:r>
            <a:r>
              <a:rPr lang="en-US" sz="2800" dirty="0"/>
              <a:t>instructional </a:t>
            </a:r>
            <a:r>
              <a:rPr lang="en-US" sz="2800" dirty="0" smtClean="0"/>
              <a:t>program </a:t>
            </a:r>
            <a:r>
              <a:rPr lang="en-US" sz="2800" dirty="0"/>
              <a:t>are </a:t>
            </a:r>
            <a:r>
              <a:rPr lang="en-US" sz="2800" dirty="0" smtClean="0"/>
              <a:t>progress </a:t>
            </a:r>
            <a:r>
              <a:rPr lang="en-US" sz="2800" dirty="0"/>
              <a:t>as defined by </a:t>
            </a:r>
            <a:r>
              <a:rPr lang="en-US" sz="2800" dirty="0" smtClean="0"/>
              <a:t>CAEP metrics</a:t>
            </a:r>
            <a:r>
              <a:rPr lang="en-US" sz="2800" dirty="0"/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3" y="1876007"/>
            <a:ext cx="6835516" cy="33523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1573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84" y="369403"/>
            <a:ext cx="7821567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36202"/>
            <a:ext cx="7467884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Targeting CAEP outcomes</a:t>
            </a:r>
          </a:p>
          <a:p>
            <a:pPr marL="82296" indent="0">
              <a:buNone/>
            </a:pPr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284" y="5248607"/>
            <a:ext cx="7388251" cy="1508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Sum of Columns F, G, H, I, J, </a:t>
            </a:r>
            <a:r>
              <a:rPr lang="en-US" sz="2800" b="1" i="1" dirty="0" smtClean="0"/>
              <a:t>K,L </a:t>
            </a:r>
            <a:r>
              <a:rPr lang="en-US" sz="2800" b="1" i="1" dirty="0"/>
              <a:t>÷ Column  E  = </a:t>
            </a:r>
            <a:r>
              <a:rPr lang="en-US" sz="3200" b="1" i="1" dirty="0"/>
              <a:t>Outcomes Attainment </a:t>
            </a:r>
            <a:r>
              <a:rPr lang="en-US" sz="3200" b="1" i="1" dirty="0" smtClean="0"/>
              <a:t>Rate</a:t>
            </a:r>
          </a:p>
          <a:p>
            <a:r>
              <a:rPr lang="en-US" sz="3200" b="1" i="1" dirty="0" smtClean="0"/>
              <a:t>3861 ÷ 5735 = 67.3 %</a:t>
            </a:r>
            <a:endParaRPr lang="en-US" sz="32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841"/>
          <a:stretch/>
        </p:blipFill>
        <p:spPr>
          <a:xfrm>
            <a:off x="708284" y="2169608"/>
            <a:ext cx="6835516" cy="29218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289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84" y="369403"/>
            <a:ext cx="7821567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36202"/>
            <a:ext cx="7467884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Targeting specific CAEP outcomes</a:t>
            </a:r>
          </a:p>
          <a:p>
            <a:pPr marL="82296" indent="0">
              <a:buNone/>
            </a:pPr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8467" y="3853501"/>
            <a:ext cx="7388251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the same approach to target any specific CAEP outcome for specific programs</a:t>
            </a:r>
          </a:p>
          <a:p>
            <a:endParaRPr lang="en-US" sz="2800" dirty="0" smtClean="0"/>
          </a:p>
          <a:p>
            <a:r>
              <a:rPr lang="en-US" sz="2800" b="1" dirty="0" smtClean="0"/>
              <a:t>For example</a:t>
            </a:r>
            <a:r>
              <a:rPr lang="en-US" sz="2800" dirty="0" smtClean="0"/>
              <a:t>: ESL learners who “Passed I-3”</a:t>
            </a:r>
          </a:p>
          <a:p>
            <a:r>
              <a:rPr lang="en-US" sz="2800" b="1" i="1" dirty="0" smtClean="0"/>
              <a:t>Column F </a:t>
            </a:r>
            <a:r>
              <a:rPr lang="en-US" sz="2800" b="1" i="1" dirty="0"/>
              <a:t>÷ Column  E  = </a:t>
            </a:r>
            <a:r>
              <a:rPr lang="en-US" sz="2800" b="1" i="1" dirty="0" smtClean="0"/>
              <a:t>I-3 Attainment Rate</a:t>
            </a:r>
          </a:p>
          <a:p>
            <a:r>
              <a:rPr lang="en-US" sz="3200" b="1" i="1" dirty="0" smtClean="0"/>
              <a:t>1051 ÷ 2272 	= 	67.3 %</a:t>
            </a:r>
            <a:endParaRPr lang="en-US" sz="32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841" b="44808"/>
          <a:stretch/>
        </p:blipFill>
        <p:spPr>
          <a:xfrm>
            <a:off x="688963" y="2125689"/>
            <a:ext cx="7426891" cy="15425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4690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230193"/>
            <a:ext cx="8229600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201914"/>
            <a:ext cx="7467884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Using the CAEP DIR</a:t>
            </a:r>
          </a:p>
          <a:p>
            <a:pPr marL="539750" indent="-457200"/>
            <a:r>
              <a:rPr lang="en-US" sz="3200" dirty="0" smtClean="0"/>
              <a:t>Target specific items on the CAEP DIR for performance improvement.</a:t>
            </a:r>
          </a:p>
          <a:p>
            <a:pPr marL="8255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12" y="2965537"/>
            <a:ext cx="7832879" cy="15055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536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65" y="210663"/>
            <a:ext cx="8229600" cy="1069848"/>
          </a:xfrm>
        </p:spPr>
        <p:txBody>
          <a:bodyPr/>
          <a:lstStyle/>
          <a:p>
            <a:r>
              <a:rPr lang="en-US" dirty="0"/>
              <a:t>CAEP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65" y="1474991"/>
            <a:ext cx="4450459" cy="41352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63705" y="1474991"/>
            <a:ext cx="3856008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Literacy Gains (pre/post)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results from pre-/post-test level gains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Column B: Enrollees from the NRS federal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Column C: Enrollees with a valid pre/post-test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Column D: Enrollees who achieved a level gain on NRS Table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24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230193"/>
            <a:ext cx="8229600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296993"/>
            <a:ext cx="8134065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Using the CAEP DIR</a:t>
            </a:r>
          </a:p>
          <a:p>
            <a:pPr marL="539750" indent="-457200"/>
            <a:r>
              <a:rPr lang="en-US" sz="3200" dirty="0" smtClean="0"/>
              <a:t>Download a document that contains 10 quarters of statewide DIR performance: </a:t>
            </a:r>
          </a:p>
          <a:p>
            <a:pPr marL="519113" indent="-55563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www.casas.org/training-and-support/casas-peer-communities/california-adult-education-accountability-and-assessment/training-and-networking/networking-meetings</a:t>
            </a:r>
            <a:endParaRPr lang="en-US" sz="3200" dirty="0" smtClean="0"/>
          </a:p>
          <a:p>
            <a:pPr marL="82550" indent="0">
              <a:buNone/>
            </a:pPr>
            <a:endParaRPr lang="en-US" sz="3200" dirty="0" smtClean="0"/>
          </a:p>
          <a:p>
            <a:pPr marL="8255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12" y="4342476"/>
            <a:ext cx="7832879" cy="15055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2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369403"/>
            <a:ext cx="8229600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436202"/>
            <a:ext cx="7652983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Using the CAEP DIR</a:t>
            </a:r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52" y="2447030"/>
            <a:ext cx="7832879" cy="150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3552" y="4486393"/>
            <a:ext cx="768369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Example</a:t>
            </a:r>
            <a:r>
              <a:rPr lang="en-US" sz="2800" dirty="0" smtClean="0"/>
              <a:t>: Agency will improve from 34.3% of eligible students missing 12+ hours of instruction to the 2018-19 statewide average of </a:t>
            </a:r>
            <a:r>
              <a:rPr lang="en-US" sz="2800" b="1" dirty="0" smtClean="0"/>
              <a:t>24.1%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9768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1" y="178334"/>
            <a:ext cx="8229600" cy="906215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1" y="1275618"/>
            <a:ext cx="7799696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NRS </a:t>
            </a:r>
            <a:r>
              <a:rPr lang="en-US" sz="3200" dirty="0"/>
              <a:t>performance </a:t>
            </a:r>
            <a:r>
              <a:rPr lang="en-US" sz="3200" dirty="0" smtClean="0"/>
              <a:t>goals</a:t>
            </a:r>
          </a:p>
          <a:p>
            <a:pPr marL="539750" indent="-457200"/>
            <a:r>
              <a:rPr lang="en-US" sz="3200" dirty="0" smtClean="0"/>
              <a:t>Agencies that are funded for WIOA Title II may use NRS metrics and reports to establish CAEP goals.</a:t>
            </a:r>
          </a:p>
          <a:p>
            <a:pPr marL="8255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21" y="3697229"/>
            <a:ext cx="5114957" cy="25943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9349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369403"/>
            <a:ext cx="8229600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36202"/>
            <a:ext cx="7467884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NRS </a:t>
            </a:r>
            <a:r>
              <a:rPr lang="en-US" sz="3200" dirty="0"/>
              <a:t>performance goals</a:t>
            </a:r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21132" y="5428568"/>
            <a:ext cx="2057400" cy="273844"/>
          </a:xfrm>
        </p:spPr>
        <p:txBody>
          <a:bodyPr/>
          <a:lstStyle/>
          <a:p>
            <a:pPr>
              <a:defRPr/>
            </a:pPr>
            <a:fld id="{96045698-3F0F-4DC8-994F-0554F33CBA23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71" y="2467464"/>
            <a:ext cx="5114957" cy="2594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Up Arrow 6"/>
          <p:cNvSpPr/>
          <p:nvPr/>
        </p:nvSpPr>
        <p:spPr bwMode="auto">
          <a:xfrm>
            <a:off x="4259049" y="4931330"/>
            <a:ext cx="244187" cy="60267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75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284" y="5279632"/>
            <a:ext cx="324781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ASE Low </a:t>
            </a:r>
            <a:r>
              <a:rPr lang="en-US" sz="2400" dirty="0"/>
              <a:t>is an area where this agency may need improvement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9422" y="5279632"/>
            <a:ext cx="403001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</a:t>
            </a:r>
            <a:r>
              <a:rPr lang="en-US" sz="2400" dirty="0" smtClean="0"/>
              <a:t> Agency will improve performance in ASE Low from 22.6% to 25% in PY 2021-22.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04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1" y="178334"/>
            <a:ext cx="8229600" cy="906215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0" y="1023583"/>
            <a:ext cx="8113595" cy="5093804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NRS </a:t>
            </a:r>
            <a:r>
              <a:rPr lang="en-US" sz="3200" dirty="0"/>
              <a:t>performance </a:t>
            </a:r>
            <a:r>
              <a:rPr lang="en-US" sz="3200" dirty="0" smtClean="0"/>
              <a:t>goals</a:t>
            </a:r>
          </a:p>
          <a:p>
            <a:pPr marL="539750" indent="-457200"/>
            <a:r>
              <a:rPr lang="en-US" sz="3200" dirty="0" smtClean="0"/>
              <a:t>Agencies can use the TE CAEP Tables to reflect NRS metrics, that apply for all 7 CAEP programs instead of just NRS programs.</a:t>
            </a:r>
          </a:p>
          <a:p>
            <a:pPr marL="8255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97" y="3248165"/>
            <a:ext cx="6253007" cy="33878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5437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369403"/>
            <a:ext cx="8229600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36202"/>
            <a:ext cx="7467884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Defining goals for special populations</a:t>
            </a:r>
          </a:p>
          <a:p>
            <a:pPr marL="539750" indent="-457200"/>
            <a:r>
              <a:rPr lang="en-US" sz="3200" dirty="0" smtClean="0"/>
              <a:t>Four examples for identifying special populations in TE were covered 5-18-21.</a:t>
            </a:r>
          </a:p>
          <a:p>
            <a:pPr marL="539750" indent="-457200"/>
            <a:r>
              <a:rPr lang="en-US" sz="3200" dirty="0" smtClean="0"/>
              <a:t>In TE use the new Ad Hoc NRS Cross Tabs report.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59" y="4384537"/>
            <a:ext cx="7930985" cy="1948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5816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369403"/>
            <a:ext cx="8229600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436202"/>
            <a:ext cx="7652983" cy="503283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Defining goals for special populations</a:t>
            </a:r>
          </a:p>
          <a:p>
            <a:pPr marL="8255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96" t="5753" r="8" b="-501"/>
          <a:stretch/>
        </p:blipFill>
        <p:spPr>
          <a:xfrm>
            <a:off x="649122" y="2183642"/>
            <a:ext cx="5889010" cy="25851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31309" y="5107172"/>
            <a:ext cx="403001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</a:t>
            </a:r>
            <a:r>
              <a:rPr lang="en-US" sz="2400" dirty="0" smtClean="0"/>
              <a:t> Individuals with Disabilities at this agency will improve from 34.3% attaining MSG’s to 40% in PY 2021-22.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1635" y="5107172"/>
            <a:ext cx="403001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</a:t>
            </a:r>
            <a:r>
              <a:rPr lang="en-US" sz="2400" dirty="0" smtClean="0"/>
              <a:t> Agency will serve at least 36 or more learners with disabilities % in PY 2021-22.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8450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369403"/>
            <a:ext cx="8229600" cy="1066800"/>
          </a:xfrm>
        </p:spPr>
        <p:txBody>
          <a:bodyPr/>
          <a:lstStyle/>
          <a:p>
            <a:r>
              <a:rPr lang="en-US" dirty="0" smtClean="0"/>
              <a:t>CAEP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436204"/>
            <a:ext cx="7652983" cy="5032836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3200" dirty="0" smtClean="0"/>
              <a:t>Consortium </a:t>
            </a:r>
            <a:r>
              <a:rPr lang="en-US" sz="3200" dirty="0"/>
              <a:t>level reporting</a:t>
            </a:r>
          </a:p>
          <a:p>
            <a:r>
              <a:rPr lang="en-US" sz="3200" dirty="0" smtClean="0"/>
              <a:t>Use TE consortium level reports to set goals for the entire CAEP consortium.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152" y="3478486"/>
            <a:ext cx="7683691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Example</a:t>
            </a:r>
            <a:r>
              <a:rPr lang="en-US" sz="2800" dirty="0" smtClean="0"/>
              <a:t>: All agencies in Consortium X will have no more than 27% of learners missing 12+ hours of instruction in PY 2021-22</a:t>
            </a:r>
          </a:p>
          <a:p>
            <a:pPr lvl="0"/>
            <a:r>
              <a:rPr lang="en-US" sz="2800" b="1" dirty="0"/>
              <a:t>Example</a:t>
            </a:r>
            <a:r>
              <a:rPr lang="en-US" sz="2800" dirty="0" smtClean="0"/>
              <a:t>: Consortium X agencies will achieve an aggregate pre/post-test persistence rate of 70% or better in PY 2021-22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1127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15" y="598831"/>
            <a:ext cx="7713544" cy="66822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115" y="1692322"/>
            <a:ext cx="7886700" cy="408068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200" dirty="0"/>
              <a:t>Defining goals with external stakeholders</a:t>
            </a:r>
          </a:p>
          <a:p>
            <a:pPr marL="463550" indent="-381000"/>
            <a:r>
              <a:rPr lang="en-US" sz="3200" dirty="0" smtClean="0"/>
              <a:t>Integrated </a:t>
            </a:r>
            <a:r>
              <a:rPr lang="en-US" sz="3200" dirty="0"/>
              <a:t>Education and Training (IET)</a:t>
            </a:r>
          </a:p>
          <a:p>
            <a:pPr marL="463550" indent="-381000"/>
            <a:r>
              <a:rPr lang="en-US" sz="3200" dirty="0" smtClean="0"/>
              <a:t>Geographic </a:t>
            </a:r>
            <a:r>
              <a:rPr lang="en-US" sz="3200" dirty="0"/>
              <a:t>data</a:t>
            </a:r>
          </a:p>
          <a:p>
            <a:pPr marL="463550" indent="-381000"/>
            <a:r>
              <a:rPr lang="en-US" sz="3200" dirty="0"/>
              <a:t>WIOA MOU/CAEP three year planning</a:t>
            </a:r>
          </a:p>
          <a:p>
            <a:pPr marL="463550" indent="-381000"/>
            <a:r>
              <a:rPr lang="en-US" sz="3200" dirty="0"/>
              <a:t>Reports from FPM, WASC or other accreditation</a:t>
            </a:r>
          </a:p>
          <a:p>
            <a:pPr marL="463550" indent="-381000"/>
            <a:r>
              <a:rPr lang="en-US" sz="3200" dirty="0"/>
              <a:t>Aligning to Regional Priorities</a:t>
            </a:r>
          </a:p>
          <a:p>
            <a:endParaRPr lang="en-US" sz="2700" dirty="0"/>
          </a:p>
          <a:p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2855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3" y="279674"/>
            <a:ext cx="8366077" cy="1069848"/>
          </a:xfrm>
        </p:spPr>
        <p:txBody>
          <a:bodyPr/>
          <a:lstStyle/>
          <a:p>
            <a:r>
              <a:rPr lang="en-US" dirty="0" smtClean="0"/>
              <a:t>Statewide CAEP Summary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5" y="1697730"/>
            <a:ext cx="8366077" cy="34425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797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95" y="124402"/>
            <a:ext cx="8229600" cy="772748"/>
          </a:xfrm>
        </p:spPr>
        <p:txBody>
          <a:bodyPr/>
          <a:lstStyle/>
          <a:p>
            <a:r>
              <a:rPr lang="en-US" dirty="0"/>
              <a:t>CAEP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15" y="966158"/>
            <a:ext cx="8048159" cy="3947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1982" y="5057395"/>
            <a:ext cx="837142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CAEP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results from CAEP outcomes outside of pre/post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Column F: (New) Tallies I-3 outcomes (from EL Civics COAAPs)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Columns G-L: Correspond to the categories identified in AB 104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4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3" y="279674"/>
            <a:ext cx="8366077" cy="1069848"/>
          </a:xfrm>
        </p:spPr>
        <p:txBody>
          <a:bodyPr/>
          <a:lstStyle/>
          <a:p>
            <a:r>
              <a:rPr lang="en-US" dirty="0" smtClean="0"/>
              <a:t>Statewide CAEP Summary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62" r="65373" b="4479"/>
          <a:stretch/>
        </p:blipFill>
        <p:spPr>
          <a:xfrm>
            <a:off x="227282" y="1802921"/>
            <a:ext cx="4057831" cy="3286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85059" y="1802921"/>
            <a:ext cx="4511616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Statewide Persistence Rate = </a:t>
            </a:r>
            <a:r>
              <a:rPr lang="en-US" sz="3200" b="1" dirty="0" smtClean="0"/>
              <a:t>56.5%</a:t>
            </a:r>
          </a:p>
          <a:p>
            <a:pPr marL="344488"/>
            <a:r>
              <a:rPr lang="en-US" sz="2800" dirty="0"/>
              <a:t>(</a:t>
            </a:r>
            <a:r>
              <a:rPr lang="en-US" sz="2800" i="1" dirty="0" smtClean="0"/>
              <a:t>196,715/347,753</a:t>
            </a:r>
            <a:r>
              <a:rPr lang="en-US" sz="2800" dirty="0" smtClean="0"/>
              <a:t>)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3200" dirty="0" smtClean="0"/>
              <a:t>Statewide Performance Rate = </a:t>
            </a:r>
            <a:r>
              <a:rPr lang="en-US" sz="3200" b="1" dirty="0" smtClean="0"/>
              <a:t>37.5%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(</a:t>
            </a:r>
            <a:r>
              <a:rPr lang="en-US" sz="2800" i="1" dirty="0" smtClean="0"/>
              <a:t>130,380/347,753)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3595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3" y="279674"/>
            <a:ext cx="8366077" cy="1069848"/>
          </a:xfrm>
        </p:spPr>
        <p:txBody>
          <a:bodyPr/>
          <a:lstStyle/>
          <a:p>
            <a:r>
              <a:rPr lang="en-US" dirty="0" smtClean="0"/>
              <a:t>Statewide CAEP Summary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78424" y="1349523"/>
            <a:ext cx="6482686" cy="3563671"/>
            <a:chOff x="766378" y="1408207"/>
            <a:chExt cx="8103620" cy="43094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7362" r="65373" b="4479"/>
            <a:stretch/>
          </p:blipFill>
          <p:spPr>
            <a:xfrm>
              <a:off x="766378" y="1408207"/>
              <a:ext cx="5047827" cy="43094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9591" t="28615" r="32171" b="4980"/>
            <a:stretch/>
          </p:blipFill>
          <p:spPr>
            <a:xfrm>
              <a:off x="3003538" y="1466893"/>
              <a:ext cx="5866460" cy="419210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320723" y="5269452"/>
            <a:ext cx="852302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Statewide Outcomes Rate = </a:t>
            </a:r>
            <a:r>
              <a:rPr lang="en-US" sz="3200" b="1" dirty="0" smtClean="0"/>
              <a:t>96.7%</a:t>
            </a:r>
          </a:p>
          <a:p>
            <a:pPr marL="344488"/>
            <a:r>
              <a:rPr lang="en-US" sz="2800" dirty="0" smtClean="0"/>
              <a:t>(344,775</a:t>
            </a:r>
            <a:r>
              <a:rPr lang="en-US" sz="2800" i="1" dirty="0" smtClean="0"/>
              <a:t>/356,428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0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80" y="279674"/>
            <a:ext cx="8366077" cy="846265"/>
          </a:xfrm>
        </p:spPr>
        <p:txBody>
          <a:bodyPr/>
          <a:lstStyle/>
          <a:p>
            <a:r>
              <a:rPr lang="en-US" dirty="0" smtClean="0"/>
              <a:t>Statewide CAEP Summary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69242" y="1337481"/>
            <a:ext cx="6182436" cy="4012441"/>
            <a:chOff x="227282" y="1475117"/>
            <a:chExt cx="6535827" cy="42094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7362" r="65373" b="4479"/>
            <a:stretch/>
          </p:blipFill>
          <p:spPr>
            <a:xfrm>
              <a:off x="227282" y="1475117"/>
              <a:ext cx="5103119" cy="413330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67520" t="28114" r="1443" b="3728"/>
            <a:stretch/>
          </p:blipFill>
          <p:spPr>
            <a:xfrm>
              <a:off x="2104844" y="1475117"/>
              <a:ext cx="4658265" cy="420946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388962" y="5488870"/>
            <a:ext cx="852302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Statewide Enrollment Rate = </a:t>
            </a:r>
            <a:r>
              <a:rPr lang="en-US" sz="3200" b="1" dirty="0" smtClean="0"/>
              <a:t>89%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Statewide </a:t>
            </a:r>
            <a:r>
              <a:rPr lang="en-US" sz="3200" dirty="0" smtClean="0"/>
              <a:t>Participants Rate </a:t>
            </a:r>
            <a:r>
              <a:rPr lang="en-US" sz="3200" dirty="0"/>
              <a:t>= </a:t>
            </a:r>
            <a:r>
              <a:rPr lang="en-US" sz="3200" b="1" dirty="0" smtClean="0"/>
              <a:t>69%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03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71" y="228817"/>
            <a:ext cx="8229600" cy="832232"/>
          </a:xfrm>
        </p:spPr>
        <p:txBody>
          <a:bodyPr/>
          <a:lstStyle/>
          <a:p>
            <a:r>
              <a:rPr lang="en-US" dirty="0"/>
              <a:t>CAEP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8" y="1061050"/>
            <a:ext cx="5595582" cy="3245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0806" y="4406345"/>
            <a:ext cx="836408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CAEP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enrollees that don’t meet basic requirements (such as demographics, 12+ hours) including services only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Column M: Number of enrollees with each CAEP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Column N: # in Column M that received short term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Columns O-R: Correspond to each services categories </a:t>
            </a:r>
            <a:r>
              <a:rPr lang="en-US" dirty="0" smtClean="0"/>
              <a:t>(duplicated)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34" y="283409"/>
            <a:ext cx="8229600" cy="1069848"/>
          </a:xfrm>
        </p:spPr>
        <p:txBody>
          <a:bodyPr/>
          <a:lstStyle/>
          <a:p>
            <a:r>
              <a:rPr lang="en-US" dirty="0"/>
              <a:t>CAEP Data Integrity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6" y="1530677"/>
            <a:ext cx="7344936" cy="48752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61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53" y="178267"/>
            <a:ext cx="8229600" cy="1066800"/>
          </a:xfrm>
        </p:spPr>
        <p:txBody>
          <a:bodyPr/>
          <a:lstStyle/>
          <a:p>
            <a:r>
              <a:rPr lang="en-US" dirty="0" smtClean="0"/>
              <a:t>CAEP Hours Report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243" y="4991785"/>
            <a:ext cx="823182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CAEP Hours Report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CAEP Enrollees by Hours that itemizes number of CAEP students by 0, 1-11,and 12+ hours.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Participants vs. Adults Served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453" y="1331648"/>
            <a:ext cx="8197615" cy="3446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6172900" y="1142877"/>
            <a:ext cx="218364" cy="5479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961391" y="1137937"/>
            <a:ext cx="218364" cy="54792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651705" y="1137937"/>
            <a:ext cx="218364" cy="5479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118076" y="1245067"/>
            <a:ext cx="218364" cy="5479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906567" y="1240127"/>
            <a:ext cx="218364" cy="54792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96881" y="1240127"/>
            <a:ext cx="218364" cy="5479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4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687" y="358436"/>
            <a:ext cx="536347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CAEP </a:t>
            </a:r>
            <a:r>
              <a:rPr lang="en-US" sz="2400" b="1" dirty="0">
                <a:solidFill>
                  <a:srgbClr val="FF0000"/>
                </a:solidFill>
              </a:rPr>
              <a:t>Consortium Manager Reports </a:t>
            </a:r>
            <a:r>
              <a:rPr lang="en-US" sz="2400" dirty="0"/>
              <a:t>allow a consortium level login to compare and contrast outcomes across agencies within one consortium.</a:t>
            </a:r>
          </a:p>
        </p:txBody>
      </p:sp>
      <p:sp>
        <p:nvSpPr>
          <p:cNvPr id="5" name="Up Arrow 4"/>
          <p:cNvSpPr/>
          <p:nvPr/>
        </p:nvSpPr>
        <p:spPr>
          <a:xfrm>
            <a:off x="7304882" y="4435563"/>
            <a:ext cx="379366" cy="791531"/>
          </a:xfrm>
          <a:prstGeom prst="up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/>
          <p:cNvGrpSpPr/>
          <p:nvPr/>
        </p:nvGrpSpPr>
        <p:grpSpPr>
          <a:xfrm>
            <a:off x="415904" y="2347417"/>
            <a:ext cx="8359606" cy="3575714"/>
            <a:chOff x="415904" y="2197289"/>
            <a:chExt cx="8018412" cy="3302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904" y="2197289"/>
              <a:ext cx="5417108" cy="33027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3012" y="3323216"/>
              <a:ext cx="2601304" cy="737906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609162" y="5227094"/>
            <a:ext cx="33914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Menu currently includes </a:t>
            </a:r>
            <a:r>
              <a:rPr lang="en-US" sz="2400" dirty="0" smtClean="0"/>
              <a:t>four reports </a:t>
            </a:r>
            <a:r>
              <a:rPr lang="en-US" sz="2400" dirty="0"/>
              <a:t>options with this feature</a:t>
            </a:r>
          </a:p>
        </p:txBody>
      </p:sp>
    </p:spTree>
    <p:extLst>
      <p:ext uri="{BB962C8B-B14F-4D97-AF65-F5344CB8AC3E}">
        <p14:creationId xmlns:p14="http://schemas.microsoft.com/office/powerpoint/2010/main" val="27636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28" y="1746913"/>
            <a:ext cx="7414891" cy="4017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5263" y="255596"/>
            <a:ext cx="654497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CAEP </a:t>
            </a:r>
            <a:r>
              <a:rPr lang="en-US" sz="2400" b="1" dirty="0">
                <a:solidFill>
                  <a:srgbClr val="FF0000"/>
                </a:solidFill>
              </a:rPr>
              <a:t>Consortium Manager Reports </a:t>
            </a:r>
            <a:r>
              <a:rPr lang="en-US" sz="2400" dirty="0" smtClean="0"/>
              <a:t>now includes consortium </a:t>
            </a:r>
            <a:r>
              <a:rPr lang="en-US" sz="2400"/>
              <a:t>level </a:t>
            </a:r>
            <a:r>
              <a:rPr lang="en-US" sz="2400" smtClean="0"/>
              <a:t>CAEP </a:t>
            </a:r>
            <a:r>
              <a:rPr lang="en-US" sz="2400" dirty="0" smtClean="0"/>
              <a:t>Data Integrity Report.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1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binar remote testing">
  <a:themeElements>
    <a:clrScheme name="Custom 1">
      <a:dk1>
        <a:sysClr val="windowText" lastClr="000000"/>
      </a:dk1>
      <a:lt1>
        <a:sysClr val="window" lastClr="FFFFFF"/>
      </a:lt1>
      <a:dk2>
        <a:srgbClr val="005796"/>
      </a:dk2>
      <a:lt2>
        <a:srgbClr val="EEECE1"/>
      </a:lt2>
      <a:accent1>
        <a:srgbClr val="0057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47504</TotalTime>
  <Words>1456</Words>
  <Application>Microsoft Office PowerPoint</Application>
  <PresentationFormat>On-screen Show (4:3)</PresentationFormat>
  <Paragraphs>219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Georgia</vt:lpstr>
      <vt:lpstr>Wingdings 2</vt:lpstr>
      <vt:lpstr>Webinar remote testing</vt:lpstr>
      <vt:lpstr>CAEP Data Dive May 25, 2021</vt:lpstr>
      <vt:lpstr>Agenda</vt:lpstr>
      <vt:lpstr>CAEP Summary</vt:lpstr>
      <vt:lpstr>CAEP Summary</vt:lpstr>
      <vt:lpstr>CAEP Summary</vt:lpstr>
      <vt:lpstr>CAEP Data Integrity</vt:lpstr>
      <vt:lpstr>CAEP Hours Report</vt:lpstr>
      <vt:lpstr>PowerPoint Presentation</vt:lpstr>
      <vt:lpstr>PowerPoint Presentation</vt:lpstr>
      <vt:lpstr>NRS Local Performance Goals</vt:lpstr>
      <vt:lpstr>Review – NRS Table 4</vt:lpstr>
      <vt:lpstr>Review – NRS Table 4B</vt:lpstr>
      <vt:lpstr>PowerPoint Presentation</vt:lpstr>
      <vt:lpstr>Review – NRS Persister </vt:lpstr>
      <vt:lpstr>Evaluating Persistence</vt:lpstr>
      <vt:lpstr>PowerPoint Presentation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CAEP Goal Setting</vt:lpstr>
      <vt:lpstr>Other Considerations</vt:lpstr>
      <vt:lpstr>Statewide CAEP Summary</vt:lpstr>
      <vt:lpstr>Statewide CAEP Summary</vt:lpstr>
      <vt:lpstr>Statewide CAEP Summary</vt:lpstr>
      <vt:lpstr>Statewide CAEP Summary</vt:lpstr>
    </vt:vector>
  </TitlesOfParts>
  <Manager>CASAS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CASAS National Webinar June 11 2020</dc:title>
  <dc:subject>National Webinar</dc:subject>
  <dc:creator>CASAS</dc:creator>
  <cp:keywords>Webinar</cp:keywords>
  <cp:lastModifiedBy>Jay</cp:lastModifiedBy>
  <cp:revision>1105</cp:revision>
  <cp:lastPrinted>2020-10-18T15:28:37Z</cp:lastPrinted>
  <dcterms:created xsi:type="dcterms:W3CDTF">2020-02-07T23:34:25Z</dcterms:created>
  <dcterms:modified xsi:type="dcterms:W3CDTF">2021-05-25T20:56:59Z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