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olors3.xml" ContentType="application/vnd.ms-office.chartcolorstyle+xml"/>
  <Override PartName="/ppt/charts/style3.xml" ContentType="application/vnd.ms-office.chartstyle+xml"/>
  <Override PartName="/ppt/theme/theme2.xml" ContentType="application/vnd.openxmlformats-officedocument.them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336" r:id="rId2"/>
    <p:sldId id="276" r:id="rId3"/>
    <p:sldId id="277" r:id="rId4"/>
    <p:sldId id="278" r:id="rId5"/>
    <p:sldId id="307" r:id="rId6"/>
    <p:sldId id="282" r:id="rId7"/>
    <p:sldId id="283" r:id="rId8"/>
    <p:sldId id="314" r:id="rId9"/>
    <p:sldId id="315" r:id="rId10"/>
    <p:sldId id="316" r:id="rId11"/>
    <p:sldId id="317" r:id="rId12"/>
    <p:sldId id="318" r:id="rId13"/>
    <p:sldId id="319" r:id="rId14"/>
    <p:sldId id="322" r:id="rId15"/>
    <p:sldId id="320" r:id="rId16"/>
    <p:sldId id="324" r:id="rId17"/>
    <p:sldId id="279" r:id="rId18"/>
    <p:sldId id="280" r:id="rId19"/>
    <p:sldId id="281" r:id="rId20"/>
    <p:sldId id="321" r:id="rId21"/>
    <p:sldId id="308" r:id="rId22"/>
    <p:sldId id="335" r:id="rId23"/>
    <p:sldId id="284" r:id="rId24"/>
    <p:sldId id="298" r:id="rId25"/>
    <p:sldId id="285" r:id="rId26"/>
    <p:sldId id="286" r:id="rId27"/>
    <p:sldId id="287" r:id="rId28"/>
    <p:sldId id="288" r:id="rId29"/>
    <p:sldId id="289" r:id="rId30"/>
    <p:sldId id="290" r:id="rId31"/>
    <p:sldId id="326" r:id="rId32"/>
    <p:sldId id="327" r:id="rId33"/>
    <p:sldId id="325" r:id="rId34"/>
    <p:sldId id="328" r:id="rId35"/>
    <p:sldId id="329" r:id="rId36"/>
    <p:sldId id="330" r:id="rId37"/>
    <p:sldId id="299" r:id="rId38"/>
    <p:sldId id="300" r:id="rId39"/>
    <p:sldId id="302" r:id="rId40"/>
    <p:sldId id="303" r:id="rId41"/>
    <p:sldId id="304" r:id="rId42"/>
    <p:sldId id="305" r:id="rId43"/>
    <p:sldId id="306" r:id="rId44"/>
    <p:sldId id="291" r:id="rId45"/>
    <p:sldId id="292" r:id="rId46"/>
    <p:sldId id="332" r:id="rId47"/>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1117577743"/>
        <c:axId val="1117579823"/>
      </c:barChart>
      <c:catAx>
        <c:axId val="11175777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579823"/>
        <c:crosses val="autoZero"/>
        <c:auto val="1"/>
        <c:lblAlgn val="ctr"/>
        <c:lblOffset val="100"/>
        <c:noMultiLvlLbl val="0"/>
      </c:catAx>
      <c:valAx>
        <c:axId val="11175798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577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751837952"/>
        <c:axId val="751840032"/>
        <c:axId val="676521568"/>
      </c:bar3DChart>
      <c:catAx>
        <c:axId val="7518379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40032"/>
        <c:crosses val="autoZero"/>
        <c:auto val="1"/>
        <c:lblAlgn val="ctr"/>
        <c:lblOffset val="100"/>
        <c:noMultiLvlLbl val="0"/>
      </c:catAx>
      <c:valAx>
        <c:axId val="751840032"/>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1837952"/>
        <c:crosses val="autoZero"/>
        <c:crossBetween val="between"/>
      </c:valAx>
      <c:serAx>
        <c:axId val="676521568"/>
        <c:scaling>
          <c:orientation val="minMax"/>
        </c:scaling>
        <c:delete val="1"/>
        <c:axPos val="b"/>
        <c:majorTickMark val="none"/>
        <c:minorTickMark val="none"/>
        <c:tickLblPos val="nextTo"/>
        <c:crossAx val="751840032"/>
        <c:crosses val="autoZero"/>
      </c:ser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006E-4360-8B81-2BFA0C544F80}"/>
                </c:ext>
              </c:extLst>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E-006E-4360-8B81-2BFA0C544F80}"/>
                </c:ext>
              </c:extLst>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006E-4360-8B81-2BFA0C544F80}"/>
                </c:ext>
              </c:extLst>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006E-4360-8B81-2BFA0C544F80}"/>
                </c:ext>
              </c:extLst>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006E-4360-8B81-2BFA0C544F80}"/>
                </c:ext>
              </c:extLst>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F033745C-5A8A-439A-A0F6-AC8522D55899}" type="datetimeFigureOut">
              <a:rPr lang="en-US" smtClean="0"/>
              <a:t>4/28/21</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A7CDA143-26BB-4CE7-B58A-76E5E26E2C80}" type="slidenum">
              <a:rPr lang="en-US" smtClean="0"/>
              <a:t>‹#›</a:t>
            </a:fld>
            <a:endParaRPr lang="en-US"/>
          </a:p>
        </p:txBody>
      </p:sp>
    </p:spTree>
    <p:extLst>
      <p:ext uri="{BB962C8B-B14F-4D97-AF65-F5344CB8AC3E}">
        <p14:creationId xmlns:p14="http://schemas.microsoft.com/office/powerpoint/2010/main" val="30888761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0E385-9D35-4484-AB59-7A2EAC549A4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4/28/21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0E385-9D35-4484-AB59-7A2EAC549A48}"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0E385-9D35-4484-AB59-7A2EAC549A48}" type="datetimeFigureOut">
              <a:rPr lang="en-US" smtClean="0"/>
              <a:t>4/28/21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0E385-9D35-4484-AB59-7A2EAC549A48}" type="datetimeFigureOut">
              <a:rPr lang="en-US" smtClean="0"/>
              <a:t>4/28/21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4/28/21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4/28/21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4/28/21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CAEP Supplemental Handout</a:t>
            </a:r>
          </a:p>
        </p:txBody>
      </p:sp>
      <p:sp>
        <p:nvSpPr>
          <p:cNvPr id="3" name="Subtitle 2"/>
          <p:cNvSpPr>
            <a:spLocks noGrp="1"/>
          </p:cNvSpPr>
          <p:nvPr>
            <p:ph type="subTitle" idx="1"/>
          </p:nvPr>
        </p:nvSpPr>
        <p:spPr/>
        <p:txBody>
          <a:bodyPr/>
          <a:lstStyle/>
          <a:p>
            <a:r>
              <a:rPr lang="en-US" dirty="0"/>
              <a:t>Spring 2019 Data Dive</a:t>
            </a:r>
          </a:p>
          <a:p>
            <a:r>
              <a:rPr lang="en-US" dirty="0"/>
              <a:t>Updated Spring 2021</a:t>
            </a:r>
          </a:p>
        </p:txBody>
      </p:sp>
    </p:spTree>
    <p:extLst>
      <p:ext uri="{BB962C8B-B14F-4D97-AF65-F5344CB8AC3E}">
        <p14:creationId xmlns:p14="http://schemas.microsoft.com/office/powerpoint/2010/main" val="311563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3539430"/>
          </a:xfrm>
          <a:prstGeom prst="rect">
            <a:avLst/>
          </a:prstGeom>
          <a:noFill/>
          <a:ln>
            <a:solidFill>
              <a:schemeClr val="accent1"/>
            </a:solidFill>
          </a:ln>
        </p:spPr>
        <p:txBody>
          <a:bodyPr wrap="square" rtlCol="0">
            <a:spAutoFit/>
          </a:bodyPr>
          <a:lstStyle/>
          <a:p>
            <a:r>
              <a:rPr lang="en-US" sz="2800" b="1" dirty="0"/>
              <a:t>Example 3: Compare item counts in 23a-27a to item counts in 23b-27b</a:t>
            </a:r>
          </a:p>
          <a:p>
            <a:pPr marL="457200" indent="-457200">
              <a:buFont typeface="Arial" panose="020B0604020202020204" pitchFamily="34" charset="0"/>
              <a:buChar char="•"/>
            </a:pPr>
            <a:r>
              <a:rPr lang="en-US" sz="2800" dirty="0"/>
              <a:t>If the large majority who marked CAEP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800" dirty="0"/>
              <a:t>If the number who marked the outcome but did not qualify is close to or exceeds the number who achieved that outcome (high item count in b) then the likely issue is the need to review drop reasons.</a:t>
            </a:r>
            <a:endParaRPr lang="en-US" sz="2000" dirty="0"/>
          </a:p>
        </p:txBody>
      </p:sp>
    </p:spTree>
    <p:extLst>
      <p:ext uri="{BB962C8B-B14F-4D97-AF65-F5344CB8AC3E}">
        <p14:creationId xmlns:p14="http://schemas.microsoft.com/office/powerpoint/2010/main" val="193437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970318"/>
          </a:xfrm>
          <a:prstGeom prst="rect">
            <a:avLst/>
          </a:prstGeom>
          <a:noFill/>
          <a:ln>
            <a:solidFill>
              <a:schemeClr val="accent1"/>
            </a:solidFill>
          </a:ln>
        </p:spPr>
        <p:txBody>
          <a:bodyPr wrap="square" rtlCol="0">
            <a:spAutoFit/>
          </a:bodyPr>
          <a:lstStyle/>
          <a:p>
            <a:r>
              <a:rPr lang="en-US" sz="2800" b="1" dirty="0"/>
              <a:t>Example 4: CAEP Program Enrollment</a:t>
            </a:r>
          </a:p>
          <a:p>
            <a:pPr marL="457200" indent="-457200">
              <a:buFont typeface="Arial" panose="020B0604020202020204" pitchFamily="34" charset="0"/>
              <a:buChar char="•"/>
            </a:pPr>
            <a:r>
              <a:rPr lang="en-US" sz="2800" dirty="0"/>
              <a:t>Compare 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667554" y="5435692"/>
            <a:ext cx="5451894" cy="523220"/>
          </a:xfrm>
          <a:prstGeom prst="rect">
            <a:avLst/>
          </a:prstGeom>
          <a:noFill/>
          <a:ln>
            <a:solidFill>
              <a:schemeClr val="accent1"/>
            </a:solidFill>
          </a:ln>
        </p:spPr>
        <p:txBody>
          <a:bodyPr wrap="square" rtlCol="0">
            <a:spAutoFit/>
          </a:bodyPr>
          <a:lstStyle/>
          <a:p>
            <a:r>
              <a:rPr lang="en-US" sz="2800" b="1" i="1" dirty="0"/>
              <a:t>(8043 – 700)  ÷  8043 = 91.2%</a:t>
            </a:r>
          </a:p>
        </p:txBody>
      </p:sp>
    </p:spTree>
    <p:extLst>
      <p:ext uri="{BB962C8B-B14F-4D97-AF65-F5344CB8AC3E}">
        <p14:creationId xmlns:p14="http://schemas.microsoft.com/office/powerpoint/2010/main" val="3328735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1200329"/>
          </a:xfrm>
          <a:prstGeom prst="rect">
            <a:avLst/>
          </a:prstGeom>
          <a:noFill/>
          <a:ln>
            <a:solidFill>
              <a:schemeClr val="accent1">
                <a:lumMod val="50000"/>
              </a:schemeClr>
            </a:solidFill>
          </a:ln>
        </p:spPr>
        <p:txBody>
          <a:bodyPr wrap="square" rtlCol="0">
            <a:spAutoFit/>
          </a:bodyPr>
          <a:lstStyle/>
          <a:p>
            <a:r>
              <a:rPr lang="en-US" sz="2400" dirty="0"/>
              <a:t>Verify “No designated program” item count by right clicking and drilling down to CAEP DIR.</a:t>
            </a:r>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a:t>Identify “No designated program” students by right clicking to the In Program Years </a:t>
            </a:r>
            <a:r>
              <a:rPr lang="en-US" sz="2400" dirty="0" err="1"/>
              <a:t>lister</a:t>
            </a:r>
            <a:r>
              <a:rPr lang="en-US" sz="2400" dirty="0"/>
              <a:t>.</a:t>
            </a:r>
          </a:p>
        </p:txBody>
      </p:sp>
    </p:spTree>
    <p:extLst>
      <p:ext uri="{BB962C8B-B14F-4D97-AF65-F5344CB8AC3E}">
        <p14:creationId xmlns:p14="http://schemas.microsoft.com/office/powerpoint/2010/main" val="423482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97747" y="5121472"/>
            <a:ext cx="5119777"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914400"/>
            <a:ext cx="5689121" cy="3970318"/>
          </a:xfrm>
          <a:prstGeom prst="rect">
            <a:avLst/>
          </a:prstGeom>
          <a:noFill/>
          <a:ln>
            <a:solidFill>
              <a:schemeClr val="accent1"/>
            </a:solidFill>
          </a:ln>
        </p:spPr>
        <p:txBody>
          <a:bodyPr wrap="square" rtlCol="0">
            <a:spAutoFit/>
          </a:bodyPr>
          <a:lstStyle/>
          <a:p>
            <a:r>
              <a:rPr lang="en-US" sz="2800" b="1" dirty="0"/>
              <a:t>Example 5: CAEP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149310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a:t>Example 5: CAEP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Look for specific areas where these numbers are different. In this example, 1) HSD/HSE, 2) CTE.</a:t>
            </a:r>
          </a:p>
          <a:p>
            <a:pPr marL="457200" indent="-457200">
              <a:buFont typeface="Arial" panose="020B0604020202020204" pitchFamily="34" charset="0"/>
              <a:buChar char="•"/>
            </a:pPr>
            <a:r>
              <a:rPr lang="en-US" sz="2800" dirty="0"/>
              <a:t>Right-click areas of concern:</a:t>
            </a:r>
          </a:p>
          <a:p>
            <a:pPr marL="914400" lvl="1" indent="-457200">
              <a:buFont typeface="Arial" panose="020B0604020202020204" pitchFamily="34" charset="0"/>
              <a:buChar char="•"/>
            </a:pPr>
            <a:r>
              <a:rPr lang="en-US" sz="2400" dirty="0"/>
              <a:t>Select </a:t>
            </a:r>
            <a:r>
              <a:rPr lang="en-US" sz="2400" b="1" dirty="0"/>
              <a:t>NRS Monitor </a:t>
            </a:r>
            <a:r>
              <a:rPr lang="en-US" sz="2400" dirty="0"/>
              <a:t>to review instructional hours for each student</a:t>
            </a:r>
          </a:p>
          <a:p>
            <a:pPr marL="914400" lvl="1" indent="-457200">
              <a:buFont typeface="Arial" panose="020B0604020202020204" pitchFamily="34" charset="0"/>
              <a:buChar char="•"/>
            </a:pPr>
            <a:r>
              <a:rPr lang="en-US" sz="2400" dirty="0"/>
              <a:t>Select </a:t>
            </a:r>
            <a:r>
              <a:rPr lang="en-US" sz="2400" b="1" dirty="0"/>
              <a:t>CAEP DIR </a:t>
            </a:r>
            <a:r>
              <a:rPr lang="en-US" sz="2400" dirty="0"/>
              <a:t>and then investigate the students in </a:t>
            </a:r>
            <a:r>
              <a:rPr lang="en-US" sz="2400" b="1" dirty="0"/>
              <a:t>DIR item #2</a:t>
            </a:r>
            <a:r>
              <a:rPr lang="en-US" sz="2400" dirty="0"/>
              <a:t> less than 12 hours</a:t>
            </a:r>
          </a:p>
          <a:p>
            <a:pPr marL="914400" lvl="1" indent="-457200">
              <a:buFont typeface="Arial" panose="020B0604020202020204" pitchFamily="34" charset="0"/>
              <a:buChar char="•"/>
            </a:pPr>
            <a:r>
              <a:rPr lang="en-US" sz="2400" dirty="0"/>
              <a:t>Select </a:t>
            </a:r>
            <a:r>
              <a:rPr lang="en-US" sz="2400" b="1" dirty="0"/>
              <a:t>Students In Program Years </a:t>
            </a:r>
            <a:r>
              <a:rPr lang="en-US" sz="2400" dirty="0" err="1"/>
              <a:t>lister</a:t>
            </a:r>
            <a:r>
              <a:rPr lang="en-US" sz="2400" dirty="0"/>
              <a:t> for both Columns E and L and compare the two lists.</a:t>
            </a:r>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3900517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3108543"/>
          </a:xfrm>
          <a:prstGeom prst="rect">
            <a:avLst/>
          </a:prstGeom>
          <a:noFill/>
          <a:ln>
            <a:solidFill>
              <a:schemeClr val="accent1"/>
            </a:solidFill>
          </a:ln>
        </p:spPr>
        <p:txBody>
          <a:bodyPr wrap="square" rtlCol="0">
            <a:spAutoFit/>
          </a:bodyPr>
          <a:lstStyle/>
          <a:p>
            <a:pPr lvl="0"/>
            <a:r>
              <a:rPr lang="en-US" sz="2800" b="1" dirty="0"/>
              <a:t>Example 6: CAEP Program Outcomes</a:t>
            </a:r>
          </a:p>
          <a:p>
            <a:pPr marL="457200" lvl="0" indent="-457200">
              <a:buFont typeface="Arial" panose="020B0604020202020204" pitchFamily="34" charset="0"/>
              <a:buChar char="•"/>
            </a:pPr>
            <a:r>
              <a:rPr lang="en-US" sz="2800" dirty="0"/>
              <a:t>Add up total number of outcomes across the 6 CAEP outcomes areas (Columns F-K)</a:t>
            </a:r>
          </a:p>
          <a:p>
            <a:pPr marL="457200" lvl="0" indent="-457200">
              <a:buFont typeface="Arial" panose="020B0604020202020204" pitchFamily="34" charset="0"/>
              <a:buChar char="•"/>
            </a:pPr>
            <a:r>
              <a:rPr lang="en-US" sz="2800" dirty="0"/>
              <a:t>Divide this total by total Enrollees in Column E </a:t>
            </a:r>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a:t>(240 + 0 +  1 +  24 +  3 +  114) ÷ 1408  = 27%</a:t>
            </a:r>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Tree>
    <p:extLst>
      <p:ext uri="{BB962C8B-B14F-4D97-AF65-F5344CB8AC3E}">
        <p14:creationId xmlns:p14="http://schemas.microsoft.com/office/powerpoint/2010/main" val="60066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555641"/>
          </a:xfrm>
          <a:prstGeom prst="rect">
            <a:avLst/>
          </a:prstGeom>
          <a:noFill/>
          <a:ln>
            <a:solidFill>
              <a:schemeClr val="accent1"/>
            </a:solidFill>
          </a:ln>
        </p:spPr>
        <p:txBody>
          <a:bodyPr wrap="square" rtlCol="0">
            <a:spAutoFit/>
          </a:bodyPr>
          <a:lstStyle/>
          <a:p>
            <a:pPr lvl="0"/>
            <a:r>
              <a:rPr lang="en-US" sz="2800" b="1" dirty="0"/>
              <a:t>Example 6: CAEP Program Outcomes</a:t>
            </a:r>
          </a:p>
          <a:p>
            <a:pPr marL="457200" lvl="0" indent="-457200">
              <a:buFont typeface="Arial" panose="020B0604020202020204" pitchFamily="34" charset="0"/>
              <a:buChar char="•"/>
            </a:pPr>
            <a:r>
              <a:rPr lang="en-US" sz="2800" dirty="0"/>
              <a:t>Review the total number of outcomes in each of the 6 CAEP outcomes areas (Columns F-K)</a:t>
            </a:r>
          </a:p>
          <a:p>
            <a:pPr marL="457200" lvl="0" indent="-457200">
              <a:buFont typeface="Arial" panose="020B0604020202020204" pitchFamily="34" charset="0"/>
              <a:buChar char="•"/>
            </a:pPr>
            <a:r>
              <a:rPr lang="en-US" sz="2800" dirty="0"/>
              <a:t>Look for areas that may need to improve (Column F looks good; others may need improvement)</a:t>
            </a:r>
          </a:p>
          <a:p>
            <a:pPr marL="457200" lvl="0" indent="-457200">
              <a:buFont typeface="Arial" panose="020B0604020202020204" pitchFamily="34" charset="0"/>
              <a:buChar char="•"/>
            </a:pPr>
            <a:r>
              <a:rPr lang="en-US" sz="2800" dirty="0"/>
              <a:t>Right click the cells that are areas of concern:</a:t>
            </a:r>
          </a:p>
          <a:p>
            <a:pPr marL="914400" lvl="1" indent="-457200">
              <a:buFont typeface="Arial" panose="020B0604020202020204" pitchFamily="34" charset="0"/>
              <a:buChar char="•"/>
            </a:pPr>
            <a:r>
              <a:rPr lang="en-US" sz="2800" dirty="0"/>
              <a:t>Select </a:t>
            </a:r>
            <a:r>
              <a:rPr lang="en-US" sz="2800" b="1" dirty="0"/>
              <a:t>Outcomes Monitor </a:t>
            </a:r>
            <a:r>
              <a:rPr lang="en-US" sz="2800" dirty="0"/>
              <a:t>to review more specific outcomes earned</a:t>
            </a:r>
          </a:p>
          <a:p>
            <a:pPr marL="914400" lvl="1" indent="-457200">
              <a:buFont typeface="Arial" panose="020B0604020202020204" pitchFamily="34" charset="0"/>
              <a:buChar char="•"/>
            </a:pPr>
            <a:r>
              <a:rPr lang="en-US" sz="2800" dirty="0"/>
              <a:t>Select </a:t>
            </a:r>
            <a:r>
              <a:rPr lang="en-US" sz="2800" b="1" dirty="0"/>
              <a:t>CAEP DIR  </a:t>
            </a:r>
            <a:r>
              <a:rPr lang="en-US" sz="2800" dirty="0"/>
              <a:t>and compare items </a:t>
            </a:r>
            <a:r>
              <a:rPr lang="en-US" sz="2800" b="1" dirty="0"/>
              <a:t>23-27</a:t>
            </a:r>
            <a:r>
              <a:rPr lang="en-US" sz="2800" dirty="0"/>
              <a:t> like in Example #2</a:t>
            </a:r>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a:t>(</a:t>
            </a:r>
            <a:r>
              <a:rPr lang="en-US" sz="2400" b="1" i="1" dirty="0"/>
              <a:t>240 + 0 +  1 +  24 +  3 +  114) ÷ 1408  = 27%</a:t>
            </a:r>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Tree>
    <p:extLst>
      <p:ext uri="{BB962C8B-B14F-4D97-AF65-F5344CB8AC3E}">
        <p14:creationId xmlns:p14="http://schemas.microsoft.com/office/powerpoint/2010/main" val="150271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a:t>Example 7 &amp; 8: </a:t>
            </a:r>
            <a:r>
              <a:rPr lang="en-US" sz="2800" dirty="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Solution: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Generate NRS Monitor</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a:t>Examples of Agency Level Data Evaluation</a:t>
            </a:r>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a:t>Agencies: Use TE drill down features</a:t>
            </a:r>
          </a:p>
          <a:p>
            <a:r>
              <a:rPr lang="en-US" dirty="0"/>
              <a:t>Example 1: Basic DIR drill down illustration</a:t>
            </a:r>
          </a:p>
          <a:p>
            <a:r>
              <a:rPr lang="en-US" dirty="0"/>
              <a:t>Example 2: CAEP Summary self-reported outcomes trouble shooting</a:t>
            </a:r>
          </a:p>
          <a:p>
            <a:r>
              <a:rPr lang="en-US" dirty="0"/>
              <a:t>Example 3: Using CAEP specific numbers from the DIR</a:t>
            </a:r>
          </a:p>
          <a:p>
            <a:r>
              <a:rPr lang="en-US" dirty="0"/>
              <a:t>Example 4: CAEP Program enrollment calculation</a:t>
            </a:r>
          </a:p>
          <a:p>
            <a:r>
              <a:rPr lang="en-US" dirty="0"/>
              <a:t>Example 5: CAEP Program persistence calculation</a:t>
            </a:r>
          </a:p>
          <a:p>
            <a:r>
              <a:rPr lang="en-US" dirty="0"/>
              <a:t>Example 6: Combined CAEP outcomes calculation</a:t>
            </a:r>
          </a:p>
          <a:p>
            <a:r>
              <a:rPr lang="en-US" dirty="0"/>
              <a:t>Example 7: Pre/post-test evaluation when persistence is low</a:t>
            </a:r>
          </a:p>
          <a:p>
            <a:r>
              <a:rPr lang="en-US" dirty="0"/>
              <a:t>Example 8: Pre/post-testing when persistence is good but pre/post 		            performance is low</a:t>
            </a:r>
          </a:p>
          <a:p>
            <a:endParaRPr lang="en-US" dirty="0"/>
          </a:p>
          <a:p>
            <a:endParaRPr lang="en-US" dirty="0"/>
          </a:p>
        </p:txBody>
      </p:sp>
    </p:spTree>
    <p:extLst>
      <p:ext uri="{BB962C8B-B14F-4D97-AF65-F5344CB8AC3E}">
        <p14:creationId xmlns:p14="http://schemas.microsoft.com/office/powerpoint/2010/main" val="274426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Drill down to CAEP DIR and review DIR items 8, 9, and 10</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CAEP DIR and investigate items 8 and 9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CAEP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a:t>Examples of Consortium Level Data Evaluation</a:t>
            </a:r>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a:t>Consortia: Convert TE consortium reports to Excel</a:t>
            </a:r>
          </a:p>
          <a:p>
            <a:r>
              <a:rPr lang="en-US" dirty="0"/>
              <a:t>Example 1: Filter by agency and program</a:t>
            </a:r>
          </a:p>
          <a:p>
            <a:r>
              <a:rPr lang="en-US" dirty="0"/>
              <a:t>Example 2: Isolate for a specific CAEP outcome area</a:t>
            </a:r>
          </a:p>
          <a:p>
            <a:r>
              <a:rPr lang="en-US" dirty="0"/>
              <a:t>Example 3: CAEP Program enrollment calculation</a:t>
            </a:r>
          </a:p>
          <a:p>
            <a:r>
              <a:rPr lang="en-US" dirty="0"/>
              <a:t>Example 4: CAEP Program persistence calculation</a:t>
            </a:r>
          </a:p>
          <a:p>
            <a:r>
              <a:rPr lang="en-US" dirty="0"/>
              <a:t>Example 5: Combined CAEP outcomes calculation</a:t>
            </a:r>
          </a:p>
          <a:p>
            <a:r>
              <a:rPr lang="en-US" dirty="0"/>
              <a:t>Example 6: Use Excel to compute consortium wide performance and 		 persistence percentages</a:t>
            </a:r>
          </a:p>
          <a:p>
            <a:r>
              <a:rPr lang="en-US" dirty="0"/>
              <a:t>Example 7: Create charts and graphs</a:t>
            </a:r>
          </a:p>
        </p:txBody>
      </p:sp>
    </p:spTree>
    <p:extLst>
      <p:ext uri="{BB962C8B-B14F-4D97-AF65-F5344CB8AC3E}">
        <p14:creationId xmlns:p14="http://schemas.microsoft.com/office/powerpoint/2010/main" val="2001872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CAEP Consortium Manager Reports </a:t>
            </a:r>
            <a:r>
              <a:rPr lang="en-US" sz="2400" dirty="0"/>
              <a:t>allow a consortium level login to compare and contrast outcomes across agencies within one consortium</a:t>
            </a:r>
            <a:r>
              <a:rPr lang="en-US" dirty="0"/>
              <a:t>.</a:t>
            </a:r>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69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Creating Excel Spreadsheets in TE</a:t>
            </a:r>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a:t>Convert any TE report into an Excel spreadsheet by clicking Export, then Save As Excel.</a:t>
            </a:r>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32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a:t>Using the consortium level CAEP Summary, you can convert the consortium wide or individual agency level CAEP Summary reports into Excel.</a:t>
            </a:r>
          </a:p>
        </p:txBody>
      </p:sp>
    </p:spTree>
    <p:extLst>
      <p:ext uri="{BB962C8B-B14F-4D97-AF65-F5344CB8AC3E}">
        <p14:creationId xmlns:p14="http://schemas.microsoft.com/office/powerpoint/2010/main" val="227742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The resulting Excel worksheet includes all data elements from the CAEP Summary.</a:t>
            </a:r>
          </a:p>
        </p:txBody>
      </p:sp>
    </p:spTree>
    <p:extLst>
      <p:ext uri="{BB962C8B-B14F-4D97-AF65-F5344CB8AC3E}">
        <p14:creationId xmlns:p14="http://schemas.microsoft.com/office/powerpoint/2010/main" val="2170234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Use features in Excel to highlight key data points from the CAEP report in TE.</a:t>
            </a:r>
          </a:p>
        </p:txBody>
      </p:sp>
    </p:spTree>
    <p:extLst>
      <p:ext uri="{BB962C8B-B14F-4D97-AF65-F5344CB8AC3E}">
        <p14:creationId xmlns:p14="http://schemas.microsoft.com/office/powerpoint/2010/main" val="10148100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the spreadsheet by individual agency.</a:t>
            </a:r>
          </a:p>
        </p:txBody>
      </p:sp>
    </p:spTree>
    <p:extLst>
      <p:ext uri="{BB962C8B-B14F-4D97-AF65-F5344CB8AC3E}">
        <p14:creationId xmlns:p14="http://schemas.microsoft.com/office/powerpoint/2010/main" val="1305301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by instructional program area across all agencies.</a:t>
            </a:r>
          </a:p>
        </p:txBody>
      </p:sp>
    </p:spTree>
    <p:extLst>
      <p:ext uri="{BB962C8B-B14F-4D97-AF65-F5344CB8AC3E}">
        <p14:creationId xmlns:p14="http://schemas.microsoft.com/office/powerpoint/2010/main" val="84909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Format cells to isolate key data points.</a:t>
            </a:r>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Tree>
    <p:extLst>
      <p:ext uri="{BB962C8B-B14F-4D97-AF65-F5344CB8AC3E}">
        <p14:creationId xmlns:p14="http://schemas.microsoft.com/office/powerpoint/2010/main" val="786766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a:t>Example 1: </a:t>
            </a:r>
            <a:r>
              <a:rPr lang="en-US" sz="2800" dirty="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7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In this example, the document uses filtering and formatting to isolate specific data results.</a:t>
            </a:r>
          </a:p>
        </p:txBody>
      </p:sp>
    </p:spTree>
    <p:extLst>
      <p:ext uri="{BB962C8B-B14F-4D97-AF65-F5344CB8AC3E}">
        <p14:creationId xmlns:p14="http://schemas.microsoft.com/office/powerpoint/2010/main" val="35071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a:t>Example 3: CAEP Program Enrollment</a:t>
            </a:r>
          </a:p>
          <a:p>
            <a:pPr marL="457200" indent="-457200">
              <a:buFont typeface="Arial" panose="020B0604020202020204" pitchFamily="34" charset="0"/>
              <a:buChar char="•"/>
            </a:pPr>
            <a:r>
              <a:rPr lang="en-US" sz="2800" dirty="0"/>
              <a:t>Compare numbers of Enrollees across Column M (Excel columns may be different than what’s in TE)</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Tree>
    <p:extLst>
      <p:ext uri="{BB962C8B-B14F-4D97-AF65-F5344CB8AC3E}">
        <p14:creationId xmlns:p14="http://schemas.microsoft.com/office/powerpoint/2010/main" val="1897798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a:t>Example 3: CAEP Program Enrollment</a:t>
            </a:r>
          </a:p>
          <a:p>
            <a:pPr marL="457200" indent="-457200">
              <a:buFont typeface="Arial" panose="020B0604020202020204" pitchFamily="34" charset="0"/>
              <a:buChar char="•"/>
            </a:pPr>
            <a:r>
              <a:rPr lang="en-US" sz="2800" dirty="0"/>
              <a:t>Compare numbers of Enrollees across Column M</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4434 ÷ (4434-813) = 81.6%</a:t>
            </a:r>
          </a:p>
        </p:txBody>
      </p:sp>
    </p:spTree>
    <p:extLst>
      <p:ext uri="{BB962C8B-B14F-4D97-AF65-F5344CB8AC3E}">
        <p14:creationId xmlns:p14="http://schemas.microsoft.com/office/powerpoint/2010/main" val="3050704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2737" y="199518"/>
            <a:ext cx="9618646" cy="3471730"/>
          </a:xfrm>
          <a:prstGeom prst="rect">
            <a:avLst/>
          </a:prstGeom>
          <a:ln>
            <a:solidFill>
              <a:schemeClr val="accent1"/>
            </a:solidFill>
          </a:ln>
        </p:spPr>
      </p:pic>
      <p:sp>
        <p:nvSpPr>
          <p:cNvPr id="4" name="TextBox 3"/>
          <p:cNvSpPr txBox="1"/>
          <p:nvPr/>
        </p:nvSpPr>
        <p:spPr>
          <a:xfrm>
            <a:off x="892737" y="3766784"/>
            <a:ext cx="9618646" cy="2677656"/>
          </a:xfrm>
          <a:prstGeom prst="rect">
            <a:avLst/>
          </a:prstGeom>
          <a:noFill/>
          <a:ln>
            <a:solidFill>
              <a:schemeClr val="accent1"/>
            </a:solidFill>
          </a:ln>
        </p:spPr>
        <p:txBody>
          <a:bodyPr wrap="square" rtlCol="0">
            <a:spAutoFit/>
          </a:bodyPr>
          <a:lstStyle/>
          <a:p>
            <a:r>
              <a:rPr lang="en-US" sz="2800" b="1" dirty="0"/>
              <a:t>Example 4: CAEP Program Persistence</a:t>
            </a:r>
          </a:p>
          <a:p>
            <a:pPr marL="457200" indent="-457200">
              <a:buFont typeface="Arial" panose="020B0604020202020204" pitchFamily="34" charset="0"/>
              <a:buChar char="•"/>
            </a:pPr>
            <a:r>
              <a:rPr lang="en-US" sz="2800" dirty="0"/>
              <a:t>Compare number of Enrollees in Columns F and M (E and L on the TE CAEP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E with that result from Column M.</a:t>
            </a:r>
            <a:endParaRPr lang="en-US" dirty="0"/>
          </a:p>
        </p:txBody>
      </p:sp>
    </p:spTree>
    <p:extLst>
      <p:ext uri="{BB962C8B-B14F-4D97-AF65-F5344CB8AC3E}">
        <p14:creationId xmlns:p14="http://schemas.microsoft.com/office/powerpoint/2010/main" val="4137893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a:t>Example 4: CAEP Program Persistence</a:t>
            </a:r>
          </a:p>
          <a:p>
            <a:pPr marL="457200" indent="-457200">
              <a:buFont typeface="Arial" panose="020B0604020202020204" pitchFamily="34" charset="0"/>
              <a:buChar char="•"/>
            </a:pPr>
            <a:r>
              <a:rPr lang="en-US" sz="2800" dirty="0"/>
              <a:t>Compare number of Enrollees in Columns F and M (E and L on the TE CAEP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2891 ÷ (4434-813) = 79.8%</a:t>
            </a:r>
          </a:p>
        </p:txBody>
      </p:sp>
    </p:spTree>
    <p:extLst>
      <p:ext uri="{BB962C8B-B14F-4D97-AF65-F5344CB8AC3E}">
        <p14:creationId xmlns:p14="http://schemas.microsoft.com/office/powerpoint/2010/main" val="3710874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a:t>Example 5: CAEP Program Outcomes</a:t>
            </a:r>
          </a:p>
          <a:p>
            <a:pPr marL="457200" lvl="0" indent="-457200">
              <a:buFont typeface="Arial" panose="020B0604020202020204" pitchFamily="34" charset="0"/>
              <a:buChar char="•"/>
            </a:pPr>
            <a:r>
              <a:rPr lang="en-US" sz="2800" dirty="0"/>
              <a:t>Add up total number of outcomes across the 6 CAEP outcomes areas (Columns G-L in Excel)</a:t>
            </a:r>
          </a:p>
          <a:p>
            <a:pPr marL="457200" lvl="0" indent="-457200">
              <a:buFont typeface="Arial" panose="020B0604020202020204" pitchFamily="34" charset="0"/>
              <a:buChar char="•"/>
            </a:pPr>
            <a:r>
              <a:rPr lang="en-US" sz="2800" dirty="0"/>
              <a:t>Divide this total by total Enrollees in Column F </a:t>
            </a:r>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Tree>
    <p:extLst>
      <p:ext uri="{BB962C8B-B14F-4D97-AF65-F5344CB8AC3E}">
        <p14:creationId xmlns:p14="http://schemas.microsoft.com/office/powerpoint/2010/main" val="33134850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a:t>Example 5: CAEP Program Outcomes</a:t>
            </a:r>
          </a:p>
          <a:p>
            <a:pPr marL="457200" lvl="0" indent="-457200">
              <a:buFont typeface="Arial" panose="020B0604020202020204" pitchFamily="34" charset="0"/>
              <a:buChar char="•"/>
            </a:pPr>
            <a:r>
              <a:rPr lang="en-US" sz="2800" dirty="0"/>
              <a:t>Add up total number of outcomes across the 6 CAEP outcomes areas (Columns G-L in Excel)</a:t>
            </a:r>
          </a:p>
          <a:p>
            <a:pPr marL="457200" lvl="0" indent="-457200">
              <a:buFont typeface="Arial" panose="020B0604020202020204" pitchFamily="34" charset="0"/>
              <a:buChar char="•"/>
            </a:pPr>
            <a:r>
              <a:rPr lang="en-US" sz="2800" dirty="0"/>
              <a:t>Divide this total by total Enrollees in Column F </a:t>
            </a:r>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a:t>(</a:t>
            </a:r>
            <a:r>
              <a:rPr lang="en-US" sz="2800" b="1" dirty="0"/>
              <a:t>1,674</a:t>
            </a:r>
            <a:r>
              <a:rPr lang="en-US" sz="4000" b="1" dirty="0"/>
              <a:t> </a:t>
            </a:r>
            <a:r>
              <a:rPr lang="en-US" sz="2800" b="1" dirty="0"/>
              <a:t>+</a:t>
            </a:r>
            <a:r>
              <a:rPr lang="en-US" sz="4000" b="1" dirty="0"/>
              <a:t> </a:t>
            </a:r>
            <a:r>
              <a:rPr lang="en-US" sz="2800" b="1" dirty="0"/>
              <a:t>113</a:t>
            </a:r>
            <a:r>
              <a:rPr lang="en-US" sz="4000" b="1" dirty="0"/>
              <a:t> </a:t>
            </a:r>
            <a:r>
              <a:rPr lang="en-US" sz="2800" b="1" dirty="0"/>
              <a:t>+ 39</a:t>
            </a:r>
            <a:r>
              <a:rPr lang="en-US" sz="4000" b="1" dirty="0"/>
              <a:t> </a:t>
            </a:r>
            <a:r>
              <a:rPr lang="en-US" sz="2800" b="1" dirty="0"/>
              <a:t>+ 843</a:t>
            </a:r>
            <a:r>
              <a:rPr lang="en-US" sz="4000" b="1" dirty="0"/>
              <a:t> </a:t>
            </a:r>
            <a:r>
              <a:rPr lang="en-US" sz="2800" b="1" dirty="0"/>
              <a:t>+ 197</a:t>
            </a:r>
            <a:r>
              <a:rPr lang="en-US" sz="4000" b="1" dirty="0"/>
              <a:t> </a:t>
            </a:r>
            <a:r>
              <a:rPr lang="en-US" sz="2800" b="1" dirty="0"/>
              <a:t>+ 164</a:t>
            </a:r>
            <a:r>
              <a:rPr lang="en-US" sz="2800" b="1" i="1" dirty="0"/>
              <a:t>) ÷ 2891  = 104.8%!!!</a:t>
            </a:r>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3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a:t>Example 6:</a:t>
            </a:r>
            <a:r>
              <a:rPr lang="en-US" dirty="0"/>
              <a:t> Making Simple Calculations in Excel</a:t>
            </a:r>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a:t>Example 6:</a:t>
            </a:r>
            <a:r>
              <a:rPr lang="en-US" sz="2800" dirty="0"/>
              <a:t> This example calculates the pre/post persistence rates for each CAEP program.</a:t>
            </a:r>
          </a:p>
        </p:txBody>
      </p:sp>
    </p:spTree>
    <p:extLst>
      <p:ext uri="{BB962C8B-B14F-4D97-AF65-F5344CB8AC3E}">
        <p14:creationId xmlns:p14="http://schemas.microsoft.com/office/powerpoint/2010/main" val="2623565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a:t>Once you type in the first formula, you can drag that cell down to view the same calculation for all rows in the spreadsheet</a:t>
            </a:r>
          </a:p>
        </p:txBody>
      </p:sp>
    </p:spTree>
    <p:extLst>
      <p:ext uri="{BB962C8B-B14F-4D97-AF65-F5344CB8AC3E}">
        <p14:creationId xmlns:p14="http://schemas.microsoft.com/office/powerpoint/2010/main" val="3320911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a:t>Add another column next to EFL Gains to make the same calculation for pre/post-test performance rates by program.</a:t>
            </a:r>
          </a:p>
        </p:txBody>
      </p:sp>
    </p:spTree>
    <p:extLst>
      <p:ext uri="{BB962C8B-B14F-4D97-AF65-F5344CB8AC3E}">
        <p14:creationId xmlns:p14="http://schemas.microsoft.com/office/powerpoint/2010/main" val="45045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a:t>Solution: </a:t>
            </a:r>
            <a:r>
              <a:rPr lang="en-US" sz="2800" dirty="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19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achieved a pre/post-test EFL gain (Column F in this example) by the total number of enrollees in Column C</a:t>
            </a:r>
          </a:p>
        </p:txBody>
      </p:sp>
    </p:spTree>
    <p:extLst>
      <p:ext uri="{BB962C8B-B14F-4D97-AF65-F5344CB8AC3E}">
        <p14:creationId xmlns:p14="http://schemas.microsoft.com/office/powerpoint/2010/main" val="79671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a:t>Making Simple Calculations in Excel</a:t>
            </a:r>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a:t>Use this same technique to calculate percentages for other CAEP outcomes – this example compares Transitions outcomes totals to totals of Enrollees in Column F.</a:t>
            </a:r>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Tree>
    <p:extLst>
      <p:ext uri="{BB962C8B-B14F-4D97-AF65-F5344CB8AC3E}">
        <p14:creationId xmlns:p14="http://schemas.microsoft.com/office/powerpoint/2010/main" val="1886172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a:t>Example 7</a:t>
            </a:r>
            <a:r>
              <a:rPr lang="en-US" dirty="0"/>
              <a:t>: Creating Charts and Graphs in Excel</a:t>
            </a:r>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a:t>Highlight the cells for which you wish to create the chart</a:t>
            </a:r>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384995"/>
          </a:xfrm>
          <a:prstGeom prst="rect">
            <a:avLst/>
          </a:prstGeom>
          <a:solidFill>
            <a:schemeClr val="bg1"/>
          </a:solidFill>
          <a:ln>
            <a:solidFill>
              <a:schemeClr val="accent1"/>
            </a:solidFill>
          </a:ln>
        </p:spPr>
        <p:txBody>
          <a:bodyPr wrap="square" rtlCol="0">
            <a:spAutoFit/>
          </a:bodyPr>
          <a:lstStyle/>
          <a:p>
            <a:r>
              <a:rPr lang="en-US" sz="2800" dirty="0"/>
              <a:t>In Excel, go to the Insert menu to select the specific chart or graph</a:t>
            </a:r>
          </a:p>
        </p:txBody>
      </p:sp>
    </p:spTree>
    <p:extLst>
      <p:ext uri="{BB962C8B-B14F-4D97-AF65-F5344CB8AC3E}">
        <p14:creationId xmlns:p14="http://schemas.microsoft.com/office/powerpoint/2010/main" val="1643306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Creating Charts and Graphs in Excel</a:t>
            </a:r>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a:t>Once you create the chart, you can use additional features to further customize it. </a:t>
            </a:r>
          </a:p>
          <a:p>
            <a:endParaRPr lang="en-US" sz="2800" dirty="0"/>
          </a:p>
          <a:p>
            <a:r>
              <a:rPr lang="en-US" sz="2800" dirty="0"/>
              <a:t>In this example, we added a title, changed the color of the bars, and added item counts to each</a:t>
            </a:r>
          </a:p>
        </p:txBody>
      </p:sp>
    </p:spTree>
    <p:extLst>
      <p:ext uri="{BB962C8B-B14F-4D97-AF65-F5344CB8AC3E}">
        <p14:creationId xmlns:p14="http://schemas.microsoft.com/office/powerpoint/2010/main" val="2210119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CAEP Barriers to Employment.</a:t>
            </a:r>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10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the Demographics Summary.</a:t>
            </a:r>
          </a:p>
        </p:txBody>
      </p:sp>
      <p:graphicFrame>
        <p:nvGraphicFramePr>
          <p:cNvPr id="4" name="Chart 3"/>
          <p:cNvGraphicFramePr>
            <a:graphicFrameLocks/>
          </p:cNvGraphicFramePr>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189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CAEP activity, how many enrolled in an instructional program? (</a:t>
            </a:r>
            <a:r>
              <a:rPr lang="en-US" sz="3200" i="1" dirty="0"/>
              <a:t>Column L on CAEP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solidFill>
                  <a:srgbClr val="FF0000"/>
                </a:solidFill>
              </a:rPr>
              <a:t>Basic Questions:</a:t>
            </a:r>
          </a:p>
        </p:txBody>
      </p:sp>
    </p:spTree>
    <p:extLst>
      <p:ext uri="{BB962C8B-B14F-4D97-AF65-F5344CB8AC3E}">
        <p14:creationId xmlns:p14="http://schemas.microsoft.com/office/powerpoint/2010/main" val="418372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a:t>Solution: </a:t>
            </a:r>
            <a:r>
              <a:rPr lang="en-US" sz="2800" dirty="0"/>
              <a:t>This takes you to the Records – Students – Records </a:t>
            </a:r>
            <a:r>
              <a:rPr lang="en-US" sz="2800" dirty="0" err="1"/>
              <a:t>lister</a:t>
            </a:r>
            <a:r>
              <a:rPr lang="en-US" sz="2800" dirty="0"/>
              <a:t> in TE – that is the </a:t>
            </a:r>
            <a:r>
              <a:rPr lang="en-US" sz="2800" dirty="0" err="1"/>
              <a:t>lister</a:t>
            </a:r>
            <a:r>
              <a:rPr lang="en-US" sz="2800" dirty="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Tree>
    <p:extLst>
      <p:ext uri="{BB962C8B-B14F-4D97-AF65-F5344CB8AC3E}">
        <p14:creationId xmlns:p14="http://schemas.microsoft.com/office/powerpoint/2010/main" val="338122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a:t>Example 2: </a:t>
            </a:r>
            <a:r>
              <a:rPr lang="en-US" sz="2800" dirty="0"/>
              <a:t>the number of CAEP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a:t>Example 2: </a:t>
            </a:r>
            <a:r>
              <a:rPr lang="en-US" sz="2400" dirty="0"/>
              <a:t>Right click the figures displayed in Columns E, I, and J, and generate the CAEP DIR for the three different groups of students.</a:t>
            </a:r>
          </a:p>
          <a:p>
            <a:pPr marL="285750" indent="-285750">
              <a:buFont typeface="Arial" panose="020B0604020202020204" pitchFamily="34" charset="0"/>
              <a:buChar char="•"/>
            </a:pPr>
            <a:r>
              <a:rPr lang="en-US" sz="2400" dirty="0"/>
              <a:t>Compare the three reports to identify students with missing demographics and less than 12 hours of instruction.</a:t>
            </a:r>
          </a:p>
          <a:p>
            <a:pPr marL="285750" indent="-285750">
              <a:buFont typeface="Arial" panose="020B0604020202020204" pitchFamily="34" charset="0"/>
              <a:buChar char="•"/>
            </a:pPr>
            <a:r>
              <a:rPr lang="en-US" sz="2400" dirty="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a:t>High totals in 25b and 26b suggest “data clean up” is necessary to improve these outcomes.</a:t>
            </a:r>
          </a:p>
          <a:p>
            <a:pPr marL="285750" indent="-285750">
              <a:buFont typeface="Arial" panose="020B0604020202020204" pitchFamily="34" charset="0"/>
              <a:buChar char="•"/>
            </a:pPr>
            <a:r>
              <a:rPr lang="en-US" sz="2400" dirty="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815882"/>
          </a:xfrm>
          <a:prstGeom prst="rect">
            <a:avLst/>
          </a:prstGeom>
          <a:noFill/>
          <a:ln>
            <a:solidFill>
              <a:schemeClr val="accent1"/>
            </a:solidFill>
          </a:ln>
        </p:spPr>
        <p:txBody>
          <a:bodyPr wrap="square" rtlCol="0">
            <a:spAutoFit/>
          </a:bodyPr>
          <a:lstStyle/>
          <a:p>
            <a:r>
              <a:rPr lang="en-US" sz="2800" b="1" dirty="0"/>
              <a:t>Example 3: </a:t>
            </a:r>
            <a:r>
              <a:rPr lang="en-US" sz="2800" dirty="0"/>
              <a:t>the number of CAEP outcomes is lower than expected, and low when compared to the number of enrollees.</a:t>
            </a:r>
          </a:p>
          <a:p>
            <a:r>
              <a:rPr lang="en-US" sz="2800" dirty="0"/>
              <a:t>Use the </a:t>
            </a:r>
            <a:r>
              <a:rPr lang="en-US" sz="2800" b="1" i="1" dirty="0"/>
              <a:t>CAEP DIR items 23-27 </a:t>
            </a:r>
            <a:r>
              <a:rPr lang="en-US" sz="2800" dirty="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23a-23b</a:t>
            </a:r>
            <a:r>
              <a:rPr lang="en-US" sz="2000" dirty="0"/>
              <a:t> for HSD/HSE, there are almost as many who marked the outcome &amp; did not qualify as there are those who achieved the outcome.</a:t>
            </a:r>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25a-25b</a:t>
            </a:r>
            <a:r>
              <a:rPr lang="en-US" sz="2000" dirty="0"/>
              <a:t> for Employment, almost all who marked an employment outcome qualified for the CAEP outcome.</a:t>
            </a:r>
          </a:p>
        </p:txBody>
      </p:sp>
    </p:spTree>
    <p:extLst>
      <p:ext uri="{BB962C8B-B14F-4D97-AF65-F5344CB8AC3E}">
        <p14:creationId xmlns:p14="http://schemas.microsoft.com/office/powerpoint/2010/main" val="1797395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5648B6-9C9E-49D7-B04D-711A4B8DD13D}"/>
</file>

<file path=customXml/itemProps2.xml><?xml version="1.0" encoding="utf-8"?>
<ds:datastoreItem xmlns:ds="http://schemas.openxmlformats.org/officeDocument/2006/customXml" ds:itemID="{5EB8039F-7FDF-482E-9926-54F9E5837150}"/>
</file>

<file path=customXml/itemProps3.xml><?xml version="1.0" encoding="utf-8"?>
<ds:datastoreItem xmlns:ds="http://schemas.openxmlformats.org/officeDocument/2006/customXml" ds:itemID="{5883F899-CE4D-405D-B5E8-89379B5054BD}"/>
</file>

<file path=docProps/app.xml><?xml version="1.0" encoding="utf-8"?>
<Properties xmlns="http://schemas.openxmlformats.org/officeDocument/2006/extended-properties" xmlns:vt="http://schemas.openxmlformats.org/officeDocument/2006/docPropsVTypes">
  <TotalTime>3834</TotalTime>
  <Words>2219</Words>
  <Application>Microsoft Macintosh PowerPoint</Application>
  <PresentationFormat>Widescreen</PresentationFormat>
  <Paragraphs>149</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CAEP Supplemental Handout</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PowerPoint Presentation</vt:lpstr>
      <vt:lpstr>Creating Excel Spreadsheets in TE</vt:lpstr>
      <vt:lpstr>Making Simple Calculations in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lpstr>Basic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Veronica Parker</cp:lastModifiedBy>
  <cp:revision>95</cp:revision>
  <cp:lastPrinted>2019-04-08T14:18:00Z</cp:lastPrinted>
  <dcterms:created xsi:type="dcterms:W3CDTF">2019-01-30T18:23:53Z</dcterms:created>
  <dcterms:modified xsi:type="dcterms:W3CDTF">2021-04-28T18:44:29Z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