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68"/>
  </p:notesMasterIdLst>
  <p:handoutMasterIdLst>
    <p:handoutMasterId r:id="rId69"/>
  </p:handoutMasterIdLst>
  <p:sldIdLst>
    <p:sldId id="609" r:id="rId2"/>
    <p:sldId id="690" r:id="rId3"/>
    <p:sldId id="761" r:id="rId4"/>
    <p:sldId id="689" r:id="rId5"/>
    <p:sldId id="665" r:id="rId6"/>
    <p:sldId id="666" r:id="rId7"/>
    <p:sldId id="735" r:id="rId8"/>
    <p:sldId id="736" r:id="rId9"/>
    <p:sldId id="737" r:id="rId10"/>
    <p:sldId id="739" r:id="rId11"/>
    <p:sldId id="760" r:id="rId12"/>
    <p:sldId id="775" r:id="rId13"/>
    <p:sldId id="758" r:id="rId14"/>
    <p:sldId id="774" r:id="rId15"/>
    <p:sldId id="759" r:id="rId16"/>
    <p:sldId id="772" r:id="rId17"/>
    <p:sldId id="773" r:id="rId18"/>
    <p:sldId id="755" r:id="rId19"/>
    <p:sldId id="754" r:id="rId20"/>
    <p:sldId id="753" r:id="rId21"/>
    <p:sldId id="740" r:id="rId22"/>
    <p:sldId id="776" r:id="rId23"/>
    <p:sldId id="777" r:id="rId24"/>
    <p:sldId id="657" r:id="rId25"/>
    <p:sldId id="658" r:id="rId26"/>
    <p:sldId id="786" r:id="rId27"/>
    <p:sldId id="752" r:id="rId28"/>
    <p:sldId id="764" r:id="rId29"/>
    <p:sldId id="770" r:id="rId30"/>
    <p:sldId id="765" r:id="rId31"/>
    <p:sldId id="766" r:id="rId32"/>
    <p:sldId id="768" r:id="rId33"/>
    <p:sldId id="767" r:id="rId34"/>
    <p:sldId id="778" r:id="rId35"/>
    <p:sldId id="769" r:id="rId36"/>
    <p:sldId id="779" r:id="rId37"/>
    <p:sldId id="756" r:id="rId38"/>
    <p:sldId id="762" r:id="rId39"/>
    <p:sldId id="781" r:id="rId40"/>
    <p:sldId id="782" r:id="rId41"/>
    <p:sldId id="763" r:id="rId42"/>
    <p:sldId id="780" r:id="rId43"/>
    <p:sldId id="787" r:id="rId44"/>
    <p:sldId id="788" r:id="rId45"/>
    <p:sldId id="783" r:id="rId46"/>
    <p:sldId id="757" r:id="rId47"/>
    <p:sldId id="784" r:id="rId48"/>
    <p:sldId id="785" r:id="rId49"/>
    <p:sldId id="746" r:id="rId50"/>
    <p:sldId id="789" r:id="rId51"/>
    <p:sldId id="790" r:id="rId52"/>
    <p:sldId id="791" r:id="rId53"/>
    <p:sldId id="667" r:id="rId54"/>
    <p:sldId id="668" r:id="rId55"/>
    <p:sldId id="669" r:id="rId56"/>
    <p:sldId id="792" r:id="rId57"/>
    <p:sldId id="793" r:id="rId58"/>
    <p:sldId id="684" r:id="rId59"/>
    <p:sldId id="747" r:id="rId60"/>
    <p:sldId id="748" r:id="rId61"/>
    <p:sldId id="661" r:id="rId62"/>
    <p:sldId id="683" r:id="rId63"/>
    <p:sldId id="663" r:id="rId64"/>
    <p:sldId id="634" r:id="rId65"/>
    <p:sldId id="771" r:id="rId66"/>
    <p:sldId id="686" r:id="rId67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72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9" autoAdjust="0"/>
    <p:restoredTop sz="91655" autoAdjust="0"/>
  </p:normalViewPr>
  <p:slideViewPr>
    <p:cSldViewPr snapToGrid="0">
      <p:cViewPr varScale="1">
        <p:scale>
          <a:sx n="128" d="100"/>
          <a:sy n="128" d="100"/>
        </p:scale>
        <p:origin x="1672" y="176"/>
      </p:cViewPr>
      <p:guideLst>
        <p:guide orient="horz" pos="2160"/>
        <p:guide pos="2880"/>
        <p:guide pos="5472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786"/>
    </p:cViewPr>
  </p:sorterViewPr>
  <p:notesViewPr>
    <p:cSldViewPr snapToGrid="0" showGuides="1">
      <p:cViewPr varScale="1">
        <p:scale>
          <a:sx n="132" d="100"/>
          <a:sy n="132" d="100"/>
        </p:scale>
        <p:origin x="116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ustomXml" Target="../customXml/item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75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customXml" Target="../customXml/item3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C80DE3-A03E-424E-9773-63BE4D65748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70F260D-43B2-4B57-B92A-160602DD1764}">
      <dgm:prSet phldrT="[Text]"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Literacy Gains</a:t>
          </a:r>
        </a:p>
      </dgm:t>
    </dgm:pt>
    <dgm:pt modelId="{D72B88D4-019F-44D1-8D75-C75E50F98E0A}" type="parTrans" cxnId="{832B874B-3D65-4AFD-8E59-11AD74D49DBF}">
      <dgm:prSet/>
      <dgm:spPr/>
      <dgm:t>
        <a:bodyPr/>
        <a:lstStyle/>
        <a:p>
          <a:endParaRPr lang="en-US"/>
        </a:p>
      </dgm:t>
    </dgm:pt>
    <dgm:pt modelId="{32B5D89C-BC59-4D20-B294-76ACA26778E0}" type="sibTrans" cxnId="{832B874B-3D65-4AFD-8E59-11AD74D49DBF}">
      <dgm:prSet/>
      <dgm:spPr/>
      <dgm:t>
        <a:bodyPr/>
        <a:lstStyle/>
        <a:p>
          <a:endParaRPr lang="en-US"/>
        </a:p>
      </dgm:t>
    </dgm:pt>
    <dgm:pt modelId="{5D275C60-CCA1-41F8-A9EA-678C61F09B80}">
      <dgm:prSet phldrT="[Text]"/>
      <dgm:spPr>
        <a:solidFill>
          <a:schemeClr val="bg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HSE/HS Diploma</a:t>
          </a:r>
        </a:p>
      </dgm:t>
    </dgm:pt>
    <dgm:pt modelId="{8FED4B3C-D6F4-40B0-B8AE-B45F00A9FBD2}" type="parTrans" cxnId="{ED4CE227-D2F6-441A-B985-5751150A50C1}">
      <dgm:prSet/>
      <dgm:spPr/>
      <dgm:t>
        <a:bodyPr/>
        <a:lstStyle/>
        <a:p>
          <a:endParaRPr lang="en-US"/>
        </a:p>
      </dgm:t>
    </dgm:pt>
    <dgm:pt modelId="{508CFF85-D7EA-49AD-933C-21CF872EAE43}" type="sibTrans" cxnId="{ED4CE227-D2F6-441A-B985-5751150A50C1}">
      <dgm:prSet/>
      <dgm:spPr/>
      <dgm:t>
        <a:bodyPr/>
        <a:lstStyle/>
        <a:p>
          <a:endParaRPr lang="en-US"/>
        </a:p>
      </dgm:t>
    </dgm:pt>
    <dgm:pt modelId="{81A44736-A976-4AAA-B439-7EF072CD8FB3}">
      <dgm:prSet phldrT="[Text]"/>
      <dgm:spPr>
        <a:solidFill>
          <a:srgbClr val="B2B61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Post-Secondary</a:t>
          </a:r>
        </a:p>
      </dgm:t>
    </dgm:pt>
    <dgm:pt modelId="{974BA200-230F-4FF4-9BB3-1DA38AAA3901}" type="parTrans" cxnId="{7B3FA3F8-2110-4C38-A706-FAD98A3CD078}">
      <dgm:prSet/>
      <dgm:spPr/>
      <dgm:t>
        <a:bodyPr/>
        <a:lstStyle/>
        <a:p>
          <a:endParaRPr lang="en-US"/>
        </a:p>
      </dgm:t>
    </dgm:pt>
    <dgm:pt modelId="{9F9786F5-5DE6-4195-9431-A05C3654CA04}" type="sibTrans" cxnId="{7B3FA3F8-2110-4C38-A706-FAD98A3CD078}">
      <dgm:prSet/>
      <dgm:spPr/>
      <dgm:t>
        <a:bodyPr/>
        <a:lstStyle/>
        <a:p>
          <a:endParaRPr lang="en-US"/>
        </a:p>
      </dgm:t>
    </dgm:pt>
    <dgm:pt modelId="{F2B9BF7C-04ED-4AF2-BC3B-EEAAB000390C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Enter Employment</a:t>
          </a:r>
        </a:p>
      </dgm:t>
    </dgm:pt>
    <dgm:pt modelId="{52CD791C-1303-4A9C-BAF0-F387A26CA7AF}" type="parTrans" cxnId="{85584AF6-B8DC-4613-BAC5-199A6490CFF8}">
      <dgm:prSet/>
      <dgm:spPr/>
      <dgm:t>
        <a:bodyPr/>
        <a:lstStyle/>
        <a:p>
          <a:endParaRPr lang="en-US"/>
        </a:p>
      </dgm:t>
    </dgm:pt>
    <dgm:pt modelId="{AD55BD5B-0F26-4F30-A57B-A2772E0B101F}" type="sibTrans" cxnId="{85584AF6-B8DC-4613-BAC5-199A6490CFF8}">
      <dgm:prSet/>
      <dgm:spPr/>
      <dgm:t>
        <a:bodyPr/>
        <a:lstStyle/>
        <a:p>
          <a:endParaRPr lang="en-US"/>
        </a:p>
      </dgm:t>
    </dgm:pt>
    <dgm:pt modelId="{9A388ACC-B305-494E-9412-F7682693BA23}">
      <dgm:prSet phldrT="[Text]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Increase Wages</a:t>
          </a:r>
        </a:p>
      </dgm:t>
    </dgm:pt>
    <dgm:pt modelId="{F7532BD2-0DA4-422C-B4B7-14DDFF9878A6}" type="parTrans" cxnId="{98C5E155-23AB-4A8A-BF7A-9DB4F4C0D469}">
      <dgm:prSet/>
      <dgm:spPr/>
      <dgm:t>
        <a:bodyPr/>
        <a:lstStyle/>
        <a:p>
          <a:endParaRPr lang="en-US"/>
        </a:p>
      </dgm:t>
    </dgm:pt>
    <dgm:pt modelId="{EE93F87B-DD0C-4348-93E4-6434D95BDA0A}" type="sibTrans" cxnId="{98C5E155-23AB-4A8A-BF7A-9DB4F4C0D469}">
      <dgm:prSet/>
      <dgm:spPr/>
      <dgm:t>
        <a:bodyPr/>
        <a:lstStyle/>
        <a:p>
          <a:endParaRPr lang="en-US"/>
        </a:p>
      </dgm:t>
    </dgm:pt>
    <dgm:pt modelId="{DB6E580F-7BC6-4F04-BA13-B021AC6B2EE4}">
      <dgm:prSet phldrT="[Text]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Transition</a:t>
          </a:r>
        </a:p>
      </dgm:t>
    </dgm:pt>
    <dgm:pt modelId="{BFC5F69C-5E79-4851-AE66-24AA7853593A}" type="parTrans" cxnId="{5419A5BD-A10C-4F4B-99DD-C8DFF18F9D1A}">
      <dgm:prSet/>
      <dgm:spPr/>
      <dgm:t>
        <a:bodyPr/>
        <a:lstStyle/>
        <a:p>
          <a:endParaRPr lang="en-US"/>
        </a:p>
      </dgm:t>
    </dgm:pt>
    <dgm:pt modelId="{603B8FB9-B4F9-4779-B587-CACC342D9E38}" type="sibTrans" cxnId="{5419A5BD-A10C-4F4B-99DD-C8DFF18F9D1A}">
      <dgm:prSet/>
      <dgm:spPr/>
      <dgm:t>
        <a:bodyPr/>
        <a:lstStyle/>
        <a:p>
          <a:endParaRPr lang="en-US"/>
        </a:p>
      </dgm:t>
    </dgm:pt>
    <dgm:pt modelId="{A327DEBB-2764-43C8-BD6D-20DCD03BE172}" type="pres">
      <dgm:prSet presAssocID="{24C80DE3-A03E-424E-9773-63BE4D657489}" presName="diagram" presStyleCnt="0">
        <dgm:presLayoutVars>
          <dgm:dir/>
          <dgm:resizeHandles val="exact"/>
        </dgm:presLayoutVars>
      </dgm:prSet>
      <dgm:spPr/>
    </dgm:pt>
    <dgm:pt modelId="{565CA8FF-369D-4EB8-BF7A-9D66D1F6F7F6}" type="pres">
      <dgm:prSet presAssocID="{A70F260D-43B2-4B57-B92A-160602DD1764}" presName="node" presStyleLbl="node1" presStyleIdx="0" presStyleCnt="6" custScaleX="19264" custScaleY="13415" custLinFactNeighborX="-7824" custLinFactNeighborY="-17205">
        <dgm:presLayoutVars>
          <dgm:bulletEnabled val="1"/>
        </dgm:presLayoutVars>
      </dgm:prSet>
      <dgm:spPr/>
    </dgm:pt>
    <dgm:pt modelId="{EBEE9CD0-74F2-4BAC-8E4B-95D7B7FA58DA}" type="pres">
      <dgm:prSet presAssocID="{32B5D89C-BC59-4D20-B294-76ACA26778E0}" presName="sibTrans" presStyleCnt="0"/>
      <dgm:spPr/>
    </dgm:pt>
    <dgm:pt modelId="{7F0345D2-78B0-4243-9FA6-7D146E870178}" type="pres">
      <dgm:prSet presAssocID="{5D275C60-CCA1-41F8-A9EA-678C61F09B80}" presName="node" presStyleLbl="node1" presStyleIdx="1" presStyleCnt="6" custScaleX="19264" custScaleY="13415" custLinFactNeighborX="-6447" custLinFactNeighborY="-20632">
        <dgm:presLayoutVars>
          <dgm:bulletEnabled val="1"/>
        </dgm:presLayoutVars>
      </dgm:prSet>
      <dgm:spPr/>
    </dgm:pt>
    <dgm:pt modelId="{10A49A3F-A39B-44DE-B01B-B17E853C6D5A}" type="pres">
      <dgm:prSet presAssocID="{508CFF85-D7EA-49AD-933C-21CF872EAE43}" presName="sibTrans" presStyleCnt="0"/>
      <dgm:spPr/>
    </dgm:pt>
    <dgm:pt modelId="{D0557916-BA6E-4A5D-A9CB-F6558D6385F4}" type="pres">
      <dgm:prSet presAssocID="{81A44736-A976-4AAA-B439-7EF072CD8FB3}" presName="node" presStyleLbl="node1" presStyleIdx="2" presStyleCnt="6" custScaleX="19264" custScaleY="13415" custLinFactNeighborX="-4023" custLinFactNeighborY="-20667">
        <dgm:presLayoutVars>
          <dgm:bulletEnabled val="1"/>
        </dgm:presLayoutVars>
      </dgm:prSet>
      <dgm:spPr/>
    </dgm:pt>
    <dgm:pt modelId="{AC478407-71A2-4CC7-9DE4-0CEE777F698F}" type="pres">
      <dgm:prSet presAssocID="{9F9786F5-5DE6-4195-9431-A05C3654CA04}" presName="sibTrans" presStyleCnt="0"/>
      <dgm:spPr/>
    </dgm:pt>
    <dgm:pt modelId="{D117BF28-B3F7-4E3B-B083-43BC2A6E9767}" type="pres">
      <dgm:prSet presAssocID="{F2B9BF7C-04ED-4AF2-BC3B-EEAAB000390C}" presName="node" presStyleLbl="node1" presStyleIdx="3" presStyleCnt="6" custScaleX="19264" custScaleY="14757" custLinFactNeighborX="-7260" custLinFactNeighborY="1521">
        <dgm:presLayoutVars>
          <dgm:bulletEnabled val="1"/>
        </dgm:presLayoutVars>
      </dgm:prSet>
      <dgm:spPr/>
    </dgm:pt>
    <dgm:pt modelId="{C2EC87AE-8894-4EC0-8772-740C01A2DE59}" type="pres">
      <dgm:prSet presAssocID="{AD55BD5B-0F26-4F30-A57B-A2772E0B101F}" presName="sibTrans" presStyleCnt="0"/>
      <dgm:spPr/>
    </dgm:pt>
    <dgm:pt modelId="{A942D91C-A410-4FFE-8163-C7B8B44CB2F3}" type="pres">
      <dgm:prSet presAssocID="{9A388ACC-B305-494E-9412-F7682693BA23}" presName="node" presStyleLbl="node1" presStyleIdx="4" presStyleCnt="6" custScaleX="19264" custScaleY="14757" custLinFactNeighborX="-5749" custLinFactNeighborY="1230">
        <dgm:presLayoutVars>
          <dgm:bulletEnabled val="1"/>
        </dgm:presLayoutVars>
      </dgm:prSet>
      <dgm:spPr/>
    </dgm:pt>
    <dgm:pt modelId="{76DE486B-1AE3-43C8-9E55-DFDFA22D117B}" type="pres">
      <dgm:prSet presAssocID="{EE93F87B-DD0C-4348-93E4-6434D95BDA0A}" presName="sibTrans" presStyleCnt="0"/>
      <dgm:spPr/>
    </dgm:pt>
    <dgm:pt modelId="{88D8DF11-C416-4642-A7D9-8DF5EF240186}" type="pres">
      <dgm:prSet presAssocID="{DB6E580F-7BC6-4F04-BA13-B021AC6B2EE4}" presName="node" presStyleLbl="node1" presStyleIdx="5" presStyleCnt="6" custScaleX="19264" custScaleY="14757" custLinFactNeighborX="-4386" custLinFactNeighborY="1247">
        <dgm:presLayoutVars>
          <dgm:bulletEnabled val="1"/>
        </dgm:presLayoutVars>
      </dgm:prSet>
      <dgm:spPr/>
    </dgm:pt>
  </dgm:ptLst>
  <dgm:cxnLst>
    <dgm:cxn modelId="{ED4CE227-D2F6-441A-B985-5751150A50C1}" srcId="{24C80DE3-A03E-424E-9773-63BE4D657489}" destId="{5D275C60-CCA1-41F8-A9EA-678C61F09B80}" srcOrd="1" destOrd="0" parTransId="{8FED4B3C-D6F4-40B0-B8AE-B45F00A9FBD2}" sibTransId="{508CFF85-D7EA-49AD-933C-21CF872EAE43}"/>
    <dgm:cxn modelId="{DB141C48-3EE0-4236-B241-F3D03F50F854}" type="presOf" srcId="{F2B9BF7C-04ED-4AF2-BC3B-EEAAB000390C}" destId="{D117BF28-B3F7-4E3B-B083-43BC2A6E9767}" srcOrd="0" destOrd="0" presId="urn:microsoft.com/office/officeart/2005/8/layout/default"/>
    <dgm:cxn modelId="{4A90EB4A-A63A-4728-8AFE-2DA5AF370A15}" type="presOf" srcId="{5D275C60-CCA1-41F8-A9EA-678C61F09B80}" destId="{7F0345D2-78B0-4243-9FA6-7D146E870178}" srcOrd="0" destOrd="0" presId="urn:microsoft.com/office/officeart/2005/8/layout/default"/>
    <dgm:cxn modelId="{832B874B-3D65-4AFD-8E59-11AD74D49DBF}" srcId="{24C80DE3-A03E-424E-9773-63BE4D657489}" destId="{A70F260D-43B2-4B57-B92A-160602DD1764}" srcOrd="0" destOrd="0" parTransId="{D72B88D4-019F-44D1-8D75-C75E50F98E0A}" sibTransId="{32B5D89C-BC59-4D20-B294-76ACA26778E0}"/>
    <dgm:cxn modelId="{98C5E155-23AB-4A8A-BF7A-9DB4F4C0D469}" srcId="{24C80DE3-A03E-424E-9773-63BE4D657489}" destId="{9A388ACC-B305-494E-9412-F7682693BA23}" srcOrd="4" destOrd="0" parTransId="{F7532BD2-0DA4-422C-B4B7-14DDFF9878A6}" sibTransId="{EE93F87B-DD0C-4348-93E4-6434D95BDA0A}"/>
    <dgm:cxn modelId="{9F6D2659-2115-4A24-AF3C-A8157A08DE70}" type="presOf" srcId="{A70F260D-43B2-4B57-B92A-160602DD1764}" destId="{565CA8FF-369D-4EB8-BF7A-9D66D1F6F7F6}" srcOrd="0" destOrd="0" presId="urn:microsoft.com/office/officeart/2005/8/layout/default"/>
    <dgm:cxn modelId="{E7FF6072-3B09-4ABD-9FB3-1643EC41B052}" type="presOf" srcId="{9A388ACC-B305-494E-9412-F7682693BA23}" destId="{A942D91C-A410-4FFE-8163-C7B8B44CB2F3}" srcOrd="0" destOrd="0" presId="urn:microsoft.com/office/officeart/2005/8/layout/default"/>
    <dgm:cxn modelId="{5BBA7D7F-113B-4992-AD4A-F3A933186DAC}" type="presOf" srcId="{24C80DE3-A03E-424E-9773-63BE4D657489}" destId="{A327DEBB-2764-43C8-BD6D-20DCD03BE172}" srcOrd="0" destOrd="0" presId="urn:microsoft.com/office/officeart/2005/8/layout/default"/>
    <dgm:cxn modelId="{5419A5BD-A10C-4F4B-99DD-C8DFF18F9D1A}" srcId="{24C80DE3-A03E-424E-9773-63BE4D657489}" destId="{DB6E580F-7BC6-4F04-BA13-B021AC6B2EE4}" srcOrd="5" destOrd="0" parTransId="{BFC5F69C-5E79-4851-AE66-24AA7853593A}" sibTransId="{603B8FB9-B4F9-4779-B587-CACC342D9E38}"/>
    <dgm:cxn modelId="{D84C14E1-D00D-473B-BE09-2AEBC440D13A}" type="presOf" srcId="{DB6E580F-7BC6-4F04-BA13-B021AC6B2EE4}" destId="{88D8DF11-C416-4642-A7D9-8DF5EF240186}" srcOrd="0" destOrd="0" presId="urn:microsoft.com/office/officeart/2005/8/layout/default"/>
    <dgm:cxn modelId="{85584AF6-B8DC-4613-BAC5-199A6490CFF8}" srcId="{24C80DE3-A03E-424E-9773-63BE4D657489}" destId="{F2B9BF7C-04ED-4AF2-BC3B-EEAAB000390C}" srcOrd="3" destOrd="0" parTransId="{52CD791C-1303-4A9C-BAF0-F387A26CA7AF}" sibTransId="{AD55BD5B-0F26-4F30-A57B-A2772E0B101F}"/>
    <dgm:cxn modelId="{E3E8B0F6-C630-4F36-8BF6-74DC2AD12D1A}" type="presOf" srcId="{81A44736-A976-4AAA-B439-7EF072CD8FB3}" destId="{D0557916-BA6E-4A5D-A9CB-F6558D6385F4}" srcOrd="0" destOrd="0" presId="urn:microsoft.com/office/officeart/2005/8/layout/default"/>
    <dgm:cxn modelId="{7B3FA3F8-2110-4C38-A706-FAD98A3CD078}" srcId="{24C80DE3-A03E-424E-9773-63BE4D657489}" destId="{81A44736-A976-4AAA-B439-7EF072CD8FB3}" srcOrd="2" destOrd="0" parTransId="{974BA200-230F-4FF4-9BB3-1DA38AAA3901}" sibTransId="{9F9786F5-5DE6-4195-9431-A05C3654CA04}"/>
    <dgm:cxn modelId="{43018E4D-9A43-4006-B43C-31B596FBFC60}" type="presParOf" srcId="{A327DEBB-2764-43C8-BD6D-20DCD03BE172}" destId="{565CA8FF-369D-4EB8-BF7A-9D66D1F6F7F6}" srcOrd="0" destOrd="0" presId="urn:microsoft.com/office/officeart/2005/8/layout/default"/>
    <dgm:cxn modelId="{CD770D1C-0BC1-43E9-ABBD-3306537124FF}" type="presParOf" srcId="{A327DEBB-2764-43C8-BD6D-20DCD03BE172}" destId="{EBEE9CD0-74F2-4BAC-8E4B-95D7B7FA58DA}" srcOrd="1" destOrd="0" presId="urn:microsoft.com/office/officeart/2005/8/layout/default"/>
    <dgm:cxn modelId="{AAEE711C-5039-4B05-A659-91465996438E}" type="presParOf" srcId="{A327DEBB-2764-43C8-BD6D-20DCD03BE172}" destId="{7F0345D2-78B0-4243-9FA6-7D146E870178}" srcOrd="2" destOrd="0" presId="urn:microsoft.com/office/officeart/2005/8/layout/default"/>
    <dgm:cxn modelId="{DDBAD33C-9E02-4D6E-BF07-E30C11EAF68B}" type="presParOf" srcId="{A327DEBB-2764-43C8-BD6D-20DCD03BE172}" destId="{10A49A3F-A39B-44DE-B01B-B17E853C6D5A}" srcOrd="3" destOrd="0" presId="urn:microsoft.com/office/officeart/2005/8/layout/default"/>
    <dgm:cxn modelId="{5C17FFC6-8F46-4BBC-AEFE-8FA22D3F1F0D}" type="presParOf" srcId="{A327DEBB-2764-43C8-BD6D-20DCD03BE172}" destId="{D0557916-BA6E-4A5D-A9CB-F6558D6385F4}" srcOrd="4" destOrd="0" presId="urn:microsoft.com/office/officeart/2005/8/layout/default"/>
    <dgm:cxn modelId="{83296510-9451-4727-AEC0-FB3690364504}" type="presParOf" srcId="{A327DEBB-2764-43C8-BD6D-20DCD03BE172}" destId="{AC478407-71A2-4CC7-9DE4-0CEE777F698F}" srcOrd="5" destOrd="0" presId="urn:microsoft.com/office/officeart/2005/8/layout/default"/>
    <dgm:cxn modelId="{163405ED-F0E5-44DB-A06D-2CB0D12E979D}" type="presParOf" srcId="{A327DEBB-2764-43C8-BD6D-20DCD03BE172}" destId="{D117BF28-B3F7-4E3B-B083-43BC2A6E9767}" srcOrd="6" destOrd="0" presId="urn:microsoft.com/office/officeart/2005/8/layout/default"/>
    <dgm:cxn modelId="{48301161-E49D-42C4-BAF4-28E310327E58}" type="presParOf" srcId="{A327DEBB-2764-43C8-BD6D-20DCD03BE172}" destId="{C2EC87AE-8894-4EC0-8772-740C01A2DE59}" srcOrd="7" destOrd="0" presId="urn:microsoft.com/office/officeart/2005/8/layout/default"/>
    <dgm:cxn modelId="{A49A5FA6-45C8-47ED-9DDB-535E87754AFF}" type="presParOf" srcId="{A327DEBB-2764-43C8-BD6D-20DCD03BE172}" destId="{A942D91C-A410-4FFE-8163-C7B8B44CB2F3}" srcOrd="8" destOrd="0" presId="urn:microsoft.com/office/officeart/2005/8/layout/default"/>
    <dgm:cxn modelId="{07EF6C69-C6C0-4078-85E5-FBB782D765E3}" type="presParOf" srcId="{A327DEBB-2764-43C8-BD6D-20DCD03BE172}" destId="{76DE486B-1AE3-43C8-9E55-DFDFA22D117B}" srcOrd="9" destOrd="0" presId="urn:microsoft.com/office/officeart/2005/8/layout/default"/>
    <dgm:cxn modelId="{5E1A46E8-1357-46FF-ACB6-436CD6132496}" type="presParOf" srcId="{A327DEBB-2764-43C8-BD6D-20DCD03BE172}" destId="{88D8DF11-C416-4642-A7D9-8DF5EF24018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CA8FF-369D-4EB8-BF7A-9D66D1F6F7F6}">
      <dsp:nvSpPr>
        <dsp:cNvPr id="0" name=""/>
        <dsp:cNvSpPr/>
      </dsp:nvSpPr>
      <dsp:spPr>
        <a:xfrm>
          <a:off x="311963" y="40268"/>
          <a:ext cx="1832217" cy="765548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Literacy Gains</a:t>
          </a:r>
        </a:p>
      </dsp:txBody>
      <dsp:txXfrm>
        <a:off x="311963" y="40268"/>
        <a:ext cx="1832217" cy="765548"/>
      </dsp:txXfrm>
    </dsp:sp>
    <dsp:sp modelId="{7F0345D2-78B0-4243-9FA6-7D146E870178}">
      <dsp:nvSpPr>
        <dsp:cNvPr id="0" name=""/>
        <dsp:cNvSpPr/>
      </dsp:nvSpPr>
      <dsp:spPr>
        <a:xfrm>
          <a:off x="3226258" y="0"/>
          <a:ext cx="1832217" cy="765548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HSE/HS Diploma</a:t>
          </a:r>
        </a:p>
      </dsp:txBody>
      <dsp:txXfrm>
        <a:off x="3226258" y="0"/>
        <a:ext cx="1832217" cy="765548"/>
      </dsp:txXfrm>
    </dsp:sp>
    <dsp:sp modelId="{D0557916-BA6E-4A5D-A9CB-F6558D6385F4}">
      <dsp:nvSpPr>
        <dsp:cNvPr id="0" name=""/>
        <dsp:cNvSpPr/>
      </dsp:nvSpPr>
      <dsp:spPr>
        <a:xfrm>
          <a:off x="6240134" y="0"/>
          <a:ext cx="1832217" cy="765548"/>
        </a:xfrm>
        <a:prstGeom prst="rect">
          <a:avLst/>
        </a:prstGeom>
        <a:solidFill>
          <a:srgbClr val="B2B61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Post-Secondary</a:t>
          </a:r>
        </a:p>
      </dsp:txBody>
      <dsp:txXfrm>
        <a:off x="6240134" y="0"/>
        <a:ext cx="1832217" cy="765548"/>
      </dsp:txXfrm>
    </dsp:sp>
    <dsp:sp modelId="{D117BF28-B3F7-4E3B-B083-43BC2A6E9767}">
      <dsp:nvSpPr>
        <dsp:cNvPr id="0" name=""/>
        <dsp:cNvSpPr/>
      </dsp:nvSpPr>
      <dsp:spPr>
        <a:xfrm>
          <a:off x="365606" y="2825554"/>
          <a:ext cx="1832217" cy="8421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Enter Employment</a:t>
          </a:r>
        </a:p>
      </dsp:txBody>
      <dsp:txXfrm>
        <a:off x="365606" y="2825554"/>
        <a:ext cx="1832217" cy="842131"/>
      </dsp:txXfrm>
    </dsp:sp>
    <dsp:sp modelId="{A942D91C-A410-4FFE-8163-C7B8B44CB2F3}">
      <dsp:nvSpPr>
        <dsp:cNvPr id="0" name=""/>
        <dsp:cNvSpPr/>
      </dsp:nvSpPr>
      <dsp:spPr>
        <a:xfrm>
          <a:off x="3292645" y="2808948"/>
          <a:ext cx="1832217" cy="842131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Increase Wages</a:t>
          </a:r>
        </a:p>
      </dsp:txBody>
      <dsp:txXfrm>
        <a:off x="3292645" y="2808948"/>
        <a:ext cx="1832217" cy="842131"/>
      </dsp:txXfrm>
    </dsp:sp>
    <dsp:sp modelId="{88D8DF11-C416-4642-A7D9-8DF5EF240186}">
      <dsp:nvSpPr>
        <dsp:cNvPr id="0" name=""/>
        <dsp:cNvSpPr/>
      </dsp:nvSpPr>
      <dsp:spPr>
        <a:xfrm>
          <a:off x="6205609" y="2809918"/>
          <a:ext cx="1832217" cy="842131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Transition</a:t>
          </a:r>
        </a:p>
      </dsp:txBody>
      <dsp:txXfrm>
        <a:off x="6205609" y="2809918"/>
        <a:ext cx="1832217" cy="842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5"/>
          </a:xfrm>
          <a:prstGeom prst="rect">
            <a:avLst/>
          </a:prstGeom>
        </p:spPr>
        <p:txBody>
          <a:bodyPr vert="horz" lIns="92440" tIns="46221" rIns="92440" bIns="46221" rtlCol="0"/>
          <a:lstStyle>
            <a:lvl1pPr algn="l">
              <a:defRPr sz="1200"/>
            </a:lvl1pPr>
          </a:lstStyle>
          <a:p>
            <a:r>
              <a:rPr lang="en-US"/>
              <a:t>Presentation Name Test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1"/>
            <a:ext cx="2982119" cy="466435"/>
          </a:xfrm>
          <a:prstGeom prst="rect">
            <a:avLst/>
          </a:prstGeom>
        </p:spPr>
        <p:txBody>
          <a:bodyPr vert="horz" lIns="92440" tIns="46221" rIns="92440" bIns="46221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t>4/28/21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2440" tIns="46221" rIns="92440" bIns="4622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2440" tIns="46221" rIns="92440" bIns="46221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5"/>
          </a:xfrm>
          <a:prstGeom prst="rect">
            <a:avLst/>
          </a:prstGeom>
        </p:spPr>
        <p:txBody>
          <a:bodyPr vert="horz" lIns="92440" tIns="46221" rIns="92440" bIns="46221" rtlCol="0"/>
          <a:lstStyle>
            <a:lvl1pPr algn="l">
              <a:defRPr sz="1200"/>
            </a:lvl1pPr>
          </a:lstStyle>
          <a:p>
            <a:r>
              <a:rPr lang="en-US"/>
              <a:t>Presentation Name Test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1"/>
            <a:ext cx="2982119" cy="466435"/>
          </a:xfrm>
          <a:prstGeom prst="rect">
            <a:avLst/>
          </a:prstGeom>
        </p:spPr>
        <p:txBody>
          <a:bodyPr vert="horz" lIns="92440" tIns="46221" rIns="92440" bIns="46221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t>4/28/21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0" tIns="46221" rIns="92440" bIns="4622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3"/>
            <a:ext cx="5505450" cy="3660458"/>
          </a:xfrm>
          <a:prstGeom prst="rect">
            <a:avLst/>
          </a:prstGeom>
        </p:spPr>
        <p:txBody>
          <a:bodyPr vert="horz" lIns="92440" tIns="46221" rIns="92440" bIns="4622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2440" tIns="46221" rIns="92440" bIns="4622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2440" tIns="46221" rIns="92440" bIns="46221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981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94750-4AC1-4C03-897B-6296F950BC3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988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94750-4AC1-4C03-897B-6296F950BC3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78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94750-4AC1-4C03-897B-6296F950BC3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27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Carolyn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94750-4AC1-4C03-897B-6296F950BC3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563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Javier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94750-4AC1-4C03-897B-6296F950BC3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62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Javier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94750-4AC1-4C03-897B-6296F950BC3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050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94750-4AC1-4C03-897B-6296F950BC3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64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94750-4AC1-4C03-897B-6296F950BC3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43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94750-4AC1-4C03-897B-6296F950BC3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517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94750-4AC1-4C03-897B-6296F950BC3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75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94750-4AC1-4C03-897B-6296F950BC3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004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934285"/>
            <a:ext cx="9144000" cy="176741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231675"/>
            <a:ext cx="8458200" cy="147002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89662" y="1136"/>
            <a:ext cx="747712" cy="365760"/>
          </a:xfrm>
        </p:spPr>
        <p:txBody>
          <a:bodyPr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1" y="94392"/>
            <a:ext cx="1291390" cy="446173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94341" y="48807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i="0" u="none" strike="noStrike" baseline="0" dirty="0">
                <a:solidFill>
                  <a:schemeClr val="accent1"/>
                </a:solidFill>
                <a:latin typeface="+mn-lt"/>
              </a:rPr>
              <a:t>Comprehensive Adult Student Assessment Systems</a:t>
            </a:r>
            <a:endParaRPr lang="en-US" sz="1200" baseline="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       </a:t>
            </a:r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781800" y="1143000"/>
            <a:ext cx="1905000" cy="5448300"/>
          </a:xfrm>
        </p:spPr>
        <p:txBody>
          <a:bodyPr vert="eaVert"/>
          <a:lstStyle>
            <a:lvl1pPr>
              <a:defRPr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143000"/>
            <a:ext cx="6248400" cy="5448300"/>
          </a:xfrm>
        </p:spPr>
        <p:txBody>
          <a:bodyPr vert="eaVert"/>
          <a:lstStyle>
            <a:lvl5pPr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        </a:t>
            </a:r>
            <a:fld id="{401CF334-2D5C-4859-84A6-CA7E6E43FAEB}" type="slidenum">
              <a:rPr lang="en-US" smtClean="0"/>
              <a:pPr/>
              <a:t>‹#›</a:t>
            </a:fld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57139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1B4B4-0D55-42EC-9ECF-7C262B0B8F7E}" type="datetime1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306C-9A1D-49EC-A41D-4E363A08D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5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629399"/>
            <a:ext cx="762000" cy="228601"/>
          </a:xfrm>
        </p:spPr>
        <p:txBody>
          <a:bodyPr/>
          <a:lstStyle>
            <a:lvl1pPr algn="r">
              <a:defRPr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>
            <a:normAutofit/>
          </a:bodyPr>
          <a:lstStyle>
            <a:lvl1pPr marL="34290" indent="0">
              <a:buNone/>
              <a:defRPr sz="2800" b="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1566814"/>
            <a:ext cx="9144000" cy="176741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         </a:t>
            </a:r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68323"/>
            <a:ext cx="7772400" cy="1362075"/>
          </a:xfrm>
          <a:ln>
            <a:noFill/>
          </a:ln>
        </p:spPr>
        <p:txBody>
          <a:bodyPr anchor="b">
            <a:noAutofit/>
          </a:bodyPr>
          <a:lstStyle>
            <a:lvl1pPr algn="l">
              <a:buNone/>
              <a:defRPr sz="4400" b="1" cap="none" baseline="0">
                <a:ln w="12700"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dirty="0"/>
              <a:t>Two columns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0920"/>
            <a:ext cx="4038600" cy="49503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        </a:t>
            </a:r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89857"/>
            <a:ext cx="8382000" cy="1069848"/>
          </a:xfrm>
        </p:spPr>
        <p:txBody>
          <a:bodyPr anchor="ctr">
            <a:normAutofit/>
          </a:bodyPr>
          <a:lstStyle>
            <a:lvl1pPr>
              <a:defRPr sz="4400" b="0" i="0" cap="none" baseline="0"/>
            </a:lvl1pPr>
          </a:lstStyle>
          <a:p>
            <a:r>
              <a:rPr kumimoji="0" lang="en-US" dirty="0"/>
              <a:t>Two columns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59705"/>
            <a:ext cx="4041648" cy="457200"/>
          </a:xfrm>
          <a:solidFill>
            <a:schemeClr val="bg1">
              <a:lumMod val="75000"/>
              <a:alpha val="25000"/>
            </a:schemeClr>
          </a:solidFill>
          <a:ln w="127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34290" indent="0">
              <a:buNone/>
              <a:defRPr sz="2800" b="1">
                <a:solidFill>
                  <a:schemeClr val="accent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1559705"/>
            <a:ext cx="4041775" cy="457200"/>
          </a:xfrm>
          <a:solidFill>
            <a:schemeClr val="bg1">
              <a:lumMod val="75000"/>
              <a:alpha val="25000"/>
            </a:schemeClr>
          </a:solidFill>
          <a:ln w="127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34290" indent="0">
              <a:buNone/>
              <a:defRPr sz="2800" b="1">
                <a:solidFill>
                  <a:schemeClr val="accent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r>
              <a:rPr lang="en-US" dirty="0"/>
              <a:t>          </a:t>
            </a:r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81000" y="2016906"/>
            <a:ext cx="4038600" cy="44564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016906"/>
            <a:ext cx="4038600" cy="44564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829"/>
            <a:ext cx="8229600" cy="1069848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247888" y="6556929"/>
            <a:ext cx="521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401CF334-2D5C-4859-84A6-CA7E6E43FAEB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         </a:t>
            </a:r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53496" y="399144"/>
            <a:ext cx="3383280" cy="877824"/>
          </a:xfrm>
        </p:spPr>
        <p:txBody>
          <a:bodyPr anchor="b">
            <a:normAutofit/>
          </a:bodyPr>
          <a:lstStyle>
            <a:lvl1pPr algn="l">
              <a:buNone/>
              <a:defRPr sz="2800" b="1"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1276968"/>
            <a:ext cx="3383280" cy="5314333"/>
          </a:xfrm>
        </p:spPr>
        <p:txBody>
          <a:bodyPr>
            <a:normAutofit/>
          </a:bodyPr>
          <a:lstStyle>
            <a:lvl1pPr marL="6858" indent="0">
              <a:buNone/>
              <a:defRPr sz="24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        </a:t>
            </a:r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9350" y="573313"/>
            <a:ext cx="586803" cy="5856515"/>
          </a:xfrm>
        </p:spPr>
        <p:txBody>
          <a:bodyPr vert="vert270" lIns="45720" tIns="0" rIns="45720" anchor="t">
            <a:normAutofit/>
          </a:bodyPr>
          <a:lstStyle>
            <a:lvl1pPr algn="ctr">
              <a:buNone/>
              <a:defRPr sz="2400"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03671" y="573313"/>
            <a:ext cx="4572000" cy="5856515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09832" y="573314"/>
            <a:ext cx="2869411" cy="5856514"/>
          </a:xfrm>
        </p:spPr>
        <p:txBody>
          <a:bodyPr lIns="0" tIns="0" rIns="4572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         </a:t>
            </a:r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574119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0918"/>
            <a:ext cx="8229600" cy="48759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629399"/>
            <a:ext cx="762000" cy="228601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 algn="r"/>
            <a:fld id="{401CF334-2D5C-4859-84A6-CA7E6E43FAEB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" y="19812"/>
            <a:ext cx="808702" cy="293155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795130" y="52257"/>
            <a:ext cx="4247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kern="100" baseline="0" dirty="0">
                <a:solidFill>
                  <a:schemeClr val="accent1"/>
                </a:solidFill>
              </a:rPr>
              <a:t>www.casas.org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2496457" y="66102"/>
            <a:ext cx="6190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CASAS </a:t>
            </a:r>
            <a:r>
              <a:rPr lang="en-US" sz="1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Webinar, October 2020</a:t>
            </a:r>
            <a:endParaRPr lang="en-US" sz="1100" dirty="0">
              <a:solidFill>
                <a:schemeClr val="accent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-3967062" y="489692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7866FA7-310A-45AC-8EB5-9AC811897636}" type="datetime1">
              <a:rPr lang="en-US" smtClean="0"/>
              <a:t>4/28/21</a:t>
            </a:fld>
            <a:endParaRPr lang="en-US" dirty="0"/>
          </a:p>
        </p:txBody>
      </p:sp>
      <p:sp>
        <p:nvSpPr>
          <p:cNvPr id="10" name="Date Placeholder 4"/>
          <p:cNvSpPr txBox="1">
            <a:spLocks/>
          </p:cNvSpPr>
          <p:nvPr userDrawn="1"/>
        </p:nvSpPr>
        <p:spPr>
          <a:xfrm>
            <a:off x="476922" y="656113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October 21, 2020</a:t>
            </a:r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12" r:id="rId12"/>
    <p:sldLayoutId id="214748371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192024" algn="l" rtl="0" eaLnBrk="1" latinLnBrk="0" hangingPunct="1">
        <a:spcBef>
          <a:spcPts val="225"/>
        </a:spcBef>
        <a:buClr>
          <a:schemeClr val="accent1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185166" algn="l" rtl="0" eaLnBrk="1" latinLnBrk="0" hangingPunct="1">
        <a:spcBef>
          <a:spcPts val="225"/>
        </a:spcBef>
        <a:buClr>
          <a:schemeClr val="bg1">
            <a:lumMod val="50000"/>
          </a:schemeClr>
        </a:buClr>
        <a:buFont typeface="Georgia"/>
        <a:buChar char="▫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2658" indent="-164592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84682" indent="-150876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42416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522476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125" kern="1200">
          <a:solidFill>
            <a:schemeClr val="tx2"/>
          </a:solidFill>
          <a:latin typeface="+mn-lt"/>
          <a:ea typeface="+mn-ea"/>
          <a:cs typeface="+mn-cs"/>
        </a:defRPr>
      </a:lvl8pPr>
      <a:lvl9pPr marL="1680210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288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a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AS Contact information"/>
          <p:cNvSpPr txBox="1">
            <a:spLocks/>
          </p:cNvSpPr>
          <p:nvPr/>
        </p:nvSpPr>
        <p:spPr>
          <a:xfrm>
            <a:off x="2824218" y="6342481"/>
            <a:ext cx="5849881" cy="470097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192024" algn="l" rtl="0" eaLnBrk="1" latinLnBrk="0" hangingPunct="1">
              <a:spcBef>
                <a:spcPts val="225"/>
              </a:spcBef>
              <a:buClr>
                <a:schemeClr val="accent1"/>
              </a:buClr>
              <a:buFont typeface="Georgia"/>
              <a:buChar char="•"/>
              <a:defRPr kumimoji="0"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3776" indent="-185166" algn="l" rtl="0" eaLnBrk="1" latinLnBrk="0" hangingPunct="1">
              <a:spcBef>
                <a:spcPts val="225"/>
              </a:spcBef>
              <a:buClr>
                <a:schemeClr val="bg1">
                  <a:lumMod val="50000"/>
                </a:schemeClr>
              </a:buClr>
              <a:buFont typeface="Georgia"/>
              <a:buChar char="▫"/>
              <a:defRPr kumimoji="0" sz="19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92658" indent="-164592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84682" indent="-150876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4241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7008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12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8021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r">
              <a:lnSpc>
                <a:spcPct val="160000"/>
              </a:lnSpc>
              <a:spcBef>
                <a:spcPts val="0"/>
              </a:spcBef>
              <a:buFont typeface="Georgia"/>
              <a:buNone/>
            </a:pPr>
            <a:r>
              <a:rPr lang="en-US" sz="1600" dirty="0">
                <a:hlinkClick r:id="rId3"/>
              </a:rPr>
              <a:t>www.casas.org</a:t>
            </a:r>
            <a:endParaRPr lang="en-US" sz="1600" dirty="0"/>
          </a:p>
        </p:txBody>
      </p:sp>
      <p:sp>
        <p:nvSpPr>
          <p:cNvPr id="10" name="Date on First Slide"/>
          <p:cNvSpPr txBox="1">
            <a:spLocks/>
          </p:cNvSpPr>
          <p:nvPr/>
        </p:nvSpPr>
        <p:spPr>
          <a:xfrm>
            <a:off x="7376507" y="3899938"/>
            <a:ext cx="1538893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72254"/>
            <a:ext cx="8458200" cy="1470025"/>
          </a:xfrm>
        </p:spPr>
        <p:txBody>
          <a:bodyPr>
            <a:normAutofit/>
          </a:bodyPr>
          <a:lstStyle/>
          <a:p>
            <a:r>
              <a:rPr lang="en-US" sz="4000" dirty="0"/>
              <a:t>CAEP Data Dive</a:t>
            </a:r>
            <a:br>
              <a:rPr lang="en-US" sz="4000" dirty="0"/>
            </a:br>
            <a:r>
              <a:rPr lang="en-US" sz="2800" dirty="0"/>
              <a:t>April 28, 2021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9946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59004794"/>
              </p:ext>
            </p:extLst>
          </p:nvPr>
        </p:nvGraphicFramePr>
        <p:xfrm>
          <a:off x="-95534" y="1446662"/>
          <a:ext cx="9511095" cy="4602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75163" y="2431543"/>
            <a:ext cx="2230093" cy="1571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14312" indent="-214312" defTabSz="685797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Pre/Post Level Completion</a:t>
            </a:r>
          </a:p>
          <a:p>
            <a:pPr marL="214312" indent="-214312" defTabSz="685797">
              <a:buFont typeface="Arial" panose="020B0604020202020204" pitchFamily="34" charset="0"/>
              <a:buChar char="•"/>
            </a:pPr>
            <a:r>
              <a:rPr lang="en-US" sz="1350" dirty="0">
                <a:latin typeface="Calibri" panose="020F0502020204030204"/>
              </a:rPr>
              <a:t>Carnegie Units /HS Credits</a:t>
            </a:r>
          </a:p>
          <a:p>
            <a:pPr marL="214312" indent="-214312" defTabSz="685797">
              <a:buFont typeface="Arial" panose="020B0604020202020204" pitchFamily="34" charset="0"/>
              <a:buChar char="•"/>
            </a:pPr>
            <a:r>
              <a:rPr lang="en-US" sz="1350" dirty="0">
                <a:latin typeface="Calibri" panose="020F0502020204030204"/>
              </a:rPr>
              <a:t>CDCP Certificate</a:t>
            </a:r>
          </a:p>
          <a:p>
            <a:pPr marL="214312" indent="-214312" defTabSz="685797">
              <a:buFont typeface="Arial" panose="020B0604020202020204" pitchFamily="34" charset="0"/>
              <a:buChar char="•"/>
            </a:pPr>
            <a:r>
              <a:rPr lang="en-US" sz="1350" dirty="0">
                <a:latin typeface="Calibri" panose="020F0502020204030204"/>
              </a:rPr>
              <a:t>Occupational Skills Gain</a:t>
            </a:r>
          </a:p>
          <a:p>
            <a:pPr marL="214312" indent="-214312" defTabSz="685797">
              <a:buFont typeface="Arial" panose="020B0604020202020204" pitchFamily="34" charset="0"/>
              <a:buChar char="•"/>
            </a:pPr>
            <a:r>
              <a:rPr lang="en-US" sz="1350" dirty="0">
                <a:latin typeface="Calibri" panose="020F0502020204030204"/>
              </a:rPr>
              <a:t>Workforce Preparation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10625" y="2445870"/>
            <a:ext cx="2230093" cy="7155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14312" indent="-214312" defTabSz="685797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High School Diploma</a:t>
            </a:r>
          </a:p>
          <a:p>
            <a:pPr marL="214312" indent="-214312" defTabSz="685797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Passed GED</a:t>
            </a:r>
          </a:p>
          <a:p>
            <a:pPr marL="214312" indent="-214312" defTabSz="685797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Passed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HiSET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6985" y="2398052"/>
            <a:ext cx="2887582" cy="11493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14312" indent="-214312" defTabSz="685797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College Degree – AA, AS, BA, BS</a:t>
            </a:r>
          </a:p>
          <a:p>
            <a:pPr marL="214312" indent="-214312" defTabSz="685797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Graduate Studies</a:t>
            </a:r>
          </a:p>
          <a:p>
            <a:pPr marL="214312" indent="-214312" defTabSz="685797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Training Credential</a:t>
            </a:r>
          </a:p>
          <a:p>
            <a:pPr marL="214312" indent="-214312" defTabSz="685797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Occupational Licensure/Certificate</a:t>
            </a:r>
          </a:p>
          <a:p>
            <a:pPr marL="214312" indent="-214312" defTabSz="685797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Apprenticeship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8495" y="5247953"/>
            <a:ext cx="2230093" cy="7271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14312" indent="-214312" defTabSz="685797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Get a Job</a:t>
            </a:r>
          </a:p>
          <a:p>
            <a:pPr marL="214312" indent="-214312" defTabSz="685797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Retain a Job</a:t>
            </a:r>
          </a:p>
          <a:p>
            <a:pPr marL="214312" indent="-214312" defTabSz="685797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Enter Military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41522" y="5264457"/>
            <a:ext cx="2230093" cy="5160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14312" indent="-214312" defTabSz="685797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Increase Wages</a:t>
            </a:r>
          </a:p>
          <a:p>
            <a:pPr marL="214312" indent="-214312" defTabSz="685797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Get a Better Job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97493" y="5257477"/>
            <a:ext cx="289602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14312" indent="-214312" defTabSz="685797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Transition to ASE</a:t>
            </a:r>
          </a:p>
          <a:p>
            <a:pPr marL="214312" indent="-214312" defTabSz="685797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Transition to Post-Secondary/CTE</a:t>
            </a:r>
          </a:p>
          <a:p>
            <a:pPr marL="214312" indent="-214312" defTabSz="685797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Transition to Post-Secondary/College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75163" y="328483"/>
            <a:ext cx="6024448" cy="79448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CAEP Outcomes</a:t>
            </a:r>
          </a:p>
        </p:txBody>
      </p:sp>
    </p:spTree>
    <p:extLst>
      <p:ext uri="{BB962C8B-B14F-4D97-AF65-F5344CB8AC3E}">
        <p14:creationId xmlns:p14="http://schemas.microsoft.com/office/powerpoint/2010/main" val="28525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591" y="410904"/>
            <a:ext cx="597163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/>
              <a:t>Literacy Gains – HS Credits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92" y="2446373"/>
            <a:ext cx="3841896" cy="33502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692" y="4743551"/>
            <a:ext cx="3493294" cy="17502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3761" y="1438504"/>
            <a:ext cx="4422161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In TE, go to Records – Students – Records and refer to Instructional Levels: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dirty="0"/>
              <a:t>Select ASE Low upon enrollment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dirty="0"/>
              <a:t>Select ASE High later in the year once student progresses to the 11</a:t>
            </a:r>
            <a:r>
              <a:rPr lang="en-US" sz="2800" baseline="30000" dirty="0"/>
              <a:t>th</a:t>
            </a:r>
            <a:r>
              <a:rPr lang="en-US" sz="2800" dirty="0"/>
              <a:t> or 12</a:t>
            </a:r>
            <a:r>
              <a:rPr lang="en-US" sz="2800" baseline="30000" dirty="0"/>
              <a:t>th</a:t>
            </a:r>
            <a:r>
              <a:rPr lang="en-US" sz="2800" dirty="0"/>
              <a:t> grade level</a:t>
            </a:r>
          </a:p>
        </p:txBody>
      </p:sp>
    </p:spTree>
    <p:extLst>
      <p:ext uri="{BB962C8B-B14F-4D97-AF65-F5344CB8AC3E}">
        <p14:creationId xmlns:p14="http://schemas.microsoft.com/office/powerpoint/2010/main" val="205207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521" y="259307"/>
            <a:ext cx="84625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/>
              <a:t>Literacy Gains – CTE Related Outcomes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6979" y="1167706"/>
            <a:ext cx="7738280" cy="3416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Occupational Skills Gain: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600" dirty="0"/>
              <a:t>Usually suggests accomplishment of a portion of a longer term program</a:t>
            </a:r>
          </a:p>
          <a:p>
            <a:r>
              <a:rPr lang="en-US" sz="3600" b="1" u="sng" dirty="0"/>
              <a:t>Workforce Prep Outcome</a:t>
            </a:r>
            <a:r>
              <a:rPr lang="en-US" sz="3600" b="1" dirty="0"/>
              <a:t>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600" dirty="0"/>
              <a:t>Usually suggests completion of a shorter term program</a:t>
            </a:r>
          </a:p>
        </p:txBody>
      </p:sp>
    </p:spTree>
    <p:extLst>
      <p:ext uri="{BB962C8B-B14F-4D97-AF65-F5344CB8AC3E}">
        <p14:creationId xmlns:p14="http://schemas.microsoft.com/office/powerpoint/2010/main" val="39099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521" y="163773"/>
            <a:ext cx="84625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/>
              <a:t>Literacy Gains – CTE Related Outcomes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2011" y="990286"/>
            <a:ext cx="8570795" cy="49552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Occupational Skills Gain: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200" dirty="0"/>
              <a:t>Usually suggests accomplishment of a portion of a longer term program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3200" i="1" dirty="0"/>
              <a:t>For example</a:t>
            </a:r>
            <a:r>
              <a:rPr lang="en-US" sz="3200" dirty="0"/>
              <a:t>: a student enrolls in a long term welding program in CTE, which is five semesters/five modules long. </a:t>
            </a:r>
            <a:r>
              <a:rPr lang="en-US" sz="3200" b="1" i="1" dirty="0"/>
              <a:t>The student passes a skills check/written  test </a:t>
            </a:r>
            <a:r>
              <a:rPr lang="en-US" sz="3200" dirty="0"/>
              <a:t> that indicates the student is ready to finish Module I and enroll in Module II.</a:t>
            </a:r>
          </a:p>
          <a:p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413284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873" y="272956"/>
            <a:ext cx="84625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/>
              <a:t>Literacy Gains – CTE Related Outcomes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2954" y="1126764"/>
            <a:ext cx="8570795" cy="403187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Workforce Prep Outcome</a:t>
            </a:r>
            <a:r>
              <a:rPr lang="en-US" sz="3200" b="1" dirty="0"/>
              <a:t>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200" dirty="0"/>
              <a:t>Usually suggests completion of a shorter term program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3200" i="1" dirty="0"/>
              <a:t>For example</a:t>
            </a:r>
            <a:r>
              <a:rPr lang="en-US" sz="3200" dirty="0"/>
              <a:t>: a student enrolls and completes a 15 hour instructional module on job search strategies. </a:t>
            </a:r>
            <a:r>
              <a:rPr lang="en-US" sz="3200" b="1" i="1" dirty="0"/>
              <a:t>The student earns documentation </a:t>
            </a:r>
            <a:r>
              <a:rPr lang="en-US" sz="3200" dirty="0"/>
              <a:t>such as an informal certificate at the end of the instructional module.</a:t>
            </a:r>
          </a:p>
        </p:txBody>
      </p:sp>
    </p:spTree>
    <p:extLst>
      <p:ext uri="{BB962C8B-B14F-4D97-AF65-F5344CB8AC3E}">
        <p14:creationId xmlns:p14="http://schemas.microsoft.com/office/powerpoint/2010/main" val="12943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733" y="558376"/>
            <a:ext cx="58517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Occupational Outcomes: </a:t>
            </a:r>
          </a:p>
          <a:p>
            <a:r>
              <a:rPr lang="en-US" sz="4000" dirty="0"/>
              <a:t>Post-Secondary vs. Literacy Gains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733" y="2877263"/>
            <a:ext cx="3604231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Post-Secondary: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Attained Credential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Occupational licensure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Occupational certificate</a:t>
            </a:r>
          </a:p>
          <a:p>
            <a:endParaRPr lang="en-US" sz="2400" b="1" u="sng" dirty="0"/>
          </a:p>
          <a:p>
            <a:r>
              <a:rPr lang="en-US" sz="2400" b="1" u="sng" dirty="0"/>
              <a:t>Literacy Gains</a:t>
            </a:r>
            <a:r>
              <a:rPr lang="en-US" sz="2400" b="1" dirty="0"/>
              <a:t>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Occupational Skills Gain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Workforce Prep Milestone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454" y="705799"/>
            <a:ext cx="2193267" cy="16441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056569" y="2877263"/>
            <a:ext cx="4968815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Post-Secondary</a:t>
            </a:r>
            <a:r>
              <a:rPr lang="en-US" sz="2400" dirty="0"/>
              <a:t> =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Completion of a longer term program</a:t>
            </a:r>
          </a:p>
          <a:p>
            <a:endParaRPr lang="en-US" sz="2400" dirty="0"/>
          </a:p>
          <a:p>
            <a:r>
              <a:rPr lang="en-US" sz="2400" dirty="0"/>
              <a:t>“</a:t>
            </a:r>
            <a:r>
              <a:rPr lang="en-US" sz="2400" b="1" dirty="0"/>
              <a:t>Literacy Gains</a:t>
            </a:r>
            <a:r>
              <a:rPr lang="en-US" sz="2400" dirty="0"/>
              <a:t>” =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Partial completion of a longer term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Completion of a shorter term program</a:t>
            </a:r>
          </a:p>
        </p:txBody>
      </p:sp>
    </p:spTree>
    <p:extLst>
      <p:ext uri="{BB962C8B-B14F-4D97-AF65-F5344CB8AC3E}">
        <p14:creationId xmlns:p14="http://schemas.microsoft.com/office/powerpoint/2010/main" val="275410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94" y="254224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Post-Secondary Credential Completion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48098" y="1610506"/>
            <a:ext cx="8786004" cy="4657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5">
              <a:spcBef>
                <a:spcPts val="450"/>
              </a:spcBef>
              <a:buClr>
                <a:srgbClr val="0070C0"/>
              </a:buClr>
              <a:buSzPct val="135000"/>
            </a:pPr>
            <a:r>
              <a:rPr lang="en-US" sz="2800" dirty="0"/>
              <a:t>These are potential ways to measure and verify that your IET program comprises a legitimate career pathway:</a:t>
            </a:r>
          </a:p>
          <a:p>
            <a:pPr marL="514350" lvl="5" indent="-342900">
              <a:spcBef>
                <a:spcPts val="45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2800" dirty="0"/>
              <a:t>Locally approved certificates eligible for inclusion on the Eligible Training Provider List (ETPL) (WIOA Title I)</a:t>
            </a:r>
          </a:p>
          <a:p>
            <a:pPr marL="514350" lvl="5" indent="-342900">
              <a:spcBef>
                <a:spcPts val="45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2800" dirty="0"/>
              <a:t>CDCP CTE certificates with more than 48 instructional contact hours (CCCCO)</a:t>
            </a:r>
          </a:p>
          <a:p>
            <a:pPr marL="514350" lvl="5" indent="-342900">
              <a:spcBef>
                <a:spcPts val="45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2800" dirty="0"/>
              <a:t>Certificates that meet the minimum for inclusion under Perkins</a:t>
            </a:r>
          </a:p>
          <a:p>
            <a:pPr marL="514350" lvl="5" indent="-342900">
              <a:spcBef>
                <a:spcPts val="45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2800" dirty="0"/>
              <a:t>Certificates meeting the threshold for Title IV federal student aid</a:t>
            </a:r>
          </a:p>
        </p:txBody>
      </p:sp>
    </p:spTree>
    <p:extLst>
      <p:ext uri="{BB962C8B-B14F-4D97-AF65-F5344CB8AC3E}">
        <p14:creationId xmlns:p14="http://schemas.microsoft.com/office/powerpoint/2010/main" val="302046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172" y="357529"/>
            <a:ext cx="8296986" cy="994172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Post-Secondary Credential Completion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92172" y="1596771"/>
            <a:ext cx="5471900" cy="4773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0075" lvl="5" indent="-428625">
              <a:spcBef>
                <a:spcPts val="45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3000" dirty="0"/>
              <a:t>If there is not a career pathway established from your workforce training, the agency may need to piece together several components to ensure it comprises a pathway.</a:t>
            </a:r>
          </a:p>
          <a:p>
            <a:pPr marL="600075" lvl="5" indent="-428625">
              <a:spcBef>
                <a:spcPts val="45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3000" dirty="0"/>
              <a:t>Ultimately, it should equate to an “Earned Post-Secondary” outcome.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293" y="2597629"/>
            <a:ext cx="2320034" cy="230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5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319" y="225978"/>
            <a:ext cx="3740660" cy="6275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3258" y="195568"/>
            <a:ext cx="8688731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5">
              <a:spcBef>
                <a:spcPts val="600"/>
              </a:spcBef>
              <a:buClr>
                <a:srgbClr val="0070C0"/>
              </a:buClr>
              <a:buSzPct val="135000"/>
            </a:pPr>
            <a:r>
              <a:rPr lang="en-US" sz="4400" dirty="0"/>
              <a:t>WSD 019-03</a:t>
            </a:r>
            <a:endParaRPr lang="en-US" sz="4000" dirty="0"/>
          </a:p>
          <a:p>
            <a:pPr marL="228600" lvl="5">
              <a:spcBef>
                <a:spcPts val="600"/>
              </a:spcBef>
              <a:buClr>
                <a:srgbClr val="0070C0"/>
              </a:buClr>
              <a:buSzPct val="135000"/>
            </a:pPr>
            <a:r>
              <a:rPr lang="en-US" sz="3200" dirty="0"/>
              <a:t>Examples of training opportunities that qualify as a post-secondary credential:</a:t>
            </a:r>
          </a:p>
          <a:p>
            <a:pPr marL="463550" lvl="6" indent="-354013">
              <a:spcBef>
                <a:spcPts val="60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2800" dirty="0"/>
              <a:t>Associate degree</a:t>
            </a:r>
          </a:p>
          <a:p>
            <a:pPr marL="463550" lvl="6" indent="-354013">
              <a:spcBef>
                <a:spcPts val="60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2800" dirty="0"/>
              <a:t>Bachelor’s degree</a:t>
            </a:r>
          </a:p>
          <a:p>
            <a:pPr marL="463550" lvl="6" indent="-354013">
              <a:spcBef>
                <a:spcPts val="60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2800" dirty="0"/>
              <a:t>Occupational licensure (such as CNA license)</a:t>
            </a:r>
          </a:p>
          <a:p>
            <a:pPr marL="463550" lvl="6" indent="-354013">
              <a:spcBef>
                <a:spcPts val="60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2800" dirty="0"/>
              <a:t>Occupational certification (such as Automotive Service Excellence certification).</a:t>
            </a:r>
          </a:p>
          <a:p>
            <a:pPr marL="463550" lvl="6" indent="-354013">
              <a:spcBef>
                <a:spcPts val="60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2800" dirty="0"/>
              <a:t>Occupational certificate, including Registered Apprenticeship and CTE educational certificates.</a:t>
            </a:r>
          </a:p>
          <a:p>
            <a:pPr marL="463550" lvl="6" indent="-354013">
              <a:spcBef>
                <a:spcPts val="60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2800" dirty="0"/>
              <a:t>Other recognized certificates of industry/occupational skills completion sufficient to qualify for entry-level or advancement in employment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6775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6905" y="335282"/>
            <a:ext cx="8542665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5">
              <a:spcBef>
                <a:spcPts val="600"/>
              </a:spcBef>
              <a:buClr>
                <a:srgbClr val="0070C0"/>
              </a:buClr>
              <a:buSzPct val="135000"/>
            </a:pPr>
            <a:r>
              <a:rPr lang="en-US" sz="4400" dirty="0"/>
              <a:t>WSD 019-03</a:t>
            </a:r>
            <a:endParaRPr lang="en-US" sz="4000" dirty="0"/>
          </a:p>
          <a:p>
            <a:pPr marL="228600" lvl="5">
              <a:spcBef>
                <a:spcPts val="600"/>
              </a:spcBef>
              <a:buClr>
                <a:srgbClr val="0070C0"/>
              </a:buClr>
              <a:buSzPct val="135000"/>
            </a:pPr>
            <a:r>
              <a:rPr lang="en-US" sz="3200" dirty="0"/>
              <a:t>Examples of training opportunities that do NOT qualify as a post-secondary credential:</a:t>
            </a:r>
          </a:p>
          <a:p>
            <a:pPr marL="463550" lvl="6" indent="-354013">
              <a:spcBef>
                <a:spcPts val="60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2800" dirty="0"/>
              <a:t>Occupational Safety and Health Administration 10-hour course on job-related common safety and health hazards (OSHA 10). </a:t>
            </a:r>
          </a:p>
          <a:p>
            <a:pPr marL="463550" lvl="6" indent="-354013">
              <a:spcBef>
                <a:spcPts val="60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2800" dirty="0"/>
              <a:t>Microsoft Office, Customer Service, and/or General Office.</a:t>
            </a:r>
          </a:p>
          <a:p>
            <a:pPr marL="463550" lvl="6" indent="-354013">
              <a:spcBef>
                <a:spcPts val="60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2800" dirty="0"/>
              <a:t>National Career Readiness Certification. </a:t>
            </a:r>
          </a:p>
          <a:p>
            <a:pPr marL="463550" lvl="6" indent="-354013">
              <a:spcBef>
                <a:spcPts val="60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2800" dirty="0"/>
              <a:t>National Retail Federation Credentials. </a:t>
            </a:r>
          </a:p>
          <a:p>
            <a:pPr marL="463550" lvl="6" indent="-354013">
              <a:spcBef>
                <a:spcPts val="60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2800" dirty="0" err="1"/>
              <a:t>ServSafe</a:t>
            </a:r>
            <a:r>
              <a:rPr lang="en-US" sz="2800" dirty="0"/>
              <a:t> Food Handler’s Certification. </a:t>
            </a:r>
          </a:p>
          <a:p>
            <a:pPr marL="463550" lvl="6" indent="-354013">
              <a:spcBef>
                <a:spcPts val="60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2800" dirty="0"/>
              <a:t>Cardio Pulmonary Resuscitation (CPR) Certification. 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318" y="389871"/>
            <a:ext cx="3740660" cy="62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7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April 28</a:t>
            </a:r>
            <a:r>
              <a:rPr lang="en-US" dirty="0"/>
              <a:t>: CAEP Data Dive: Detail CAEP outcomes and  services; review CAEP Reports in TE, and what’s new</a:t>
            </a:r>
          </a:p>
          <a:p>
            <a:r>
              <a:rPr lang="en-US" b="1" dirty="0"/>
              <a:t>May 18</a:t>
            </a:r>
            <a:r>
              <a:rPr lang="en-US" dirty="0"/>
              <a:t>: Barriers and Equity: Using new and existing TE reporting features to target data, and focus on specific populations that meet statewide and regional priorities</a:t>
            </a:r>
          </a:p>
          <a:p>
            <a:r>
              <a:rPr lang="en-US" b="1" dirty="0"/>
              <a:t>May 25</a:t>
            </a:r>
            <a:r>
              <a:rPr lang="en-US" dirty="0"/>
              <a:t>: CAEP Performance Goals: Review key concepts of NRS performance and persistence and apply these concepts to CAEP data reporting.</a:t>
            </a:r>
          </a:p>
        </p:txBody>
      </p:sp>
    </p:spTree>
    <p:extLst>
      <p:ext uri="{BB962C8B-B14F-4D97-AF65-F5344CB8AC3E}">
        <p14:creationId xmlns:p14="http://schemas.microsoft.com/office/powerpoint/2010/main" val="2737841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6"/>
            <a:ext cx="9144000" cy="700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5">
              <a:spcBef>
                <a:spcPts val="600"/>
              </a:spcBef>
              <a:buClr>
                <a:srgbClr val="0070C0"/>
              </a:buClr>
              <a:buSzPct val="135000"/>
            </a:pPr>
            <a:r>
              <a:rPr lang="en-US" sz="4400" dirty="0"/>
              <a:t>WSD 019-03</a:t>
            </a:r>
            <a:endParaRPr lang="en-US" sz="4000" dirty="0"/>
          </a:p>
          <a:p>
            <a:pPr marL="228600" lvl="5">
              <a:spcBef>
                <a:spcPts val="600"/>
              </a:spcBef>
              <a:buClr>
                <a:srgbClr val="0070C0"/>
              </a:buClr>
              <a:buSzPct val="135000"/>
            </a:pPr>
            <a:r>
              <a:rPr lang="en-US" sz="3200" dirty="0"/>
              <a:t>Attributes of a quality post-secondary credential:</a:t>
            </a:r>
          </a:p>
          <a:p>
            <a:pPr marL="463550" lvl="6" indent="-409575">
              <a:spcBef>
                <a:spcPts val="60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2600" b="1" i="1" dirty="0"/>
              <a:t>Accessible</a:t>
            </a:r>
            <a:r>
              <a:rPr lang="en-US" sz="2600" dirty="0"/>
              <a:t> — Affordable and readily available at places and times convenient for working adults</a:t>
            </a:r>
          </a:p>
          <a:p>
            <a:pPr marL="463550" lvl="6" indent="-409575">
              <a:spcBef>
                <a:spcPts val="60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2600" b="1" i="1" dirty="0"/>
              <a:t>Transparent</a:t>
            </a:r>
            <a:r>
              <a:rPr lang="en-US" sz="2600" dirty="0"/>
              <a:t> — Clearly articulated costs and prerequisites; accurate picture of what skills, knowledge and abilities are benchmarked by a given credential, and the value it carries in the labor market</a:t>
            </a:r>
          </a:p>
          <a:p>
            <a:pPr marL="463550" lvl="6" indent="-409575">
              <a:spcBef>
                <a:spcPts val="60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2600" b="1" i="1" dirty="0"/>
              <a:t>Stackable</a:t>
            </a:r>
            <a:r>
              <a:rPr lang="en-US" sz="2600" dirty="0"/>
              <a:t> — One of multiple manageable chunks that add up to a more substantial credential and do not require starting over at each new step</a:t>
            </a:r>
          </a:p>
          <a:p>
            <a:pPr marL="463550" lvl="6" indent="-409575">
              <a:spcBef>
                <a:spcPts val="60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2600" b="1" i="1" dirty="0"/>
              <a:t>Portable</a:t>
            </a:r>
            <a:r>
              <a:rPr lang="en-US" sz="2600" dirty="0"/>
              <a:t> — Transferable between firms, regions and educational institutions</a:t>
            </a:r>
          </a:p>
          <a:p>
            <a:pPr marL="463550" lvl="6" indent="-409575">
              <a:spcBef>
                <a:spcPts val="60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2600" b="1" i="1" dirty="0"/>
              <a:t>Meaningful </a:t>
            </a:r>
            <a:r>
              <a:rPr lang="en-US" sz="2600" dirty="0"/>
              <a:t>— Has value in the labor market</a:t>
            </a:r>
          </a:p>
          <a:p>
            <a:pPr marL="463550" lvl="6" indent="-409575">
              <a:spcBef>
                <a:spcPts val="60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2600" b="1" i="1" dirty="0"/>
              <a:t>Connected</a:t>
            </a:r>
            <a:r>
              <a:rPr lang="en-US" sz="2600" dirty="0"/>
              <a:t> — Links to a job or an educational pathway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911" y="149174"/>
            <a:ext cx="3740660" cy="62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9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4552" y="1412235"/>
            <a:ext cx="1835220" cy="1015694"/>
            <a:chOff x="366205" y="2789849"/>
            <a:chExt cx="1835220" cy="843511"/>
          </a:xfrm>
        </p:grpSpPr>
        <p:sp>
          <p:nvSpPr>
            <p:cNvPr id="3" name="Rectangle 2"/>
            <p:cNvSpPr/>
            <p:nvPr/>
          </p:nvSpPr>
          <p:spPr>
            <a:xfrm>
              <a:off x="366205" y="2789849"/>
              <a:ext cx="1835220" cy="84351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TextBox 3"/>
            <p:cNvSpPr txBox="1"/>
            <p:nvPr/>
          </p:nvSpPr>
          <p:spPr>
            <a:xfrm>
              <a:off x="366205" y="2789849"/>
              <a:ext cx="1835220" cy="84351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/>
                <a:t>K12 Adult Education 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/>
                <a:t>(ABE, ASE, ESL)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10542" y="1353443"/>
            <a:ext cx="1835220" cy="843511"/>
            <a:chOff x="6215779" y="2774187"/>
            <a:chExt cx="1835220" cy="843511"/>
          </a:xfrm>
        </p:grpSpPr>
        <p:sp>
          <p:nvSpPr>
            <p:cNvPr id="6" name="Rectangle 5"/>
            <p:cNvSpPr/>
            <p:nvPr/>
          </p:nvSpPr>
          <p:spPr>
            <a:xfrm>
              <a:off x="6215779" y="2774187"/>
              <a:ext cx="1835220" cy="84351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6215779" y="2774187"/>
              <a:ext cx="1835220" cy="84351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/>
                <a:t>K12 Adult Ed CTE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4552" y="3895583"/>
            <a:ext cx="1835220" cy="1014205"/>
            <a:chOff x="366205" y="2789849"/>
            <a:chExt cx="1835220" cy="843511"/>
          </a:xfrm>
        </p:grpSpPr>
        <p:sp>
          <p:nvSpPr>
            <p:cNvPr id="9" name="Rectangle 8"/>
            <p:cNvSpPr/>
            <p:nvPr/>
          </p:nvSpPr>
          <p:spPr>
            <a:xfrm>
              <a:off x="366205" y="2789849"/>
              <a:ext cx="1835220" cy="84351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366205" y="2789849"/>
              <a:ext cx="1835220" cy="84351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/>
                <a:t>Non Credit CC</a:t>
              </a:r>
            </a:p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dirty="0"/>
                <a:t>(ABE, ASE, ESL)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49081" y="2238189"/>
            <a:ext cx="1835220" cy="843511"/>
            <a:chOff x="6215779" y="2774187"/>
            <a:chExt cx="1835220" cy="843511"/>
          </a:xfrm>
        </p:grpSpPr>
        <p:sp>
          <p:nvSpPr>
            <p:cNvPr id="12" name="Rectangle 11"/>
            <p:cNvSpPr/>
            <p:nvPr/>
          </p:nvSpPr>
          <p:spPr>
            <a:xfrm>
              <a:off x="6215779" y="2774187"/>
              <a:ext cx="1835220" cy="84351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6215779" y="2774187"/>
              <a:ext cx="1835220" cy="843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/>
                <a:t>CC CTE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74126" y="4066276"/>
            <a:ext cx="1835220" cy="843511"/>
            <a:chOff x="6215779" y="2774187"/>
            <a:chExt cx="1835220" cy="843511"/>
          </a:xfrm>
        </p:grpSpPr>
        <p:sp>
          <p:nvSpPr>
            <p:cNvPr id="15" name="Rectangle 14"/>
            <p:cNvSpPr/>
            <p:nvPr/>
          </p:nvSpPr>
          <p:spPr>
            <a:xfrm>
              <a:off x="6215779" y="2774187"/>
              <a:ext cx="1835220" cy="84351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xtBox 15"/>
            <p:cNvSpPr txBox="1"/>
            <p:nvPr/>
          </p:nvSpPr>
          <p:spPr>
            <a:xfrm>
              <a:off x="6215779" y="2774187"/>
              <a:ext cx="1835220" cy="84351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/>
                <a:t>For Credit CC</a:t>
              </a:r>
            </a:p>
          </p:txBody>
        </p:sp>
      </p:grpSp>
      <p:cxnSp>
        <p:nvCxnSpPr>
          <p:cNvPr id="17" name="Straight Arrow Connector 16"/>
          <p:cNvCxnSpPr>
            <a:endCxn id="7" idx="1"/>
          </p:cNvCxnSpPr>
          <p:nvPr/>
        </p:nvCxnSpPr>
        <p:spPr>
          <a:xfrm flipV="1">
            <a:off x="1959772" y="1775199"/>
            <a:ext cx="4350770" cy="1941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3" idx="1"/>
          </p:cNvCxnSpPr>
          <p:nvPr/>
        </p:nvCxnSpPr>
        <p:spPr>
          <a:xfrm>
            <a:off x="1728719" y="2050344"/>
            <a:ext cx="5420362" cy="609601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6" idx="1"/>
          </p:cNvCxnSpPr>
          <p:nvPr/>
        </p:nvCxnSpPr>
        <p:spPr>
          <a:xfrm>
            <a:off x="1959214" y="1855240"/>
            <a:ext cx="4014912" cy="2632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3" idx="1"/>
          </p:cNvCxnSpPr>
          <p:nvPr/>
        </p:nvCxnSpPr>
        <p:spPr>
          <a:xfrm flipV="1">
            <a:off x="1614419" y="2659945"/>
            <a:ext cx="5534662" cy="2056925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6" idx="1"/>
          </p:cNvCxnSpPr>
          <p:nvPr/>
        </p:nvCxnSpPr>
        <p:spPr>
          <a:xfrm>
            <a:off x="2037507" y="4484852"/>
            <a:ext cx="3936619" cy="3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7" idx="1"/>
          </p:cNvCxnSpPr>
          <p:nvPr/>
        </p:nvCxnSpPr>
        <p:spPr>
          <a:xfrm flipV="1">
            <a:off x="1959214" y="1775199"/>
            <a:ext cx="4351328" cy="2659607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24374" y="712392"/>
            <a:ext cx="158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To: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96560" y="5671914"/>
            <a:ext cx="4667250" cy="721697"/>
            <a:chOff x="296560" y="5671914"/>
            <a:chExt cx="4667250" cy="721697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393973" y="5836642"/>
              <a:ext cx="1943212" cy="3892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45075" y="6172100"/>
              <a:ext cx="1892110" cy="134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489585" y="5671914"/>
              <a:ext cx="2028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Transition to CTE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89585" y="6024279"/>
              <a:ext cx="2324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Transition to for credit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96560" y="5671914"/>
              <a:ext cx="4667250" cy="7216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Title 1"/>
          <p:cNvSpPr txBox="1">
            <a:spLocks/>
          </p:cNvSpPr>
          <p:nvPr/>
        </p:nvSpPr>
        <p:spPr>
          <a:xfrm>
            <a:off x="275163" y="328483"/>
            <a:ext cx="6024448" cy="79448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Transition</a:t>
            </a:r>
          </a:p>
        </p:txBody>
      </p:sp>
    </p:spTree>
    <p:extLst>
      <p:ext uri="{BB962C8B-B14F-4D97-AF65-F5344CB8AC3E}">
        <p14:creationId xmlns:p14="http://schemas.microsoft.com/office/powerpoint/2010/main" val="276383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4936" y="1412235"/>
            <a:ext cx="1835220" cy="1015694"/>
            <a:chOff x="366205" y="2789849"/>
            <a:chExt cx="1835220" cy="843511"/>
          </a:xfrm>
        </p:grpSpPr>
        <p:sp>
          <p:nvSpPr>
            <p:cNvPr id="3" name="Rectangle 2"/>
            <p:cNvSpPr/>
            <p:nvPr/>
          </p:nvSpPr>
          <p:spPr>
            <a:xfrm>
              <a:off x="366205" y="2789849"/>
              <a:ext cx="1835220" cy="84351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TextBox 3"/>
            <p:cNvSpPr txBox="1"/>
            <p:nvPr/>
          </p:nvSpPr>
          <p:spPr>
            <a:xfrm>
              <a:off x="366205" y="2789849"/>
              <a:ext cx="1835220" cy="84351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/>
                <a:t>K12 Adult Education 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/>
                <a:t>(ABE, ASE, ESL)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10286" y="1708291"/>
            <a:ext cx="1835220" cy="843511"/>
            <a:chOff x="6215779" y="2774187"/>
            <a:chExt cx="1835220" cy="843511"/>
          </a:xfrm>
        </p:grpSpPr>
        <p:sp>
          <p:nvSpPr>
            <p:cNvPr id="6" name="Rectangle 5"/>
            <p:cNvSpPr/>
            <p:nvPr/>
          </p:nvSpPr>
          <p:spPr>
            <a:xfrm>
              <a:off x="6215779" y="2774187"/>
              <a:ext cx="1835220" cy="84351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6215779" y="2774187"/>
              <a:ext cx="1835220" cy="84351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/>
                <a:t>K12 Adult Ed CTE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4936" y="3895583"/>
            <a:ext cx="1835220" cy="1014205"/>
            <a:chOff x="366205" y="2789849"/>
            <a:chExt cx="1835220" cy="843511"/>
          </a:xfrm>
        </p:grpSpPr>
        <p:sp>
          <p:nvSpPr>
            <p:cNvPr id="9" name="Rectangle 8"/>
            <p:cNvSpPr/>
            <p:nvPr/>
          </p:nvSpPr>
          <p:spPr>
            <a:xfrm>
              <a:off x="366205" y="2789849"/>
              <a:ext cx="1835220" cy="84351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366205" y="2789849"/>
              <a:ext cx="1835220" cy="84351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/>
                <a:t>Non Credit CC</a:t>
              </a:r>
            </a:p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dirty="0"/>
                <a:t>(ABE, ASE, ESL)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48825" y="2593037"/>
            <a:ext cx="1835220" cy="843511"/>
            <a:chOff x="6215779" y="2774187"/>
            <a:chExt cx="1835220" cy="843511"/>
          </a:xfrm>
        </p:grpSpPr>
        <p:sp>
          <p:nvSpPr>
            <p:cNvPr id="12" name="Rectangle 11"/>
            <p:cNvSpPr/>
            <p:nvPr/>
          </p:nvSpPr>
          <p:spPr>
            <a:xfrm>
              <a:off x="6215779" y="2774187"/>
              <a:ext cx="1835220" cy="84351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6215779" y="2774187"/>
              <a:ext cx="1835220" cy="843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/>
                <a:t>CC CTE</a:t>
              </a:r>
            </a:p>
          </p:txBody>
        </p:sp>
      </p:grpSp>
      <p:cxnSp>
        <p:nvCxnSpPr>
          <p:cNvPr id="17" name="Straight Arrow Connector 16"/>
          <p:cNvCxnSpPr>
            <a:endCxn id="7" idx="1"/>
          </p:cNvCxnSpPr>
          <p:nvPr/>
        </p:nvCxnSpPr>
        <p:spPr>
          <a:xfrm>
            <a:off x="1978925" y="1856096"/>
            <a:ext cx="4031361" cy="273951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3" idx="1"/>
          </p:cNvCxnSpPr>
          <p:nvPr/>
        </p:nvCxnSpPr>
        <p:spPr>
          <a:xfrm>
            <a:off x="1787857" y="2101755"/>
            <a:ext cx="5060968" cy="913038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3" idx="1"/>
          </p:cNvCxnSpPr>
          <p:nvPr/>
        </p:nvCxnSpPr>
        <p:spPr>
          <a:xfrm flipV="1">
            <a:off x="1569493" y="3014793"/>
            <a:ext cx="5279332" cy="1652742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7" idx="1"/>
          </p:cNvCxnSpPr>
          <p:nvPr/>
        </p:nvCxnSpPr>
        <p:spPr>
          <a:xfrm flipV="1">
            <a:off x="1959214" y="2034511"/>
            <a:ext cx="4351328" cy="2659607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60534" y="1004308"/>
            <a:ext cx="158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To: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96560" y="5671914"/>
            <a:ext cx="4667250" cy="721697"/>
            <a:chOff x="296560" y="5671914"/>
            <a:chExt cx="4667250" cy="721697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393973" y="5836642"/>
              <a:ext cx="1943212" cy="3892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45075" y="6172100"/>
              <a:ext cx="1892110" cy="134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489585" y="5671914"/>
              <a:ext cx="2028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Transition to CTE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89585" y="6024279"/>
              <a:ext cx="2324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Transition to for credit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96560" y="5671914"/>
              <a:ext cx="4667250" cy="7216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Title 1"/>
          <p:cNvSpPr txBox="1">
            <a:spLocks/>
          </p:cNvSpPr>
          <p:nvPr/>
        </p:nvSpPr>
        <p:spPr>
          <a:xfrm>
            <a:off x="275163" y="328483"/>
            <a:ext cx="6024448" cy="79448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Transition to CTE</a:t>
            </a:r>
          </a:p>
        </p:txBody>
      </p:sp>
    </p:spTree>
    <p:extLst>
      <p:ext uri="{BB962C8B-B14F-4D97-AF65-F5344CB8AC3E}">
        <p14:creationId xmlns:p14="http://schemas.microsoft.com/office/powerpoint/2010/main" val="627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7640" y="1412235"/>
            <a:ext cx="1835220" cy="1015694"/>
            <a:chOff x="366205" y="2789849"/>
            <a:chExt cx="1835220" cy="843511"/>
          </a:xfrm>
        </p:grpSpPr>
        <p:sp>
          <p:nvSpPr>
            <p:cNvPr id="3" name="Rectangle 2"/>
            <p:cNvSpPr/>
            <p:nvPr/>
          </p:nvSpPr>
          <p:spPr>
            <a:xfrm>
              <a:off x="366205" y="2789849"/>
              <a:ext cx="1835220" cy="84351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TextBox 3"/>
            <p:cNvSpPr txBox="1"/>
            <p:nvPr/>
          </p:nvSpPr>
          <p:spPr>
            <a:xfrm>
              <a:off x="366205" y="2789849"/>
              <a:ext cx="1835220" cy="84351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/>
                <a:t>K12 Adult Education 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/>
                <a:t>(ABE, ASE, ESL)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7640" y="3895583"/>
            <a:ext cx="1835220" cy="1014205"/>
            <a:chOff x="366205" y="2789849"/>
            <a:chExt cx="1835220" cy="843511"/>
          </a:xfrm>
        </p:grpSpPr>
        <p:sp>
          <p:nvSpPr>
            <p:cNvPr id="9" name="Rectangle 8"/>
            <p:cNvSpPr/>
            <p:nvPr/>
          </p:nvSpPr>
          <p:spPr>
            <a:xfrm>
              <a:off x="366205" y="2789849"/>
              <a:ext cx="1835220" cy="84351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366205" y="2789849"/>
              <a:ext cx="1835220" cy="84351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/>
                <a:t>Non Credit CC</a:t>
              </a:r>
            </a:p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dirty="0"/>
                <a:t>(ABE, ASE, ESL)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74126" y="3697780"/>
            <a:ext cx="1835220" cy="843511"/>
            <a:chOff x="6215779" y="2774187"/>
            <a:chExt cx="1835220" cy="843511"/>
          </a:xfrm>
        </p:grpSpPr>
        <p:sp>
          <p:nvSpPr>
            <p:cNvPr id="15" name="Rectangle 14"/>
            <p:cNvSpPr/>
            <p:nvPr/>
          </p:nvSpPr>
          <p:spPr>
            <a:xfrm>
              <a:off x="6215779" y="2774187"/>
              <a:ext cx="1835220" cy="84351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xtBox 15"/>
            <p:cNvSpPr txBox="1"/>
            <p:nvPr/>
          </p:nvSpPr>
          <p:spPr>
            <a:xfrm>
              <a:off x="6215779" y="2774187"/>
              <a:ext cx="1835220" cy="84351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/>
                <a:t>For Credit CC</a:t>
              </a:r>
            </a:p>
          </p:txBody>
        </p:sp>
      </p:grpSp>
      <p:cxnSp>
        <p:nvCxnSpPr>
          <p:cNvPr id="19" name="Straight Arrow Connector 18"/>
          <p:cNvCxnSpPr>
            <a:endCxn id="16" idx="1"/>
          </p:cNvCxnSpPr>
          <p:nvPr/>
        </p:nvCxnSpPr>
        <p:spPr>
          <a:xfrm>
            <a:off x="2037507" y="2000321"/>
            <a:ext cx="3936619" cy="2119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6" idx="1"/>
          </p:cNvCxnSpPr>
          <p:nvPr/>
        </p:nvCxnSpPr>
        <p:spPr>
          <a:xfrm flipV="1">
            <a:off x="2037507" y="4119536"/>
            <a:ext cx="3936619" cy="247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99611" y="1658472"/>
            <a:ext cx="158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To: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96560" y="5671914"/>
            <a:ext cx="4667250" cy="721697"/>
            <a:chOff x="296560" y="5671914"/>
            <a:chExt cx="4667250" cy="721697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393973" y="5836642"/>
              <a:ext cx="1943212" cy="3892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45075" y="6172100"/>
              <a:ext cx="1892110" cy="134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489585" y="5671914"/>
              <a:ext cx="2028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Transition to CTE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89585" y="6024279"/>
              <a:ext cx="2324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Transition to for credit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96560" y="5671914"/>
              <a:ext cx="4667250" cy="7216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Title 1"/>
          <p:cNvSpPr txBox="1">
            <a:spLocks/>
          </p:cNvSpPr>
          <p:nvPr/>
        </p:nvSpPr>
        <p:spPr>
          <a:xfrm>
            <a:off x="275163" y="328483"/>
            <a:ext cx="6024448" cy="79448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Transition to College</a:t>
            </a:r>
          </a:p>
        </p:txBody>
      </p:sp>
    </p:spTree>
    <p:extLst>
      <p:ext uri="{BB962C8B-B14F-4D97-AF65-F5344CB8AC3E}">
        <p14:creationId xmlns:p14="http://schemas.microsoft.com/office/powerpoint/2010/main" val="136197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313" y="5348547"/>
            <a:ext cx="207169" cy="1643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780" y="5728606"/>
            <a:ext cx="250031" cy="185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8559" y="5337831"/>
            <a:ext cx="192881" cy="185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0226" y="5728607"/>
            <a:ext cx="250031" cy="142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7810" y="5288352"/>
            <a:ext cx="1197080" cy="2846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latinLnBrk="1" hangingPunct="0"/>
            <a:r>
              <a:rPr lang="en-US" sz="1350" b="1" dirty="0">
                <a:solidFill>
                  <a:srgbClr val="000000"/>
                </a:solidFill>
                <a:sym typeface="Helvetica"/>
              </a:rPr>
              <a:t>Secondary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7810" y="5667212"/>
            <a:ext cx="1394471" cy="2846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latinLnBrk="1" hangingPunct="0"/>
            <a:r>
              <a:rPr lang="en-US" sz="1350" b="1" dirty="0">
                <a:solidFill>
                  <a:srgbClr val="000000"/>
                </a:solidFill>
                <a:sym typeface="Helvetica"/>
              </a:rPr>
              <a:t>Post-Secondary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88831" y="5288353"/>
            <a:ext cx="1197080" cy="2846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latinLnBrk="1" hangingPunct="0"/>
            <a:r>
              <a:rPr lang="en-US" sz="1350" b="1" dirty="0">
                <a:solidFill>
                  <a:srgbClr val="000000"/>
                </a:solidFill>
              </a:rPr>
              <a:t>Wages</a:t>
            </a:r>
            <a:endParaRPr lang="en-US" sz="1350" b="1" dirty="0">
              <a:solidFill>
                <a:srgbClr val="000000"/>
              </a:solidFill>
              <a:sym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8755" y="5621490"/>
            <a:ext cx="1197080" cy="2846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latinLnBrk="1" hangingPunct="0"/>
            <a:r>
              <a:rPr lang="en-US" sz="1350" b="1" dirty="0">
                <a:solidFill>
                  <a:srgbClr val="000000"/>
                </a:solidFill>
                <a:sym typeface="Helvetica"/>
              </a:rPr>
              <a:t>Transition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24226" y="1060390"/>
            <a:ext cx="7712180" cy="4164381"/>
            <a:chOff x="1098968" y="2004762"/>
            <a:chExt cx="10282906" cy="583396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r="26209"/>
            <a:stretch/>
          </p:blipFill>
          <p:spPr>
            <a:xfrm>
              <a:off x="1098968" y="2004762"/>
              <a:ext cx="10282906" cy="52387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54705" y="7498242"/>
              <a:ext cx="247650" cy="1905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98079" y="7464904"/>
              <a:ext cx="257175" cy="25717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410415" y="7386241"/>
              <a:ext cx="1692355" cy="398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latinLnBrk="1" hangingPunct="0"/>
              <a:r>
                <a:rPr lang="en-US" sz="1350" b="1" dirty="0">
                  <a:solidFill>
                    <a:srgbClr val="000000"/>
                  </a:solidFill>
                  <a:sym typeface="Helvetica"/>
                </a:rPr>
                <a:t>Literacy Gains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518441" y="7439894"/>
              <a:ext cx="1596107" cy="398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latinLnBrk="1" hangingPunct="0"/>
              <a:r>
                <a:rPr lang="en-US" sz="1350" b="1" dirty="0">
                  <a:solidFill>
                    <a:srgbClr val="000000"/>
                  </a:solidFill>
                  <a:sym typeface="Helvetica"/>
                </a:rPr>
                <a:t>Employment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16339" y="4793989"/>
              <a:ext cx="247650" cy="1905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16339" y="6000000"/>
              <a:ext cx="247650" cy="19050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7FBA2BC-F977-4EA8-A3B0-AD6733C98A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4540" y="5512853"/>
            <a:ext cx="1641491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7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lum bright="-3000" contrast="8000"/>
          </a:blip>
          <a:srcRect l="17783"/>
          <a:stretch/>
        </p:blipFill>
        <p:spPr>
          <a:xfrm>
            <a:off x="3361465" y="2667103"/>
            <a:ext cx="4380062" cy="16663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62" y="1024762"/>
            <a:ext cx="5488876" cy="1547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5287"/>
          <a:stretch/>
        </p:blipFill>
        <p:spPr>
          <a:xfrm>
            <a:off x="473658" y="4398876"/>
            <a:ext cx="7912013" cy="14595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8551" y="911594"/>
            <a:ext cx="1859903" cy="1726247"/>
          </a:xfrm>
          <a:prstGeom prst="rect">
            <a:avLst/>
          </a:prstGeom>
        </p:spPr>
      </p:pic>
      <p:sp>
        <p:nvSpPr>
          <p:cNvPr id="7" name="Left-Up Arrow 6"/>
          <p:cNvSpPr/>
          <p:nvPr/>
        </p:nvSpPr>
        <p:spPr>
          <a:xfrm rot="5400000">
            <a:off x="2824527" y="2511328"/>
            <a:ext cx="581373" cy="634043"/>
          </a:xfrm>
          <a:prstGeom prst="leftUpArrow">
            <a:avLst>
              <a:gd name="adj1" fmla="val 8892"/>
              <a:gd name="adj2" fmla="val 25000"/>
              <a:gd name="adj3" fmla="val 1721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Left-Up Arrow 8"/>
          <p:cNvSpPr/>
          <p:nvPr/>
        </p:nvSpPr>
        <p:spPr>
          <a:xfrm rot="10800000">
            <a:off x="2793887" y="3999256"/>
            <a:ext cx="642654" cy="632681"/>
          </a:xfrm>
          <a:prstGeom prst="leftUpArrow">
            <a:avLst>
              <a:gd name="adj1" fmla="val 8828"/>
              <a:gd name="adj2" fmla="val 25000"/>
              <a:gd name="adj3" fmla="val 1886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74306" y="3099008"/>
            <a:ext cx="300199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700" dirty="0"/>
              <a:t>In TE go to Records--Students--Records</a:t>
            </a:r>
          </a:p>
        </p:txBody>
      </p:sp>
    </p:spTree>
    <p:extLst>
      <p:ext uri="{BB962C8B-B14F-4D97-AF65-F5344CB8AC3E}">
        <p14:creationId xmlns:p14="http://schemas.microsoft.com/office/powerpoint/2010/main" val="105556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5274"/>
            <a:ext cx="7886700" cy="353374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Examples for ABE, ASE and ESL</a:t>
            </a:r>
          </a:p>
          <a:p>
            <a:r>
              <a:rPr lang="en-US" sz="3600" dirty="0"/>
              <a:t>Examples for Workforce Preparation and CTE</a:t>
            </a:r>
          </a:p>
          <a:p>
            <a:r>
              <a:rPr lang="en-US" sz="3600" dirty="0"/>
              <a:t>Transitions Examples</a:t>
            </a:r>
          </a:p>
        </p:txBody>
      </p:sp>
    </p:spTree>
    <p:extLst>
      <p:ext uri="{BB962C8B-B14F-4D97-AF65-F5344CB8AC3E}">
        <p14:creationId xmlns:p14="http://schemas.microsoft.com/office/powerpoint/2010/main" val="407644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5274"/>
            <a:ext cx="7886700" cy="353374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3200" b="1" dirty="0"/>
              <a:t>ABE, ASE, and ESL</a:t>
            </a:r>
          </a:p>
          <a:p>
            <a:r>
              <a:rPr lang="en-US" sz="3200" dirty="0"/>
              <a:t>Recording HS Credits</a:t>
            </a:r>
          </a:p>
          <a:p>
            <a:r>
              <a:rPr lang="en-US" sz="3200" dirty="0"/>
              <a:t>Recording Distance Learning Outcomes</a:t>
            </a:r>
          </a:p>
          <a:p>
            <a:r>
              <a:rPr lang="en-US" sz="3200" dirty="0"/>
              <a:t>EL Civics/COAAPs</a:t>
            </a:r>
          </a:p>
          <a:p>
            <a:r>
              <a:rPr lang="en-US" sz="3200" dirty="0"/>
              <a:t>IET/EL Co-Enrollment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844" y="4900047"/>
            <a:ext cx="2277053" cy="10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20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419"/>
            <a:ext cx="8229600" cy="1066800"/>
          </a:xfrm>
        </p:spPr>
        <p:txBody>
          <a:bodyPr/>
          <a:lstStyle/>
          <a:p>
            <a:r>
              <a:rPr lang="en-US" dirty="0"/>
              <a:t>Troubleshooting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8549"/>
            <a:ext cx="7886700" cy="466753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dirty="0"/>
              <a:t>Recording HS Credits</a:t>
            </a:r>
          </a:p>
          <a:p>
            <a:r>
              <a:rPr lang="en-US" dirty="0"/>
              <a:t>Student 1 enrolled in Adult HS diploma program at XYZ Unified District, which requires 180 credits for HS graduation. Student 1 had completed 75 credits at enrollment. At the end of the year the Student had completed 125 credits.</a:t>
            </a:r>
          </a:p>
          <a:p>
            <a:r>
              <a:rPr lang="en-US" i="1" dirty="0"/>
              <a:t>Student 1 earns the HS credits outcome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846" y="5404513"/>
            <a:ext cx="2667382" cy="121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15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419"/>
            <a:ext cx="8229600" cy="1066800"/>
          </a:xfrm>
        </p:spPr>
        <p:txBody>
          <a:bodyPr/>
          <a:lstStyle/>
          <a:p>
            <a:r>
              <a:rPr lang="en-US" dirty="0"/>
              <a:t>Troubleshooting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7219"/>
            <a:ext cx="7886700" cy="479036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dirty="0"/>
              <a:t>Recording HS Credits</a:t>
            </a:r>
          </a:p>
          <a:p>
            <a:r>
              <a:rPr lang="en-US" dirty="0"/>
              <a:t>Student 2 enrolled in the same program at the same date. Student 2 had completed 145 credits upon enrollment in the Adult program.</a:t>
            </a:r>
          </a:p>
          <a:p>
            <a:r>
              <a:rPr lang="en-US" i="1" dirty="0"/>
              <a:t>Student 2 does not earn this outcome. The outcome for this student is to earn HS diploma.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205" y="5540991"/>
            <a:ext cx="2457796" cy="112032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351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472742ED-E5F3-4A84-9AF5-5CA8849FAEA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73" y="1720190"/>
            <a:ext cx="7840921" cy="294462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as Culture</a:t>
            </a:r>
          </a:p>
        </p:txBody>
      </p:sp>
      <p:pic>
        <p:nvPicPr>
          <p:cNvPr id="7" name="Picture 6" descr="The Incongruity Police Are Watching - Keystone Cops Clipart - Free  Transparent PNG Clipart Images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 trans="86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172" y="4517816"/>
            <a:ext cx="2181225" cy="20955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40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444" y="1885273"/>
            <a:ext cx="7702455" cy="387408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dirty="0"/>
              <a:t>Recording Distance Learning Outcomes</a:t>
            </a:r>
          </a:p>
          <a:p>
            <a:r>
              <a:rPr lang="en-US" dirty="0"/>
              <a:t>Use “passage of exam” process for Workforce Prep Milestone and Occupational Skills Gain as a guide for recording student achievement in a virtual environment.</a:t>
            </a:r>
          </a:p>
          <a:p>
            <a:r>
              <a:rPr lang="en-US" dirty="0"/>
              <a:t>Record when student passes virtual activities such as class assessments, written &amp; listening assignments, or oral interviews 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902" y="5097237"/>
            <a:ext cx="2483995" cy="113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718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0919"/>
            <a:ext cx="7886700" cy="414703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dirty="0"/>
              <a:t>Recording Distance Learning Outcomes</a:t>
            </a:r>
          </a:p>
          <a:p>
            <a:r>
              <a:rPr lang="en-US" b="1" dirty="0"/>
              <a:t>Example 1:</a:t>
            </a:r>
            <a:r>
              <a:rPr lang="en-US" dirty="0"/>
              <a:t> Learner Mastery. Record when student completes established list of activities and passes assigned quiz required for instructional hours, as defined in Agency’s Local Assessment Policy (LAP).</a:t>
            </a:r>
          </a:p>
          <a:p>
            <a:r>
              <a:rPr lang="en-US" b="1" dirty="0"/>
              <a:t>Example 2: </a:t>
            </a:r>
            <a:r>
              <a:rPr lang="en-US" dirty="0"/>
              <a:t>Educational Software. Mark when student completes activities such written &amp; listening assignments, quizzes, and exams in defined units or modules in educational software.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610" y="5091115"/>
            <a:ext cx="2513936" cy="114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69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590"/>
            <a:ext cx="8229600" cy="1066800"/>
          </a:xfrm>
        </p:spPr>
        <p:txBody>
          <a:bodyPr/>
          <a:lstStyle/>
          <a:p>
            <a:r>
              <a:rPr lang="en-US" dirty="0"/>
              <a:t>Troubleshooting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242"/>
            <a:ext cx="7886700" cy="489954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dirty="0"/>
              <a:t>EL Civics/COAAPs</a:t>
            </a:r>
          </a:p>
          <a:p>
            <a:r>
              <a:rPr lang="en-US" b="1" dirty="0"/>
              <a:t>For 2019-20</a:t>
            </a:r>
            <a:r>
              <a:rPr lang="en-US" dirty="0"/>
              <a:t>: “Completes skills demonstration in workforce preparation activities”</a:t>
            </a:r>
          </a:p>
          <a:p>
            <a:r>
              <a:rPr lang="en-US" b="1" dirty="0"/>
              <a:t>Example</a:t>
            </a:r>
            <a:r>
              <a:rPr lang="en-US" dirty="0"/>
              <a:t>:  If an ESL class in IELCE focuses on job search, application and interview skills, and administers the COAAPs assessments that relate to these targeted areas</a:t>
            </a:r>
          </a:p>
          <a:p>
            <a:r>
              <a:rPr lang="en-US" b="1" dirty="0"/>
              <a:t>For 2020-21</a:t>
            </a:r>
            <a:r>
              <a:rPr lang="en-US" dirty="0"/>
              <a:t>: Passed EL Civics COAAPs now display as I-3 outcomes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379" y="5649821"/>
            <a:ext cx="2277053" cy="10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16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334"/>
            <a:ext cx="8229600" cy="821139"/>
          </a:xfrm>
        </p:spPr>
        <p:txBody>
          <a:bodyPr/>
          <a:lstStyle/>
          <a:p>
            <a:r>
              <a:rPr lang="en-US" dirty="0"/>
              <a:t>Troubleshooting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304"/>
            <a:ext cx="8229600" cy="546087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3200" b="1" dirty="0"/>
              <a:t>Integrated Education and Training (IET)</a:t>
            </a:r>
          </a:p>
          <a:p>
            <a:r>
              <a:rPr lang="en-US" dirty="0"/>
              <a:t>A student completes pre-requisite academic or performance requirements prior to enrollment into the Workforce Training component of Integrated Education and Training (IET).</a:t>
            </a:r>
          </a:p>
          <a:p>
            <a:pPr lvl="1"/>
            <a:r>
              <a:rPr lang="en-US" dirty="0"/>
              <a:t>Completes required short term course(s)</a:t>
            </a:r>
          </a:p>
          <a:p>
            <a:pPr lvl="1"/>
            <a:r>
              <a:rPr lang="en-US" dirty="0"/>
              <a:t>Passes a skills check for selected occupation</a:t>
            </a:r>
          </a:p>
          <a:p>
            <a:pPr lvl="1"/>
            <a:r>
              <a:rPr lang="en-US" dirty="0"/>
              <a:t>Attains minimum required score on placement assessment</a:t>
            </a:r>
          </a:p>
          <a:p>
            <a:pPr lvl="1"/>
            <a:r>
              <a:rPr lang="en-US" dirty="0"/>
              <a:t>Completes interviews and orientation sessions with union or training provider</a:t>
            </a:r>
          </a:p>
          <a:p>
            <a:r>
              <a:rPr lang="en-US" dirty="0"/>
              <a:t>Record when requirements being met facilitates enrollment into IET.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896" y="5718412"/>
            <a:ext cx="2166627" cy="9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383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334"/>
            <a:ext cx="8229600" cy="1066800"/>
          </a:xfrm>
        </p:spPr>
        <p:txBody>
          <a:bodyPr/>
          <a:lstStyle/>
          <a:p>
            <a:r>
              <a:rPr lang="en-US" dirty="0"/>
              <a:t>Troubleshooting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5135"/>
            <a:ext cx="8058150" cy="501918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3000" b="1" dirty="0"/>
              <a:t>Integrated Education and Training (IET)</a:t>
            </a:r>
          </a:p>
          <a:p>
            <a:r>
              <a:rPr lang="en-US" b="1" dirty="0"/>
              <a:t>Example 1:</a:t>
            </a:r>
            <a:r>
              <a:rPr lang="en-US" dirty="0"/>
              <a:t> As a pre-requisite for enrollment in the workforce training (CTE) component of Integrated Education and Training (IET), the student passes required occupational skills checks. </a:t>
            </a:r>
          </a:p>
          <a:p>
            <a:r>
              <a:rPr lang="en-US" b="1" dirty="0"/>
              <a:t>Example 2:</a:t>
            </a:r>
            <a:r>
              <a:rPr lang="en-US" dirty="0"/>
              <a:t> Student completes required short term classes needed to transition to certificated CTE program that qualifies for IET workforce training.</a:t>
            </a:r>
          </a:p>
          <a:p>
            <a:r>
              <a:rPr lang="en-US" b="1" dirty="0"/>
              <a:t>Example 3: </a:t>
            </a:r>
            <a:r>
              <a:rPr lang="en-US" dirty="0"/>
              <a:t>Student surpasses minimum required placement scores for Reading and Math on the CASAS Appraisal Form 900.</a:t>
            </a:r>
          </a:p>
          <a:p>
            <a:endParaRPr lang="en-US" dirty="0"/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84" y="5906382"/>
            <a:ext cx="1937982" cy="88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188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0096"/>
            <a:ext cx="8229600" cy="405270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3200" b="1" dirty="0"/>
              <a:t>EL Co-Enrollment</a:t>
            </a:r>
          </a:p>
          <a:p>
            <a:r>
              <a:rPr lang="en-US" dirty="0"/>
              <a:t>EL Co-Enrollment = English Language Learner enrolled in both Title I and Title II.</a:t>
            </a:r>
          </a:p>
          <a:p>
            <a:r>
              <a:rPr lang="en-US" dirty="0"/>
              <a:t>Record Workforce Prep Milestone or Occupational Skills Gain when student completes activities in the Title I program such as job skills training, job search assistance or career pathways completion.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139" y="5541492"/>
            <a:ext cx="2277053" cy="10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457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0096"/>
            <a:ext cx="8229600" cy="405270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3200" b="1" dirty="0"/>
              <a:t>EL Co-Enrollment</a:t>
            </a:r>
          </a:p>
          <a:p>
            <a:r>
              <a:rPr lang="en-US" b="1" dirty="0"/>
              <a:t>Example:</a:t>
            </a:r>
            <a:r>
              <a:rPr lang="en-US" dirty="0"/>
              <a:t> Student is enrolled in an ESL class at an Adult Education Program. Student is also enrolled in a WIOA Title I program, she completes 20 hours of job skills training.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139" y="5541492"/>
            <a:ext cx="2277053" cy="10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4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60"/>
            <a:ext cx="8229600" cy="1066800"/>
          </a:xfrm>
        </p:spPr>
        <p:txBody>
          <a:bodyPr/>
          <a:lstStyle/>
          <a:p>
            <a:r>
              <a:rPr lang="en-US" dirty="0"/>
              <a:t>Troubleshooting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14901"/>
            <a:ext cx="7850874" cy="4217159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n-US" b="1" dirty="0"/>
              <a:t>Workforce Preparation and CTE</a:t>
            </a:r>
          </a:p>
          <a:p>
            <a:r>
              <a:rPr lang="en-US" dirty="0"/>
              <a:t>Workforce Preparation classes that are Occupation Specific (Short term CTE)</a:t>
            </a:r>
          </a:p>
          <a:p>
            <a:r>
              <a:rPr lang="en-US" dirty="0"/>
              <a:t>Classes and programs designed to improve the student’s employability, but that do not result in formal certification</a:t>
            </a:r>
          </a:p>
          <a:p>
            <a:r>
              <a:rPr lang="en-US" dirty="0"/>
              <a:t>Classes required for CTE enrollment or certification that are Occupation Generic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400800" y="5352361"/>
            <a:ext cx="2477067" cy="1161551"/>
            <a:chOff x="6240134" y="-1"/>
            <a:chExt cx="1905715" cy="765549"/>
          </a:xfrm>
        </p:grpSpPr>
        <p:sp>
          <p:nvSpPr>
            <p:cNvPr id="6" name="Rectangle 5"/>
            <p:cNvSpPr/>
            <p:nvPr/>
          </p:nvSpPr>
          <p:spPr>
            <a:xfrm>
              <a:off x="6240134" y="0"/>
              <a:ext cx="1832217" cy="765548"/>
            </a:xfrm>
            <a:prstGeom prst="rect">
              <a:avLst/>
            </a:prstGeom>
            <a:solidFill>
              <a:srgbClr val="B2B61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6313632" y="-1"/>
              <a:ext cx="1832217" cy="7655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/>
                <a:t>Post-Secondary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20699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60"/>
            <a:ext cx="8229600" cy="1066800"/>
          </a:xfrm>
        </p:spPr>
        <p:txBody>
          <a:bodyPr/>
          <a:lstStyle/>
          <a:p>
            <a:r>
              <a:rPr lang="en-US" dirty="0"/>
              <a:t>Troubleshooting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14901"/>
            <a:ext cx="7850874" cy="459929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n-US" b="1" dirty="0"/>
              <a:t>Workforce Preparation classes that are Occupation Specific (Short Term CTE)</a:t>
            </a:r>
          </a:p>
          <a:p>
            <a:r>
              <a:rPr lang="en-US" dirty="0"/>
              <a:t>Class that focuses on one occupation, and may result in employment in that field, but that also is short term and does not result in formal certification. </a:t>
            </a:r>
          </a:p>
          <a:p>
            <a:r>
              <a:rPr lang="en-US" dirty="0"/>
              <a:t>Examples: Phlebotomy, Forklift Operator</a:t>
            </a:r>
          </a:p>
          <a:p>
            <a:r>
              <a:rPr lang="en-US" dirty="0"/>
              <a:t>Record either Workforce Prep Milestone versus Occupational Skills Gain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578222" y="5355549"/>
            <a:ext cx="2381534" cy="1161549"/>
            <a:chOff x="6240134" y="0"/>
            <a:chExt cx="1832217" cy="765548"/>
          </a:xfrm>
        </p:grpSpPr>
        <p:sp>
          <p:nvSpPr>
            <p:cNvPr id="6" name="Rectangle 5"/>
            <p:cNvSpPr/>
            <p:nvPr/>
          </p:nvSpPr>
          <p:spPr>
            <a:xfrm>
              <a:off x="6240134" y="0"/>
              <a:ext cx="1832217" cy="765548"/>
            </a:xfrm>
            <a:prstGeom prst="rect">
              <a:avLst/>
            </a:prstGeom>
            <a:solidFill>
              <a:srgbClr val="B2B61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6240134" y="0"/>
              <a:ext cx="1832217" cy="7655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/>
                <a:t>Post-Secondary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25324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60"/>
            <a:ext cx="8229600" cy="749713"/>
          </a:xfrm>
        </p:spPr>
        <p:txBody>
          <a:bodyPr>
            <a:normAutofit fontScale="90000"/>
          </a:bodyPr>
          <a:lstStyle/>
          <a:p>
            <a:r>
              <a:rPr lang="en-US" dirty="0"/>
              <a:t>Troubleshooting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96538"/>
            <a:ext cx="7850874" cy="522056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n-US" b="1" dirty="0"/>
              <a:t>Workforce Preparation classes that are Occupation Specific (Short Term CTE)</a:t>
            </a:r>
          </a:p>
          <a:p>
            <a:r>
              <a:rPr lang="en-US" b="1" dirty="0"/>
              <a:t>Example 1</a:t>
            </a:r>
            <a:r>
              <a:rPr lang="en-US" dirty="0"/>
              <a:t>: Student completes 15 hour course on Accounting Principles.</a:t>
            </a:r>
          </a:p>
          <a:p>
            <a:pPr lvl="1"/>
            <a:r>
              <a:rPr lang="en-US" dirty="0"/>
              <a:t>Record Workforce Preparation Milestone</a:t>
            </a:r>
          </a:p>
          <a:p>
            <a:r>
              <a:rPr lang="en-US" b="1" dirty="0"/>
              <a:t>Example 2</a:t>
            </a:r>
            <a:r>
              <a:rPr lang="en-US" dirty="0"/>
              <a:t>: Student completes 15 hour course on Accounting, after completing 2 related courses earlier in the year. The student has enrolled for the fourth and final class next semester.</a:t>
            </a:r>
          </a:p>
          <a:p>
            <a:pPr lvl="1"/>
            <a:r>
              <a:rPr lang="en-US" dirty="0"/>
              <a:t>Record Occupational Skills Gain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578222" y="5355549"/>
            <a:ext cx="2381534" cy="1161549"/>
            <a:chOff x="6240134" y="0"/>
            <a:chExt cx="1832217" cy="765548"/>
          </a:xfrm>
        </p:grpSpPr>
        <p:sp>
          <p:nvSpPr>
            <p:cNvPr id="6" name="Rectangle 5"/>
            <p:cNvSpPr/>
            <p:nvPr/>
          </p:nvSpPr>
          <p:spPr>
            <a:xfrm>
              <a:off x="6240134" y="0"/>
              <a:ext cx="1832217" cy="765548"/>
            </a:xfrm>
            <a:prstGeom prst="rect">
              <a:avLst/>
            </a:prstGeom>
            <a:solidFill>
              <a:srgbClr val="B2B61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6240134" y="0"/>
              <a:ext cx="1832217" cy="7655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/>
                <a:t>Post-Secondary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5189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869"/>
            <a:ext cx="8229600" cy="10668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7606"/>
            <a:ext cx="8229600" cy="5145206"/>
          </a:xfrm>
        </p:spPr>
        <p:txBody>
          <a:bodyPr>
            <a:normAutofit/>
          </a:bodyPr>
          <a:lstStyle/>
          <a:p>
            <a:r>
              <a:rPr lang="en-US" sz="3200" dirty="0"/>
              <a:t>2020-21 CAEP Programs and AB 104 Outcomes Structure</a:t>
            </a:r>
          </a:p>
          <a:p>
            <a:r>
              <a:rPr lang="en-US" sz="3200" dirty="0"/>
              <a:t>Distinguishing key CAEP Outcomes</a:t>
            </a:r>
          </a:p>
          <a:p>
            <a:r>
              <a:rPr lang="en-US" sz="3200" dirty="0"/>
              <a:t>Troubleshooting examples at the Student level</a:t>
            </a:r>
          </a:p>
          <a:p>
            <a:pPr lvl="1"/>
            <a:r>
              <a:rPr lang="en-US" sz="2800" dirty="0"/>
              <a:t>ABE-ASE-ESL/Literacy Gains</a:t>
            </a:r>
          </a:p>
          <a:p>
            <a:pPr lvl="1"/>
            <a:r>
              <a:rPr lang="en-US" sz="2800" dirty="0"/>
              <a:t>Workforce Prep and CTE</a:t>
            </a:r>
          </a:p>
          <a:p>
            <a:pPr lvl="1"/>
            <a:r>
              <a:rPr lang="en-US" sz="2800" dirty="0"/>
              <a:t>Transitions</a:t>
            </a:r>
          </a:p>
          <a:p>
            <a:pPr lvl="1"/>
            <a:r>
              <a:rPr lang="en-US" sz="2800" dirty="0"/>
              <a:t>Recording Short Term Services</a:t>
            </a:r>
          </a:p>
          <a:p>
            <a:r>
              <a:rPr lang="en-US" sz="3200" dirty="0"/>
              <a:t>CAEP Reports in TE</a:t>
            </a:r>
          </a:p>
          <a:p>
            <a:r>
              <a:rPr lang="en-US" sz="3200" dirty="0"/>
              <a:t>Consortium Level Reports</a:t>
            </a:r>
          </a:p>
          <a:p>
            <a:pPr marL="82296" indent="0">
              <a:buNone/>
            </a:pPr>
            <a:endParaRPr lang="en-US" sz="3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2897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60"/>
            <a:ext cx="8229600" cy="749713"/>
          </a:xfrm>
        </p:spPr>
        <p:txBody>
          <a:bodyPr>
            <a:normAutofit fontScale="90000"/>
          </a:bodyPr>
          <a:lstStyle/>
          <a:p>
            <a:r>
              <a:rPr lang="en-US" dirty="0"/>
              <a:t>Troubleshooting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96538"/>
            <a:ext cx="7850874" cy="522056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n-US" b="1" dirty="0"/>
              <a:t>Workforce Preparation classes that are Occupation Specific (Short Term CTE)</a:t>
            </a:r>
          </a:p>
          <a:p>
            <a:r>
              <a:rPr lang="en-US" b="1" dirty="0"/>
              <a:t>Example 3</a:t>
            </a:r>
            <a:r>
              <a:rPr lang="en-US" dirty="0"/>
              <a:t>: Student completes 15 hour course on Accounting. Completing this course enabled the student to enroll in the advanced CTE program for Accounting and Finance.</a:t>
            </a:r>
          </a:p>
          <a:p>
            <a:pPr lvl="1"/>
            <a:r>
              <a:rPr lang="en-US" dirty="0"/>
              <a:t>Record Occupational Skills Gain</a:t>
            </a:r>
          </a:p>
          <a:p>
            <a:r>
              <a:rPr lang="en-US" b="1" dirty="0"/>
              <a:t>Example 4:</a:t>
            </a:r>
            <a:r>
              <a:rPr lang="en-US" dirty="0"/>
              <a:t> Student completes all six Accounting &amp; Finance courses that, as a battery, is recognized by the local workforce board and on </a:t>
            </a:r>
          </a:p>
          <a:p>
            <a:pPr marL="82296" indent="0">
              <a:buNone/>
            </a:pPr>
            <a:r>
              <a:rPr lang="en-US" dirty="0"/>
              <a:t>   their ETPL.</a:t>
            </a:r>
          </a:p>
          <a:p>
            <a:pPr lvl="1"/>
            <a:r>
              <a:rPr lang="en-US" dirty="0"/>
              <a:t>Record </a:t>
            </a:r>
            <a:r>
              <a:rPr lang="en-US" dirty="0" err="1"/>
              <a:t>Occ</a:t>
            </a:r>
            <a:r>
              <a:rPr lang="en-US" dirty="0"/>
              <a:t> Skills Gain or Post-Sec Outcome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578222" y="5355549"/>
            <a:ext cx="2381534" cy="1161549"/>
            <a:chOff x="6240134" y="0"/>
            <a:chExt cx="1832217" cy="765548"/>
          </a:xfrm>
        </p:grpSpPr>
        <p:sp>
          <p:nvSpPr>
            <p:cNvPr id="6" name="Rectangle 5"/>
            <p:cNvSpPr/>
            <p:nvPr/>
          </p:nvSpPr>
          <p:spPr>
            <a:xfrm>
              <a:off x="6240134" y="0"/>
              <a:ext cx="1832217" cy="765548"/>
            </a:xfrm>
            <a:prstGeom prst="rect">
              <a:avLst/>
            </a:prstGeom>
            <a:solidFill>
              <a:srgbClr val="B2B61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6240134" y="0"/>
              <a:ext cx="1832217" cy="7655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/>
                <a:t>Post-Secondary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2893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60"/>
            <a:ext cx="8229600" cy="1066800"/>
          </a:xfrm>
        </p:spPr>
        <p:txBody>
          <a:bodyPr/>
          <a:lstStyle/>
          <a:p>
            <a:r>
              <a:rPr lang="en-US" dirty="0"/>
              <a:t>Troubleshooting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14901"/>
            <a:ext cx="7850874" cy="3717819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n-US" b="1" dirty="0"/>
              <a:t>Workforce Preparation classes that help the student’s employability, but that do not earn formal certification</a:t>
            </a:r>
          </a:p>
          <a:p>
            <a:r>
              <a:rPr lang="en-US" dirty="0"/>
              <a:t>Example: OSHA Food handling, Microsoft Office</a:t>
            </a:r>
          </a:p>
          <a:p>
            <a:r>
              <a:rPr lang="en-US" dirty="0"/>
              <a:t>Record Workforce Prep Milestone or short term service</a:t>
            </a:r>
          </a:p>
          <a:p>
            <a:r>
              <a:rPr lang="en-US" dirty="0"/>
              <a:t>Can use 12 hours as a guideline (but not required)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564574" y="5082594"/>
            <a:ext cx="2381534" cy="1161549"/>
            <a:chOff x="6240134" y="0"/>
            <a:chExt cx="1832217" cy="765548"/>
          </a:xfrm>
        </p:grpSpPr>
        <p:sp>
          <p:nvSpPr>
            <p:cNvPr id="6" name="Rectangle 5"/>
            <p:cNvSpPr/>
            <p:nvPr/>
          </p:nvSpPr>
          <p:spPr>
            <a:xfrm>
              <a:off x="6240134" y="0"/>
              <a:ext cx="1832217" cy="765548"/>
            </a:xfrm>
            <a:prstGeom prst="rect">
              <a:avLst/>
            </a:prstGeom>
            <a:solidFill>
              <a:srgbClr val="B2B61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6240134" y="0"/>
              <a:ext cx="1832217" cy="7655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/>
                <a:t>Post-Secondary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45867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60"/>
            <a:ext cx="8229600" cy="1066800"/>
          </a:xfrm>
        </p:spPr>
        <p:txBody>
          <a:bodyPr/>
          <a:lstStyle/>
          <a:p>
            <a:r>
              <a:rPr lang="en-US" dirty="0"/>
              <a:t>Troubleshooting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14901"/>
            <a:ext cx="7850874" cy="4517409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n-US" b="1" dirty="0"/>
              <a:t>Workforce Preparation classes that help the student’s employability, but that do not earn formal certification</a:t>
            </a:r>
          </a:p>
          <a:p>
            <a:r>
              <a:rPr lang="en-US" b="1" dirty="0"/>
              <a:t>Example 1</a:t>
            </a:r>
            <a:r>
              <a:rPr lang="en-US" dirty="0"/>
              <a:t>: Student completes 15 hour course on Microsoft Office.</a:t>
            </a:r>
          </a:p>
          <a:p>
            <a:pPr lvl="1"/>
            <a:r>
              <a:rPr lang="en-US" dirty="0"/>
              <a:t>Record Workforce Preparation Milestone</a:t>
            </a:r>
          </a:p>
          <a:p>
            <a:r>
              <a:rPr lang="en-US" b="1" dirty="0"/>
              <a:t>Example 2</a:t>
            </a:r>
            <a:r>
              <a:rPr lang="en-US" dirty="0"/>
              <a:t>: Student completes a 2 hour course on Microsoft Excel Basics.</a:t>
            </a:r>
          </a:p>
          <a:p>
            <a:pPr lvl="1"/>
            <a:r>
              <a:rPr lang="en-US" dirty="0"/>
              <a:t>Record as a Training Service </a:t>
            </a:r>
          </a:p>
          <a:p>
            <a:pPr marL="82296" indent="0">
              <a:buNone/>
            </a:pPr>
            <a:endParaRPr lang="en-US" b="1" dirty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400800" y="5352361"/>
            <a:ext cx="2477067" cy="1161551"/>
            <a:chOff x="6240134" y="-1"/>
            <a:chExt cx="1905715" cy="765549"/>
          </a:xfrm>
        </p:grpSpPr>
        <p:sp>
          <p:nvSpPr>
            <p:cNvPr id="6" name="Rectangle 5"/>
            <p:cNvSpPr/>
            <p:nvPr/>
          </p:nvSpPr>
          <p:spPr>
            <a:xfrm>
              <a:off x="6240134" y="0"/>
              <a:ext cx="1832217" cy="765548"/>
            </a:xfrm>
            <a:prstGeom prst="rect">
              <a:avLst/>
            </a:prstGeom>
            <a:solidFill>
              <a:srgbClr val="B2B61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6313632" y="-1"/>
              <a:ext cx="1832217" cy="7655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/>
                <a:t>Post-Secondary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87507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60"/>
            <a:ext cx="8229600" cy="1066800"/>
          </a:xfrm>
        </p:spPr>
        <p:txBody>
          <a:bodyPr/>
          <a:lstStyle/>
          <a:p>
            <a:r>
              <a:rPr lang="en-US" dirty="0"/>
              <a:t>Troubleshooting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5260"/>
            <a:ext cx="7850874" cy="4808261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n-US" b="1" dirty="0"/>
              <a:t>Workforce Preparation classes that help the student’s employability, but that do not earn formal certification</a:t>
            </a:r>
          </a:p>
          <a:p>
            <a:r>
              <a:rPr lang="en-US" b="1" dirty="0"/>
              <a:t>Example 3: </a:t>
            </a:r>
            <a:r>
              <a:rPr lang="en-US" dirty="0"/>
              <a:t>Student complete 2 hour tour of finance office to learn about accounting principles.</a:t>
            </a:r>
          </a:p>
          <a:p>
            <a:pPr lvl="1"/>
            <a:r>
              <a:rPr lang="en-US" dirty="0"/>
              <a:t>Record short term service (such as on the job training or work experience)</a:t>
            </a:r>
          </a:p>
          <a:p>
            <a:r>
              <a:rPr lang="en-US" b="1" dirty="0"/>
              <a:t>Example 4</a:t>
            </a:r>
            <a:r>
              <a:rPr lang="en-US" dirty="0"/>
              <a:t>: Student completes third successive 15 hour course on Microsoft Office, that enabled enrollment into the CTE Accounting program .</a:t>
            </a:r>
          </a:p>
          <a:p>
            <a:pPr lvl="1"/>
            <a:r>
              <a:rPr lang="en-US" dirty="0"/>
              <a:t>Record Workforce Prep Milestone</a:t>
            </a:r>
          </a:p>
          <a:p>
            <a:pPr marL="82296" indent="0">
              <a:buNone/>
            </a:pPr>
            <a:endParaRPr lang="en-US" b="1" dirty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745857" y="5684808"/>
            <a:ext cx="2104714" cy="979680"/>
            <a:chOff x="6240134" y="-1"/>
            <a:chExt cx="1905715" cy="765549"/>
          </a:xfrm>
        </p:grpSpPr>
        <p:sp>
          <p:nvSpPr>
            <p:cNvPr id="6" name="Rectangle 5"/>
            <p:cNvSpPr/>
            <p:nvPr/>
          </p:nvSpPr>
          <p:spPr>
            <a:xfrm>
              <a:off x="6240134" y="0"/>
              <a:ext cx="1832217" cy="765548"/>
            </a:xfrm>
            <a:prstGeom prst="rect">
              <a:avLst/>
            </a:prstGeom>
            <a:solidFill>
              <a:srgbClr val="B2B61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6313632" y="-1"/>
              <a:ext cx="1832217" cy="7655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/>
                <a:t>Post-Secondary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94941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60"/>
            <a:ext cx="8229600" cy="886191"/>
          </a:xfrm>
        </p:spPr>
        <p:txBody>
          <a:bodyPr/>
          <a:lstStyle/>
          <a:p>
            <a:r>
              <a:rPr lang="en-US" dirty="0"/>
              <a:t>Troubleshooting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5260"/>
            <a:ext cx="7850874" cy="472924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n-US" b="1" dirty="0"/>
              <a:t>Classes required for CTE program that are Occupation Generic </a:t>
            </a:r>
          </a:p>
          <a:p>
            <a:r>
              <a:rPr lang="en-US" dirty="0"/>
              <a:t>Example: OSHA Food handling, Microsoft Office</a:t>
            </a:r>
          </a:p>
          <a:p>
            <a:r>
              <a:rPr lang="en-US" dirty="0"/>
              <a:t>Record Workforce Prep Milestone or short term service</a:t>
            </a:r>
          </a:p>
          <a:p>
            <a:r>
              <a:rPr lang="en-US" dirty="0"/>
              <a:t>When the service or accomplishment is the “trigger” that facilitates enrollment or promotion to a higher level or certificated program – then you may record outcomes instead of services even if hours total is low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455390" y="5500048"/>
            <a:ext cx="2231409" cy="1180823"/>
            <a:chOff x="6240134" y="0"/>
            <a:chExt cx="1832217" cy="765548"/>
          </a:xfrm>
        </p:grpSpPr>
        <p:sp>
          <p:nvSpPr>
            <p:cNvPr id="6" name="Rectangle 5"/>
            <p:cNvSpPr/>
            <p:nvPr/>
          </p:nvSpPr>
          <p:spPr>
            <a:xfrm>
              <a:off x="6240134" y="0"/>
              <a:ext cx="1832217" cy="765548"/>
            </a:xfrm>
            <a:prstGeom prst="rect">
              <a:avLst/>
            </a:prstGeom>
            <a:solidFill>
              <a:srgbClr val="B2B61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6240134" y="0"/>
              <a:ext cx="1832217" cy="7655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/>
                <a:t>Post-Secondary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15162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60"/>
            <a:ext cx="8229600" cy="1066800"/>
          </a:xfrm>
        </p:spPr>
        <p:txBody>
          <a:bodyPr/>
          <a:lstStyle/>
          <a:p>
            <a:r>
              <a:rPr lang="en-US" dirty="0"/>
              <a:t>Troubleshooting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4901"/>
            <a:ext cx="8325133" cy="4872251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n-US" b="1" dirty="0"/>
              <a:t>Classes required for CTE that are Occupation Generic</a:t>
            </a:r>
          </a:p>
          <a:p>
            <a:r>
              <a:rPr lang="en-US" b="1" dirty="0"/>
              <a:t>Example 1</a:t>
            </a:r>
            <a:r>
              <a:rPr lang="en-US" dirty="0"/>
              <a:t>: Student completes third successive 15 hour course on Microsoft Office, that results in “promotion” into the CTE Accounting program .</a:t>
            </a:r>
          </a:p>
          <a:p>
            <a:pPr lvl="1"/>
            <a:r>
              <a:rPr lang="en-US" dirty="0"/>
              <a:t>Record Workforce Prep Milestone</a:t>
            </a:r>
          </a:p>
          <a:p>
            <a:r>
              <a:rPr lang="en-US" b="1" dirty="0"/>
              <a:t>Example 2</a:t>
            </a:r>
            <a:r>
              <a:rPr lang="en-US" dirty="0"/>
              <a:t>: Student completes 6 hour course on workplace safety measures that enables  enrollment into Construction pre-apprenticeship program.</a:t>
            </a:r>
          </a:p>
          <a:p>
            <a:pPr lvl="1"/>
            <a:r>
              <a:rPr lang="en-US" dirty="0"/>
              <a:t>Record Workforce Prep Milestone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373504" y="5502937"/>
            <a:ext cx="2477067" cy="1161551"/>
            <a:chOff x="6240134" y="-1"/>
            <a:chExt cx="1905715" cy="765549"/>
          </a:xfrm>
        </p:grpSpPr>
        <p:sp>
          <p:nvSpPr>
            <p:cNvPr id="5" name="Rectangle 4"/>
            <p:cNvSpPr/>
            <p:nvPr/>
          </p:nvSpPr>
          <p:spPr>
            <a:xfrm>
              <a:off x="6240134" y="0"/>
              <a:ext cx="1832217" cy="765548"/>
            </a:xfrm>
            <a:prstGeom prst="rect">
              <a:avLst/>
            </a:prstGeom>
            <a:solidFill>
              <a:srgbClr val="B2B61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TextBox 5"/>
            <p:cNvSpPr txBox="1"/>
            <p:nvPr/>
          </p:nvSpPr>
          <p:spPr>
            <a:xfrm>
              <a:off x="6313632" y="-1"/>
              <a:ext cx="1832217" cy="7655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/>
                <a:t>Post-Secondary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59816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163"/>
            <a:ext cx="8229600" cy="1066800"/>
          </a:xfrm>
        </p:spPr>
        <p:txBody>
          <a:bodyPr/>
          <a:lstStyle/>
          <a:p>
            <a:r>
              <a:rPr lang="en-US" dirty="0"/>
              <a:t>Troubleshooting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043"/>
            <a:ext cx="7717809" cy="453762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82296" lvl="0" indent="0">
              <a:buNone/>
            </a:pPr>
            <a:r>
              <a:rPr lang="en-US" sz="3200" b="1" dirty="0"/>
              <a:t>Transitions</a:t>
            </a:r>
          </a:p>
          <a:p>
            <a:pPr lvl="0"/>
            <a:r>
              <a:rPr lang="en-US" sz="3200" dirty="0"/>
              <a:t>Transition to CTE</a:t>
            </a:r>
          </a:p>
          <a:p>
            <a:pPr lvl="0"/>
            <a:r>
              <a:rPr lang="en-US" sz="3200" dirty="0"/>
              <a:t>Transition to College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284339" y="5496253"/>
            <a:ext cx="1641297" cy="1027990"/>
            <a:chOff x="6205609" y="2809918"/>
            <a:chExt cx="1832217" cy="842131"/>
          </a:xfrm>
        </p:grpSpPr>
        <p:sp>
          <p:nvSpPr>
            <p:cNvPr id="6" name="Rectangle 5"/>
            <p:cNvSpPr/>
            <p:nvPr/>
          </p:nvSpPr>
          <p:spPr>
            <a:xfrm>
              <a:off x="6205609" y="2809918"/>
              <a:ext cx="1832217" cy="84213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6205609" y="2809918"/>
              <a:ext cx="1832217" cy="8421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/>
                <a:t>Transition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6427" y="3370708"/>
            <a:ext cx="6814307" cy="2453191"/>
            <a:chOff x="124552" y="1353443"/>
            <a:chExt cx="8859749" cy="3556345"/>
          </a:xfrm>
        </p:grpSpPr>
        <p:grpSp>
          <p:nvGrpSpPr>
            <p:cNvPr id="8" name="Group 7"/>
            <p:cNvGrpSpPr/>
            <p:nvPr/>
          </p:nvGrpSpPr>
          <p:grpSpPr>
            <a:xfrm>
              <a:off x="124552" y="1412235"/>
              <a:ext cx="1835220" cy="1015694"/>
              <a:chOff x="366205" y="2789849"/>
              <a:chExt cx="1835220" cy="843511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66205" y="2789849"/>
                <a:ext cx="1835220" cy="843511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TextBox 9"/>
              <p:cNvSpPr txBox="1"/>
              <p:nvPr/>
            </p:nvSpPr>
            <p:spPr>
              <a:xfrm>
                <a:off x="366205" y="2789849"/>
                <a:ext cx="1835220" cy="84351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80010" rIns="80010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100" kern="1200" dirty="0"/>
                  <a:t>K12 Adult Education </a:t>
                </a:r>
              </a:p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100" kern="1200" dirty="0"/>
                  <a:t>(ABE, ASE, ESL)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310542" y="1353443"/>
              <a:ext cx="1835220" cy="843511"/>
              <a:chOff x="6215779" y="2774187"/>
              <a:chExt cx="1835220" cy="843511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6215779" y="2774187"/>
                <a:ext cx="1835220" cy="84351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TextBox 12"/>
              <p:cNvSpPr txBox="1"/>
              <p:nvPr/>
            </p:nvSpPr>
            <p:spPr>
              <a:xfrm>
                <a:off x="6215779" y="2774187"/>
                <a:ext cx="1835220" cy="84351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80010" rIns="80010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100" kern="1200" dirty="0"/>
                  <a:t>K12 Adult Ed CTE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24552" y="3895583"/>
              <a:ext cx="1835220" cy="1014205"/>
              <a:chOff x="366205" y="2789849"/>
              <a:chExt cx="1835220" cy="843511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66205" y="2789849"/>
                <a:ext cx="1835220" cy="84351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TextBox 15"/>
              <p:cNvSpPr txBox="1"/>
              <p:nvPr/>
            </p:nvSpPr>
            <p:spPr>
              <a:xfrm>
                <a:off x="366205" y="2789849"/>
                <a:ext cx="1835220" cy="84351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80010" rIns="80010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100" kern="1200" dirty="0"/>
                  <a:t>Non Credit CC</a:t>
                </a:r>
              </a:p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100" dirty="0"/>
                  <a:t>(ABE, ASE, ESL)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7149081" y="2238189"/>
              <a:ext cx="1835220" cy="843511"/>
              <a:chOff x="6215779" y="2774187"/>
              <a:chExt cx="1835220" cy="843511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6215779" y="2774187"/>
                <a:ext cx="1835220" cy="84351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TextBox 18"/>
              <p:cNvSpPr txBox="1"/>
              <p:nvPr/>
            </p:nvSpPr>
            <p:spPr>
              <a:xfrm>
                <a:off x="6215779" y="2774187"/>
                <a:ext cx="1835220" cy="8435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80010" rIns="80010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100" kern="1200" dirty="0"/>
                  <a:t>CC CTE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974126" y="4066276"/>
              <a:ext cx="1835220" cy="843511"/>
              <a:chOff x="6215779" y="2774187"/>
              <a:chExt cx="1835220" cy="843511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6215779" y="2774187"/>
                <a:ext cx="1835220" cy="84351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TextBox 21"/>
              <p:cNvSpPr txBox="1"/>
              <p:nvPr/>
            </p:nvSpPr>
            <p:spPr>
              <a:xfrm>
                <a:off x="6215779" y="2774187"/>
                <a:ext cx="1835220" cy="84351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80010" rIns="80010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100" kern="1200" dirty="0"/>
                  <a:t>For Credit CC</a:t>
                </a:r>
              </a:p>
            </p:txBody>
          </p:sp>
        </p:grpSp>
        <p:cxnSp>
          <p:nvCxnSpPr>
            <p:cNvPr id="23" name="Straight Arrow Connector 22"/>
            <p:cNvCxnSpPr>
              <a:endCxn id="13" idx="1"/>
            </p:cNvCxnSpPr>
            <p:nvPr/>
          </p:nvCxnSpPr>
          <p:spPr>
            <a:xfrm flipV="1">
              <a:off x="1959772" y="1775199"/>
              <a:ext cx="4350770" cy="1941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19" idx="1"/>
            </p:cNvCxnSpPr>
            <p:nvPr/>
          </p:nvCxnSpPr>
          <p:spPr>
            <a:xfrm>
              <a:off x="1728719" y="2050344"/>
              <a:ext cx="5420362" cy="609601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22" idx="1"/>
            </p:cNvCxnSpPr>
            <p:nvPr/>
          </p:nvCxnSpPr>
          <p:spPr>
            <a:xfrm>
              <a:off x="1959214" y="1855240"/>
              <a:ext cx="4014912" cy="26327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19" idx="1"/>
            </p:cNvCxnSpPr>
            <p:nvPr/>
          </p:nvCxnSpPr>
          <p:spPr>
            <a:xfrm flipV="1">
              <a:off x="1614419" y="2659945"/>
              <a:ext cx="5534662" cy="2056925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22" idx="1"/>
            </p:cNvCxnSpPr>
            <p:nvPr/>
          </p:nvCxnSpPr>
          <p:spPr>
            <a:xfrm>
              <a:off x="2037507" y="4484852"/>
              <a:ext cx="3936619" cy="31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13" idx="1"/>
            </p:cNvCxnSpPr>
            <p:nvPr/>
          </p:nvCxnSpPr>
          <p:spPr>
            <a:xfrm flipV="1">
              <a:off x="1959214" y="1775199"/>
              <a:ext cx="4351328" cy="2659607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74487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221"/>
            <a:ext cx="8229600" cy="1066800"/>
          </a:xfrm>
        </p:spPr>
        <p:txBody>
          <a:bodyPr/>
          <a:lstStyle/>
          <a:p>
            <a:r>
              <a:rPr lang="en-US" dirty="0"/>
              <a:t>Troubleshooting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6203"/>
            <a:ext cx="7717809" cy="519660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dirty="0"/>
              <a:t>Examples of Transition to CTE</a:t>
            </a:r>
            <a:endParaRPr lang="en-US" dirty="0"/>
          </a:p>
          <a:p>
            <a:pPr lvl="0"/>
            <a:r>
              <a:rPr lang="en-US" dirty="0"/>
              <a:t>Enrollment in apprenticeship or pre-apprenticeship</a:t>
            </a:r>
          </a:p>
          <a:p>
            <a:pPr lvl="0"/>
            <a:r>
              <a:rPr lang="en-US" dirty="0"/>
              <a:t>WIOA Title I workforce training</a:t>
            </a:r>
          </a:p>
          <a:p>
            <a:pPr lvl="0"/>
            <a:r>
              <a:rPr lang="en-US" dirty="0"/>
              <a:t>Enrollment in workforce training that is approved as workforce training in IET</a:t>
            </a:r>
          </a:p>
          <a:p>
            <a:pPr marL="82296" indent="0">
              <a:buNone/>
            </a:pPr>
            <a:r>
              <a:rPr lang="en-US" b="1" dirty="0"/>
              <a:t>Examples that are NOT Transition to CTE</a:t>
            </a:r>
          </a:p>
          <a:p>
            <a:r>
              <a:rPr lang="en-US" dirty="0"/>
              <a:t>Wait listing/Pending application/etc.</a:t>
            </a:r>
          </a:p>
          <a:p>
            <a:r>
              <a:rPr lang="en-US" dirty="0"/>
              <a:t>Workforce Preparation (or other similar short term or not for credit) classes</a:t>
            </a:r>
          </a:p>
          <a:p>
            <a:r>
              <a:rPr lang="en-US" dirty="0"/>
              <a:t>Enrollment in IELCE but not IET</a:t>
            </a:r>
          </a:p>
          <a:p>
            <a:pPr lvl="0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192370" y="5827594"/>
            <a:ext cx="1641806" cy="914399"/>
            <a:chOff x="6205609" y="2809918"/>
            <a:chExt cx="1832217" cy="842131"/>
          </a:xfrm>
        </p:grpSpPr>
        <p:sp>
          <p:nvSpPr>
            <p:cNvPr id="9" name="Rectangle 8"/>
            <p:cNvSpPr/>
            <p:nvPr/>
          </p:nvSpPr>
          <p:spPr>
            <a:xfrm>
              <a:off x="6205609" y="2809918"/>
              <a:ext cx="1832217" cy="84213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6205609" y="2809918"/>
              <a:ext cx="1832217" cy="8421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/>
                <a:t>Transition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25594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686"/>
            <a:ext cx="8229600" cy="1066800"/>
          </a:xfrm>
        </p:spPr>
        <p:txBody>
          <a:bodyPr/>
          <a:lstStyle/>
          <a:p>
            <a:r>
              <a:rPr lang="en-US" dirty="0"/>
              <a:t>Troubleshooting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129"/>
            <a:ext cx="8045355" cy="483130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dirty="0"/>
              <a:t>Examples of Transition to College</a:t>
            </a:r>
            <a:endParaRPr lang="en-US" dirty="0"/>
          </a:p>
          <a:p>
            <a:pPr lvl="0"/>
            <a:r>
              <a:rPr lang="en-US" dirty="0"/>
              <a:t>From non-credit CC to for credit CC within the same community college district</a:t>
            </a:r>
          </a:p>
          <a:p>
            <a:pPr lvl="0"/>
            <a:r>
              <a:rPr lang="en-US" dirty="0"/>
              <a:t>From an Adult School to for credit CC </a:t>
            </a:r>
          </a:p>
          <a:p>
            <a:pPr lvl="0"/>
            <a:r>
              <a:rPr lang="en-US" dirty="0"/>
              <a:t>From an Adult School or non-credit CC to enrollment in a university</a:t>
            </a:r>
          </a:p>
          <a:p>
            <a:pPr marL="82296" indent="0">
              <a:buNone/>
            </a:pPr>
            <a:r>
              <a:rPr lang="en-US" b="1" dirty="0"/>
              <a:t>Examples that are NOT Transition to College</a:t>
            </a:r>
            <a:endParaRPr lang="en-US" dirty="0"/>
          </a:p>
          <a:p>
            <a:pPr lvl="0"/>
            <a:r>
              <a:rPr lang="en-US" dirty="0"/>
              <a:t>From an Adult School to a non-credit CC program </a:t>
            </a:r>
          </a:p>
          <a:p>
            <a:pPr lvl="0"/>
            <a:r>
              <a:rPr lang="en-US" dirty="0"/>
              <a:t>From an Adult School or non-credit CC to developmental level community college courses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246962" y="5898405"/>
            <a:ext cx="1587214" cy="843587"/>
            <a:chOff x="6205609" y="2739553"/>
            <a:chExt cx="1832217" cy="912496"/>
          </a:xfrm>
        </p:grpSpPr>
        <p:sp>
          <p:nvSpPr>
            <p:cNvPr id="9" name="Rectangle 8"/>
            <p:cNvSpPr/>
            <p:nvPr/>
          </p:nvSpPr>
          <p:spPr>
            <a:xfrm>
              <a:off x="6205609" y="2809918"/>
              <a:ext cx="1832217" cy="84213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6205609" y="2739553"/>
              <a:ext cx="1832217" cy="8421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/>
                <a:t>Transition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02601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3" y="242465"/>
            <a:ext cx="8229600" cy="1069848"/>
          </a:xfrm>
        </p:spPr>
        <p:txBody>
          <a:bodyPr/>
          <a:lstStyle/>
          <a:p>
            <a:r>
              <a:rPr lang="en-US" dirty="0"/>
              <a:t>CAEP Short Term Services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226" y="3295291"/>
            <a:ext cx="4109011" cy="320039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16426" y="1446792"/>
            <a:ext cx="81832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 indent="-11113">
              <a:tabLst>
                <a:tab pos="914400" algn="l"/>
              </a:tabLst>
            </a:pPr>
            <a:r>
              <a:rPr lang="en-US" sz="3200" dirty="0"/>
              <a:t>Record short term services that may be received outside of the classroom. </a:t>
            </a:r>
          </a:p>
          <a:p>
            <a:pPr marL="757238" indent="-588963">
              <a:buFont typeface="Arial" panose="020B0604020202020204" pitchFamily="34" charset="0"/>
              <a:buChar char="•"/>
            </a:pPr>
            <a:r>
              <a:rPr lang="en-US" sz="3200" dirty="0"/>
              <a:t>Supportive Services</a:t>
            </a:r>
          </a:p>
          <a:p>
            <a:pPr marL="757238" indent="-588963">
              <a:buFont typeface="Arial" panose="020B0604020202020204" pitchFamily="34" charset="0"/>
              <a:buChar char="•"/>
            </a:pPr>
            <a:r>
              <a:rPr lang="en-US" sz="3200" dirty="0"/>
              <a:t>Training Services</a:t>
            </a:r>
          </a:p>
          <a:p>
            <a:pPr marL="757238" indent="-588963">
              <a:buFont typeface="Arial" panose="020B0604020202020204" pitchFamily="34" charset="0"/>
              <a:buChar char="•"/>
            </a:pPr>
            <a:r>
              <a:rPr lang="en-US" sz="3200" dirty="0"/>
              <a:t>Transition Services</a:t>
            </a:r>
          </a:p>
        </p:txBody>
      </p:sp>
    </p:spTree>
    <p:extLst>
      <p:ext uri="{BB962C8B-B14F-4D97-AF65-F5344CB8AC3E}">
        <p14:creationId xmlns:p14="http://schemas.microsoft.com/office/powerpoint/2010/main" val="136389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227" y="1097911"/>
            <a:ext cx="8660990" cy="796155"/>
          </a:xfrm>
        </p:spPr>
        <p:txBody>
          <a:bodyPr>
            <a:normAutofit fontScale="90000"/>
          </a:bodyPr>
          <a:lstStyle/>
          <a:p>
            <a:r>
              <a:rPr lang="en-US" dirty="0"/>
              <a:t>PY </a:t>
            </a:r>
            <a:r>
              <a:rPr lang="en-US"/>
              <a:t>2020-21 CAEP </a:t>
            </a:r>
            <a:r>
              <a:rPr lang="en-US" dirty="0"/>
              <a:t>Program Structure: 5 Programs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22CB3F-7966-4FBA-BAE9-1DB376040558}"/>
              </a:ext>
            </a:extLst>
          </p:cNvPr>
          <p:cNvGrpSpPr/>
          <p:nvPr/>
        </p:nvGrpSpPr>
        <p:grpSpPr>
          <a:xfrm>
            <a:off x="339219" y="2533227"/>
            <a:ext cx="2332697" cy="1449538"/>
            <a:chOff x="7010331" y="1933778"/>
            <a:chExt cx="3374919" cy="1859693"/>
          </a:xfrm>
          <a:solidFill>
            <a:srgbClr val="0070C0"/>
          </a:solidFill>
        </p:grpSpPr>
        <p:sp>
          <p:nvSpPr>
            <p:cNvPr id="6" name="Rectangle: Rounded Corners 43">
              <a:extLst>
                <a:ext uri="{FF2B5EF4-FFF2-40B4-BE49-F238E27FC236}">
                  <a16:creationId xmlns:a16="http://schemas.microsoft.com/office/drawing/2014/main" id="{F0DAAEB5-5D24-4325-82AE-A2C3F63CF576}"/>
                </a:ext>
              </a:extLst>
            </p:cNvPr>
            <p:cNvSpPr/>
            <p:nvPr/>
          </p:nvSpPr>
          <p:spPr>
            <a:xfrm>
              <a:off x="7010331" y="1933778"/>
              <a:ext cx="3374919" cy="1859693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Rectangle: Rounded Corners 7">
              <a:extLst>
                <a:ext uri="{FF2B5EF4-FFF2-40B4-BE49-F238E27FC236}">
                  <a16:creationId xmlns:a16="http://schemas.microsoft.com/office/drawing/2014/main" id="{AD4C3D39-AF46-4FD3-8C3F-A09B91B2BFFB}"/>
                </a:ext>
              </a:extLst>
            </p:cNvPr>
            <p:cNvSpPr txBox="1"/>
            <p:nvPr/>
          </p:nvSpPr>
          <p:spPr>
            <a:xfrm>
              <a:off x="7064800" y="1988247"/>
              <a:ext cx="3265981" cy="175075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ts val="450"/>
                </a:spcBef>
                <a:defRPr/>
              </a:pPr>
              <a:r>
                <a:rPr lang="en-US" sz="1950" b="1" kern="0" dirty="0">
                  <a:solidFill>
                    <a:srgbClr val="DCBD23">
                      <a:lumMod val="20000"/>
                      <a:lumOff val="80000"/>
                    </a:srgbClr>
                  </a:solidFill>
                  <a:latin typeface="Helvetica"/>
                  <a:cs typeface="Helvetica"/>
                  <a:sym typeface="Helvetica"/>
                </a:rPr>
                <a:t> Adult Basic &amp; Secondary Education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CBFA606-246A-4D15-9C8D-2D1D1159FACE}"/>
              </a:ext>
            </a:extLst>
          </p:cNvPr>
          <p:cNvGrpSpPr/>
          <p:nvPr/>
        </p:nvGrpSpPr>
        <p:grpSpPr>
          <a:xfrm>
            <a:off x="1661665" y="4600488"/>
            <a:ext cx="1597736" cy="929546"/>
            <a:chOff x="7010331" y="1933778"/>
            <a:chExt cx="3374919" cy="1859693"/>
          </a:xfrm>
          <a:solidFill>
            <a:srgbClr val="00922D"/>
          </a:solidFill>
        </p:grpSpPr>
        <p:sp>
          <p:nvSpPr>
            <p:cNvPr id="9" name="Rectangle: Rounded Corners 49">
              <a:extLst>
                <a:ext uri="{FF2B5EF4-FFF2-40B4-BE49-F238E27FC236}">
                  <a16:creationId xmlns:a16="http://schemas.microsoft.com/office/drawing/2014/main" id="{6239E465-F6C4-4E83-A41D-757BE3D31BBC}"/>
                </a:ext>
              </a:extLst>
            </p:cNvPr>
            <p:cNvSpPr/>
            <p:nvPr/>
          </p:nvSpPr>
          <p:spPr>
            <a:xfrm>
              <a:off x="7010331" y="1933778"/>
              <a:ext cx="3374919" cy="1859693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/>
          </p:spPr>
        </p:sp>
        <p:sp>
          <p:nvSpPr>
            <p:cNvPr id="10" name="Rectangle: Rounded Corners 7">
              <a:extLst>
                <a:ext uri="{FF2B5EF4-FFF2-40B4-BE49-F238E27FC236}">
                  <a16:creationId xmlns:a16="http://schemas.microsoft.com/office/drawing/2014/main" id="{5F3574F2-712C-4F8C-923D-12465888192B}"/>
                </a:ext>
              </a:extLst>
            </p:cNvPr>
            <p:cNvSpPr txBox="1"/>
            <p:nvPr/>
          </p:nvSpPr>
          <p:spPr>
            <a:xfrm>
              <a:off x="7064800" y="1988247"/>
              <a:ext cx="3265981" cy="1750755"/>
            </a:xfrm>
            <a:prstGeom prst="rect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ts val="450"/>
                </a:spcBef>
                <a:defRPr/>
              </a:pPr>
              <a:r>
                <a:rPr lang="en-US" sz="1950" b="1" kern="0" dirty="0">
                  <a:solidFill>
                    <a:srgbClr val="DCBD23">
                      <a:lumMod val="20000"/>
                      <a:lumOff val="80000"/>
                    </a:srgbClr>
                  </a:solidFill>
                  <a:latin typeface="Helvetica"/>
                  <a:cs typeface="Helvetica"/>
                  <a:sym typeface="Helvetica"/>
                </a:rPr>
                <a:t> Adults with Disabilities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93BF295-5DD8-492B-B0EF-642C12AB9D5E}"/>
              </a:ext>
            </a:extLst>
          </p:cNvPr>
          <p:cNvGrpSpPr/>
          <p:nvPr/>
        </p:nvGrpSpPr>
        <p:grpSpPr>
          <a:xfrm>
            <a:off x="3297946" y="2533227"/>
            <a:ext cx="2393700" cy="1493275"/>
            <a:chOff x="7010331" y="1933778"/>
            <a:chExt cx="3374919" cy="1859693"/>
          </a:xfrm>
          <a:solidFill>
            <a:srgbClr val="C00000"/>
          </a:solidFill>
        </p:grpSpPr>
        <p:sp>
          <p:nvSpPr>
            <p:cNvPr id="13" name="Rectangle: Rounded Corners 53">
              <a:extLst>
                <a:ext uri="{FF2B5EF4-FFF2-40B4-BE49-F238E27FC236}">
                  <a16:creationId xmlns:a16="http://schemas.microsoft.com/office/drawing/2014/main" id="{78A5B8D9-67D8-423E-BB28-4C8382C255C8}"/>
                </a:ext>
              </a:extLst>
            </p:cNvPr>
            <p:cNvSpPr/>
            <p:nvPr/>
          </p:nvSpPr>
          <p:spPr>
            <a:xfrm>
              <a:off x="7010331" y="1933778"/>
              <a:ext cx="3374919" cy="1859693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Rectangle: Rounded Corners 7">
              <a:extLst>
                <a:ext uri="{FF2B5EF4-FFF2-40B4-BE49-F238E27FC236}">
                  <a16:creationId xmlns:a16="http://schemas.microsoft.com/office/drawing/2014/main" id="{DCE9EFDA-AB95-4F3F-8891-123446E71EF3}"/>
                </a:ext>
              </a:extLst>
            </p:cNvPr>
            <p:cNvSpPr txBox="1"/>
            <p:nvPr/>
          </p:nvSpPr>
          <p:spPr>
            <a:xfrm>
              <a:off x="7064800" y="1988247"/>
              <a:ext cx="3265981" cy="175075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ts val="450"/>
                </a:spcBef>
                <a:defRPr/>
              </a:pPr>
              <a:r>
                <a:rPr lang="en-US" sz="1500" b="1" kern="0" dirty="0">
                  <a:solidFill>
                    <a:srgbClr val="DCBD23">
                      <a:lumMod val="20000"/>
                      <a:lumOff val="80000"/>
                    </a:srgbClr>
                  </a:solidFill>
                  <a:latin typeface="Helvetica"/>
                  <a:cs typeface="Helvetica"/>
                  <a:sym typeface="Helvetica"/>
                </a:rPr>
                <a:t> </a:t>
              </a:r>
              <a:r>
                <a:rPr lang="en-US" sz="1950" b="1" kern="0" dirty="0">
                  <a:solidFill>
                    <a:srgbClr val="DCBD23">
                      <a:lumMod val="20000"/>
                      <a:lumOff val="80000"/>
                    </a:srgbClr>
                  </a:solidFill>
                  <a:latin typeface="Helvetica"/>
                  <a:cs typeface="Helvetica"/>
                  <a:sym typeface="Helvetica"/>
                </a:rPr>
                <a:t>English as 2nd Language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30D1F6-F962-4FA7-9071-E3FC8CDCBE50}"/>
              </a:ext>
            </a:extLst>
          </p:cNvPr>
          <p:cNvGrpSpPr/>
          <p:nvPr/>
        </p:nvGrpSpPr>
        <p:grpSpPr>
          <a:xfrm>
            <a:off x="6317676" y="2470777"/>
            <a:ext cx="2372027" cy="1469531"/>
            <a:chOff x="7010331" y="1933778"/>
            <a:chExt cx="3374919" cy="1859693"/>
          </a:xfrm>
          <a:solidFill>
            <a:srgbClr val="FFFF00"/>
          </a:solidFill>
        </p:grpSpPr>
        <p:sp>
          <p:nvSpPr>
            <p:cNvPr id="17" name="Rectangle: Rounded Corners 57">
              <a:extLst>
                <a:ext uri="{FF2B5EF4-FFF2-40B4-BE49-F238E27FC236}">
                  <a16:creationId xmlns:a16="http://schemas.microsoft.com/office/drawing/2014/main" id="{635E9149-C0F3-42CA-B16A-C5BE72C78F65}"/>
                </a:ext>
              </a:extLst>
            </p:cNvPr>
            <p:cNvSpPr/>
            <p:nvPr/>
          </p:nvSpPr>
          <p:spPr>
            <a:xfrm>
              <a:off x="7010331" y="1933778"/>
              <a:ext cx="3374919" cy="1859693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</p:sp>
        <p:sp>
          <p:nvSpPr>
            <p:cNvPr id="18" name="Rectangle: Rounded Corners 7">
              <a:extLst>
                <a:ext uri="{FF2B5EF4-FFF2-40B4-BE49-F238E27FC236}">
                  <a16:creationId xmlns:a16="http://schemas.microsoft.com/office/drawing/2014/main" id="{80459C54-2131-4ED3-A5E5-028C441B8237}"/>
                </a:ext>
              </a:extLst>
            </p:cNvPr>
            <p:cNvSpPr txBox="1"/>
            <p:nvPr/>
          </p:nvSpPr>
          <p:spPr>
            <a:xfrm>
              <a:off x="7064800" y="1988247"/>
              <a:ext cx="3265981" cy="1750755"/>
            </a:xfrm>
            <a:prstGeom prst="rect">
              <a:avLst/>
            </a:prstGeom>
            <a:solidFill>
              <a:srgbClr val="F7FFAB"/>
            </a:solidFill>
            <a:ln>
              <a:noFill/>
            </a:ln>
            <a:effectLst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ts val="450"/>
                </a:spcBef>
                <a:defRPr/>
              </a:pPr>
              <a:r>
                <a:rPr lang="en-US" sz="1500" b="1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Helvetica"/>
                  <a:cs typeface="Helvetica"/>
                  <a:sym typeface="Helvetica"/>
                </a:rPr>
                <a:t> </a:t>
              </a:r>
              <a:r>
                <a:rPr lang="en-US" sz="1950" b="1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Helvetica"/>
                  <a:cs typeface="Helvetica"/>
                  <a:sym typeface="Helvetica"/>
                </a:rPr>
                <a:t>Career and Technical Education (CTE)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CBFA606-246A-4D15-9C8D-2D1D1159FACE}"/>
              </a:ext>
            </a:extLst>
          </p:cNvPr>
          <p:cNvGrpSpPr/>
          <p:nvPr/>
        </p:nvGrpSpPr>
        <p:grpSpPr>
          <a:xfrm>
            <a:off x="5802273" y="4584903"/>
            <a:ext cx="1719410" cy="956772"/>
            <a:chOff x="7010331" y="1933778"/>
            <a:chExt cx="3374919" cy="1859693"/>
          </a:xfrm>
          <a:solidFill>
            <a:srgbClr val="00922D"/>
          </a:solidFill>
        </p:grpSpPr>
        <p:sp>
          <p:nvSpPr>
            <p:cNvPr id="20" name="Rectangle: Rounded Corners 49">
              <a:extLst>
                <a:ext uri="{FF2B5EF4-FFF2-40B4-BE49-F238E27FC236}">
                  <a16:creationId xmlns:a16="http://schemas.microsoft.com/office/drawing/2014/main" id="{6239E465-F6C4-4E83-A41D-757BE3D31BBC}"/>
                </a:ext>
              </a:extLst>
            </p:cNvPr>
            <p:cNvSpPr/>
            <p:nvPr/>
          </p:nvSpPr>
          <p:spPr>
            <a:xfrm>
              <a:off x="7010331" y="1933778"/>
              <a:ext cx="3374919" cy="1859693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</p:sp>
        <p:sp>
          <p:nvSpPr>
            <p:cNvPr id="21" name="Rectangle: Rounded Corners 7">
              <a:extLst>
                <a:ext uri="{FF2B5EF4-FFF2-40B4-BE49-F238E27FC236}">
                  <a16:creationId xmlns:a16="http://schemas.microsoft.com/office/drawing/2014/main" id="{5F3574F2-712C-4F8C-923D-12465888192B}"/>
                </a:ext>
              </a:extLst>
            </p:cNvPr>
            <p:cNvSpPr txBox="1"/>
            <p:nvPr/>
          </p:nvSpPr>
          <p:spPr>
            <a:xfrm>
              <a:off x="7064800" y="1988247"/>
              <a:ext cx="3265981" cy="17507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ts val="450"/>
                </a:spcBef>
                <a:defRPr/>
              </a:pPr>
              <a:r>
                <a:rPr lang="en-US" sz="1950" b="1" kern="0" dirty="0">
                  <a:solidFill>
                    <a:srgbClr val="DCBD23">
                      <a:lumMod val="20000"/>
                      <a:lumOff val="80000"/>
                    </a:srgbClr>
                  </a:solidFill>
                  <a:latin typeface="Helvetica"/>
                  <a:cs typeface="Helvetica"/>
                  <a:sym typeface="Helvetica"/>
                </a:rPr>
                <a:t>Parents/K12 Success</a:t>
              </a:r>
            </a:p>
          </p:txBody>
        </p:sp>
      </p:grpSp>
      <p:sp>
        <p:nvSpPr>
          <p:cNvPr id="23" name="Down Arrow 22"/>
          <p:cNvSpPr/>
          <p:nvPr/>
        </p:nvSpPr>
        <p:spPr>
          <a:xfrm>
            <a:off x="5944142" y="2499808"/>
            <a:ext cx="232287" cy="2004718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39219" y="2018687"/>
            <a:ext cx="8312201" cy="0"/>
          </a:xfrm>
          <a:prstGeom prst="straightConnector1">
            <a:avLst/>
          </a:prstGeom>
          <a:ln w="73025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own Arrow 28"/>
          <p:cNvSpPr/>
          <p:nvPr/>
        </p:nvSpPr>
        <p:spPr>
          <a:xfrm>
            <a:off x="2840682" y="2509344"/>
            <a:ext cx="232287" cy="2004718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Down Arrow 29"/>
          <p:cNvSpPr/>
          <p:nvPr/>
        </p:nvSpPr>
        <p:spPr>
          <a:xfrm>
            <a:off x="1236912" y="2042935"/>
            <a:ext cx="318772" cy="699485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1" name="Down Arrow 30"/>
          <p:cNvSpPr/>
          <p:nvPr/>
        </p:nvSpPr>
        <p:spPr>
          <a:xfrm>
            <a:off x="4263185" y="2046868"/>
            <a:ext cx="318772" cy="699485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Down Arrow 31"/>
          <p:cNvSpPr/>
          <p:nvPr/>
        </p:nvSpPr>
        <p:spPr>
          <a:xfrm>
            <a:off x="7362297" y="2064523"/>
            <a:ext cx="318772" cy="699485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475580-D1F7-4E01-8711-C1D164C16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0" y="5502808"/>
            <a:ext cx="1641491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5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3" y="242465"/>
            <a:ext cx="8229600" cy="1069848"/>
          </a:xfrm>
        </p:spPr>
        <p:txBody>
          <a:bodyPr/>
          <a:lstStyle/>
          <a:p>
            <a:r>
              <a:rPr lang="en-US" dirty="0"/>
              <a:t>CAEP Short Term Services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717" y="3712190"/>
            <a:ext cx="3464316" cy="269826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09433" y="1521891"/>
            <a:ext cx="818323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/>
            <a:r>
              <a:rPr lang="en-US" sz="3200" b="1" dirty="0"/>
              <a:t>Common Supportive Services for PY 20-21</a:t>
            </a:r>
          </a:p>
          <a:p>
            <a:pPr marL="757238" indent="-588963">
              <a:buFont typeface="Arial" panose="020B0604020202020204" pitchFamily="34" charset="0"/>
              <a:buChar char="•"/>
            </a:pPr>
            <a:r>
              <a:rPr lang="en-US" sz="3200" dirty="0"/>
              <a:t>Health Care Services</a:t>
            </a:r>
          </a:p>
          <a:p>
            <a:pPr marL="757238" indent="-588963">
              <a:buFont typeface="Arial" panose="020B0604020202020204" pitchFamily="34" charset="0"/>
              <a:buChar char="•"/>
            </a:pPr>
            <a:r>
              <a:rPr lang="en-US" sz="3200" dirty="0"/>
              <a:t>Emergency Financial Services</a:t>
            </a:r>
          </a:p>
          <a:p>
            <a:pPr marL="757238" indent="-588963">
              <a:buFont typeface="Arial" panose="020B0604020202020204" pitchFamily="34" charset="0"/>
              <a:buChar char="•"/>
            </a:pPr>
            <a:r>
              <a:rPr lang="en-US" sz="3200" dirty="0"/>
              <a:t>Financial Counseling</a:t>
            </a:r>
          </a:p>
          <a:p>
            <a:pPr marL="757238" indent="-588963">
              <a:buFont typeface="Arial" panose="020B0604020202020204" pitchFamily="34" charset="0"/>
              <a:buChar char="•"/>
            </a:pPr>
            <a:r>
              <a:rPr lang="en-US" sz="3200" dirty="0"/>
              <a:t>Housing Assistance</a:t>
            </a:r>
          </a:p>
          <a:p>
            <a:pPr marL="757238" indent="-588963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168275"/>
            <a:endParaRPr lang="en-US" sz="3200" dirty="0"/>
          </a:p>
          <a:p>
            <a:pPr marL="168275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272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3" y="242465"/>
            <a:ext cx="8229600" cy="1069848"/>
          </a:xfrm>
        </p:spPr>
        <p:txBody>
          <a:bodyPr/>
          <a:lstStyle/>
          <a:p>
            <a:r>
              <a:rPr lang="en-US" dirty="0"/>
              <a:t>CAEP Short Term Services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717" y="3875963"/>
            <a:ext cx="3464316" cy="269826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55794" y="1312313"/>
            <a:ext cx="81832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/>
            <a:r>
              <a:rPr lang="en-US" sz="3200" b="1" dirty="0"/>
              <a:t>Training Services</a:t>
            </a:r>
          </a:p>
          <a:p>
            <a:pPr marL="757238" indent="-588963">
              <a:buFont typeface="Arial" panose="020B0604020202020204" pitchFamily="34" charset="0"/>
              <a:buChar char="•"/>
            </a:pPr>
            <a:r>
              <a:rPr lang="en-US" sz="3200" dirty="0"/>
              <a:t>Prerequisite Training</a:t>
            </a:r>
          </a:p>
          <a:p>
            <a:pPr marL="757238" indent="-588963">
              <a:buFont typeface="Arial" panose="020B0604020202020204" pitchFamily="34" charset="0"/>
              <a:buChar char="•"/>
            </a:pPr>
            <a:r>
              <a:rPr lang="en-US" sz="3200" dirty="0"/>
              <a:t>Skill Upgrading</a:t>
            </a:r>
          </a:p>
          <a:p>
            <a:pPr marL="1214438" lvl="1" indent="-588963">
              <a:buFont typeface="Arial" panose="020B0604020202020204" pitchFamily="34" charset="0"/>
              <a:buChar char="•"/>
            </a:pPr>
            <a:r>
              <a:rPr lang="en-US" sz="2800" dirty="0"/>
              <a:t>Skill upgrades to work remotely</a:t>
            </a:r>
          </a:p>
          <a:p>
            <a:pPr marL="1214438" lvl="1" indent="-588963">
              <a:buFont typeface="Arial" panose="020B0604020202020204" pitchFamily="34" charset="0"/>
              <a:buChar char="•"/>
            </a:pPr>
            <a:r>
              <a:rPr lang="en-US" sz="2800" dirty="0"/>
              <a:t>Assist with new software applications</a:t>
            </a:r>
          </a:p>
          <a:p>
            <a:pPr marL="1214438" lvl="1" indent="-588963">
              <a:buFont typeface="Arial" panose="020B0604020202020204" pitchFamily="34" charset="0"/>
              <a:buChar char="•"/>
            </a:pPr>
            <a:r>
              <a:rPr lang="en-US" sz="2800" dirty="0"/>
              <a:t>Digital Literacy/</a:t>
            </a:r>
          </a:p>
          <a:p>
            <a:pPr marL="625475" lvl="1"/>
            <a:r>
              <a:rPr lang="en-US" sz="2800" dirty="0"/>
              <a:t>        “Tech support”</a:t>
            </a:r>
          </a:p>
          <a:p>
            <a:pPr marL="757238" indent="-588963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616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3" y="242465"/>
            <a:ext cx="8229600" cy="1069848"/>
          </a:xfrm>
        </p:spPr>
        <p:txBody>
          <a:bodyPr/>
          <a:lstStyle/>
          <a:p>
            <a:r>
              <a:rPr lang="en-US" dirty="0"/>
              <a:t>CAEP Short Term Services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731" y="4244454"/>
            <a:ext cx="3109066" cy="242156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59558" y="1243301"/>
            <a:ext cx="818323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/>
            <a:r>
              <a:rPr lang="en-US" sz="3200" b="1" dirty="0"/>
              <a:t>Transition Services</a:t>
            </a:r>
          </a:p>
          <a:p>
            <a:pPr marL="757238" indent="-588963">
              <a:buFont typeface="Arial" panose="020B0604020202020204" pitchFamily="34" charset="0"/>
              <a:buChar char="•"/>
            </a:pPr>
            <a:r>
              <a:rPr lang="en-US" sz="3200" dirty="0"/>
              <a:t>Assessment/Testing</a:t>
            </a:r>
          </a:p>
          <a:p>
            <a:pPr marL="1214438" lvl="1" indent="-588963">
              <a:buFont typeface="Arial" panose="020B0604020202020204" pitchFamily="34" charset="0"/>
              <a:buChar char="•"/>
            </a:pPr>
            <a:r>
              <a:rPr lang="en-US" sz="2800" dirty="0"/>
              <a:t>Remote Testing (CASAS &amp; HSE)</a:t>
            </a:r>
          </a:p>
          <a:p>
            <a:pPr marL="1214438" lvl="1" indent="-588963">
              <a:buFont typeface="Arial" panose="020B0604020202020204" pitchFamily="34" charset="0"/>
              <a:buChar char="•"/>
            </a:pPr>
            <a:r>
              <a:rPr lang="en-US" sz="2800" dirty="0"/>
              <a:t>Career Inventory</a:t>
            </a:r>
          </a:p>
          <a:p>
            <a:pPr marL="757238" indent="-588963">
              <a:buFont typeface="Arial" panose="020B0604020202020204" pitchFamily="34" charset="0"/>
              <a:buChar char="•"/>
            </a:pPr>
            <a:r>
              <a:rPr lang="en-US" sz="3200" dirty="0"/>
              <a:t>Job Search Assistance</a:t>
            </a:r>
          </a:p>
          <a:p>
            <a:pPr marL="757238" indent="-588963">
              <a:buFont typeface="Arial" panose="020B0604020202020204" pitchFamily="34" charset="0"/>
              <a:buChar char="•"/>
            </a:pPr>
            <a:r>
              <a:rPr lang="en-US" sz="3200" dirty="0"/>
              <a:t>Occupational Skills Training</a:t>
            </a:r>
          </a:p>
          <a:p>
            <a:pPr marL="168275"/>
            <a:endParaRPr lang="en-US" sz="3200" dirty="0"/>
          </a:p>
          <a:p>
            <a:pPr marL="757238" indent="-588963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246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CAEP Summary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44" y="2142698"/>
            <a:ext cx="8455111" cy="396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0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CAEP Summary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29" y="1992573"/>
            <a:ext cx="4450459" cy="41352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938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CAEP Summary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06860"/>
            <a:ext cx="8291536" cy="40663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Down Arrow 2"/>
          <p:cNvSpPr/>
          <p:nvPr/>
        </p:nvSpPr>
        <p:spPr>
          <a:xfrm>
            <a:off x="3794078" y="1733265"/>
            <a:ext cx="286603" cy="126924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7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CAEP Summary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0" y="1842448"/>
            <a:ext cx="8097751" cy="45012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646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CAEP Summary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93" y="2035534"/>
            <a:ext cx="2503226" cy="32143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017" y="2006959"/>
            <a:ext cx="3424660" cy="3242944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4849505" y="1549975"/>
            <a:ext cx="218364" cy="5479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576213" y="1549975"/>
            <a:ext cx="218364" cy="54792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412103" y="1564263"/>
            <a:ext cx="218364" cy="54792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7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CAEP Data Integrity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54" y="1827856"/>
            <a:ext cx="8263678" cy="331734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1055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7070"/>
            <a:ext cx="7886700" cy="75997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/>
              <a:t>CAEP Data Integrity Report: PY 20-21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91068"/>
            <a:ext cx="7886700" cy="3721734"/>
          </a:xfrm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Some items that may potentially change due to COVID-19 issues:</a:t>
            </a:r>
          </a:p>
          <a:p>
            <a:r>
              <a:rPr lang="en-US" sz="2400" dirty="0"/>
              <a:t>&lt; 12 Hours of Instruction - Item 02</a:t>
            </a:r>
          </a:p>
          <a:p>
            <a:r>
              <a:rPr lang="en-US" sz="2400" dirty="0"/>
              <a:t>No Post-Test/Pre-Post-Test pair - Items 09, 10</a:t>
            </a:r>
          </a:p>
          <a:p>
            <a:r>
              <a:rPr lang="en-US" sz="2400" dirty="0"/>
              <a:t>Earned HSE/HS Diploma - Items 12, 13 </a:t>
            </a:r>
          </a:p>
          <a:p>
            <a:r>
              <a:rPr lang="en-US" sz="2400" i="1" dirty="0"/>
              <a:t>Earned outcome but did not qualify for CAEP - Items 23a-27</a:t>
            </a:r>
            <a:endParaRPr lang="en-US" sz="2400" dirty="0"/>
          </a:p>
          <a:p>
            <a:r>
              <a:rPr lang="en-US" sz="2400" dirty="0"/>
              <a:t>Achieved CAEP outcome - Items 23b-27b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564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97911"/>
            <a:ext cx="8054463" cy="710611"/>
          </a:xfrm>
        </p:spPr>
        <p:txBody>
          <a:bodyPr>
            <a:normAutofit fontScale="90000"/>
          </a:bodyPr>
          <a:lstStyle/>
          <a:p>
            <a:r>
              <a:rPr lang="en-US" dirty="0"/>
              <a:t>PY </a:t>
            </a:r>
            <a:r>
              <a:rPr lang="en-US"/>
              <a:t>2020-21 CAEP </a:t>
            </a:r>
            <a:r>
              <a:rPr lang="en-US" dirty="0"/>
              <a:t>Program Structure: </a:t>
            </a:r>
            <a:br>
              <a:rPr lang="en-US" dirty="0"/>
            </a:br>
            <a:r>
              <a:rPr lang="en-US" dirty="0"/>
              <a:t>Primary Programs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22CB3F-7966-4FBA-BAE9-1DB376040558}"/>
              </a:ext>
            </a:extLst>
          </p:cNvPr>
          <p:cNvGrpSpPr/>
          <p:nvPr/>
        </p:nvGrpSpPr>
        <p:grpSpPr>
          <a:xfrm>
            <a:off x="339219" y="2533228"/>
            <a:ext cx="2332697" cy="2516252"/>
            <a:chOff x="7010331" y="1933778"/>
            <a:chExt cx="3374919" cy="1859693"/>
          </a:xfrm>
          <a:solidFill>
            <a:srgbClr val="0070C0"/>
          </a:solidFill>
        </p:grpSpPr>
        <p:sp>
          <p:nvSpPr>
            <p:cNvPr id="6" name="Rectangle: Rounded Corners 43">
              <a:extLst>
                <a:ext uri="{FF2B5EF4-FFF2-40B4-BE49-F238E27FC236}">
                  <a16:creationId xmlns:a16="http://schemas.microsoft.com/office/drawing/2014/main" id="{F0DAAEB5-5D24-4325-82AE-A2C3F63CF576}"/>
                </a:ext>
              </a:extLst>
            </p:cNvPr>
            <p:cNvSpPr/>
            <p:nvPr/>
          </p:nvSpPr>
          <p:spPr>
            <a:xfrm>
              <a:off x="7010331" y="1933778"/>
              <a:ext cx="3374919" cy="1859693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Rectangle: Rounded Corners 7">
              <a:extLst>
                <a:ext uri="{FF2B5EF4-FFF2-40B4-BE49-F238E27FC236}">
                  <a16:creationId xmlns:a16="http://schemas.microsoft.com/office/drawing/2014/main" id="{AD4C3D39-AF46-4FD3-8C3F-A09B91B2BFFB}"/>
                </a:ext>
              </a:extLst>
            </p:cNvPr>
            <p:cNvSpPr txBox="1"/>
            <p:nvPr/>
          </p:nvSpPr>
          <p:spPr>
            <a:xfrm>
              <a:off x="7064800" y="1988248"/>
              <a:ext cx="3265981" cy="1695534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ts val="450"/>
                </a:spcBef>
                <a:defRPr/>
              </a:pPr>
              <a:r>
                <a:rPr lang="en-US" sz="1950" b="1" kern="0" dirty="0">
                  <a:solidFill>
                    <a:srgbClr val="DCBD23">
                      <a:lumMod val="20000"/>
                      <a:lumOff val="80000"/>
                    </a:srgbClr>
                  </a:solidFill>
                  <a:latin typeface="Helvetica"/>
                  <a:cs typeface="Helvetica"/>
                  <a:sym typeface="Helvetica"/>
                </a:rPr>
                <a:t> Adult Basic &amp; Secondary Education: </a:t>
              </a:r>
            </a:p>
            <a:p>
              <a:pPr marL="342900" indent="-342900" defTabSz="533400">
                <a:lnSpc>
                  <a:spcPct val="90000"/>
                </a:lnSpc>
                <a:spcBef>
                  <a:spcPts val="45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950" kern="0" dirty="0">
                  <a:solidFill>
                    <a:srgbClr val="DCBD23">
                      <a:lumMod val="20000"/>
                      <a:lumOff val="80000"/>
                    </a:srgbClr>
                  </a:solidFill>
                  <a:latin typeface="Helvetica"/>
                  <a:cs typeface="Helvetica"/>
                  <a:sym typeface="Helvetica"/>
                </a:rPr>
                <a:t>Basic Skills (ABE)</a:t>
              </a:r>
            </a:p>
            <a:p>
              <a:pPr marL="342900" indent="-342900" defTabSz="533400">
                <a:lnSpc>
                  <a:spcPct val="90000"/>
                </a:lnSpc>
                <a:spcBef>
                  <a:spcPts val="45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950" kern="0" dirty="0">
                  <a:solidFill>
                    <a:srgbClr val="DCBD23">
                      <a:lumMod val="20000"/>
                      <a:lumOff val="80000"/>
                    </a:srgbClr>
                  </a:solidFill>
                  <a:latin typeface="Helvetica"/>
                  <a:cs typeface="Helvetica"/>
                  <a:sym typeface="Helvetica"/>
                </a:rPr>
                <a:t>HSE (HiSET, GED)</a:t>
              </a:r>
            </a:p>
            <a:p>
              <a:pPr marL="342900" indent="-342900" defTabSz="533400">
                <a:lnSpc>
                  <a:spcPct val="90000"/>
                </a:lnSpc>
                <a:spcBef>
                  <a:spcPts val="45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950" kern="0" dirty="0">
                  <a:solidFill>
                    <a:srgbClr val="DCBD23">
                      <a:lumMod val="20000"/>
                      <a:lumOff val="80000"/>
                    </a:srgbClr>
                  </a:solidFill>
                  <a:latin typeface="Helvetica"/>
                  <a:cs typeface="Helvetica"/>
                  <a:sym typeface="Helvetica"/>
                </a:rPr>
                <a:t>HS Diploma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93BF295-5DD8-492B-B0EF-642C12AB9D5E}"/>
              </a:ext>
            </a:extLst>
          </p:cNvPr>
          <p:cNvGrpSpPr/>
          <p:nvPr/>
        </p:nvGrpSpPr>
        <p:grpSpPr>
          <a:xfrm>
            <a:off x="3297946" y="2533227"/>
            <a:ext cx="2393700" cy="1493275"/>
            <a:chOff x="7010331" y="1933778"/>
            <a:chExt cx="3374919" cy="1859693"/>
          </a:xfrm>
          <a:solidFill>
            <a:srgbClr val="C00000"/>
          </a:solidFill>
        </p:grpSpPr>
        <p:sp>
          <p:nvSpPr>
            <p:cNvPr id="13" name="Rectangle: Rounded Corners 53">
              <a:extLst>
                <a:ext uri="{FF2B5EF4-FFF2-40B4-BE49-F238E27FC236}">
                  <a16:creationId xmlns:a16="http://schemas.microsoft.com/office/drawing/2014/main" id="{78A5B8D9-67D8-423E-BB28-4C8382C255C8}"/>
                </a:ext>
              </a:extLst>
            </p:cNvPr>
            <p:cNvSpPr/>
            <p:nvPr/>
          </p:nvSpPr>
          <p:spPr>
            <a:xfrm>
              <a:off x="7010331" y="1933778"/>
              <a:ext cx="3374919" cy="1859693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Rectangle: Rounded Corners 7">
              <a:extLst>
                <a:ext uri="{FF2B5EF4-FFF2-40B4-BE49-F238E27FC236}">
                  <a16:creationId xmlns:a16="http://schemas.microsoft.com/office/drawing/2014/main" id="{DCE9EFDA-AB95-4F3F-8891-123446E71EF3}"/>
                </a:ext>
              </a:extLst>
            </p:cNvPr>
            <p:cNvSpPr txBox="1"/>
            <p:nvPr/>
          </p:nvSpPr>
          <p:spPr>
            <a:xfrm>
              <a:off x="7064800" y="1988247"/>
              <a:ext cx="3265981" cy="175075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ts val="450"/>
                </a:spcBef>
                <a:defRPr/>
              </a:pPr>
              <a:r>
                <a:rPr lang="en-US" sz="1500" b="1" kern="0" dirty="0">
                  <a:solidFill>
                    <a:srgbClr val="DCBD23">
                      <a:lumMod val="20000"/>
                      <a:lumOff val="80000"/>
                    </a:srgbClr>
                  </a:solidFill>
                  <a:latin typeface="Helvetica"/>
                  <a:cs typeface="Helvetica"/>
                  <a:sym typeface="Helvetica"/>
                </a:rPr>
                <a:t> </a:t>
              </a:r>
              <a:r>
                <a:rPr lang="en-US" sz="1950" b="1" kern="0" dirty="0">
                  <a:solidFill>
                    <a:srgbClr val="DCBD23">
                      <a:lumMod val="20000"/>
                      <a:lumOff val="80000"/>
                    </a:srgbClr>
                  </a:solidFill>
                  <a:latin typeface="Helvetica"/>
                  <a:cs typeface="Helvetica"/>
                  <a:sym typeface="Helvetica"/>
                </a:rPr>
                <a:t>English as Second Language (</a:t>
              </a:r>
              <a:r>
                <a:rPr lang="en-US" sz="1950" kern="0" dirty="0">
                  <a:solidFill>
                    <a:srgbClr val="DCBD23">
                      <a:lumMod val="20000"/>
                      <a:lumOff val="80000"/>
                    </a:srgbClr>
                  </a:solidFill>
                  <a:latin typeface="Helvetica"/>
                  <a:cs typeface="Helvetica"/>
                  <a:sym typeface="Helvetica"/>
                </a:rPr>
                <a:t>ESL/ELL</a:t>
              </a:r>
              <a:r>
                <a:rPr lang="en-US" sz="1950" b="1" kern="0" dirty="0">
                  <a:solidFill>
                    <a:srgbClr val="DCBD23">
                      <a:lumMod val="20000"/>
                      <a:lumOff val="80000"/>
                    </a:srgbClr>
                  </a:solidFill>
                  <a:latin typeface="Helvetica"/>
                  <a:cs typeface="Helvetica"/>
                  <a:sym typeface="Helvetica"/>
                </a:rPr>
                <a:t>)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30D1F6-F962-4FA7-9071-E3FC8CDCBE50}"/>
              </a:ext>
            </a:extLst>
          </p:cNvPr>
          <p:cNvGrpSpPr/>
          <p:nvPr/>
        </p:nvGrpSpPr>
        <p:grpSpPr>
          <a:xfrm>
            <a:off x="6317676" y="2470777"/>
            <a:ext cx="2372027" cy="3408299"/>
            <a:chOff x="7010331" y="1933778"/>
            <a:chExt cx="3374919" cy="1859693"/>
          </a:xfrm>
          <a:solidFill>
            <a:srgbClr val="FFFF00"/>
          </a:solidFill>
        </p:grpSpPr>
        <p:sp>
          <p:nvSpPr>
            <p:cNvPr id="17" name="Rectangle: Rounded Corners 57">
              <a:extLst>
                <a:ext uri="{FF2B5EF4-FFF2-40B4-BE49-F238E27FC236}">
                  <a16:creationId xmlns:a16="http://schemas.microsoft.com/office/drawing/2014/main" id="{635E9149-C0F3-42CA-B16A-C5BE72C78F65}"/>
                </a:ext>
              </a:extLst>
            </p:cNvPr>
            <p:cNvSpPr/>
            <p:nvPr/>
          </p:nvSpPr>
          <p:spPr>
            <a:xfrm>
              <a:off x="7010331" y="1933778"/>
              <a:ext cx="3374919" cy="1859693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</p:sp>
        <p:sp>
          <p:nvSpPr>
            <p:cNvPr id="18" name="Rectangle: Rounded Corners 7">
              <a:extLst>
                <a:ext uri="{FF2B5EF4-FFF2-40B4-BE49-F238E27FC236}">
                  <a16:creationId xmlns:a16="http://schemas.microsoft.com/office/drawing/2014/main" id="{80459C54-2131-4ED3-A5E5-028C441B8237}"/>
                </a:ext>
              </a:extLst>
            </p:cNvPr>
            <p:cNvSpPr txBox="1"/>
            <p:nvPr/>
          </p:nvSpPr>
          <p:spPr>
            <a:xfrm>
              <a:off x="7064800" y="1988247"/>
              <a:ext cx="3265981" cy="1750755"/>
            </a:xfrm>
            <a:prstGeom prst="rect">
              <a:avLst/>
            </a:prstGeom>
            <a:solidFill>
              <a:srgbClr val="F7FFAB"/>
            </a:solidFill>
            <a:ln>
              <a:noFill/>
            </a:ln>
            <a:effectLst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ts val="450"/>
                </a:spcBef>
                <a:defRPr/>
              </a:pPr>
              <a:r>
                <a:rPr lang="en-US" sz="1500" b="1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Helvetica"/>
                  <a:cs typeface="Helvetica"/>
                  <a:sym typeface="Helvetica"/>
                </a:rPr>
                <a:t> </a:t>
              </a:r>
              <a:r>
                <a:rPr lang="en-US" sz="1950" b="1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Helvetica"/>
                  <a:cs typeface="Helvetica"/>
                  <a:sym typeface="Helvetica"/>
                </a:rPr>
                <a:t>Career and Technical Education (CTE)</a:t>
              </a:r>
            </a:p>
            <a:p>
              <a:pPr marL="342900" indent="-342900" defTabSz="533400">
                <a:lnSpc>
                  <a:spcPct val="90000"/>
                </a:lnSpc>
                <a:spcBef>
                  <a:spcPts val="45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95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Helvetica"/>
                  <a:cs typeface="Helvetica"/>
                  <a:sym typeface="Helvetica"/>
                </a:rPr>
                <a:t>CTE</a:t>
              </a:r>
            </a:p>
            <a:p>
              <a:pPr marL="342900" indent="-342900" defTabSz="533400">
                <a:lnSpc>
                  <a:spcPct val="90000"/>
                </a:lnSpc>
                <a:spcBef>
                  <a:spcPts val="45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95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Helvetica"/>
                  <a:cs typeface="Helvetica"/>
                  <a:sym typeface="Helvetica"/>
                </a:rPr>
                <a:t>Short Term CTE</a:t>
              </a:r>
            </a:p>
            <a:p>
              <a:pPr marL="342900" indent="-342900" defTabSz="533400">
                <a:lnSpc>
                  <a:spcPct val="90000"/>
                </a:lnSpc>
                <a:spcBef>
                  <a:spcPts val="45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95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Helvetica"/>
                  <a:cs typeface="Helvetica"/>
                  <a:sym typeface="Helvetica"/>
                </a:rPr>
                <a:t>Pre-Apprenticeship</a:t>
              </a:r>
            </a:p>
            <a:p>
              <a:pPr marL="342900" indent="-342900" defTabSz="533400">
                <a:lnSpc>
                  <a:spcPct val="90000"/>
                </a:lnSpc>
                <a:spcBef>
                  <a:spcPts val="45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95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Helvetica"/>
                  <a:cs typeface="Helvetica"/>
                  <a:sym typeface="Helvetica"/>
                </a:rPr>
                <a:t>Workforce Preparation</a:t>
              </a:r>
            </a:p>
            <a:p>
              <a:pPr defTabSz="533400">
                <a:lnSpc>
                  <a:spcPct val="90000"/>
                </a:lnSpc>
                <a:spcBef>
                  <a:spcPts val="450"/>
                </a:spcBef>
                <a:defRPr/>
              </a:pPr>
              <a:endParaRPr lang="en-US" sz="1950" b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Helvetica"/>
                <a:cs typeface="Helvetica"/>
                <a:sym typeface="Helvetica"/>
              </a:endParaRP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339219" y="1974443"/>
            <a:ext cx="8312201" cy="0"/>
          </a:xfrm>
          <a:prstGeom prst="straightConnector1">
            <a:avLst/>
          </a:prstGeom>
          <a:ln w="730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own Arrow 29"/>
          <p:cNvSpPr/>
          <p:nvPr/>
        </p:nvSpPr>
        <p:spPr>
          <a:xfrm>
            <a:off x="1236912" y="2042935"/>
            <a:ext cx="318772" cy="53403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1" name="Down Arrow 30"/>
          <p:cNvSpPr/>
          <p:nvPr/>
        </p:nvSpPr>
        <p:spPr>
          <a:xfrm>
            <a:off x="4263185" y="2046868"/>
            <a:ext cx="318772" cy="56006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Down Arrow 31"/>
          <p:cNvSpPr/>
          <p:nvPr/>
        </p:nvSpPr>
        <p:spPr>
          <a:xfrm>
            <a:off x="7362297" y="2064523"/>
            <a:ext cx="318772" cy="56006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BCE10B-3056-4F5B-9233-A042683C0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0" y="5539772"/>
            <a:ext cx="1641491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0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/>
              <a:t>CAEP Data Integrity Report: PY 20-21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5266"/>
            <a:ext cx="7886700" cy="3405649"/>
          </a:xfrm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Some items that should NOT change due to COVID-19 issues:</a:t>
            </a:r>
          </a:p>
          <a:p>
            <a:r>
              <a:rPr lang="en-US" sz="2400" dirty="0"/>
              <a:t>Demographics - Items 01, 03, 04, 05, 06</a:t>
            </a:r>
          </a:p>
          <a:p>
            <a:r>
              <a:rPr lang="en-US" sz="2400" dirty="0"/>
              <a:t>Primary/Secondary Goal - Items 17, 18</a:t>
            </a:r>
          </a:p>
          <a:p>
            <a:r>
              <a:rPr lang="en-US" sz="2400" dirty="0"/>
              <a:t>Missing Barriers of Employment - Item 19</a:t>
            </a:r>
          </a:p>
          <a:p>
            <a:r>
              <a:rPr lang="en-US" sz="2400" i="1" dirty="0"/>
              <a:t>Earned outcome but did not qualify for CAEP - Items 23a-27a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204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687" y="358436"/>
            <a:ext cx="5363474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CAEP </a:t>
            </a:r>
            <a:r>
              <a:rPr lang="en-US" sz="2400" b="1" dirty="0">
                <a:solidFill>
                  <a:srgbClr val="FF0000"/>
                </a:solidFill>
              </a:rPr>
              <a:t>Consortium Manager Reports </a:t>
            </a:r>
            <a:r>
              <a:rPr lang="en-US" sz="2400" dirty="0"/>
              <a:t>allow a consortium level login to compare and contrast outcomes across agencies within one consortium.</a:t>
            </a:r>
          </a:p>
        </p:txBody>
      </p:sp>
      <p:sp>
        <p:nvSpPr>
          <p:cNvPr id="5" name="Up Arrow 4"/>
          <p:cNvSpPr/>
          <p:nvPr/>
        </p:nvSpPr>
        <p:spPr>
          <a:xfrm>
            <a:off x="7304882" y="4435563"/>
            <a:ext cx="379366" cy="791531"/>
          </a:xfrm>
          <a:prstGeom prst="upArrow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8" name="Group 7"/>
          <p:cNvGrpSpPr/>
          <p:nvPr/>
        </p:nvGrpSpPr>
        <p:grpSpPr>
          <a:xfrm>
            <a:off x="415904" y="2347417"/>
            <a:ext cx="8359606" cy="3575714"/>
            <a:chOff x="415904" y="2197289"/>
            <a:chExt cx="8018412" cy="33027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5904" y="2197289"/>
              <a:ext cx="5417108" cy="330275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33012" y="3323216"/>
              <a:ext cx="2601304" cy="737906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5609162" y="5227094"/>
            <a:ext cx="339144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Menu currently includes four reports options with this feature</a:t>
            </a:r>
          </a:p>
        </p:txBody>
      </p:sp>
    </p:spTree>
    <p:extLst>
      <p:ext uri="{BB962C8B-B14F-4D97-AF65-F5344CB8AC3E}">
        <p14:creationId xmlns:p14="http://schemas.microsoft.com/office/powerpoint/2010/main" val="276367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28" y="1746913"/>
            <a:ext cx="7414891" cy="40170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5263" y="255596"/>
            <a:ext cx="654497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CAEP </a:t>
            </a:r>
            <a:r>
              <a:rPr lang="en-US" sz="2400" b="1" dirty="0">
                <a:solidFill>
                  <a:srgbClr val="FF0000"/>
                </a:solidFill>
              </a:rPr>
              <a:t>Consortium Manager Reports </a:t>
            </a:r>
            <a:r>
              <a:rPr lang="en-US" sz="2400" dirty="0"/>
              <a:t>now includes consortium </a:t>
            </a:r>
            <a:r>
              <a:rPr lang="en-US" sz="2400"/>
              <a:t>level CAEP </a:t>
            </a:r>
            <a:r>
              <a:rPr lang="en-US" sz="2400" dirty="0"/>
              <a:t>Data Integrity Report.</a:t>
            </a:r>
          </a:p>
        </p:txBody>
      </p:sp>
    </p:spTree>
    <p:extLst>
      <p:ext uri="{BB962C8B-B14F-4D97-AF65-F5344CB8AC3E}">
        <p14:creationId xmlns:p14="http://schemas.microsoft.com/office/powerpoint/2010/main" val="12365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433" y="851150"/>
            <a:ext cx="3858904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/>
              <a:t>The CAEP </a:t>
            </a:r>
            <a:r>
              <a:rPr lang="en-US" sz="2400" dirty="0"/>
              <a:t>Summary and Barriers to Employment also lists information by agency and by consortium.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40" y="2629676"/>
            <a:ext cx="2718823" cy="21935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989458" y="4823216"/>
            <a:ext cx="3836357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Click Aggregate Multiple Agencies to run a combined summary of all agencies in the consortium.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71" y="5240949"/>
            <a:ext cx="1714500" cy="2428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355" y="1961415"/>
            <a:ext cx="4405460" cy="20277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7776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Statewide CAEP </a:t>
            </a:r>
            <a:r>
              <a:rPr lang="en-US" dirty="0"/>
              <a:t>Summary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23" y="2129050"/>
            <a:ext cx="8366077" cy="34425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5954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938" y="573206"/>
            <a:ext cx="7886700" cy="772559"/>
          </a:xfrm>
        </p:spPr>
        <p:txBody>
          <a:bodyPr>
            <a:normAutofit fontScale="90000"/>
          </a:bodyPr>
          <a:lstStyle/>
          <a:p>
            <a:r>
              <a:rPr lang="en-US" dirty="0"/>
              <a:t>Remember: Everyone need not get to OZ--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32" y="1934002"/>
            <a:ext cx="6775537" cy="38112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73938" y="6160382"/>
            <a:ext cx="7422455" cy="34619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But you must build the Yellow Brick Road!</a:t>
            </a:r>
          </a:p>
        </p:txBody>
      </p:sp>
    </p:spTree>
    <p:extLst>
      <p:ext uri="{BB962C8B-B14F-4D97-AF65-F5344CB8AC3E}">
        <p14:creationId xmlns:p14="http://schemas.microsoft.com/office/powerpoint/2010/main" val="398120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4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254" y="1131094"/>
            <a:ext cx="8157096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CAEP Reporting : CAEP Programs Under CTE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030D1F6-F962-4FA7-9071-E3FC8CDCBE50}"/>
              </a:ext>
            </a:extLst>
          </p:cNvPr>
          <p:cNvGrpSpPr/>
          <p:nvPr/>
        </p:nvGrpSpPr>
        <p:grpSpPr>
          <a:xfrm>
            <a:off x="1006577" y="2282736"/>
            <a:ext cx="7130846" cy="3330869"/>
            <a:chOff x="7010330" y="1933778"/>
            <a:chExt cx="5968314" cy="1737216"/>
          </a:xfrm>
          <a:solidFill>
            <a:srgbClr val="FFFF00"/>
          </a:solidFill>
        </p:grpSpPr>
        <p:sp>
          <p:nvSpPr>
            <p:cNvPr id="4" name="Rectangle: Rounded Corners 57">
              <a:extLst>
                <a:ext uri="{FF2B5EF4-FFF2-40B4-BE49-F238E27FC236}">
                  <a16:creationId xmlns:a16="http://schemas.microsoft.com/office/drawing/2014/main" id="{635E9149-C0F3-42CA-B16A-C5BE72C78F65}"/>
                </a:ext>
              </a:extLst>
            </p:cNvPr>
            <p:cNvSpPr/>
            <p:nvPr/>
          </p:nvSpPr>
          <p:spPr>
            <a:xfrm>
              <a:off x="7010330" y="1933778"/>
              <a:ext cx="5968314" cy="1737216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</p:sp>
        <p:sp>
          <p:nvSpPr>
            <p:cNvPr id="5" name="Rectangle: Rounded Corners 7">
              <a:extLst>
                <a:ext uri="{FF2B5EF4-FFF2-40B4-BE49-F238E27FC236}">
                  <a16:creationId xmlns:a16="http://schemas.microsoft.com/office/drawing/2014/main" id="{80459C54-2131-4ED3-A5E5-028C441B8237}"/>
                </a:ext>
              </a:extLst>
            </p:cNvPr>
            <p:cNvSpPr txBox="1"/>
            <p:nvPr/>
          </p:nvSpPr>
          <p:spPr>
            <a:xfrm>
              <a:off x="7231444" y="2014406"/>
              <a:ext cx="5672030" cy="1575960"/>
            </a:xfrm>
            <a:prstGeom prst="rect">
              <a:avLst/>
            </a:prstGeom>
            <a:solidFill>
              <a:srgbClr val="F7FFAB"/>
            </a:solidFill>
            <a:ln>
              <a:solidFill>
                <a:schemeClr val="accent1"/>
              </a:solidFill>
            </a:ln>
            <a:effectLst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ts val="450"/>
                </a:spcBef>
                <a:defRPr/>
              </a:pPr>
              <a:r>
                <a:rPr lang="en-US" sz="1500" b="1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Helvetica"/>
                  <a:cs typeface="Helvetica"/>
                  <a:sym typeface="Helvetica"/>
                </a:rPr>
                <a:t> </a:t>
              </a:r>
              <a:r>
                <a:rPr lang="en-US" sz="2100" b="1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Helvetica"/>
                  <a:cs typeface="Helvetica"/>
                  <a:sym typeface="Helvetica"/>
                </a:rPr>
                <a:t>Career and Technical Education (CTE)</a:t>
              </a:r>
            </a:p>
            <a:p>
              <a:pPr marL="342900" indent="-342900" defTabSz="533400">
                <a:lnSpc>
                  <a:spcPct val="90000"/>
                </a:lnSpc>
                <a:spcBef>
                  <a:spcPts val="45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21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Helvetica"/>
                  <a:cs typeface="Helvetica"/>
                  <a:sym typeface="Helvetica"/>
                </a:rPr>
                <a:t>CTE – Long term/occupation specific</a:t>
              </a:r>
            </a:p>
            <a:p>
              <a:pPr marL="342900" indent="-342900" defTabSz="533400">
                <a:lnSpc>
                  <a:spcPct val="90000"/>
                </a:lnSpc>
                <a:spcBef>
                  <a:spcPts val="45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21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Helvetica"/>
                  <a:cs typeface="Helvetica"/>
                  <a:sym typeface="Helvetica"/>
                </a:rPr>
                <a:t>Short Term CTE – short term/occupation specific</a:t>
              </a:r>
            </a:p>
            <a:p>
              <a:pPr marL="342900" indent="-342900" defTabSz="533400">
                <a:lnSpc>
                  <a:spcPct val="90000"/>
                </a:lnSpc>
                <a:spcBef>
                  <a:spcPts val="45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2100" b="1" i="1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Helvetica"/>
                  <a:cs typeface="Helvetica"/>
                  <a:sym typeface="Helvetica"/>
                </a:rPr>
                <a:t>Pre-Apprenticeship </a:t>
              </a:r>
              <a:r>
                <a:rPr lang="en-US" sz="21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Helvetica"/>
                  <a:cs typeface="Helvetica"/>
                  <a:sym typeface="Helvetica"/>
                </a:rPr>
                <a:t>– Long term/occupation specific</a:t>
              </a:r>
            </a:p>
            <a:p>
              <a:pPr marL="342900" indent="-342900" defTabSz="533400">
                <a:lnSpc>
                  <a:spcPct val="90000"/>
                </a:lnSpc>
                <a:spcBef>
                  <a:spcPts val="45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2100" b="1" i="1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Helvetica"/>
                  <a:cs typeface="Helvetica"/>
                  <a:sym typeface="Helvetica"/>
                </a:rPr>
                <a:t>Workforce Preparation </a:t>
              </a:r>
              <a:r>
                <a:rPr lang="en-US" sz="21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Helvetica"/>
                  <a:cs typeface="Helvetica"/>
                  <a:sym typeface="Helvetica"/>
                </a:rPr>
                <a:t>– Short term/not occupation specific</a:t>
              </a:r>
            </a:p>
            <a:p>
              <a:pPr marL="342900" indent="-342900" defTabSz="533400">
                <a:lnSpc>
                  <a:spcPct val="90000"/>
                </a:lnSpc>
                <a:spcBef>
                  <a:spcPts val="450"/>
                </a:spcBef>
                <a:buFont typeface="Arial" panose="020B0604020202020204" pitchFamily="34" charset="0"/>
                <a:buChar char="•"/>
                <a:defRPr/>
              </a:pPr>
              <a:endParaRPr lang="en-US" sz="2100" b="1" i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Helvetica"/>
                <a:cs typeface="Helvetica"/>
                <a:sym typeface="Helvetica"/>
              </a:endParaRPr>
            </a:p>
            <a:p>
              <a:pPr defTabSz="533400">
                <a:lnSpc>
                  <a:spcPct val="90000"/>
                </a:lnSpc>
                <a:spcBef>
                  <a:spcPts val="450"/>
                </a:spcBef>
                <a:defRPr/>
              </a:pPr>
              <a:endParaRPr lang="en-US" sz="2100" b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Helvetica"/>
                <a:cs typeface="Helvetica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607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495" y="516944"/>
            <a:ext cx="7886700" cy="705217"/>
          </a:xfrm>
        </p:spPr>
        <p:txBody>
          <a:bodyPr>
            <a:normAutofit fontScale="90000"/>
          </a:bodyPr>
          <a:lstStyle/>
          <a:p>
            <a:r>
              <a:rPr lang="en-US" dirty="0"/>
              <a:t>CAEP Reporting: Adults Served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883" y="1650237"/>
            <a:ext cx="7635923" cy="45458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CAEP reports the number of “</a:t>
            </a:r>
            <a:r>
              <a:rPr lang="en-US" b="1" dirty="0"/>
              <a:t>Adults Served” </a:t>
            </a:r>
            <a:r>
              <a:rPr lang="en-US" dirty="0"/>
              <a:t>which includes three categories:</a:t>
            </a:r>
          </a:p>
          <a:p>
            <a:pPr marL="0" indent="0">
              <a:buNone/>
            </a:pPr>
            <a:endParaRPr lang="en-US" sz="2700" dirty="0"/>
          </a:p>
          <a:p>
            <a:pPr marL="728663" lvl="1" indent="-385763">
              <a:buFont typeface="+mj-lt"/>
              <a:buAutoNum type="arabicPeriod"/>
            </a:pPr>
            <a:r>
              <a:rPr lang="en-US" sz="2800" dirty="0"/>
              <a:t>Service only students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US" sz="2800" dirty="0"/>
              <a:t>Students receiving 1-11 instructional contact hours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US" sz="2800" b="1" dirty="0"/>
              <a:t>Participants </a:t>
            </a:r>
            <a:r>
              <a:rPr lang="en-US" sz="2800" dirty="0"/>
              <a:t>who received 12 or more instructional contact hours over a single program year. </a:t>
            </a:r>
          </a:p>
        </p:txBody>
      </p:sp>
    </p:spTree>
    <p:extLst>
      <p:ext uri="{BB962C8B-B14F-4D97-AF65-F5344CB8AC3E}">
        <p14:creationId xmlns:p14="http://schemas.microsoft.com/office/powerpoint/2010/main" val="894910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0791" y="227909"/>
            <a:ext cx="7886700" cy="76059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WIOA Alignment to AB 104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99461" y="1149310"/>
            <a:ext cx="8547923" cy="325397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WIOA Performance Indicators, along with the 5 types of MSG, comprise the framework for the six AB 104 outcomes: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596515" y="2666244"/>
            <a:ext cx="3566051" cy="3253979"/>
          </a:xfrm>
        </p:spPr>
        <p:txBody>
          <a:bodyPr>
            <a:noAutofit/>
          </a:bodyPr>
          <a:lstStyle/>
          <a:p>
            <a:pPr marL="0" indent="0" defTabSz="482186">
              <a:lnSpc>
                <a:spcPct val="110000"/>
              </a:lnSpc>
              <a:spcBef>
                <a:spcPts val="527"/>
              </a:spcBef>
              <a:buNone/>
              <a:defRPr/>
            </a:pPr>
            <a:r>
              <a:rPr lang="en-US" sz="2400" dirty="0">
                <a:solidFill>
                  <a:srgbClr val="FF0000"/>
                </a:solidFill>
              </a:rPr>
              <a:t>Indicators:</a:t>
            </a:r>
          </a:p>
          <a:p>
            <a:pPr marL="271229" indent="-271229" defTabSz="482186">
              <a:lnSpc>
                <a:spcPct val="90000"/>
              </a:lnSpc>
              <a:spcBef>
                <a:spcPts val="527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</a:rPr>
              <a:t>Employment</a:t>
            </a:r>
          </a:p>
          <a:p>
            <a:pPr marL="271229" indent="-271229" defTabSz="482186">
              <a:lnSpc>
                <a:spcPct val="90000"/>
              </a:lnSpc>
              <a:spcBef>
                <a:spcPts val="527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</a:rPr>
              <a:t>Wages</a:t>
            </a:r>
          </a:p>
          <a:p>
            <a:pPr marL="271229" indent="-271229" defTabSz="482186">
              <a:lnSpc>
                <a:spcPct val="90000"/>
              </a:lnSpc>
              <a:spcBef>
                <a:spcPts val="527"/>
              </a:spcBef>
              <a:buFont typeface="+mj-lt"/>
              <a:buAutoNum type="arabicPeriod"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marL="0" indent="0" defTabSz="482186">
              <a:lnSpc>
                <a:spcPct val="90000"/>
              </a:lnSpc>
              <a:spcBef>
                <a:spcPts val="527"/>
              </a:spcBef>
              <a:buNone/>
              <a:defRPr/>
            </a:pPr>
            <a:r>
              <a:rPr lang="en-US" sz="2400" dirty="0">
                <a:solidFill>
                  <a:srgbClr val="FF0000"/>
                </a:solidFill>
              </a:rPr>
              <a:t>MSGs</a:t>
            </a:r>
            <a:r>
              <a:rPr lang="en-US" sz="2400" dirty="0">
                <a:solidFill>
                  <a:prstClr val="black"/>
                </a:solidFill>
              </a:rPr>
              <a:t>:</a:t>
            </a:r>
          </a:p>
          <a:p>
            <a:pPr marL="271229" indent="-271229" defTabSz="482186">
              <a:lnSpc>
                <a:spcPct val="90000"/>
              </a:lnSpc>
              <a:spcBef>
                <a:spcPts val="527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</a:rPr>
              <a:t>Literacy gain</a:t>
            </a:r>
          </a:p>
          <a:p>
            <a:pPr marL="271229" indent="-271229" defTabSz="482186">
              <a:lnSpc>
                <a:spcPct val="90000"/>
              </a:lnSpc>
              <a:spcBef>
                <a:spcPts val="527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</a:rPr>
              <a:t>Secondary</a:t>
            </a:r>
          </a:p>
          <a:p>
            <a:pPr marL="271229" indent="-271229" defTabSz="482186">
              <a:lnSpc>
                <a:spcPct val="90000"/>
              </a:lnSpc>
              <a:spcBef>
                <a:spcPts val="527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</a:rPr>
              <a:t>Post-Secondary</a:t>
            </a:r>
          </a:p>
          <a:p>
            <a:pPr marL="271229" indent="-271229" defTabSz="482186">
              <a:lnSpc>
                <a:spcPct val="90000"/>
              </a:lnSpc>
              <a:spcBef>
                <a:spcPts val="527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</a:rPr>
              <a:t>Training Milestone</a:t>
            </a:r>
          </a:p>
          <a:p>
            <a:pPr marL="271229" indent="-271229" defTabSz="482186">
              <a:lnSpc>
                <a:spcPct val="90000"/>
              </a:lnSpc>
              <a:spcBef>
                <a:spcPts val="527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</a:rPr>
              <a:t>Skills Progression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3423" y="2660441"/>
            <a:ext cx="3864694" cy="419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82186">
              <a:lnSpc>
                <a:spcPct val="90000"/>
              </a:lnSpc>
              <a:spcBef>
                <a:spcPts val="527"/>
              </a:spcBef>
              <a:defRPr/>
            </a:pPr>
            <a:r>
              <a:rPr lang="en-US" sz="2400" dirty="0">
                <a:solidFill>
                  <a:srgbClr val="FF0000"/>
                </a:solidFill>
              </a:rPr>
              <a:t>AB 104 Outcomes:</a:t>
            </a:r>
          </a:p>
          <a:p>
            <a:pPr marL="271229" indent="-271229" defTabSz="482186">
              <a:lnSpc>
                <a:spcPct val="90000"/>
              </a:lnSpc>
              <a:spcBef>
                <a:spcPts val="527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</a:rPr>
              <a:t>Improved literacy skills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</a:p>
          <a:p>
            <a:pPr marL="271229" indent="-271229" defTabSz="482186">
              <a:lnSpc>
                <a:spcPct val="90000"/>
              </a:lnSpc>
              <a:spcBef>
                <a:spcPts val="527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</a:rPr>
              <a:t>Completion of high school diplomas or their recognized equivalents</a:t>
            </a:r>
            <a:endParaRPr lang="en-US" sz="2400" i="1" dirty="0">
              <a:solidFill>
                <a:prstClr val="black"/>
              </a:solidFill>
            </a:endParaRPr>
          </a:p>
          <a:p>
            <a:pPr marL="271229" indent="-271229" defTabSz="482186">
              <a:lnSpc>
                <a:spcPct val="90000"/>
              </a:lnSpc>
              <a:spcBef>
                <a:spcPts val="527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</a:rPr>
              <a:t>Completion of postsecondary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  <a:p>
            <a:pPr marL="271229" indent="-271229" defTabSz="482186">
              <a:lnSpc>
                <a:spcPct val="90000"/>
              </a:lnSpc>
              <a:spcBef>
                <a:spcPts val="527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</a:rPr>
              <a:t>Placement into jobs</a:t>
            </a:r>
          </a:p>
          <a:p>
            <a:pPr marL="271229" indent="-271229" defTabSz="482186">
              <a:lnSpc>
                <a:spcPct val="90000"/>
              </a:lnSpc>
              <a:spcBef>
                <a:spcPts val="527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</a:rPr>
              <a:t>Improved wages </a:t>
            </a:r>
          </a:p>
          <a:p>
            <a:pPr marL="271229" indent="-271229" defTabSz="482186">
              <a:lnSpc>
                <a:spcPct val="90000"/>
              </a:lnSpc>
              <a:spcBef>
                <a:spcPts val="527"/>
              </a:spcBef>
              <a:buFont typeface="+mj-lt"/>
              <a:buAutoNum type="arabicPeriod"/>
              <a:defRPr/>
            </a:pPr>
            <a:r>
              <a:rPr lang="en-US" sz="2400" i="1" dirty="0">
                <a:solidFill>
                  <a:prstClr val="black"/>
                </a:solidFill>
              </a:rPr>
              <a:t>Post Secondary Transition</a:t>
            </a:r>
          </a:p>
          <a:p>
            <a:pPr defTabSz="482186">
              <a:lnSpc>
                <a:spcPct val="90000"/>
              </a:lnSpc>
              <a:spcBef>
                <a:spcPts val="527"/>
              </a:spcBef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3139728" y="3715637"/>
            <a:ext cx="1221508" cy="687651"/>
          </a:xfrm>
          <a:prstGeom prst="leftRightArrow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spAutoFit/>
          </a:bodyPr>
          <a:lstStyle/>
          <a:p>
            <a:pPr algn="ctr" defTabSz="308063" latinLnBrk="1" hangingPunct="0"/>
            <a:endParaRPr lang="en-US" sz="1898" dirty="0">
              <a:solidFill>
                <a:srgbClr val="000000"/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65861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ebinar remote testing">
  <a:themeElements>
    <a:clrScheme name="Custom 1">
      <a:dk1>
        <a:sysClr val="windowText" lastClr="000000"/>
      </a:dk1>
      <a:lt1>
        <a:sysClr val="window" lastClr="FFFFFF"/>
      </a:lt1>
      <a:dk2>
        <a:srgbClr val="005796"/>
      </a:dk2>
      <a:lt2>
        <a:srgbClr val="EEECE1"/>
      </a:lt2>
      <a:accent1>
        <a:srgbClr val="00579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 presentation.potx" id="{7B9FCAFE-DDE5-4198-9987-54DFCAD80598}" vid="{6015A8B0-C387-4E39-945C-0F39E3EB10B6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4E7CC524621418951E798A26C1086" ma:contentTypeVersion="9" ma:contentTypeDescription="Create a new document." ma:contentTypeScope="" ma:versionID="2288787c61babe554b90495c3789d7c5">
  <xsd:schema xmlns:xsd="http://www.w3.org/2001/XMLSchema" xmlns:xs="http://www.w3.org/2001/XMLSchema" xmlns:p="http://schemas.microsoft.com/office/2006/metadata/properties" xmlns:ns2="9682fde2-0d99-4585-8154-fdea48568b58" targetNamespace="http://schemas.microsoft.com/office/2006/metadata/properties" ma:root="true" ma:fieldsID="850a857e7bd06a26625db0263e2b387c" ns2:_="">
    <xsd:import namespace="9682fde2-0d99-4585-8154-fdea48568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2fde2-0d99-4585-8154-fdea48568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F2158D-D9AE-4DA7-A813-0C7186B76382}"/>
</file>

<file path=customXml/itemProps2.xml><?xml version="1.0" encoding="utf-8"?>
<ds:datastoreItem xmlns:ds="http://schemas.openxmlformats.org/officeDocument/2006/customXml" ds:itemID="{719F2A30-1423-4FE0-8B75-F3B05679E5D9}"/>
</file>

<file path=customXml/itemProps3.xml><?xml version="1.0" encoding="utf-8"?>
<ds:datastoreItem xmlns:ds="http://schemas.openxmlformats.org/officeDocument/2006/customXml" ds:itemID="{B5E8B8C9-6A69-4DFE-80FC-5A448395AA6C}"/>
</file>

<file path=docProps/app.xml><?xml version="1.0" encoding="utf-8"?>
<Properties xmlns="http://schemas.openxmlformats.org/officeDocument/2006/extended-properties" xmlns:vt="http://schemas.openxmlformats.org/officeDocument/2006/docPropsVTypes">
  <Template>Training presentation</Template>
  <TotalTime>47216</TotalTime>
  <Words>2864</Words>
  <Application>Microsoft Macintosh PowerPoint</Application>
  <PresentationFormat>On-screen Show (4:3)</PresentationFormat>
  <Paragraphs>419</Paragraphs>
  <Slides>66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Arial</vt:lpstr>
      <vt:lpstr>Calibri</vt:lpstr>
      <vt:lpstr>Georgia</vt:lpstr>
      <vt:lpstr>Helvetica</vt:lpstr>
      <vt:lpstr>Wingdings 2</vt:lpstr>
      <vt:lpstr>Webinar remote testing</vt:lpstr>
      <vt:lpstr>CAEP Data Dive April 28, 2021</vt:lpstr>
      <vt:lpstr>Overview</vt:lpstr>
      <vt:lpstr>Data as Culture</vt:lpstr>
      <vt:lpstr>Agenda</vt:lpstr>
      <vt:lpstr>PY 2020-21 CAEP Program Structure: 5 Programs</vt:lpstr>
      <vt:lpstr>PY 2020-21 CAEP Program Structure:  Primary Programs</vt:lpstr>
      <vt:lpstr>CAEP Reporting : CAEP Programs Under CTE </vt:lpstr>
      <vt:lpstr>CAEP Reporting: Adults Served</vt:lpstr>
      <vt:lpstr>WIOA Alignment to AB 104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Post-Secondary Credential Completion</vt:lpstr>
      <vt:lpstr>Post-Secondary Credential Completion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Troubleshooting Examples</vt:lpstr>
      <vt:lpstr>Troubleshooting Examples</vt:lpstr>
      <vt:lpstr>Troubleshooting Examples</vt:lpstr>
      <vt:lpstr>Troubleshooting Examples</vt:lpstr>
      <vt:lpstr>Troubleshooting Examples</vt:lpstr>
      <vt:lpstr>Troubleshooting Examples</vt:lpstr>
      <vt:lpstr>Troubleshooting Examples</vt:lpstr>
      <vt:lpstr>Troubleshooting Examples</vt:lpstr>
      <vt:lpstr>Troubleshooting Examples</vt:lpstr>
      <vt:lpstr>Troubleshooting Examples</vt:lpstr>
      <vt:lpstr>Troubleshooting Examples</vt:lpstr>
      <vt:lpstr>Troubleshooting Examples</vt:lpstr>
      <vt:lpstr>Troubleshooting Examples</vt:lpstr>
      <vt:lpstr>Troubleshooting Examples</vt:lpstr>
      <vt:lpstr>Troubleshooting Examples</vt:lpstr>
      <vt:lpstr>Troubleshooting Examples</vt:lpstr>
      <vt:lpstr>Troubleshooting Examples</vt:lpstr>
      <vt:lpstr>Troubleshooting Examples</vt:lpstr>
      <vt:lpstr>Troubleshooting Examples</vt:lpstr>
      <vt:lpstr>Troubleshooting Examples</vt:lpstr>
      <vt:lpstr>Troubleshooting Examples</vt:lpstr>
      <vt:lpstr>Troubleshooting Examples</vt:lpstr>
      <vt:lpstr>Troubleshooting Examples</vt:lpstr>
      <vt:lpstr>CAEP Short Term Services</vt:lpstr>
      <vt:lpstr>CAEP Short Term Services</vt:lpstr>
      <vt:lpstr>CAEP Short Term Services</vt:lpstr>
      <vt:lpstr>CAEP Short Term Services</vt:lpstr>
      <vt:lpstr>CAEP Summary</vt:lpstr>
      <vt:lpstr>CAEP Summary</vt:lpstr>
      <vt:lpstr>CAEP Summary</vt:lpstr>
      <vt:lpstr>CAEP Summary</vt:lpstr>
      <vt:lpstr>CAEP Summary</vt:lpstr>
      <vt:lpstr>CAEP Data Integrity</vt:lpstr>
      <vt:lpstr>CAEP Data Integrity Report: PY 20-21</vt:lpstr>
      <vt:lpstr>CAEP Data Integrity Report: PY 20-21</vt:lpstr>
      <vt:lpstr>PowerPoint Presentation</vt:lpstr>
      <vt:lpstr>PowerPoint Presentation</vt:lpstr>
      <vt:lpstr>PowerPoint Presentation</vt:lpstr>
      <vt:lpstr>Statewide CAEP Summary</vt:lpstr>
      <vt:lpstr>Remember: Everyone need not get to OZ--</vt:lpstr>
      <vt:lpstr>PowerPoint Presentation</vt:lpstr>
    </vt:vector>
  </TitlesOfParts>
  <Manager>CASAS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CASAS National Webinar June 11 2020</dc:title>
  <dc:subject>National Webinar</dc:subject>
  <dc:creator>CASAS</dc:creator>
  <cp:keywords>Webinar</cp:keywords>
  <cp:lastModifiedBy>Veronica Parker</cp:lastModifiedBy>
  <cp:revision>1123</cp:revision>
  <cp:lastPrinted>2020-10-18T15:28:37Z</cp:lastPrinted>
  <dcterms:created xsi:type="dcterms:W3CDTF">2020-02-07T23:34:25Z</dcterms:created>
  <dcterms:modified xsi:type="dcterms:W3CDTF">2021-04-28T18:46:58Z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0x010100D914E7CC524621418951E798A26C1086</vt:lpwstr>
  </property>
</Properties>
</file>