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26"/>
  </p:notesMasterIdLst>
  <p:sldIdLst>
    <p:sldId id="256" r:id="rId5"/>
    <p:sldId id="257" r:id="rId6"/>
    <p:sldId id="350" r:id="rId7"/>
    <p:sldId id="351" r:id="rId8"/>
    <p:sldId id="352" r:id="rId9"/>
    <p:sldId id="353" r:id="rId10"/>
    <p:sldId id="354" r:id="rId11"/>
    <p:sldId id="355" r:id="rId12"/>
    <p:sldId id="356" r:id="rId13"/>
    <p:sldId id="357" r:id="rId14"/>
    <p:sldId id="358" r:id="rId15"/>
    <p:sldId id="359" r:id="rId16"/>
    <p:sldId id="360" r:id="rId17"/>
    <p:sldId id="361" r:id="rId18"/>
    <p:sldId id="362" r:id="rId19"/>
    <p:sldId id="363" r:id="rId20"/>
    <p:sldId id="364" r:id="rId21"/>
    <p:sldId id="300" r:id="rId22"/>
    <p:sldId id="365" r:id="rId23"/>
    <p:sldId id="366" r:id="rId24"/>
    <p:sldId id="34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y" initials="K" lastIdx="5" clrIdx="0">
    <p:extLst>
      <p:ext uri="{19B8F6BF-5375-455C-9EA6-DF929625EA0E}">
        <p15:presenceInfo xmlns:p15="http://schemas.microsoft.com/office/powerpoint/2012/main" userId="Krist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DFD07-2832-46B6-9198-9F61B6A2F16B}" type="datetimeFigureOut">
              <a:rPr lang="en-US" smtClean="0"/>
              <a:t>4/7/2021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BB539A-65CC-4D75-A3E1-ACE1D3008BC7}" type="slidenum">
              <a:rPr lang="en-US" smtClean="0"/>
              <a:t>‹#›</a:t>
            </a:fld>
            <a:endParaRPr lang="en-US"/>
          </a:p>
        </p:txBody>
      </p:sp>
    </p:spTree>
    <p:extLst>
      <p:ext uri="{BB962C8B-B14F-4D97-AF65-F5344CB8AC3E}">
        <p14:creationId xmlns:p14="http://schemas.microsoft.com/office/powerpoint/2010/main" val="3689340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BB539A-65CC-4D75-A3E1-ACE1D3008BC7}" type="slidenum">
              <a:rPr lang="en-US" smtClean="0"/>
              <a:t>2</a:t>
            </a:fld>
            <a:endParaRPr lang="en-US"/>
          </a:p>
        </p:txBody>
      </p:sp>
    </p:spTree>
    <p:extLst>
      <p:ext uri="{BB962C8B-B14F-4D97-AF65-F5344CB8AC3E}">
        <p14:creationId xmlns:p14="http://schemas.microsoft.com/office/powerpoint/2010/main" val="2715749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pic>
        <p:nvPicPr>
          <p:cNvPr id="13" name="AEBG_PowerPoint2018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1"/>
            <a:ext cx="12192000" cy="5143499"/>
          </a:xfrm>
          <a:prstGeom prst="rect">
            <a:avLst/>
          </a:prstGeom>
          <a:ln w="12700">
            <a:miter lim="400000"/>
          </a:ln>
        </p:spPr>
      </p:pic>
      <p:sp>
        <p:nvSpPr>
          <p:cNvPr id="11" name="Title Text"/>
          <p:cNvSpPr txBox="1">
            <a:spLocks noGrp="1"/>
          </p:cNvSpPr>
          <p:nvPr>
            <p:ph type="title"/>
          </p:nvPr>
        </p:nvSpPr>
        <p:spPr>
          <a:xfrm>
            <a:off x="1097391" y="4872943"/>
            <a:ext cx="10414000" cy="972344"/>
          </a:xfrm>
          <a:prstGeom prst="rect">
            <a:avLst/>
          </a:prstGeom>
        </p:spPr>
        <p:txBody>
          <a:bodyPr anchor="t"/>
          <a:lstStyle>
            <a:lvl1pPr algn="ctr">
              <a:defRPr>
                <a:solidFill>
                  <a:schemeClr val="bg1"/>
                </a:solidFill>
              </a:defRPr>
            </a:lvl1pPr>
          </a:lstStyle>
          <a:p>
            <a:r>
              <a:rPr dirty="0"/>
              <a:t>Title Text</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1325150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 name="AEBG_PowerPoint20182.png" descr="AEBG_PowerPoint20182.png">
            <a:extLst>
              <a:ext uri="{FF2B5EF4-FFF2-40B4-BE49-F238E27FC236}">
                <a16:creationId xmlns:a16="http://schemas.microsoft.com/office/drawing/2014/main" id="{EAD81273-D7D5-47DA-A909-FC98C5A42048}"/>
              </a:ext>
            </a:extLst>
          </p:cNvPr>
          <p:cNvPicPr>
            <a:picLocks noChangeAspect="1"/>
          </p:cNvPicPr>
          <p:nvPr userDrawn="1"/>
        </p:nvPicPr>
        <p:blipFill>
          <a:blip r:embed="rId2"/>
          <a:stretch>
            <a:fillRect/>
          </a:stretch>
        </p:blipFill>
        <p:spPr>
          <a:xfrm>
            <a:off x="0" y="0"/>
            <a:ext cx="12192000" cy="6858000"/>
          </a:xfrm>
          <a:prstGeom prst="rect">
            <a:avLst/>
          </a:prstGeom>
          <a:ln w="12700">
            <a:miter lim="400000"/>
          </a:ln>
        </p:spPr>
      </p:pic>
    </p:spTree>
    <p:extLst>
      <p:ext uri="{BB962C8B-B14F-4D97-AF65-F5344CB8AC3E}">
        <p14:creationId xmlns:p14="http://schemas.microsoft.com/office/powerpoint/2010/main" val="182706712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AEBG_PowerPoint20182.png" descr="AEBG_PowerPoint20182.png">
            <a:extLst>
              <a:ext uri="{FF2B5EF4-FFF2-40B4-BE49-F238E27FC236}">
                <a16:creationId xmlns:a16="http://schemas.microsoft.com/office/drawing/2014/main" id="{2613A912-2F77-4E81-8901-0E88BC9D8406}"/>
              </a:ext>
            </a:extLst>
          </p:cNvPr>
          <p:cNvPicPr>
            <a:picLocks noChangeAspect="1"/>
          </p:cNvPicPr>
          <p:nvPr userDrawn="1"/>
        </p:nvPicPr>
        <p:blipFill>
          <a:blip r:embed="rId2"/>
          <a:stretch>
            <a:fillRect/>
          </a:stretch>
        </p:blipFill>
        <p:spPr>
          <a:xfrm>
            <a:off x="0" y="0"/>
            <a:ext cx="12192000" cy="6858000"/>
          </a:xfrm>
          <a:prstGeom prst="rect">
            <a:avLst/>
          </a:prstGeom>
          <a:ln w="12700">
            <a:miter lim="400000"/>
          </a:ln>
        </p:spPr>
      </p:pic>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959608-952C-483B-AC74-BEAA6DA69B15}" type="slidenum">
              <a:rPr lang="en-US" smtClean="0"/>
              <a:t>‹#›</a:t>
            </a:fld>
            <a:endParaRPr lang="en-US"/>
          </a:p>
        </p:txBody>
      </p:sp>
    </p:spTree>
    <p:extLst>
      <p:ext uri="{BB962C8B-B14F-4D97-AF65-F5344CB8AC3E}">
        <p14:creationId xmlns:p14="http://schemas.microsoft.com/office/powerpoint/2010/main" val="10095516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44551" y="177800"/>
            <a:ext cx="10502900" cy="1143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844551" y="1574800"/>
            <a:ext cx="10502900" cy="4648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979516" y="6540500"/>
            <a:ext cx="246862"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a:p>
        </p:txBody>
      </p:sp>
    </p:spTree>
    <p:extLst>
      <p:ext uri="{BB962C8B-B14F-4D97-AF65-F5344CB8AC3E}">
        <p14:creationId xmlns:p14="http://schemas.microsoft.com/office/powerpoint/2010/main" val="19065907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spd="med"/>
  <p:hf hdr="0" ftr="0" dt="0"/>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9pPr>
    </p:titleStyle>
    <p:bodyStyle>
      <a:lvl1pPr marL="2381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1pPr>
      <a:lvl2pPr marL="47625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2pPr>
      <a:lvl3pPr marL="71437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3pPr>
      <a:lvl4pPr marL="95250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4pPr>
      <a:lvl5pPr marL="11906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5pPr>
      <a:lvl6pPr marL="142875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6pPr>
      <a:lvl7pPr marL="166687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7pPr>
      <a:lvl8pPr marL="190500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8pPr>
      <a:lvl9pPr marL="21431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en/puzzle-share-question-mark-question-1746546/" TargetMode="Externa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690B3-4730-4B65-A884-2A2CBF664A3B}"/>
              </a:ext>
            </a:extLst>
          </p:cNvPr>
          <p:cNvSpPr>
            <a:spLocks noGrp="1"/>
          </p:cNvSpPr>
          <p:nvPr>
            <p:ph type="title"/>
          </p:nvPr>
        </p:nvSpPr>
        <p:spPr>
          <a:xfrm>
            <a:off x="889000" y="4715395"/>
            <a:ext cx="10414000" cy="972344"/>
          </a:xfrm>
        </p:spPr>
        <p:txBody>
          <a:bodyPr>
            <a:normAutofit fontScale="90000"/>
          </a:bodyPr>
          <a:lstStyle/>
          <a:p>
            <a:r>
              <a:rPr lang="en-US" b="1" dirty="0"/>
              <a:t>CAEP State Priorities</a:t>
            </a:r>
            <a:br>
              <a:rPr lang="en-US" dirty="0"/>
            </a:br>
            <a:endParaRPr lang="en-US" dirty="0"/>
          </a:p>
        </p:txBody>
      </p:sp>
      <p:sp>
        <p:nvSpPr>
          <p:cNvPr id="3" name="TextBox 2">
            <a:extLst>
              <a:ext uri="{FF2B5EF4-FFF2-40B4-BE49-F238E27FC236}">
                <a16:creationId xmlns:a16="http://schemas.microsoft.com/office/drawing/2014/main" id="{85B30797-54C9-4EE1-B6D9-25E561C4510B}"/>
              </a:ext>
            </a:extLst>
          </p:cNvPr>
          <p:cNvSpPr txBox="1"/>
          <p:nvPr/>
        </p:nvSpPr>
        <p:spPr>
          <a:xfrm>
            <a:off x="3859427" y="5368254"/>
            <a:ext cx="4473146"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chemeClr val="bg1"/>
                </a:solidFill>
                <a:effectLst/>
                <a:uFillTx/>
                <a:latin typeface="Helvetica Neue"/>
                <a:ea typeface="Helvetica Neue"/>
                <a:cs typeface="Helvetica Neue"/>
                <a:sym typeface="Helvetica Neue"/>
              </a:rPr>
              <a:t>Neil Kelly – State CAEP Office</a:t>
            </a:r>
          </a:p>
        </p:txBody>
      </p:sp>
    </p:spTree>
    <p:extLst>
      <p:ext uri="{BB962C8B-B14F-4D97-AF65-F5344CB8AC3E}">
        <p14:creationId xmlns:p14="http://schemas.microsoft.com/office/powerpoint/2010/main" val="149075307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7"/>
            <a:ext cx="10515600" cy="1325563"/>
          </a:xfrm>
        </p:spPr>
        <p:txBody>
          <a:bodyPr/>
          <a:lstStyle/>
          <a:p>
            <a:r>
              <a:rPr lang="en-US" dirty="0"/>
              <a:t>Equity</a:t>
            </a:r>
          </a:p>
        </p:txBody>
      </p:sp>
      <p:sp>
        <p:nvSpPr>
          <p:cNvPr id="3" name="Content Placeholder 2"/>
          <p:cNvSpPr>
            <a:spLocks noGrp="1"/>
          </p:cNvSpPr>
          <p:nvPr>
            <p:ph idx="1"/>
          </p:nvPr>
        </p:nvSpPr>
        <p:spPr>
          <a:xfrm>
            <a:off x="444137" y="1943099"/>
            <a:ext cx="10909663" cy="3624263"/>
          </a:xfrm>
        </p:spPr>
        <p:txBody>
          <a:bodyPr>
            <a:normAutofit/>
          </a:bodyPr>
          <a:lstStyle/>
          <a:p>
            <a:pPr marL="0" indent="0">
              <a:buNone/>
            </a:pPr>
            <a:r>
              <a:rPr lang="en-US" sz="3200" dirty="0"/>
              <a:t>Equity is about being fair and impartial with learners, partners, and the communities we serve. Programs aligned to this area may focus on methods for building cultural awareness and responsiveness, addressing equity in the classroom, addressing the achievement gap, or creating access, success, and transfer opportunities for historically disadvantage populations. </a:t>
            </a:r>
          </a:p>
        </p:txBody>
      </p:sp>
      <p:sp>
        <p:nvSpPr>
          <p:cNvPr id="4" name="Slide Number Placeholder 3"/>
          <p:cNvSpPr>
            <a:spLocks noGrp="1"/>
          </p:cNvSpPr>
          <p:nvPr>
            <p:ph type="sldNum" sz="quarter" idx="12"/>
          </p:nvPr>
        </p:nvSpPr>
        <p:spPr/>
        <p:txBody>
          <a:bodyPr/>
          <a:lstStyle/>
          <a:p>
            <a:fld id="{DE959608-952C-483B-AC74-BEAA6DA69B15}" type="slidenum">
              <a:rPr lang="en-US" smtClean="0"/>
              <a:t>10</a:t>
            </a:fld>
            <a:endParaRPr lang="en-US"/>
          </a:p>
        </p:txBody>
      </p:sp>
    </p:spTree>
    <p:extLst>
      <p:ext uri="{BB962C8B-B14F-4D97-AF65-F5344CB8AC3E}">
        <p14:creationId xmlns:p14="http://schemas.microsoft.com/office/powerpoint/2010/main" val="2971524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147" y="843801"/>
            <a:ext cx="10515600" cy="1325563"/>
          </a:xfrm>
        </p:spPr>
        <p:txBody>
          <a:bodyPr/>
          <a:lstStyle/>
          <a:p>
            <a:r>
              <a:rPr lang="en-US" dirty="0"/>
              <a:t>Leadership</a:t>
            </a:r>
          </a:p>
        </p:txBody>
      </p:sp>
      <p:sp>
        <p:nvSpPr>
          <p:cNvPr id="3" name="Content Placeholder 2"/>
          <p:cNvSpPr>
            <a:spLocks noGrp="1"/>
          </p:cNvSpPr>
          <p:nvPr>
            <p:ph idx="1"/>
          </p:nvPr>
        </p:nvSpPr>
        <p:spPr>
          <a:xfrm>
            <a:off x="444137" y="1506583"/>
            <a:ext cx="10909663" cy="4670380"/>
          </a:xfrm>
        </p:spPr>
        <p:txBody>
          <a:bodyPr>
            <a:normAutofit/>
          </a:bodyPr>
          <a:lstStyle/>
          <a:p>
            <a:pPr marL="0" indent="0">
              <a:buNone/>
            </a:pPr>
            <a:r>
              <a:rPr lang="en-US" sz="3200" dirty="0"/>
              <a:t>Leadership deals with important things leaders need to know about successfully managing a consortium or managing an adult education K-12 adult or noncredit agency. Programs aligned to this area might focus on regional and local policies, developing systems, supervision and management of staff, organizational change, leveraging resources, or capacity building. </a:t>
            </a:r>
          </a:p>
        </p:txBody>
      </p:sp>
      <p:sp>
        <p:nvSpPr>
          <p:cNvPr id="4" name="Slide Number Placeholder 3"/>
          <p:cNvSpPr>
            <a:spLocks noGrp="1"/>
          </p:cNvSpPr>
          <p:nvPr>
            <p:ph type="sldNum" sz="quarter" idx="12"/>
          </p:nvPr>
        </p:nvSpPr>
        <p:spPr/>
        <p:txBody>
          <a:bodyPr/>
          <a:lstStyle/>
          <a:p>
            <a:fld id="{DE959608-952C-483B-AC74-BEAA6DA69B15}" type="slidenum">
              <a:rPr lang="en-US" smtClean="0"/>
              <a:t>11</a:t>
            </a:fld>
            <a:endParaRPr lang="en-US"/>
          </a:p>
        </p:txBody>
      </p:sp>
    </p:spTree>
    <p:extLst>
      <p:ext uri="{BB962C8B-B14F-4D97-AF65-F5344CB8AC3E}">
        <p14:creationId xmlns:p14="http://schemas.microsoft.com/office/powerpoint/2010/main" val="2209225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7"/>
            <a:ext cx="10515600" cy="1325563"/>
          </a:xfrm>
        </p:spPr>
        <p:txBody>
          <a:bodyPr/>
          <a:lstStyle/>
          <a:p>
            <a:r>
              <a:rPr lang="en-US" dirty="0"/>
              <a:t>Learner Transition</a:t>
            </a:r>
          </a:p>
        </p:txBody>
      </p:sp>
      <p:sp>
        <p:nvSpPr>
          <p:cNvPr id="3" name="Content Placeholder 2"/>
          <p:cNvSpPr>
            <a:spLocks noGrp="1"/>
          </p:cNvSpPr>
          <p:nvPr>
            <p:ph idx="1"/>
          </p:nvPr>
        </p:nvSpPr>
        <p:spPr>
          <a:xfrm>
            <a:off x="444137" y="1506583"/>
            <a:ext cx="10909663" cy="4670380"/>
          </a:xfrm>
        </p:spPr>
        <p:txBody>
          <a:bodyPr>
            <a:normAutofit/>
          </a:bodyPr>
          <a:lstStyle/>
          <a:p>
            <a:pPr marL="0" indent="0">
              <a:buNone/>
            </a:pPr>
            <a:r>
              <a:rPr lang="en-US" sz="3200" dirty="0"/>
              <a:t>Moving learners along in educational, career, or other paths is one measure of how we determine success. Programs aligned to this area may focus on college and career pathways, transition supports, or counseling and support services. Some examples include short-term CTE, integrated education and training, dual enrollment, pre-apprenticeship, bridges and boot camps, and mirrored courses.</a:t>
            </a:r>
          </a:p>
        </p:txBody>
      </p:sp>
      <p:sp>
        <p:nvSpPr>
          <p:cNvPr id="4" name="Slide Number Placeholder 3"/>
          <p:cNvSpPr>
            <a:spLocks noGrp="1"/>
          </p:cNvSpPr>
          <p:nvPr>
            <p:ph type="sldNum" sz="quarter" idx="12"/>
          </p:nvPr>
        </p:nvSpPr>
        <p:spPr/>
        <p:txBody>
          <a:bodyPr/>
          <a:lstStyle/>
          <a:p>
            <a:fld id="{DE959608-952C-483B-AC74-BEAA6DA69B15}" type="slidenum">
              <a:rPr lang="en-US" smtClean="0"/>
              <a:t>12</a:t>
            </a:fld>
            <a:endParaRPr lang="en-US"/>
          </a:p>
        </p:txBody>
      </p:sp>
    </p:spTree>
    <p:extLst>
      <p:ext uri="{BB962C8B-B14F-4D97-AF65-F5344CB8AC3E}">
        <p14:creationId xmlns:p14="http://schemas.microsoft.com/office/powerpoint/2010/main" val="2088418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7"/>
            <a:ext cx="10515600" cy="1325563"/>
          </a:xfrm>
        </p:spPr>
        <p:txBody>
          <a:bodyPr/>
          <a:lstStyle/>
          <a:p>
            <a:r>
              <a:rPr lang="en-US" dirty="0"/>
              <a:t>Marketing</a:t>
            </a:r>
          </a:p>
        </p:txBody>
      </p:sp>
      <p:sp>
        <p:nvSpPr>
          <p:cNvPr id="3" name="Content Placeholder 2"/>
          <p:cNvSpPr>
            <a:spLocks noGrp="1"/>
          </p:cNvSpPr>
          <p:nvPr>
            <p:ph idx="1"/>
          </p:nvPr>
        </p:nvSpPr>
        <p:spPr>
          <a:xfrm>
            <a:off x="444137" y="1506583"/>
            <a:ext cx="10909663" cy="4670380"/>
          </a:xfrm>
        </p:spPr>
        <p:txBody>
          <a:bodyPr>
            <a:normAutofit/>
          </a:bodyPr>
          <a:lstStyle/>
          <a:p>
            <a:pPr marL="0" indent="0">
              <a:buNone/>
            </a:pPr>
            <a:r>
              <a:rPr lang="en-US" sz="3200" dirty="0"/>
              <a:t>Marketing programs and learner recruitment are ongoing responsibilities for consortium members. It is also vital that local communities understand and support regional consortia. Programs aligned to this area should share successful marketing strategies and practices, such as employing social media in marketing, budgeting for marketing, using data to target marking efforts, or strategies for keeping marketing current and effective.</a:t>
            </a:r>
          </a:p>
        </p:txBody>
      </p:sp>
      <p:sp>
        <p:nvSpPr>
          <p:cNvPr id="4" name="Slide Number Placeholder 3"/>
          <p:cNvSpPr>
            <a:spLocks noGrp="1"/>
          </p:cNvSpPr>
          <p:nvPr>
            <p:ph type="sldNum" sz="quarter" idx="12"/>
          </p:nvPr>
        </p:nvSpPr>
        <p:spPr/>
        <p:txBody>
          <a:bodyPr/>
          <a:lstStyle/>
          <a:p>
            <a:fld id="{DE959608-952C-483B-AC74-BEAA6DA69B15}" type="slidenum">
              <a:rPr lang="en-US" smtClean="0"/>
              <a:t>13</a:t>
            </a:fld>
            <a:endParaRPr lang="en-US"/>
          </a:p>
        </p:txBody>
      </p:sp>
    </p:spTree>
    <p:extLst>
      <p:ext uri="{BB962C8B-B14F-4D97-AF65-F5344CB8AC3E}">
        <p14:creationId xmlns:p14="http://schemas.microsoft.com/office/powerpoint/2010/main" val="3529167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716" y="843801"/>
            <a:ext cx="10515600" cy="1325563"/>
          </a:xfrm>
        </p:spPr>
        <p:txBody>
          <a:bodyPr/>
          <a:lstStyle/>
          <a:p>
            <a:r>
              <a:rPr lang="en-US" dirty="0"/>
              <a:t>Program Development</a:t>
            </a:r>
          </a:p>
        </p:txBody>
      </p:sp>
      <p:sp>
        <p:nvSpPr>
          <p:cNvPr id="3" name="Content Placeholder 2"/>
          <p:cNvSpPr>
            <a:spLocks noGrp="1"/>
          </p:cNvSpPr>
          <p:nvPr>
            <p:ph idx="1"/>
          </p:nvPr>
        </p:nvSpPr>
        <p:spPr>
          <a:xfrm>
            <a:off x="444137" y="1506583"/>
            <a:ext cx="10909663" cy="4670380"/>
          </a:xfrm>
        </p:spPr>
        <p:txBody>
          <a:bodyPr>
            <a:normAutofit/>
          </a:bodyPr>
          <a:lstStyle/>
          <a:p>
            <a:pPr marL="0" indent="0">
              <a:buNone/>
            </a:pPr>
            <a:r>
              <a:rPr lang="en-US" sz="3200" dirty="0"/>
              <a:t>Constant program improvement is at the core of building stronger and relevant consortia and agencies. Programs in this area could focus on any of the approved CAEP program areas, annual and 3-year planning, building partnerships, leveraging funding, or implementing specialized programs, such as programs built around the immigrant integration framework. </a:t>
            </a:r>
          </a:p>
        </p:txBody>
      </p:sp>
      <p:sp>
        <p:nvSpPr>
          <p:cNvPr id="4" name="Slide Number Placeholder 3"/>
          <p:cNvSpPr>
            <a:spLocks noGrp="1"/>
          </p:cNvSpPr>
          <p:nvPr>
            <p:ph type="sldNum" sz="quarter" idx="12"/>
          </p:nvPr>
        </p:nvSpPr>
        <p:spPr/>
        <p:txBody>
          <a:bodyPr/>
          <a:lstStyle/>
          <a:p>
            <a:fld id="{DE959608-952C-483B-AC74-BEAA6DA69B15}" type="slidenum">
              <a:rPr lang="en-US" smtClean="0"/>
              <a:t>14</a:t>
            </a:fld>
            <a:endParaRPr lang="en-US"/>
          </a:p>
        </p:txBody>
      </p:sp>
    </p:spTree>
    <p:extLst>
      <p:ext uri="{BB962C8B-B14F-4D97-AF65-F5344CB8AC3E}">
        <p14:creationId xmlns:p14="http://schemas.microsoft.com/office/powerpoint/2010/main" val="780467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43801"/>
            <a:ext cx="10515600" cy="1325563"/>
          </a:xfrm>
        </p:spPr>
        <p:txBody>
          <a:bodyPr/>
          <a:lstStyle/>
          <a:p>
            <a:r>
              <a:rPr lang="en-US" dirty="0"/>
              <a:t>Program Evaluation</a:t>
            </a:r>
          </a:p>
        </p:txBody>
      </p:sp>
      <p:sp>
        <p:nvSpPr>
          <p:cNvPr id="3" name="Content Placeholder 2"/>
          <p:cNvSpPr>
            <a:spLocks noGrp="1"/>
          </p:cNvSpPr>
          <p:nvPr>
            <p:ph idx="1"/>
          </p:nvPr>
        </p:nvSpPr>
        <p:spPr>
          <a:xfrm>
            <a:off x="524684" y="2074114"/>
            <a:ext cx="10909663" cy="3052762"/>
          </a:xfrm>
        </p:spPr>
        <p:txBody>
          <a:bodyPr>
            <a:normAutofit/>
          </a:bodyPr>
          <a:lstStyle/>
          <a:p>
            <a:pPr marL="0" indent="0">
              <a:buNone/>
            </a:pPr>
            <a:r>
              <a:rPr lang="en-US" sz="3200" dirty="0"/>
              <a:t>Ongoing assessment of programs is at the core of building stronger and relevant consortia and agencies. Programs aligned to this area could focus on using data to inform consortia annual and 3-year planning, programming, and instruction, evaluation design, or engaging stakeholders in the evaluation process. </a:t>
            </a:r>
          </a:p>
        </p:txBody>
      </p:sp>
      <p:sp>
        <p:nvSpPr>
          <p:cNvPr id="4" name="Slide Number Placeholder 3"/>
          <p:cNvSpPr>
            <a:spLocks noGrp="1"/>
          </p:cNvSpPr>
          <p:nvPr>
            <p:ph type="sldNum" sz="quarter" idx="12"/>
          </p:nvPr>
        </p:nvSpPr>
        <p:spPr/>
        <p:txBody>
          <a:bodyPr/>
          <a:lstStyle/>
          <a:p>
            <a:fld id="{DE959608-952C-483B-AC74-BEAA6DA69B15}" type="slidenum">
              <a:rPr lang="en-US" smtClean="0"/>
              <a:t>15</a:t>
            </a:fld>
            <a:endParaRPr lang="en-US"/>
          </a:p>
        </p:txBody>
      </p:sp>
    </p:spTree>
    <p:extLst>
      <p:ext uri="{BB962C8B-B14F-4D97-AF65-F5344CB8AC3E}">
        <p14:creationId xmlns:p14="http://schemas.microsoft.com/office/powerpoint/2010/main" val="2832094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5177"/>
            <a:ext cx="10515600" cy="1325563"/>
          </a:xfrm>
        </p:spPr>
        <p:txBody>
          <a:bodyPr/>
          <a:lstStyle/>
          <a:p>
            <a:r>
              <a:rPr lang="en-US" dirty="0"/>
              <a:t>Technology and Distance Learning</a:t>
            </a:r>
          </a:p>
        </p:txBody>
      </p:sp>
      <p:sp>
        <p:nvSpPr>
          <p:cNvPr id="3" name="Content Placeholder 2"/>
          <p:cNvSpPr>
            <a:spLocks noGrp="1"/>
          </p:cNvSpPr>
          <p:nvPr>
            <p:ph idx="1"/>
          </p:nvPr>
        </p:nvSpPr>
        <p:spPr>
          <a:xfrm>
            <a:off x="444137" y="1506583"/>
            <a:ext cx="10909663" cy="4670380"/>
          </a:xfrm>
        </p:spPr>
        <p:txBody>
          <a:bodyPr>
            <a:normAutofit/>
          </a:bodyPr>
          <a:lstStyle/>
          <a:p>
            <a:pPr marL="0" indent="0">
              <a:buNone/>
            </a:pPr>
            <a:r>
              <a:rPr lang="en-US" sz="3200" dirty="0"/>
              <a:t>This state priority focuses on the integration of technology into the educational and work environments as well as the implementation of blended or distance learning programs. Programs aligned to this area might include anything relating to reaching and serving adult learners at a distance, whether synchronously or asynchronously. Programs might also relate to a technology goal(s) that agencies or consortium have identified and implemented. </a:t>
            </a:r>
          </a:p>
        </p:txBody>
      </p:sp>
      <p:sp>
        <p:nvSpPr>
          <p:cNvPr id="4" name="Slide Number Placeholder 3"/>
          <p:cNvSpPr>
            <a:spLocks noGrp="1"/>
          </p:cNvSpPr>
          <p:nvPr>
            <p:ph type="sldNum" sz="quarter" idx="12"/>
          </p:nvPr>
        </p:nvSpPr>
        <p:spPr/>
        <p:txBody>
          <a:bodyPr/>
          <a:lstStyle/>
          <a:p>
            <a:fld id="{DE959608-952C-483B-AC74-BEAA6DA69B15}" type="slidenum">
              <a:rPr lang="en-US" smtClean="0"/>
              <a:t>16</a:t>
            </a:fld>
            <a:endParaRPr lang="en-US"/>
          </a:p>
        </p:txBody>
      </p:sp>
    </p:spTree>
    <p:extLst>
      <p:ext uri="{BB962C8B-B14F-4D97-AF65-F5344CB8AC3E}">
        <p14:creationId xmlns:p14="http://schemas.microsoft.com/office/powerpoint/2010/main" val="2752620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0709"/>
            <a:ext cx="10515600" cy="1325563"/>
          </a:xfrm>
        </p:spPr>
        <p:txBody>
          <a:bodyPr/>
          <a:lstStyle/>
          <a:p>
            <a:r>
              <a:rPr lang="en-US" dirty="0"/>
              <a:t>Planning &amp; Effectiveness</a:t>
            </a:r>
          </a:p>
        </p:txBody>
      </p:sp>
      <p:sp>
        <p:nvSpPr>
          <p:cNvPr id="3" name="Content Placeholder 2"/>
          <p:cNvSpPr>
            <a:spLocks noGrp="1"/>
          </p:cNvSpPr>
          <p:nvPr>
            <p:ph idx="1"/>
          </p:nvPr>
        </p:nvSpPr>
        <p:spPr>
          <a:xfrm>
            <a:off x="574766" y="1785258"/>
            <a:ext cx="10779034" cy="4391706"/>
          </a:xfrm>
        </p:spPr>
        <p:txBody>
          <a:bodyPr>
            <a:normAutofit lnSpcReduction="10000"/>
          </a:bodyPr>
          <a:lstStyle/>
          <a:p>
            <a:endParaRPr lang="en-US" sz="3600" dirty="0"/>
          </a:p>
          <a:p>
            <a:r>
              <a:rPr lang="en-US" sz="3600" dirty="0"/>
              <a:t>3-Year Plans</a:t>
            </a:r>
          </a:p>
          <a:p>
            <a:r>
              <a:rPr lang="en-US" sz="3600" dirty="0"/>
              <a:t>Consortium and member effectiveness</a:t>
            </a:r>
          </a:p>
          <a:p>
            <a:r>
              <a:rPr lang="en-US" sz="3600" dirty="0"/>
              <a:t>Governance</a:t>
            </a:r>
          </a:p>
          <a:p>
            <a:r>
              <a:rPr lang="en-US" sz="3600" dirty="0"/>
              <a:t>Proposed legislation – data review &amp; carry-over of CAEP funds</a:t>
            </a:r>
          </a:p>
          <a:p>
            <a:endParaRPr lang="en-US" sz="4000" dirty="0"/>
          </a:p>
        </p:txBody>
      </p:sp>
      <p:sp>
        <p:nvSpPr>
          <p:cNvPr id="4" name="Slide Number Placeholder 3"/>
          <p:cNvSpPr>
            <a:spLocks noGrp="1"/>
          </p:cNvSpPr>
          <p:nvPr>
            <p:ph type="sldNum" sz="quarter" idx="12"/>
          </p:nvPr>
        </p:nvSpPr>
        <p:spPr/>
        <p:txBody>
          <a:bodyPr/>
          <a:lstStyle/>
          <a:p>
            <a:fld id="{DE959608-952C-483B-AC74-BEAA6DA69B15}" type="slidenum">
              <a:rPr lang="en-US" smtClean="0"/>
              <a:t>17</a:t>
            </a:fld>
            <a:endParaRPr lang="en-US"/>
          </a:p>
        </p:txBody>
      </p:sp>
    </p:spTree>
    <p:extLst>
      <p:ext uri="{BB962C8B-B14F-4D97-AF65-F5344CB8AC3E}">
        <p14:creationId xmlns:p14="http://schemas.microsoft.com/office/powerpoint/2010/main" val="890619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title"/>
          </p:nvPr>
        </p:nvSpPr>
        <p:spPr>
          <a:xfrm>
            <a:off x="838200" y="930584"/>
            <a:ext cx="10515600" cy="895041"/>
          </a:xfrm>
        </p:spPr>
        <p:txBody>
          <a:bodyPr/>
          <a:lstStyle/>
          <a:p>
            <a:r>
              <a:rPr lang="en-US" dirty="0"/>
              <a:t>Questions</a:t>
            </a:r>
          </a:p>
        </p:txBody>
      </p:sp>
      <p:sp>
        <p:nvSpPr>
          <p:cNvPr id="2" name="Slide Number Placeholder 1"/>
          <p:cNvSpPr>
            <a:spLocks noGrp="1"/>
          </p:cNvSpPr>
          <p:nvPr>
            <p:ph type="sldNum" sz="quarter" idx="12"/>
          </p:nvPr>
        </p:nvSpPr>
        <p:spPr/>
        <p:txBody>
          <a:bodyPr/>
          <a:lstStyle/>
          <a:p>
            <a:fld id="{DE959608-952C-483B-AC74-BEAA6DA69B15}" type="slidenum">
              <a:rPr lang="en-US" smtClean="0"/>
              <a:t>18</a:t>
            </a:fld>
            <a:endParaRPr lang="en-US"/>
          </a:p>
        </p:txBody>
      </p:sp>
      <p:pic>
        <p:nvPicPr>
          <p:cNvPr id="11" name="Content Placeholder 10">
            <a:extLst>
              <a:ext uri="{FF2B5EF4-FFF2-40B4-BE49-F238E27FC236}">
                <a16:creationId xmlns:a16="http://schemas.microsoft.com/office/drawing/2014/main" id="{D1519E9D-D01E-4037-A669-A0546A4A5274}"/>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20331" y="1825625"/>
            <a:ext cx="4351338" cy="4351338"/>
          </a:xfrm>
        </p:spPr>
      </p:pic>
    </p:spTree>
    <p:extLst>
      <p:ext uri="{BB962C8B-B14F-4D97-AF65-F5344CB8AC3E}">
        <p14:creationId xmlns:p14="http://schemas.microsoft.com/office/powerpoint/2010/main" val="57334682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2509"/>
            <a:ext cx="10515600" cy="1325563"/>
          </a:xfrm>
        </p:spPr>
        <p:txBody>
          <a:bodyPr>
            <a:normAutofit/>
          </a:bodyPr>
          <a:lstStyle/>
          <a:p>
            <a:r>
              <a:rPr lang="en-US" dirty="0"/>
              <a:t>Upcoming CAEP State Priority Webinars </a:t>
            </a:r>
          </a:p>
        </p:txBody>
      </p:sp>
      <p:sp>
        <p:nvSpPr>
          <p:cNvPr id="3" name="Content Placeholder 2"/>
          <p:cNvSpPr>
            <a:spLocks noGrp="1"/>
          </p:cNvSpPr>
          <p:nvPr>
            <p:ph idx="1"/>
          </p:nvPr>
        </p:nvSpPr>
        <p:spPr>
          <a:xfrm>
            <a:off x="406997" y="1708047"/>
            <a:ext cx="11391900" cy="4752974"/>
          </a:xfrm>
        </p:spPr>
        <p:txBody>
          <a:bodyPr/>
          <a:lstStyle/>
          <a:p>
            <a:r>
              <a:rPr lang="en-US" sz="2000" dirty="0">
                <a:latin typeface="+mn-lt"/>
              </a:rPr>
              <a:t>4/20/21: </a:t>
            </a:r>
            <a:r>
              <a:rPr lang="en-US" sz="2000" b="0" i="0" dirty="0">
                <a:solidFill>
                  <a:srgbClr val="000000"/>
                </a:solidFill>
                <a:effectLst/>
                <a:latin typeface="+mn-lt"/>
              </a:rPr>
              <a:t>What’s </a:t>
            </a:r>
            <a:r>
              <a:rPr lang="en-US" sz="2000" b="0" i="0" dirty="0" err="1">
                <a:solidFill>
                  <a:srgbClr val="000000"/>
                </a:solidFill>
                <a:effectLst/>
                <a:latin typeface="+mn-lt"/>
              </a:rPr>
              <a:t>NonCredit</a:t>
            </a:r>
            <a:r>
              <a:rPr lang="en-US" sz="2000" b="0" i="0" dirty="0">
                <a:solidFill>
                  <a:srgbClr val="000000"/>
                </a:solidFill>
                <a:effectLst/>
                <a:latin typeface="+mn-lt"/>
              </a:rPr>
              <a:t> Coding Got to Do with It: Getting the Most Out of Your Data (Program Evaluation)</a:t>
            </a:r>
          </a:p>
          <a:p>
            <a:r>
              <a:rPr lang="en-US" sz="2000" dirty="0">
                <a:latin typeface="+mn-lt"/>
              </a:rPr>
              <a:t>4/27/21: </a:t>
            </a:r>
            <a:r>
              <a:rPr lang="en-US" sz="2000" b="0" i="0" dirty="0">
                <a:solidFill>
                  <a:srgbClr val="000000"/>
                </a:solidFill>
                <a:effectLst/>
                <a:latin typeface="+mn-lt"/>
              </a:rPr>
              <a:t>Get Ready for AEP 2021: New Features and Updates to the Adult Education Pipeline Dashboard (Program Evaluation)</a:t>
            </a:r>
          </a:p>
          <a:p>
            <a:r>
              <a:rPr lang="en-US" sz="2000" dirty="0">
                <a:latin typeface="+mn-lt"/>
              </a:rPr>
              <a:t>4/28/21: CAEP Data Dive (Program Evaluation)</a:t>
            </a:r>
          </a:p>
          <a:p>
            <a:r>
              <a:rPr lang="en-US" sz="2000" dirty="0">
                <a:latin typeface="+mn-lt"/>
              </a:rPr>
              <a:t>4/30/21: </a:t>
            </a:r>
            <a:r>
              <a:rPr lang="en-US" sz="2000" b="0" i="0" dirty="0">
                <a:solidFill>
                  <a:srgbClr val="000000"/>
                </a:solidFill>
                <a:effectLst/>
                <a:latin typeface="+mn-lt"/>
              </a:rPr>
              <a:t>Understanding and Using the Adult Education Pipeline (AEP) Dashboard for Continuous Improvement (Program Evaluation)</a:t>
            </a:r>
          </a:p>
          <a:p>
            <a:r>
              <a:rPr lang="en-US" sz="2000" dirty="0">
                <a:latin typeface="+mn-lt"/>
              </a:rPr>
              <a:t>5/5/21: </a:t>
            </a:r>
            <a:r>
              <a:rPr lang="en-US" sz="2000" b="0" i="0" dirty="0">
                <a:solidFill>
                  <a:srgbClr val="000000"/>
                </a:solidFill>
                <a:effectLst/>
                <a:latin typeface="+mn-lt"/>
              </a:rPr>
              <a:t>Three-year Consortium Planning Using the AEP Dashboard (Program Evaluation)</a:t>
            </a:r>
          </a:p>
          <a:p>
            <a:r>
              <a:rPr lang="en-US" sz="2000" dirty="0">
                <a:latin typeface="+mn-lt"/>
              </a:rPr>
              <a:t>5/7/21: Utilizing SB554 Deeper Dive (Learner Transition)</a:t>
            </a:r>
          </a:p>
          <a:p>
            <a:endParaRPr lang="en-US" dirty="0">
              <a:latin typeface="+mn-lt"/>
            </a:endParaRPr>
          </a:p>
        </p:txBody>
      </p:sp>
      <p:sp>
        <p:nvSpPr>
          <p:cNvPr id="4" name="Slide Number Placeholder 3"/>
          <p:cNvSpPr>
            <a:spLocks noGrp="1"/>
          </p:cNvSpPr>
          <p:nvPr>
            <p:ph type="sldNum" sz="quarter" idx="12"/>
          </p:nvPr>
        </p:nvSpPr>
        <p:spPr/>
        <p:txBody>
          <a:bodyPr/>
          <a:lstStyle/>
          <a:p>
            <a:fld id="{DE959608-952C-483B-AC74-BEAA6DA69B15}" type="slidenum">
              <a:rPr lang="en-US" smtClean="0"/>
              <a:t>19</a:t>
            </a:fld>
            <a:endParaRPr lang="en-US"/>
          </a:p>
        </p:txBody>
      </p:sp>
    </p:spTree>
    <p:extLst>
      <p:ext uri="{BB962C8B-B14F-4D97-AF65-F5344CB8AC3E}">
        <p14:creationId xmlns:p14="http://schemas.microsoft.com/office/powerpoint/2010/main" val="3835128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482138" y="500062"/>
            <a:ext cx="9184678" cy="1325563"/>
          </a:xfrm>
        </p:spPr>
        <p:txBody>
          <a:bodyPr/>
          <a:lstStyle/>
          <a:p>
            <a:pPr algn="l"/>
            <a:r>
              <a:rPr lang="en-US" dirty="0"/>
              <a:t>Agenda</a:t>
            </a:r>
          </a:p>
        </p:txBody>
      </p:sp>
      <p:sp>
        <p:nvSpPr>
          <p:cNvPr id="3" name="Content Placeholder 2">
            <a:extLst>
              <a:ext uri="{FF2B5EF4-FFF2-40B4-BE49-F238E27FC236}">
                <a16:creationId xmlns:a16="http://schemas.microsoft.com/office/drawing/2014/main" id="{CD9C0D39-5F8D-4986-889D-E1ECB30756F8}"/>
              </a:ext>
            </a:extLst>
          </p:cNvPr>
          <p:cNvSpPr>
            <a:spLocks noGrp="1"/>
          </p:cNvSpPr>
          <p:nvPr>
            <p:ph idx="1"/>
          </p:nvPr>
        </p:nvSpPr>
        <p:spPr>
          <a:xfrm>
            <a:off x="482138" y="1637211"/>
            <a:ext cx="11269596" cy="4447705"/>
          </a:xfrm>
        </p:spPr>
        <p:txBody>
          <a:bodyPr>
            <a:noAutofit/>
          </a:bodyPr>
          <a:lstStyle/>
          <a:p>
            <a:pPr>
              <a:spcBef>
                <a:spcPts val="0"/>
              </a:spcBef>
            </a:pPr>
            <a:r>
              <a:rPr lang="en-US" sz="3600" dirty="0"/>
              <a:t>Purpose of today’s webinar</a:t>
            </a:r>
          </a:p>
          <a:p>
            <a:pPr>
              <a:spcBef>
                <a:spcPts val="0"/>
              </a:spcBef>
            </a:pPr>
            <a:r>
              <a:rPr lang="en-US" sz="3600" dirty="0"/>
              <a:t>Review of the State level goals &amp; initiatives</a:t>
            </a:r>
          </a:p>
          <a:p>
            <a:pPr>
              <a:spcBef>
                <a:spcPts val="0"/>
              </a:spcBef>
            </a:pPr>
            <a:r>
              <a:rPr lang="en-US" sz="3600" dirty="0"/>
              <a:t>Discussion of shared goals with adult education</a:t>
            </a:r>
          </a:p>
          <a:p>
            <a:pPr>
              <a:spcBef>
                <a:spcPts val="0"/>
              </a:spcBef>
            </a:pPr>
            <a:r>
              <a:rPr lang="en-US" sz="3600" dirty="0"/>
              <a:t>Review of the state priority areas </a:t>
            </a:r>
          </a:p>
          <a:p>
            <a:pPr>
              <a:spcBef>
                <a:spcPts val="0"/>
              </a:spcBef>
            </a:pPr>
            <a:r>
              <a:rPr lang="en-US" sz="3600" dirty="0"/>
              <a:t>Connecting priority areas to planning &amp; effectiveness</a:t>
            </a:r>
          </a:p>
          <a:p>
            <a:pPr>
              <a:spcBef>
                <a:spcPts val="0"/>
              </a:spcBef>
            </a:pPr>
            <a:r>
              <a:rPr lang="en-US" sz="3600" dirty="0"/>
              <a:t>Questions</a:t>
            </a:r>
          </a:p>
          <a:p>
            <a:pPr>
              <a:spcBef>
                <a:spcPts val="0"/>
              </a:spcBef>
            </a:pPr>
            <a:r>
              <a:rPr lang="en-US" sz="3600" dirty="0"/>
              <a:t>Upcoming Webinars</a:t>
            </a:r>
          </a:p>
        </p:txBody>
      </p:sp>
      <p:sp>
        <p:nvSpPr>
          <p:cNvPr id="4" name="Slide Number Placeholder 3"/>
          <p:cNvSpPr>
            <a:spLocks noGrp="1"/>
          </p:cNvSpPr>
          <p:nvPr>
            <p:ph type="sldNum" sz="quarter" idx="12"/>
          </p:nvPr>
        </p:nvSpPr>
        <p:spPr/>
        <p:txBody>
          <a:bodyPr/>
          <a:lstStyle/>
          <a:p>
            <a:fld id="{DE959608-952C-483B-AC74-BEAA6DA69B15}" type="slidenum">
              <a:rPr lang="en-US" smtClean="0"/>
              <a:t>2</a:t>
            </a:fld>
            <a:endParaRPr lang="en-US"/>
          </a:p>
        </p:txBody>
      </p:sp>
    </p:spTree>
    <p:extLst>
      <p:ext uri="{BB962C8B-B14F-4D97-AF65-F5344CB8AC3E}">
        <p14:creationId xmlns:p14="http://schemas.microsoft.com/office/powerpoint/2010/main" val="2457029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147" y="420584"/>
            <a:ext cx="10515600" cy="1325563"/>
          </a:xfrm>
        </p:spPr>
        <p:txBody>
          <a:bodyPr>
            <a:normAutofit/>
          </a:bodyPr>
          <a:lstStyle/>
          <a:p>
            <a:r>
              <a:rPr lang="en-US" dirty="0"/>
              <a:t>Upcoming CAEP State Priority Webinars </a:t>
            </a:r>
          </a:p>
        </p:txBody>
      </p:sp>
      <p:sp>
        <p:nvSpPr>
          <p:cNvPr id="3" name="Content Placeholder 2"/>
          <p:cNvSpPr>
            <a:spLocks noGrp="1"/>
          </p:cNvSpPr>
          <p:nvPr>
            <p:ph idx="1"/>
          </p:nvPr>
        </p:nvSpPr>
        <p:spPr>
          <a:xfrm>
            <a:off x="406997" y="1352550"/>
            <a:ext cx="11584978" cy="5356121"/>
          </a:xfrm>
        </p:spPr>
        <p:txBody>
          <a:bodyPr>
            <a:normAutofit/>
          </a:bodyPr>
          <a:lstStyle/>
          <a:p>
            <a:r>
              <a:rPr lang="en-US" sz="2000" dirty="0">
                <a:latin typeface="+mn-lt"/>
              </a:rPr>
              <a:t>5/12/21: </a:t>
            </a:r>
            <a:r>
              <a:rPr lang="en-US" sz="2000" b="0" i="0" dirty="0">
                <a:solidFill>
                  <a:srgbClr val="000000"/>
                </a:solidFill>
                <a:effectLst/>
                <a:latin typeface="+mn-lt"/>
              </a:rPr>
              <a:t>Why Do My Data Reports Look Different:  AEP Dashboard and CASAS </a:t>
            </a:r>
            <a:r>
              <a:rPr lang="en-US" sz="2000" b="0" i="0" dirty="0" err="1">
                <a:solidFill>
                  <a:srgbClr val="000000"/>
                </a:solidFill>
                <a:effectLst/>
                <a:latin typeface="+mn-lt"/>
              </a:rPr>
              <a:t>TopsPro</a:t>
            </a:r>
            <a:r>
              <a:rPr lang="en-US" sz="2000" b="0" i="0" dirty="0">
                <a:solidFill>
                  <a:srgbClr val="000000"/>
                </a:solidFill>
                <a:effectLst/>
                <a:latin typeface="+mn-lt"/>
              </a:rPr>
              <a:t> Enterprise (Program Evaluation)</a:t>
            </a:r>
          </a:p>
          <a:p>
            <a:r>
              <a:rPr lang="en-US" sz="2000" dirty="0">
                <a:latin typeface="+mn-lt"/>
              </a:rPr>
              <a:t>5/14/21: </a:t>
            </a:r>
            <a:r>
              <a:rPr lang="en-US" sz="2000" b="0" i="0" dirty="0">
                <a:solidFill>
                  <a:srgbClr val="000000"/>
                </a:solidFill>
                <a:effectLst/>
                <a:latin typeface="+mn-lt"/>
              </a:rPr>
              <a:t>Regional Recruitmen</a:t>
            </a:r>
            <a:r>
              <a:rPr lang="en-US" sz="2000" dirty="0">
                <a:latin typeface="+mn-lt"/>
              </a:rPr>
              <a:t>t Deeper Dive </a:t>
            </a:r>
            <a:r>
              <a:rPr lang="en-US" sz="2000" b="0" i="0" dirty="0">
                <a:solidFill>
                  <a:srgbClr val="000000"/>
                </a:solidFill>
                <a:effectLst/>
                <a:latin typeface="+mn-lt"/>
              </a:rPr>
              <a:t>(Marketing)</a:t>
            </a:r>
          </a:p>
          <a:p>
            <a:r>
              <a:rPr lang="en-US" sz="2000" dirty="0">
                <a:latin typeface="+mn-lt"/>
              </a:rPr>
              <a:t>5/18/21: Barriers to Education (Equity)</a:t>
            </a:r>
          </a:p>
          <a:p>
            <a:r>
              <a:rPr lang="en-US" sz="2000" dirty="0">
                <a:latin typeface="+mn-lt"/>
              </a:rPr>
              <a:t>5/19/21: </a:t>
            </a:r>
            <a:r>
              <a:rPr lang="en-US" sz="2000" b="0" i="0" dirty="0">
                <a:solidFill>
                  <a:srgbClr val="000000"/>
                </a:solidFill>
                <a:effectLst/>
                <a:latin typeface="Roboto"/>
              </a:rPr>
              <a:t>What’s it all About: CB 21, NRS Educational Functioning Levels, and Curriculum Alignment</a:t>
            </a:r>
            <a:r>
              <a:rPr lang="en-US" sz="2000" b="0" i="0" dirty="0">
                <a:solidFill>
                  <a:srgbClr val="000000"/>
                </a:solidFill>
                <a:effectLst/>
                <a:latin typeface="+mn-lt"/>
              </a:rPr>
              <a:t> (Program Evaluation)</a:t>
            </a:r>
          </a:p>
          <a:p>
            <a:r>
              <a:rPr lang="en-US" sz="2000" dirty="0">
                <a:latin typeface="+mn-lt"/>
              </a:rPr>
              <a:t>5/21/21: </a:t>
            </a:r>
            <a:r>
              <a:rPr lang="en-US" sz="2000" b="0" i="0" dirty="0">
                <a:solidFill>
                  <a:srgbClr val="000000"/>
                </a:solidFill>
                <a:effectLst/>
                <a:latin typeface="+mn-lt"/>
              </a:rPr>
              <a:t>Role of Adult Education in Economic Recovery (Program Development)</a:t>
            </a:r>
          </a:p>
          <a:p>
            <a:r>
              <a:rPr lang="en-US" sz="2000" dirty="0">
                <a:latin typeface="+mn-lt"/>
              </a:rPr>
              <a:t>5/25/21: Performance Goals (Program Evaluation)</a:t>
            </a:r>
          </a:p>
          <a:p>
            <a:r>
              <a:rPr lang="en-US" sz="2000" dirty="0">
                <a:latin typeface="+mn-lt"/>
              </a:rPr>
              <a:t>TBD: “Beyond Emergency Remote Teaching: Strategies and Resources to Promote Collaboration and Equity for Effective, Sustainable, Technology-driven Instruction.” (Curriculum)</a:t>
            </a:r>
          </a:p>
          <a:p>
            <a:endParaRPr lang="en-US" dirty="0">
              <a:latin typeface="+mn-lt"/>
            </a:endParaRPr>
          </a:p>
        </p:txBody>
      </p:sp>
      <p:sp>
        <p:nvSpPr>
          <p:cNvPr id="4" name="Slide Number Placeholder 3"/>
          <p:cNvSpPr>
            <a:spLocks noGrp="1"/>
          </p:cNvSpPr>
          <p:nvPr>
            <p:ph type="sldNum" sz="quarter" idx="12"/>
          </p:nvPr>
        </p:nvSpPr>
        <p:spPr/>
        <p:txBody>
          <a:bodyPr/>
          <a:lstStyle/>
          <a:p>
            <a:fld id="{DE959608-952C-483B-AC74-BEAA6DA69B15}" type="slidenum">
              <a:rPr lang="en-US" smtClean="0"/>
              <a:t>20</a:t>
            </a:fld>
            <a:endParaRPr lang="en-US"/>
          </a:p>
        </p:txBody>
      </p:sp>
    </p:spTree>
    <p:extLst>
      <p:ext uri="{BB962C8B-B14F-4D97-AF65-F5344CB8AC3E}">
        <p14:creationId xmlns:p14="http://schemas.microsoft.com/office/powerpoint/2010/main" val="771874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title"/>
          </p:nvPr>
        </p:nvSpPr>
        <p:spPr>
          <a:xfrm>
            <a:off x="838200" y="930584"/>
            <a:ext cx="10515600" cy="895041"/>
          </a:xfrm>
        </p:spPr>
        <p:txBody>
          <a:bodyPr/>
          <a:lstStyle/>
          <a:p>
            <a:r>
              <a:rPr lang="en-US" dirty="0"/>
              <a:t>Request Support from CAEP TAP</a:t>
            </a:r>
          </a:p>
        </p:txBody>
      </p:sp>
      <p:pic>
        <p:nvPicPr>
          <p:cNvPr id="5" name="Content Placeholder 3"/>
          <p:cNvPicPr>
            <a:picLocks noGrp="1" noChangeAspect="1"/>
          </p:cNvPicPr>
          <p:nvPr>
            <p:ph idx="1"/>
          </p:nvPr>
        </p:nvPicPr>
        <p:blipFill rotWithShape="1">
          <a:blip r:embed="rId2"/>
          <a:srcRect l="19305" t="7235" r="19414" b="18241"/>
          <a:stretch/>
        </p:blipFill>
        <p:spPr>
          <a:xfrm>
            <a:off x="2786257" y="1825625"/>
            <a:ext cx="6619485" cy="4351338"/>
          </a:xfrm>
          <a:prstGeom prst="rect">
            <a:avLst/>
          </a:prstGeom>
        </p:spPr>
      </p:pic>
      <p:sp>
        <p:nvSpPr>
          <p:cNvPr id="2" name="Slide Number Placeholder 1"/>
          <p:cNvSpPr>
            <a:spLocks noGrp="1"/>
          </p:cNvSpPr>
          <p:nvPr>
            <p:ph type="sldNum" sz="quarter" idx="12"/>
          </p:nvPr>
        </p:nvSpPr>
        <p:spPr/>
        <p:txBody>
          <a:bodyPr/>
          <a:lstStyle/>
          <a:p>
            <a:fld id="{DE959608-952C-483B-AC74-BEAA6DA69B15}" type="slidenum">
              <a:rPr lang="en-US" smtClean="0"/>
              <a:t>21</a:t>
            </a:fld>
            <a:endParaRPr lang="en-US"/>
          </a:p>
        </p:txBody>
      </p:sp>
    </p:spTree>
    <p:extLst>
      <p:ext uri="{BB962C8B-B14F-4D97-AF65-F5344CB8AC3E}">
        <p14:creationId xmlns:p14="http://schemas.microsoft.com/office/powerpoint/2010/main" val="206973046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r>
              <a:rPr lang="en-US" dirty="0"/>
              <a:t>Purpose of Today’s Webinar</a:t>
            </a:r>
          </a:p>
        </p:txBody>
      </p:sp>
      <p:sp>
        <p:nvSpPr>
          <p:cNvPr id="3" name="Content Placeholder 2"/>
          <p:cNvSpPr>
            <a:spLocks noGrp="1"/>
          </p:cNvSpPr>
          <p:nvPr>
            <p:ph idx="1"/>
          </p:nvPr>
        </p:nvSpPr>
        <p:spPr/>
        <p:txBody>
          <a:bodyPr>
            <a:normAutofit/>
          </a:bodyPr>
          <a:lstStyle/>
          <a:p>
            <a:r>
              <a:rPr lang="en-US" sz="2800" dirty="0"/>
              <a:t>The purpose of today’s webinar is to review the State level vision goals and initiatives and how that translates to adult education/noncredit.  </a:t>
            </a:r>
          </a:p>
          <a:p>
            <a:r>
              <a:rPr lang="en-US" sz="2800" dirty="0"/>
              <a:t>Share the structure and priority areas that will assist in the rollout of professional development to support these efforts</a:t>
            </a:r>
          </a:p>
          <a:p>
            <a:r>
              <a:rPr lang="en-US" sz="2800" dirty="0"/>
              <a:t>Discuss how the our shared goals will drive your planning efforts and push for greater member effectiveness.  </a:t>
            </a:r>
          </a:p>
          <a:p>
            <a:endParaRPr lang="en-US" sz="2800" dirty="0"/>
          </a:p>
        </p:txBody>
      </p:sp>
      <p:sp>
        <p:nvSpPr>
          <p:cNvPr id="4" name="Slide Number Placeholder 3"/>
          <p:cNvSpPr>
            <a:spLocks noGrp="1"/>
          </p:cNvSpPr>
          <p:nvPr>
            <p:ph type="sldNum" sz="quarter" idx="12"/>
          </p:nvPr>
        </p:nvSpPr>
        <p:spPr/>
        <p:txBody>
          <a:bodyPr/>
          <a:lstStyle/>
          <a:p>
            <a:fld id="{DE959608-952C-483B-AC74-BEAA6DA69B15}" type="slidenum">
              <a:rPr lang="en-US" smtClean="0"/>
              <a:t>3</a:t>
            </a:fld>
            <a:endParaRPr lang="en-US"/>
          </a:p>
        </p:txBody>
      </p:sp>
    </p:spTree>
    <p:extLst>
      <p:ext uri="{BB962C8B-B14F-4D97-AF65-F5344CB8AC3E}">
        <p14:creationId xmlns:p14="http://schemas.microsoft.com/office/powerpoint/2010/main" val="1230845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69952"/>
            <a:ext cx="10515600" cy="1325563"/>
          </a:xfrm>
        </p:spPr>
        <p:txBody>
          <a:bodyPr/>
          <a:lstStyle/>
          <a:p>
            <a:r>
              <a:rPr lang="en-US" dirty="0"/>
              <a:t>State Level Goals and Initiatives</a:t>
            </a:r>
          </a:p>
        </p:txBody>
      </p:sp>
      <p:sp>
        <p:nvSpPr>
          <p:cNvPr id="3" name="Content Placeholder 2"/>
          <p:cNvSpPr>
            <a:spLocks noGrp="1"/>
          </p:cNvSpPr>
          <p:nvPr>
            <p:ph idx="1"/>
          </p:nvPr>
        </p:nvSpPr>
        <p:spPr/>
        <p:txBody>
          <a:bodyPr>
            <a:normAutofit/>
          </a:bodyPr>
          <a:lstStyle/>
          <a:p>
            <a:r>
              <a:rPr lang="en-US" sz="4000" dirty="0"/>
              <a:t>California Department of Education Superintendent’s Initiatives</a:t>
            </a:r>
          </a:p>
          <a:p>
            <a:r>
              <a:rPr lang="en-US" sz="4000" dirty="0"/>
              <a:t>The California Community College System Vision Goals</a:t>
            </a:r>
          </a:p>
        </p:txBody>
      </p:sp>
      <p:sp>
        <p:nvSpPr>
          <p:cNvPr id="4" name="Slide Number Placeholder 3"/>
          <p:cNvSpPr>
            <a:spLocks noGrp="1"/>
          </p:cNvSpPr>
          <p:nvPr>
            <p:ph type="sldNum" sz="quarter" idx="12"/>
          </p:nvPr>
        </p:nvSpPr>
        <p:spPr/>
        <p:txBody>
          <a:bodyPr/>
          <a:lstStyle/>
          <a:p>
            <a:fld id="{DE959608-952C-483B-AC74-BEAA6DA69B15}" type="slidenum">
              <a:rPr lang="en-US" smtClean="0"/>
              <a:t>4</a:t>
            </a:fld>
            <a:endParaRPr lang="en-US"/>
          </a:p>
        </p:txBody>
      </p:sp>
    </p:spTree>
    <p:extLst>
      <p:ext uri="{BB962C8B-B14F-4D97-AF65-F5344CB8AC3E}">
        <p14:creationId xmlns:p14="http://schemas.microsoft.com/office/powerpoint/2010/main" val="3614249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7"/>
            <a:ext cx="10515600" cy="1325563"/>
          </a:xfrm>
        </p:spPr>
        <p:txBody>
          <a:bodyPr/>
          <a:lstStyle/>
          <a:p>
            <a:r>
              <a:rPr lang="en-US" dirty="0"/>
              <a:t>Superintendent’s Initiatives</a:t>
            </a:r>
          </a:p>
        </p:txBody>
      </p:sp>
      <p:sp>
        <p:nvSpPr>
          <p:cNvPr id="3" name="Content Placeholder 2"/>
          <p:cNvSpPr>
            <a:spLocks noGrp="1"/>
          </p:cNvSpPr>
          <p:nvPr>
            <p:ph idx="1"/>
          </p:nvPr>
        </p:nvSpPr>
        <p:spPr/>
        <p:txBody>
          <a:bodyPr>
            <a:normAutofit/>
          </a:bodyPr>
          <a:lstStyle/>
          <a:p>
            <a:r>
              <a:rPr lang="en-US" sz="4000" dirty="0"/>
              <a:t>Closing the Digital Divide</a:t>
            </a:r>
          </a:p>
          <a:p>
            <a:r>
              <a:rPr lang="en-US" sz="4000" dirty="0"/>
              <a:t>Statewide Literacy</a:t>
            </a:r>
          </a:p>
          <a:p>
            <a:r>
              <a:rPr lang="en-US" sz="4000" dirty="0"/>
              <a:t>Reducing Chronic Absenteeism</a:t>
            </a:r>
          </a:p>
          <a:p>
            <a:r>
              <a:rPr lang="en-US" sz="4000" dirty="0"/>
              <a:t>Closing the Achievement Gap</a:t>
            </a:r>
          </a:p>
          <a:p>
            <a:r>
              <a:rPr lang="en-US" sz="4000" dirty="0"/>
              <a:t>Jobs for Tomorrow</a:t>
            </a:r>
          </a:p>
        </p:txBody>
      </p:sp>
      <p:sp>
        <p:nvSpPr>
          <p:cNvPr id="4" name="Slide Number Placeholder 3"/>
          <p:cNvSpPr>
            <a:spLocks noGrp="1"/>
          </p:cNvSpPr>
          <p:nvPr>
            <p:ph type="sldNum" sz="quarter" idx="12"/>
          </p:nvPr>
        </p:nvSpPr>
        <p:spPr/>
        <p:txBody>
          <a:bodyPr/>
          <a:lstStyle/>
          <a:p>
            <a:fld id="{DE959608-952C-483B-AC74-BEAA6DA69B15}" type="slidenum">
              <a:rPr lang="en-US" smtClean="0"/>
              <a:t>5</a:t>
            </a:fld>
            <a:endParaRPr lang="en-US"/>
          </a:p>
        </p:txBody>
      </p:sp>
    </p:spTree>
    <p:extLst>
      <p:ext uri="{BB962C8B-B14F-4D97-AF65-F5344CB8AC3E}">
        <p14:creationId xmlns:p14="http://schemas.microsoft.com/office/powerpoint/2010/main" val="1410210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7"/>
            <a:ext cx="10515600" cy="1325563"/>
          </a:xfrm>
        </p:spPr>
        <p:txBody>
          <a:bodyPr/>
          <a:lstStyle/>
          <a:p>
            <a:r>
              <a:rPr lang="en-US" dirty="0"/>
              <a:t>Vison Goals</a:t>
            </a:r>
          </a:p>
        </p:txBody>
      </p:sp>
      <p:sp>
        <p:nvSpPr>
          <p:cNvPr id="3" name="Content Placeholder 2"/>
          <p:cNvSpPr>
            <a:spLocks noGrp="1"/>
          </p:cNvSpPr>
          <p:nvPr>
            <p:ph idx="1"/>
          </p:nvPr>
        </p:nvSpPr>
        <p:spPr/>
        <p:txBody>
          <a:bodyPr>
            <a:normAutofit fontScale="92500"/>
          </a:bodyPr>
          <a:lstStyle/>
          <a:p>
            <a:r>
              <a:rPr lang="en-US" sz="2800" dirty="0"/>
              <a:t>Over five years, increase by at least 20 percent the number of California Community College students annually who acquire associate degrees, credentials, certificates, or specific skill sets that prepare them for an in-demand job.</a:t>
            </a:r>
          </a:p>
          <a:p>
            <a:r>
              <a:rPr lang="en-US" sz="2800" dirty="0"/>
              <a:t>Over five years, increase by 35 percent the number of California Community College students transferring annually to a UC or CSU.</a:t>
            </a:r>
          </a:p>
          <a:p>
            <a:r>
              <a:rPr lang="en-US" sz="2800" dirty="0"/>
              <a:t>Over five years, decrease the average number of units accumulated by California Community College students earning associate degrees.</a:t>
            </a:r>
          </a:p>
        </p:txBody>
      </p:sp>
      <p:sp>
        <p:nvSpPr>
          <p:cNvPr id="4" name="Slide Number Placeholder 3"/>
          <p:cNvSpPr>
            <a:spLocks noGrp="1"/>
          </p:cNvSpPr>
          <p:nvPr>
            <p:ph type="sldNum" sz="quarter" idx="12"/>
          </p:nvPr>
        </p:nvSpPr>
        <p:spPr/>
        <p:txBody>
          <a:bodyPr/>
          <a:lstStyle/>
          <a:p>
            <a:fld id="{DE959608-952C-483B-AC74-BEAA6DA69B15}" type="slidenum">
              <a:rPr lang="en-US" smtClean="0"/>
              <a:t>6</a:t>
            </a:fld>
            <a:endParaRPr lang="en-US"/>
          </a:p>
        </p:txBody>
      </p:sp>
    </p:spTree>
    <p:extLst>
      <p:ext uri="{BB962C8B-B14F-4D97-AF65-F5344CB8AC3E}">
        <p14:creationId xmlns:p14="http://schemas.microsoft.com/office/powerpoint/2010/main" val="1636542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3727"/>
            <a:ext cx="10515600" cy="1325563"/>
          </a:xfrm>
        </p:spPr>
        <p:txBody>
          <a:bodyPr/>
          <a:lstStyle/>
          <a:p>
            <a:r>
              <a:rPr lang="en-US" dirty="0"/>
              <a:t>Vison Goals (cont.)</a:t>
            </a:r>
          </a:p>
        </p:txBody>
      </p:sp>
      <p:sp>
        <p:nvSpPr>
          <p:cNvPr id="3" name="Content Placeholder 2"/>
          <p:cNvSpPr>
            <a:spLocks noGrp="1"/>
          </p:cNvSpPr>
          <p:nvPr>
            <p:ph idx="1"/>
          </p:nvPr>
        </p:nvSpPr>
        <p:spPr/>
        <p:txBody>
          <a:bodyPr>
            <a:normAutofit lnSpcReduction="10000"/>
          </a:bodyPr>
          <a:lstStyle/>
          <a:p>
            <a:r>
              <a:rPr lang="en-US" sz="2800" dirty="0"/>
              <a:t>Over five years, increase the percent of exiting CTE students who report being employed in their field of study.</a:t>
            </a:r>
          </a:p>
          <a:p>
            <a:r>
              <a:rPr lang="en-US" sz="2800" dirty="0"/>
              <a:t>Reduce equity gaps across all of the above measures through faster improvements among traditionally underrepresented student groups.</a:t>
            </a:r>
          </a:p>
          <a:p>
            <a:r>
              <a:rPr lang="en-US" sz="2800" dirty="0"/>
              <a:t>Over five years, reduce regional achievement gaps across all of the above measures through faster improvements among colleges located in regions with the lowest educational attainment of adults.</a:t>
            </a:r>
          </a:p>
        </p:txBody>
      </p:sp>
      <p:sp>
        <p:nvSpPr>
          <p:cNvPr id="4" name="Slide Number Placeholder 3"/>
          <p:cNvSpPr>
            <a:spLocks noGrp="1"/>
          </p:cNvSpPr>
          <p:nvPr>
            <p:ph type="sldNum" sz="quarter" idx="12"/>
          </p:nvPr>
        </p:nvSpPr>
        <p:spPr/>
        <p:txBody>
          <a:bodyPr/>
          <a:lstStyle/>
          <a:p>
            <a:fld id="{DE959608-952C-483B-AC74-BEAA6DA69B15}" type="slidenum">
              <a:rPr lang="en-US" smtClean="0"/>
              <a:t>7</a:t>
            </a:fld>
            <a:endParaRPr lang="en-US"/>
          </a:p>
        </p:txBody>
      </p:sp>
    </p:spTree>
    <p:extLst>
      <p:ext uri="{BB962C8B-B14F-4D97-AF65-F5344CB8AC3E}">
        <p14:creationId xmlns:p14="http://schemas.microsoft.com/office/powerpoint/2010/main" val="883640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1224"/>
            <a:ext cx="10515600" cy="1325563"/>
          </a:xfrm>
        </p:spPr>
        <p:txBody>
          <a:bodyPr/>
          <a:lstStyle/>
          <a:p>
            <a:r>
              <a:rPr lang="en-US" dirty="0"/>
              <a:t>Adult Education Shared Goals</a:t>
            </a:r>
          </a:p>
        </p:txBody>
      </p:sp>
      <p:sp>
        <p:nvSpPr>
          <p:cNvPr id="3" name="Content Placeholder 2"/>
          <p:cNvSpPr>
            <a:spLocks noGrp="1"/>
          </p:cNvSpPr>
          <p:nvPr>
            <p:ph idx="1"/>
          </p:nvPr>
        </p:nvSpPr>
        <p:spPr>
          <a:xfrm>
            <a:off x="217714" y="1567543"/>
            <a:ext cx="11826240" cy="4609420"/>
          </a:xfrm>
        </p:spPr>
        <p:txBody>
          <a:bodyPr/>
          <a:lstStyle/>
          <a:p>
            <a:r>
              <a:rPr lang="en-US" sz="2800" dirty="0"/>
              <a:t>Increase credential and high school diploma/high school equivalency obtainment.</a:t>
            </a:r>
          </a:p>
          <a:p>
            <a:r>
              <a:rPr lang="en-US" sz="2800" dirty="0"/>
              <a:t>Increase transfer to community college credit coursework.</a:t>
            </a:r>
          </a:p>
          <a:p>
            <a:r>
              <a:rPr lang="en-US" sz="2800" dirty="0"/>
              <a:t>Decrease unit obtainment and help students achieve the 12 hours of instruction milestone.</a:t>
            </a:r>
          </a:p>
          <a:p>
            <a:r>
              <a:rPr lang="en-US" sz="2800" dirty="0"/>
              <a:t>Increase employment for CTE students (and all CAEP students).</a:t>
            </a:r>
          </a:p>
          <a:p>
            <a:r>
              <a:rPr lang="en-US" sz="2800" dirty="0"/>
              <a:t>Reduce regional gaps in the 71 CAEP regional consortia.</a:t>
            </a:r>
          </a:p>
          <a:p>
            <a:endParaRPr lang="en-US" dirty="0"/>
          </a:p>
        </p:txBody>
      </p:sp>
      <p:sp>
        <p:nvSpPr>
          <p:cNvPr id="4" name="Slide Number Placeholder 3"/>
          <p:cNvSpPr>
            <a:spLocks noGrp="1"/>
          </p:cNvSpPr>
          <p:nvPr>
            <p:ph type="sldNum" sz="quarter" idx="12"/>
          </p:nvPr>
        </p:nvSpPr>
        <p:spPr/>
        <p:txBody>
          <a:bodyPr/>
          <a:lstStyle/>
          <a:p>
            <a:fld id="{DE959608-952C-483B-AC74-BEAA6DA69B15}" type="slidenum">
              <a:rPr lang="en-US" smtClean="0"/>
              <a:t>8</a:t>
            </a:fld>
            <a:endParaRPr lang="en-US"/>
          </a:p>
        </p:txBody>
      </p:sp>
    </p:spTree>
    <p:extLst>
      <p:ext uri="{BB962C8B-B14F-4D97-AF65-F5344CB8AC3E}">
        <p14:creationId xmlns:p14="http://schemas.microsoft.com/office/powerpoint/2010/main" val="590901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2033"/>
            <a:ext cx="10515600" cy="1325563"/>
          </a:xfrm>
        </p:spPr>
        <p:txBody>
          <a:bodyPr/>
          <a:lstStyle/>
          <a:p>
            <a:r>
              <a:rPr lang="en-US" dirty="0"/>
              <a:t>State Priority Areas</a:t>
            </a:r>
          </a:p>
        </p:txBody>
      </p:sp>
      <p:sp>
        <p:nvSpPr>
          <p:cNvPr id="3" name="Content Placeholder 2"/>
          <p:cNvSpPr>
            <a:spLocks noGrp="1"/>
          </p:cNvSpPr>
          <p:nvPr>
            <p:ph idx="1"/>
          </p:nvPr>
        </p:nvSpPr>
        <p:spPr>
          <a:xfrm>
            <a:off x="444137" y="1506583"/>
            <a:ext cx="10909663" cy="4670380"/>
          </a:xfrm>
        </p:spPr>
        <p:txBody>
          <a:bodyPr>
            <a:normAutofit/>
          </a:bodyPr>
          <a:lstStyle/>
          <a:p>
            <a:r>
              <a:rPr lang="en-US" sz="2400" dirty="0"/>
              <a:t>Equity </a:t>
            </a:r>
          </a:p>
          <a:p>
            <a:r>
              <a:rPr lang="en-US" sz="2400" dirty="0"/>
              <a:t>Leadership </a:t>
            </a:r>
          </a:p>
          <a:p>
            <a:r>
              <a:rPr lang="en-US" sz="2400" dirty="0"/>
              <a:t>Learner Transition </a:t>
            </a:r>
          </a:p>
          <a:p>
            <a:r>
              <a:rPr lang="en-US" sz="2400" dirty="0"/>
              <a:t>Marketing </a:t>
            </a:r>
          </a:p>
          <a:p>
            <a:r>
              <a:rPr lang="en-US" sz="2400" dirty="0"/>
              <a:t>Program Development/Curriculum/Classroom</a:t>
            </a:r>
          </a:p>
          <a:p>
            <a:r>
              <a:rPr lang="en-US" sz="2400" dirty="0"/>
              <a:t>Program Evaluation</a:t>
            </a:r>
          </a:p>
          <a:p>
            <a:r>
              <a:rPr lang="en-US" sz="2400" dirty="0"/>
              <a:t>Technology and Distance Learning</a:t>
            </a:r>
          </a:p>
        </p:txBody>
      </p:sp>
      <p:sp>
        <p:nvSpPr>
          <p:cNvPr id="4" name="Slide Number Placeholder 3"/>
          <p:cNvSpPr>
            <a:spLocks noGrp="1"/>
          </p:cNvSpPr>
          <p:nvPr>
            <p:ph type="sldNum" sz="quarter" idx="12"/>
          </p:nvPr>
        </p:nvSpPr>
        <p:spPr/>
        <p:txBody>
          <a:bodyPr/>
          <a:lstStyle/>
          <a:p>
            <a:fld id="{DE959608-952C-483B-AC74-BEAA6DA69B15}" type="slidenum">
              <a:rPr lang="en-US" smtClean="0"/>
              <a:t>9</a:t>
            </a:fld>
            <a:endParaRPr lang="en-US"/>
          </a:p>
        </p:txBody>
      </p:sp>
    </p:spTree>
    <p:extLst>
      <p:ext uri="{BB962C8B-B14F-4D97-AF65-F5344CB8AC3E}">
        <p14:creationId xmlns:p14="http://schemas.microsoft.com/office/powerpoint/2010/main" val="3946566588"/>
      </p:ext>
    </p:extLst>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F67F15-0AEF-47FD-923E-5582AF2835E4}"/>
</file>

<file path=customXml/itemProps2.xml><?xml version="1.0" encoding="utf-8"?>
<ds:datastoreItem xmlns:ds="http://schemas.openxmlformats.org/officeDocument/2006/customXml" ds:itemID="{E70B6A7A-EAD6-4F97-9F55-F98107C654B5}">
  <ds:schemaRefs>
    <ds:schemaRef ds:uri="http://schemas.microsoft.com/office/infopath/2007/PartnerControls"/>
    <ds:schemaRef ds:uri="http://www.w3.org/XML/1998/namespace"/>
    <ds:schemaRef ds:uri="http://purl.org/dc/elements/1.1/"/>
    <ds:schemaRef ds:uri="http://schemas.microsoft.com/office/2006/documentManagement/types"/>
    <ds:schemaRef ds:uri="http://schemas.microsoft.com/office/2006/metadata/properties"/>
    <ds:schemaRef ds:uri="c879b346-0b7d-453e-989e-4db3ade23c72"/>
    <ds:schemaRef ds:uri="http://purl.org/dc/terms/"/>
    <ds:schemaRef ds:uri="http://purl.org/dc/dcmitype/"/>
    <ds:schemaRef ds:uri="89474bdd-c09e-4360-a4ae-bc1ba9dad73d"/>
    <ds:schemaRef ds:uri="http://schemas.openxmlformats.org/package/2006/metadata/core-properties"/>
  </ds:schemaRefs>
</ds:datastoreItem>
</file>

<file path=customXml/itemProps3.xml><?xml version="1.0" encoding="utf-8"?>
<ds:datastoreItem xmlns:ds="http://schemas.openxmlformats.org/officeDocument/2006/customXml" ds:itemID="{514B85CC-384E-4C66-8A30-B63BEB9940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67940</TotalTime>
  <Words>1086</Words>
  <Application>Microsoft Office PowerPoint</Application>
  <PresentationFormat>Widescreen</PresentationFormat>
  <Paragraphs>103</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Helvetica Neue</vt:lpstr>
      <vt:lpstr>Helvetica Neue Light</vt:lpstr>
      <vt:lpstr>Helvetica Neue Medium</vt:lpstr>
      <vt:lpstr>Roboto</vt:lpstr>
      <vt:lpstr>White</vt:lpstr>
      <vt:lpstr>CAEP State Priorities </vt:lpstr>
      <vt:lpstr>Agenda</vt:lpstr>
      <vt:lpstr>Purpose of Today’s Webinar</vt:lpstr>
      <vt:lpstr>State Level Goals and Initiatives</vt:lpstr>
      <vt:lpstr>Superintendent’s Initiatives</vt:lpstr>
      <vt:lpstr>Vison Goals</vt:lpstr>
      <vt:lpstr>Vison Goals (cont.)</vt:lpstr>
      <vt:lpstr>Adult Education Shared Goals</vt:lpstr>
      <vt:lpstr>State Priority Areas</vt:lpstr>
      <vt:lpstr>Equity</vt:lpstr>
      <vt:lpstr>Leadership</vt:lpstr>
      <vt:lpstr>Learner Transition</vt:lpstr>
      <vt:lpstr>Marketing</vt:lpstr>
      <vt:lpstr>Program Development</vt:lpstr>
      <vt:lpstr>Program Evaluation</vt:lpstr>
      <vt:lpstr>Technology and Distance Learning</vt:lpstr>
      <vt:lpstr>Planning &amp; Effectiveness</vt:lpstr>
      <vt:lpstr>Questions</vt:lpstr>
      <vt:lpstr>Upcoming CAEP State Priority Webinars </vt:lpstr>
      <vt:lpstr>Upcoming CAEP State Priority Webinars </vt:lpstr>
      <vt:lpstr>Request Support from CAEP TAP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CAEP Overview</dc:title>
  <dc:creator>Kristy</dc:creator>
  <cp:lastModifiedBy>Veronica Parker</cp:lastModifiedBy>
  <cp:revision>117</cp:revision>
  <dcterms:created xsi:type="dcterms:W3CDTF">2019-02-28T16:51:35Z</dcterms:created>
  <dcterms:modified xsi:type="dcterms:W3CDTF">2021-04-07T15:44:27Z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