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4"/>
  </p:sldMasterIdLst>
  <p:notesMasterIdLst>
    <p:notesMasterId r:id="rId39"/>
  </p:notesMasterIdLst>
  <p:sldIdLst>
    <p:sldId id="256" r:id="rId5"/>
    <p:sldId id="257" r:id="rId6"/>
    <p:sldId id="347" r:id="rId7"/>
    <p:sldId id="286" r:id="rId8"/>
    <p:sldId id="314" r:id="rId9"/>
    <p:sldId id="315" r:id="rId10"/>
    <p:sldId id="346" r:id="rId11"/>
    <p:sldId id="348" r:id="rId12"/>
    <p:sldId id="349" r:id="rId13"/>
    <p:sldId id="316" r:id="rId14"/>
    <p:sldId id="317" r:id="rId15"/>
    <p:sldId id="318" r:id="rId16"/>
    <p:sldId id="319" r:id="rId17"/>
    <p:sldId id="320" r:id="rId18"/>
    <p:sldId id="321" r:id="rId19"/>
    <p:sldId id="322" r:id="rId20"/>
    <p:sldId id="323" r:id="rId21"/>
    <p:sldId id="324" r:id="rId22"/>
    <p:sldId id="350" r:id="rId23"/>
    <p:sldId id="326" r:id="rId24"/>
    <p:sldId id="327" r:id="rId25"/>
    <p:sldId id="328" r:id="rId26"/>
    <p:sldId id="330" r:id="rId27"/>
    <p:sldId id="334" r:id="rId28"/>
    <p:sldId id="335" r:id="rId29"/>
    <p:sldId id="336" r:id="rId30"/>
    <p:sldId id="338" r:id="rId31"/>
    <p:sldId id="339" r:id="rId32"/>
    <p:sldId id="340" r:id="rId33"/>
    <p:sldId id="341" r:id="rId34"/>
    <p:sldId id="342" r:id="rId35"/>
    <p:sldId id="343" r:id="rId36"/>
    <p:sldId id="300" r:id="rId37"/>
    <p:sldId id="344"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y" initials="K" lastIdx="5" clrIdx="0">
    <p:extLst>
      <p:ext uri="{19B8F6BF-5375-455C-9EA6-DF929625EA0E}">
        <p15:presenceInfo xmlns:p15="http://schemas.microsoft.com/office/powerpoint/2012/main" userId="Krist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3" autoAdjust="0"/>
    <p:restoredTop sz="94660"/>
  </p:normalViewPr>
  <p:slideViewPr>
    <p:cSldViewPr snapToGrid="0">
      <p:cViewPr varScale="1">
        <p:scale>
          <a:sx n="67" d="100"/>
          <a:sy n="67" d="100"/>
        </p:scale>
        <p:origin x="6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onica Parker" userId="f749b16d-5105-47b0-b92f-6283b91b80d0" providerId="ADAL" clId="{4CFCA265-FB36-439C-805F-8159AB9A4F5F}"/>
    <pc:docChg chg="undo custSel delSld modSld">
      <pc:chgData name="Veronica Parker" userId="f749b16d-5105-47b0-b92f-6283b91b80d0" providerId="ADAL" clId="{4CFCA265-FB36-439C-805F-8159AB9A4F5F}" dt="2021-03-26T16:16:33.201" v="131" actId="14100"/>
      <pc:docMkLst>
        <pc:docMk/>
      </pc:docMkLst>
      <pc:sldChg chg="addSp delSp modSp mod">
        <pc:chgData name="Veronica Parker" userId="f749b16d-5105-47b0-b92f-6283b91b80d0" providerId="ADAL" clId="{4CFCA265-FB36-439C-805F-8159AB9A4F5F}" dt="2021-03-26T16:07:39.350" v="17" actId="14100"/>
        <pc:sldMkLst>
          <pc:docMk/>
          <pc:sldMk cId="2921385732" sldId="326"/>
        </pc:sldMkLst>
        <pc:picChg chg="del">
          <ac:chgData name="Veronica Parker" userId="f749b16d-5105-47b0-b92f-6283b91b80d0" providerId="ADAL" clId="{4CFCA265-FB36-439C-805F-8159AB9A4F5F}" dt="2021-03-26T16:07:20.497" v="7" actId="478"/>
          <ac:picMkLst>
            <pc:docMk/>
            <pc:sldMk cId="2921385732" sldId="326"/>
            <ac:picMk id="3" creationId="{A63F8257-4E36-4E24-8F68-4A4EE345BAF0}"/>
          </ac:picMkLst>
        </pc:picChg>
        <pc:picChg chg="add mod">
          <ac:chgData name="Veronica Parker" userId="f749b16d-5105-47b0-b92f-6283b91b80d0" providerId="ADAL" clId="{4CFCA265-FB36-439C-805F-8159AB9A4F5F}" dt="2021-03-26T16:07:39.350" v="17" actId="14100"/>
          <ac:picMkLst>
            <pc:docMk/>
            <pc:sldMk cId="2921385732" sldId="326"/>
            <ac:picMk id="7" creationId="{2B6F2E55-966E-484E-88B2-693F3CF28C01}"/>
          </ac:picMkLst>
        </pc:picChg>
      </pc:sldChg>
      <pc:sldChg chg="addSp delSp modSp mod">
        <pc:chgData name="Veronica Parker" userId="f749b16d-5105-47b0-b92f-6283b91b80d0" providerId="ADAL" clId="{4CFCA265-FB36-439C-805F-8159AB9A4F5F}" dt="2021-03-26T16:09:13.024" v="26" actId="14100"/>
        <pc:sldMkLst>
          <pc:docMk/>
          <pc:sldMk cId="507660895" sldId="328"/>
        </pc:sldMkLst>
        <pc:picChg chg="del">
          <ac:chgData name="Veronica Parker" userId="f749b16d-5105-47b0-b92f-6283b91b80d0" providerId="ADAL" clId="{4CFCA265-FB36-439C-805F-8159AB9A4F5F}" dt="2021-03-26T16:08:58.606" v="18" actId="478"/>
          <ac:picMkLst>
            <pc:docMk/>
            <pc:sldMk cId="507660895" sldId="328"/>
            <ac:picMk id="3" creationId="{CD1A0ABC-5F4D-4AFD-9653-9207E068D232}"/>
          </ac:picMkLst>
        </pc:picChg>
        <pc:picChg chg="add mod">
          <ac:chgData name="Veronica Parker" userId="f749b16d-5105-47b0-b92f-6283b91b80d0" providerId="ADAL" clId="{4CFCA265-FB36-439C-805F-8159AB9A4F5F}" dt="2021-03-26T16:09:13.024" v="26" actId="14100"/>
          <ac:picMkLst>
            <pc:docMk/>
            <pc:sldMk cId="507660895" sldId="328"/>
            <ac:picMk id="7" creationId="{1D11B85F-4330-497A-9BE4-E26F5D6DA125}"/>
          </ac:picMkLst>
        </pc:picChg>
      </pc:sldChg>
      <pc:sldChg chg="addSp delSp modSp mod">
        <pc:chgData name="Veronica Parker" userId="f749b16d-5105-47b0-b92f-6283b91b80d0" providerId="ADAL" clId="{4CFCA265-FB36-439C-805F-8159AB9A4F5F}" dt="2021-03-26T16:10:18.904" v="39" actId="14100"/>
        <pc:sldMkLst>
          <pc:docMk/>
          <pc:sldMk cId="1448680929" sldId="330"/>
        </pc:sldMkLst>
        <pc:picChg chg="del">
          <ac:chgData name="Veronica Parker" userId="f749b16d-5105-47b0-b92f-6283b91b80d0" providerId="ADAL" clId="{4CFCA265-FB36-439C-805F-8159AB9A4F5F}" dt="2021-03-26T16:09:55.048" v="27" actId="478"/>
          <ac:picMkLst>
            <pc:docMk/>
            <pc:sldMk cId="1448680929" sldId="330"/>
            <ac:picMk id="3" creationId="{599767B6-41CA-42DB-A414-970DBD4D8E93}"/>
          </ac:picMkLst>
        </pc:picChg>
        <pc:picChg chg="add mod">
          <ac:chgData name="Veronica Parker" userId="f749b16d-5105-47b0-b92f-6283b91b80d0" providerId="ADAL" clId="{4CFCA265-FB36-439C-805F-8159AB9A4F5F}" dt="2021-03-26T16:10:18.904" v="39" actId="14100"/>
          <ac:picMkLst>
            <pc:docMk/>
            <pc:sldMk cId="1448680929" sldId="330"/>
            <ac:picMk id="6" creationId="{FFE9E700-AC8B-418F-82D3-BC58FCBF4D57}"/>
          </ac:picMkLst>
        </pc:picChg>
      </pc:sldChg>
      <pc:sldChg chg="del">
        <pc:chgData name="Veronica Parker" userId="f749b16d-5105-47b0-b92f-6283b91b80d0" providerId="ADAL" clId="{4CFCA265-FB36-439C-805F-8159AB9A4F5F}" dt="2021-03-26T16:10:38.941" v="40" actId="47"/>
        <pc:sldMkLst>
          <pc:docMk/>
          <pc:sldMk cId="4216978133" sldId="331"/>
        </pc:sldMkLst>
      </pc:sldChg>
      <pc:sldChg chg="del">
        <pc:chgData name="Veronica Parker" userId="f749b16d-5105-47b0-b92f-6283b91b80d0" providerId="ADAL" clId="{4CFCA265-FB36-439C-805F-8159AB9A4F5F}" dt="2021-03-26T16:10:39.904" v="41" actId="47"/>
        <pc:sldMkLst>
          <pc:docMk/>
          <pc:sldMk cId="1564802704" sldId="332"/>
        </pc:sldMkLst>
      </pc:sldChg>
      <pc:sldChg chg="del">
        <pc:chgData name="Veronica Parker" userId="f749b16d-5105-47b0-b92f-6283b91b80d0" providerId="ADAL" clId="{4CFCA265-FB36-439C-805F-8159AB9A4F5F}" dt="2021-03-26T16:10:41.568" v="42" actId="47"/>
        <pc:sldMkLst>
          <pc:docMk/>
          <pc:sldMk cId="1978118156" sldId="333"/>
        </pc:sldMkLst>
      </pc:sldChg>
      <pc:sldChg chg="addSp delSp modSp mod">
        <pc:chgData name="Veronica Parker" userId="f749b16d-5105-47b0-b92f-6283b91b80d0" providerId="ADAL" clId="{4CFCA265-FB36-439C-805F-8159AB9A4F5F}" dt="2021-03-26T16:13:00.330" v="80" actId="14100"/>
        <pc:sldMkLst>
          <pc:docMk/>
          <pc:sldMk cId="1423018245" sldId="335"/>
        </pc:sldMkLst>
        <pc:picChg chg="add mod">
          <ac:chgData name="Veronica Parker" userId="f749b16d-5105-47b0-b92f-6283b91b80d0" providerId="ADAL" clId="{4CFCA265-FB36-439C-805F-8159AB9A4F5F}" dt="2021-03-26T16:12:08.319" v="68" actId="1076"/>
          <ac:picMkLst>
            <pc:docMk/>
            <pc:sldMk cId="1423018245" sldId="335"/>
            <ac:picMk id="5" creationId="{A9758011-6B26-49A3-B166-DF30BB8BC764}"/>
          </ac:picMkLst>
        </pc:picChg>
        <pc:picChg chg="del">
          <ac:chgData name="Veronica Parker" userId="f749b16d-5105-47b0-b92f-6283b91b80d0" providerId="ADAL" clId="{4CFCA265-FB36-439C-805F-8159AB9A4F5F}" dt="2021-03-26T16:11:48.968" v="43" actId="478"/>
          <ac:picMkLst>
            <pc:docMk/>
            <pc:sldMk cId="1423018245" sldId="335"/>
            <ac:picMk id="7" creationId="{E00AC010-935E-40CF-8012-9E7BC62E01DE}"/>
          </ac:picMkLst>
        </pc:picChg>
        <pc:picChg chg="add mod">
          <ac:chgData name="Veronica Parker" userId="f749b16d-5105-47b0-b92f-6283b91b80d0" providerId="ADAL" clId="{4CFCA265-FB36-439C-805F-8159AB9A4F5F}" dt="2021-03-26T16:13:00.330" v="80" actId="14100"/>
          <ac:picMkLst>
            <pc:docMk/>
            <pc:sldMk cId="1423018245" sldId="335"/>
            <ac:picMk id="8" creationId="{4B0285BD-E2E8-4986-8A6E-53CF0C0A3335}"/>
          </ac:picMkLst>
        </pc:picChg>
      </pc:sldChg>
      <pc:sldChg chg="addSp delSp modSp mod">
        <pc:chgData name="Veronica Parker" userId="f749b16d-5105-47b0-b92f-6283b91b80d0" providerId="ADAL" clId="{4CFCA265-FB36-439C-805F-8159AB9A4F5F}" dt="2021-03-26T16:13:45.559" v="90" actId="14100"/>
        <pc:sldMkLst>
          <pc:docMk/>
          <pc:sldMk cId="1801677839" sldId="336"/>
        </pc:sldMkLst>
        <pc:picChg chg="del">
          <ac:chgData name="Veronica Parker" userId="f749b16d-5105-47b0-b92f-6283b91b80d0" providerId="ADAL" clId="{4CFCA265-FB36-439C-805F-8159AB9A4F5F}" dt="2021-03-26T16:13:30.778" v="81" actId="478"/>
          <ac:picMkLst>
            <pc:docMk/>
            <pc:sldMk cId="1801677839" sldId="336"/>
            <ac:picMk id="5" creationId="{5136815B-95CB-496C-B35C-7489C4356109}"/>
          </ac:picMkLst>
        </pc:picChg>
        <pc:picChg chg="add mod">
          <ac:chgData name="Veronica Parker" userId="f749b16d-5105-47b0-b92f-6283b91b80d0" providerId="ADAL" clId="{4CFCA265-FB36-439C-805F-8159AB9A4F5F}" dt="2021-03-26T16:13:45.559" v="90" actId="14100"/>
          <ac:picMkLst>
            <pc:docMk/>
            <pc:sldMk cId="1801677839" sldId="336"/>
            <ac:picMk id="6" creationId="{F5808DC0-9661-4544-B4CA-A328DE93A55C}"/>
          </ac:picMkLst>
        </pc:picChg>
      </pc:sldChg>
      <pc:sldChg chg="del">
        <pc:chgData name="Veronica Parker" userId="f749b16d-5105-47b0-b92f-6283b91b80d0" providerId="ADAL" clId="{4CFCA265-FB36-439C-805F-8159AB9A4F5F}" dt="2021-03-26T16:14:33.156" v="94" actId="47"/>
        <pc:sldMkLst>
          <pc:docMk/>
          <pc:sldMk cId="728417908" sldId="337"/>
        </pc:sldMkLst>
      </pc:sldChg>
      <pc:sldChg chg="addSp delSp modSp mod">
        <pc:chgData name="Veronica Parker" userId="f749b16d-5105-47b0-b92f-6283b91b80d0" providerId="ADAL" clId="{4CFCA265-FB36-439C-805F-8159AB9A4F5F}" dt="2021-03-26T16:14:30.493" v="93" actId="14100"/>
        <pc:sldMkLst>
          <pc:docMk/>
          <pc:sldMk cId="2544177852" sldId="338"/>
        </pc:sldMkLst>
        <pc:picChg chg="del">
          <ac:chgData name="Veronica Parker" userId="f749b16d-5105-47b0-b92f-6283b91b80d0" providerId="ADAL" clId="{4CFCA265-FB36-439C-805F-8159AB9A4F5F}" dt="2021-03-26T16:14:25.626" v="91" actId="478"/>
          <ac:picMkLst>
            <pc:docMk/>
            <pc:sldMk cId="2544177852" sldId="338"/>
            <ac:picMk id="3" creationId="{C56A91AE-96F6-4D72-94A3-7F192F2146F9}"/>
          </ac:picMkLst>
        </pc:picChg>
        <pc:picChg chg="add mod">
          <ac:chgData name="Veronica Parker" userId="f749b16d-5105-47b0-b92f-6283b91b80d0" providerId="ADAL" clId="{4CFCA265-FB36-439C-805F-8159AB9A4F5F}" dt="2021-03-26T16:14:30.493" v="93" actId="14100"/>
          <ac:picMkLst>
            <pc:docMk/>
            <pc:sldMk cId="2544177852" sldId="338"/>
            <ac:picMk id="7" creationId="{A72F7F7E-EAB8-415E-8D95-F676F204CD86}"/>
          </ac:picMkLst>
        </pc:picChg>
      </pc:sldChg>
      <pc:sldChg chg="addSp delSp modSp mod">
        <pc:chgData name="Veronica Parker" userId="f749b16d-5105-47b0-b92f-6283b91b80d0" providerId="ADAL" clId="{4CFCA265-FB36-439C-805F-8159AB9A4F5F}" dt="2021-03-26T16:15:21.188" v="105" actId="14100"/>
        <pc:sldMkLst>
          <pc:docMk/>
          <pc:sldMk cId="1419168548" sldId="339"/>
        </pc:sldMkLst>
        <pc:picChg chg="del">
          <ac:chgData name="Veronica Parker" userId="f749b16d-5105-47b0-b92f-6283b91b80d0" providerId="ADAL" clId="{4CFCA265-FB36-439C-805F-8159AB9A4F5F}" dt="2021-03-26T16:15:10.642" v="95" actId="478"/>
          <ac:picMkLst>
            <pc:docMk/>
            <pc:sldMk cId="1419168548" sldId="339"/>
            <ac:picMk id="6" creationId="{01DEAFC7-D97C-4544-8CAE-37985F4561F6}"/>
          </ac:picMkLst>
        </pc:picChg>
        <pc:picChg chg="add mod">
          <ac:chgData name="Veronica Parker" userId="f749b16d-5105-47b0-b92f-6283b91b80d0" providerId="ADAL" clId="{4CFCA265-FB36-439C-805F-8159AB9A4F5F}" dt="2021-03-26T16:15:21.188" v="105" actId="14100"/>
          <ac:picMkLst>
            <pc:docMk/>
            <pc:sldMk cId="1419168548" sldId="339"/>
            <ac:picMk id="7" creationId="{058E2604-9A3B-442D-A8E0-B01E3E0634B7}"/>
          </ac:picMkLst>
        </pc:picChg>
      </pc:sldChg>
      <pc:sldChg chg="addSp delSp modSp mod">
        <pc:chgData name="Veronica Parker" userId="f749b16d-5105-47b0-b92f-6283b91b80d0" providerId="ADAL" clId="{4CFCA265-FB36-439C-805F-8159AB9A4F5F}" dt="2021-03-26T16:16:33.201" v="131" actId="14100"/>
        <pc:sldMkLst>
          <pc:docMk/>
          <pc:sldMk cId="3621375751" sldId="340"/>
        </pc:sldMkLst>
        <pc:picChg chg="del">
          <ac:chgData name="Veronica Parker" userId="f749b16d-5105-47b0-b92f-6283b91b80d0" providerId="ADAL" clId="{4CFCA265-FB36-439C-805F-8159AB9A4F5F}" dt="2021-03-26T16:16:06.179" v="106" actId="478"/>
          <ac:picMkLst>
            <pc:docMk/>
            <pc:sldMk cId="3621375751" sldId="340"/>
            <ac:picMk id="3" creationId="{806D341D-7F70-403A-A462-45DE9A1BCC0E}"/>
          </ac:picMkLst>
        </pc:picChg>
        <pc:picChg chg="add mod">
          <ac:chgData name="Veronica Parker" userId="f749b16d-5105-47b0-b92f-6283b91b80d0" providerId="ADAL" clId="{4CFCA265-FB36-439C-805F-8159AB9A4F5F}" dt="2021-03-26T16:16:33.201" v="131" actId="14100"/>
          <ac:picMkLst>
            <pc:docMk/>
            <pc:sldMk cId="3621375751" sldId="340"/>
            <ac:picMk id="7" creationId="{9B61DEAB-3BF2-4F78-B5EC-6C6242EEBFAE}"/>
          </ac:picMkLst>
        </pc:picChg>
      </pc:sldChg>
      <pc:sldChg chg="addSp delSp modSp mod">
        <pc:chgData name="Veronica Parker" userId="f749b16d-5105-47b0-b92f-6283b91b80d0" providerId="ADAL" clId="{4CFCA265-FB36-439C-805F-8159AB9A4F5F}" dt="2021-03-26T16:05:59.634" v="6" actId="14100"/>
        <pc:sldMkLst>
          <pc:docMk/>
          <pc:sldMk cId="3397261246" sldId="350"/>
        </pc:sldMkLst>
        <pc:picChg chg="del">
          <ac:chgData name="Veronica Parker" userId="f749b16d-5105-47b0-b92f-6283b91b80d0" providerId="ADAL" clId="{4CFCA265-FB36-439C-805F-8159AB9A4F5F}" dt="2021-03-26T16:05:03.716" v="0" actId="478"/>
          <ac:picMkLst>
            <pc:docMk/>
            <pc:sldMk cId="3397261246" sldId="350"/>
            <ac:picMk id="5" creationId="{29A69550-3951-4B2C-8A7E-ED52BA317317}"/>
          </ac:picMkLst>
        </pc:picChg>
        <pc:picChg chg="add mod">
          <ac:chgData name="Veronica Parker" userId="f749b16d-5105-47b0-b92f-6283b91b80d0" providerId="ADAL" clId="{4CFCA265-FB36-439C-805F-8159AB9A4F5F}" dt="2021-03-26T16:05:59.634" v="6" actId="14100"/>
          <ac:picMkLst>
            <pc:docMk/>
            <pc:sldMk cId="3397261246" sldId="350"/>
            <ac:picMk id="6" creationId="{12EE1FBA-97E1-4013-B31D-B3A59F1CF0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7DFD07-2832-46B6-9198-9F61B6A2F16B}" type="datetimeFigureOut">
              <a:rPr lang="en-US" smtClean="0"/>
              <a:t>3/26/2021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BB539A-65CC-4D75-A3E1-ACE1D3008BC7}" type="slidenum">
              <a:rPr lang="en-US" smtClean="0"/>
              <a:t>‹#›</a:t>
            </a:fld>
            <a:endParaRPr lang="en-US"/>
          </a:p>
        </p:txBody>
      </p:sp>
    </p:spTree>
    <p:extLst>
      <p:ext uri="{BB962C8B-B14F-4D97-AF65-F5344CB8AC3E}">
        <p14:creationId xmlns:p14="http://schemas.microsoft.com/office/powerpoint/2010/main" val="3689340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BB539A-65CC-4D75-A3E1-ACE1D3008BC7}" type="slidenum">
              <a:rPr lang="en-US" smtClean="0"/>
              <a:t>2</a:t>
            </a:fld>
            <a:endParaRPr lang="en-US"/>
          </a:p>
        </p:txBody>
      </p:sp>
    </p:spTree>
    <p:extLst>
      <p:ext uri="{BB962C8B-B14F-4D97-AF65-F5344CB8AC3E}">
        <p14:creationId xmlns:p14="http://schemas.microsoft.com/office/powerpoint/2010/main" val="27157493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pic>
        <p:nvPicPr>
          <p:cNvPr id="13" name="AEBG_PowerPoint2018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57251"/>
            <a:ext cx="12192000" cy="5143499"/>
          </a:xfrm>
          <a:prstGeom prst="rect">
            <a:avLst/>
          </a:prstGeom>
          <a:ln w="12700">
            <a:miter lim="400000"/>
          </a:ln>
        </p:spPr>
      </p:pic>
      <p:sp>
        <p:nvSpPr>
          <p:cNvPr id="11" name="Title Text"/>
          <p:cNvSpPr txBox="1">
            <a:spLocks noGrp="1"/>
          </p:cNvSpPr>
          <p:nvPr>
            <p:ph type="title"/>
          </p:nvPr>
        </p:nvSpPr>
        <p:spPr>
          <a:xfrm>
            <a:off x="1097391" y="4872943"/>
            <a:ext cx="10414000" cy="972344"/>
          </a:xfrm>
          <a:prstGeom prst="rect">
            <a:avLst/>
          </a:prstGeom>
        </p:spPr>
        <p:txBody>
          <a:bodyPr anchor="t"/>
          <a:lstStyle>
            <a:lvl1pPr algn="ctr">
              <a:defRPr>
                <a:solidFill>
                  <a:schemeClr val="bg1"/>
                </a:solidFill>
              </a:defRPr>
            </a:lvl1pPr>
          </a:lstStyle>
          <a:p>
            <a:r>
              <a:rPr dirty="0"/>
              <a:t>Title Text</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21325150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Blank">
    <p:spTree>
      <p:nvGrpSpPr>
        <p:cNvPr id="1" name=""/>
        <p:cNvGrpSpPr/>
        <p:nvPr/>
      </p:nvGrpSpPr>
      <p:grpSpPr>
        <a:xfrm>
          <a:off x="0" y="0"/>
          <a:ext cx="0" cy="0"/>
          <a:chOff x="0" y="0"/>
          <a:chExt cx="0" cy="0"/>
        </a:xfrm>
      </p:grpSpPr>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3" name="AEBG_PowerPoint20182.png" descr="AEBG_PowerPoint20182.png">
            <a:extLst>
              <a:ext uri="{FF2B5EF4-FFF2-40B4-BE49-F238E27FC236}">
                <a16:creationId xmlns:a16="http://schemas.microsoft.com/office/drawing/2014/main" id="{EAD81273-D7D5-47DA-A909-FC98C5A42048}"/>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Tree>
    <p:extLst>
      <p:ext uri="{BB962C8B-B14F-4D97-AF65-F5344CB8AC3E}">
        <p14:creationId xmlns:p14="http://schemas.microsoft.com/office/powerpoint/2010/main" val="182706712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AEBG_PowerPoint20182.png" descr="AEBG_PowerPoint20182.png">
            <a:extLst>
              <a:ext uri="{FF2B5EF4-FFF2-40B4-BE49-F238E27FC236}">
                <a16:creationId xmlns:a16="http://schemas.microsoft.com/office/drawing/2014/main" id="{2613A912-2F77-4E81-8901-0E88BC9D8406}"/>
              </a:ext>
            </a:extLst>
          </p:cNvPr>
          <p:cNvPicPr>
            <a:picLocks noChangeAspect="1"/>
          </p:cNvPicPr>
          <p:nvPr userDrawn="1"/>
        </p:nvPicPr>
        <p:blipFill>
          <a:blip r:embed="rId2"/>
          <a:stretch>
            <a:fillRect/>
          </a:stretch>
        </p:blipFill>
        <p:spPr>
          <a:xfrm>
            <a:off x="0" y="0"/>
            <a:ext cx="12192000" cy="6858000"/>
          </a:xfrm>
          <a:prstGeom prst="rect">
            <a:avLst/>
          </a:prstGeom>
          <a:ln w="12700">
            <a:miter lim="400000"/>
          </a:ln>
        </p:spPr>
      </p:pic>
      <p:sp>
        <p:nvSpPr>
          <p:cNvPr id="2" name="Title 1"/>
          <p:cNvSpPr>
            <a:spLocks noGrp="1"/>
          </p:cNvSpPr>
          <p:nvPr>
            <p:ph type="title"/>
          </p:nvPr>
        </p:nvSpPr>
        <p:spPr>
          <a:xfrm>
            <a:off x="838200" y="365127"/>
            <a:ext cx="105156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959608-952C-483B-AC74-BEAA6DA69B15}" type="slidenum">
              <a:rPr lang="en-US" smtClean="0"/>
              <a:t>‹#›</a:t>
            </a:fld>
            <a:endParaRPr lang="en-US"/>
          </a:p>
        </p:txBody>
      </p:sp>
    </p:spTree>
    <p:extLst>
      <p:ext uri="{BB962C8B-B14F-4D97-AF65-F5344CB8AC3E}">
        <p14:creationId xmlns:p14="http://schemas.microsoft.com/office/powerpoint/2010/main" val="10095516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1" y="177800"/>
            <a:ext cx="10502900" cy="1143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1" y="1574800"/>
            <a:ext cx="105029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79516" y="6540500"/>
            <a:ext cx="246862"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t>‹#›</a:t>
            </a:fld>
            <a:endParaRPr/>
          </a:p>
        </p:txBody>
      </p:sp>
    </p:spTree>
    <p:extLst>
      <p:ext uri="{BB962C8B-B14F-4D97-AF65-F5344CB8AC3E}">
        <p14:creationId xmlns:p14="http://schemas.microsoft.com/office/powerpoint/2010/main" val="19065907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transition spd="med"/>
  <p:hf hdr="0" ftr="0" dt="0"/>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Medium"/>
        </a:defRPr>
      </a:lvl9pPr>
    </p:titleStyle>
    <p:bodyStyle>
      <a:lvl1pPr marL="238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1pPr>
      <a:lvl2pPr marL="4762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2pPr>
      <a:lvl3pPr marL="7143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3pPr>
      <a:lvl4pPr marL="9525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4pPr>
      <a:lvl5pPr marL="11906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5pPr>
      <a:lvl6pPr marL="142875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6pPr>
      <a:lvl7pPr marL="166687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7pPr>
      <a:lvl8pPr marL="1905000"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8pPr>
      <a:lvl9pPr marL="2143125" marR="0" indent="-238125" algn="l" defTabSz="309563" rtl="0" latinLnBrk="0">
        <a:lnSpc>
          <a:spcPct val="100000"/>
        </a:lnSpc>
        <a:spcBef>
          <a:spcPts val="2213"/>
        </a:spcBef>
        <a:spcAft>
          <a:spcPts val="0"/>
        </a:spcAft>
        <a:buClrTx/>
        <a:buSzPct val="125000"/>
        <a:buFontTx/>
        <a:buChar char="•"/>
        <a:tabLst/>
        <a:defRPr sz="1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pixabay.com/en/puzzle-share-question-mark-question-1746546/" TargetMode="External"/><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cnpa.com/governor-suspends-meeting-safeguards-in-brown-and-bagley-keene-acts-in-response-to-coronavirus-crisi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690B3-4730-4B65-A884-2A2CBF664A3B}"/>
              </a:ext>
            </a:extLst>
          </p:cNvPr>
          <p:cNvSpPr>
            <a:spLocks noGrp="1"/>
          </p:cNvSpPr>
          <p:nvPr>
            <p:ph type="title"/>
          </p:nvPr>
        </p:nvSpPr>
        <p:spPr>
          <a:xfrm>
            <a:off x="889000" y="4601095"/>
            <a:ext cx="10414000" cy="972344"/>
          </a:xfrm>
        </p:spPr>
        <p:txBody>
          <a:bodyPr>
            <a:normAutofit fontScale="90000"/>
          </a:bodyPr>
          <a:lstStyle/>
          <a:p>
            <a:r>
              <a:rPr lang="en-US" b="1" dirty="0"/>
              <a:t>CAEP CFAD Update</a:t>
            </a:r>
            <a:br>
              <a:rPr lang="en-US" dirty="0"/>
            </a:br>
            <a:endParaRPr lang="en-US" dirty="0"/>
          </a:p>
        </p:txBody>
      </p:sp>
      <p:sp>
        <p:nvSpPr>
          <p:cNvPr id="3" name="TextBox 2">
            <a:extLst>
              <a:ext uri="{FF2B5EF4-FFF2-40B4-BE49-F238E27FC236}">
                <a16:creationId xmlns:a16="http://schemas.microsoft.com/office/drawing/2014/main" id="{85B30797-54C9-4EE1-B6D9-25E561C4510B}"/>
              </a:ext>
            </a:extLst>
          </p:cNvPr>
          <p:cNvSpPr txBox="1"/>
          <p:nvPr/>
        </p:nvSpPr>
        <p:spPr>
          <a:xfrm>
            <a:off x="3859427" y="5214366"/>
            <a:ext cx="4473146" cy="7181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2000" b="1" i="0" u="none" strike="noStrike" cap="none" spc="0" normalizeH="0" baseline="0" dirty="0">
                <a:ln>
                  <a:noFill/>
                </a:ln>
                <a:solidFill>
                  <a:schemeClr val="bg1"/>
                </a:solidFill>
                <a:effectLst/>
                <a:uFillTx/>
                <a:latin typeface="Helvetica Neue"/>
                <a:ea typeface="Helvetica Neue"/>
                <a:cs typeface="Helvetica Neue"/>
                <a:sym typeface="Helvetica Neue"/>
              </a:rPr>
              <a:t>Neil Kelly – State CAEP Office</a:t>
            </a:r>
          </a:p>
          <a:p>
            <a:pPr marL="0" marR="0" indent="0" algn="ctr" defTabSz="825500" rtl="0" fontAlgn="auto" latinLnBrk="0" hangingPunct="0">
              <a:lnSpc>
                <a:spcPct val="100000"/>
              </a:lnSpc>
              <a:spcBef>
                <a:spcPts val="0"/>
              </a:spcBef>
              <a:spcAft>
                <a:spcPts val="0"/>
              </a:spcAft>
              <a:buClrTx/>
              <a:buSzTx/>
              <a:buFontTx/>
              <a:buNone/>
              <a:tabLst/>
            </a:pPr>
            <a:r>
              <a:rPr lang="en-US" sz="2000" b="1" dirty="0">
                <a:solidFill>
                  <a:schemeClr val="bg1"/>
                </a:solidFill>
                <a:latin typeface="Helvetica Neue"/>
                <a:ea typeface="Helvetica Neue"/>
                <a:cs typeface="Helvetica Neue"/>
                <a:sym typeface="Helvetica Neue"/>
              </a:rPr>
              <a:t>Veronica Parker – CAEP TAP</a:t>
            </a:r>
            <a:r>
              <a:rPr kumimoji="0" lang="en-US" sz="2000" b="1" i="0" u="none" strike="noStrike" cap="none" spc="0" normalizeH="0" baseline="0" dirty="0">
                <a:ln>
                  <a:noFill/>
                </a:ln>
                <a:solidFill>
                  <a:schemeClr val="bg1"/>
                </a:solidFill>
                <a:effectLst/>
                <a:uFillTx/>
                <a:latin typeface="Helvetica Neue"/>
                <a:ea typeface="Helvetica Neue"/>
                <a:cs typeface="Helvetica Neue"/>
                <a:sym typeface="Helvetica Neue"/>
              </a:rPr>
              <a:t> </a:t>
            </a:r>
          </a:p>
        </p:txBody>
      </p:sp>
    </p:spTree>
    <p:extLst>
      <p:ext uri="{BB962C8B-B14F-4D97-AF65-F5344CB8AC3E}">
        <p14:creationId xmlns:p14="http://schemas.microsoft.com/office/powerpoint/2010/main" val="1490753076"/>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7" y="500062"/>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10</a:t>
            </a:fld>
            <a:endParaRPr lang="en-US"/>
          </a:p>
        </p:txBody>
      </p:sp>
      <p:pic>
        <p:nvPicPr>
          <p:cNvPr id="5" name="Picture 4">
            <a:extLst>
              <a:ext uri="{FF2B5EF4-FFF2-40B4-BE49-F238E27FC236}">
                <a16:creationId xmlns:a16="http://schemas.microsoft.com/office/drawing/2014/main" id="{6ECA924D-AE8F-44E4-90B3-39C25999E551}"/>
              </a:ext>
            </a:extLst>
          </p:cNvPr>
          <p:cNvPicPr>
            <a:picLocks noChangeAspect="1"/>
          </p:cNvPicPr>
          <p:nvPr/>
        </p:nvPicPr>
        <p:blipFill>
          <a:blip r:embed="rId2"/>
          <a:stretch>
            <a:fillRect/>
          </a:stretch>
        </p:blipFill>
        <p:spPr>
          <a:xfrm>
            <a:off x="482136" y="1492250"/>
            <a:ext cx="10985963" cy="4754880"/>
          </a:xfrm>
          <a:prstGeom prst="rect">
            <a:avLst/>
          </a:prstGeom>
        </p:spPr>
      </p:pic>
    </p:spTree>
    <p:extLst>
      <p:ext uri="{BB962C8B-B14F-4D97-AF65-F5344CB8AC3E}">
        <p14:creationId xmlns:p14="http://schemas.microsoft.com/office/powerpoint/2010/main" val="439769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11</a:t>
            </a:fld>
            <a:endParaRPr lang="en-US"/>
          </a:p>
        </p:txBody>
      </p:sp>
      <p:pic>
        <p:nvPicPr>
          <p:cNvPr id="5" name="Picture 4">
            <a:extLst>
              <a:ext uri="{FF2B5EF4-FFF2-40B4-BE49-F238E27FC236}">
                <a16:creationId xmlns:a16="http://schemas.microsoft.com/office/drawing/2014/main" id="{4E06999B-2B72-4938-BDD5-25EA0755E1F7}"/>
              </a:ext>
            </a:extLst>
          </p:cNvPr>
          <p:cNvPicPr>
            <a:picLocks noChangeAspect="1"/>
          </p:cNvPicPr>
          <p:nvPr/>
        </p:nvPicPr>
        <p:blipFill>
          <a:blip r:embed="rId2"/>
          <a:stretch>
            <a:fillRect/>
          </a:stretch>
        </p:blipFill>
        <p:spPr>
          <a:xfrm>
            <a:off x="922867" y="1122176"/>
            <a:ext cx="8576733" cy="5120640"/>
          </a:xfrm>
          <a:prstGeom prst="rect">
            <a:avLst/>
          </a:prstGeom>
        </p:spPr>
      </p:pic>
    </p:spTree>
    <p:extLst>
      <p:ext uri="{BB962C8B-B14F-4D97-AF65-F5344CB8AC3E}">
        <p14:creationId xmlns:p14="http://schemas.microsoft.com/office/powerpoint/2010/main" val="311675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12</a:t>
            </a:fld>
            <a:endParaRPr lang="en-US"/>
          </a:p>
        </p:txBody>
      </p:sp>
      <p:pic>
        <p:nvPicPr>
          <p:cNvPr id="3" name="Picture 2">
            <a:extLst>
              <a:ext uri="{FF2B5EF4-FFF2-40B4-BE49-F238E27FC236}">
                <a16:creationId xmlns:a16="http://schemas.microsoft.com/office/drawing/2014/main" id="{8DD66506-66FC-42CA-A501-E1A30A093EE1}"/>
              </a:ext>
            </a:extLst>
          </p:cNvPr>
          <p:cNvPicPr>
            <a:picLocks noChangeAspect="1"/>
          </p:cNvPicPr>
          <p:nvPr/>
        </p:nvPicPr>
        <p:blipFill>
          <a:blip r:embed="rId2"/>
          <a:stretch>
            <a:fillRect/>
          </a:stretch>
        </p:blipFill>
        <p:spPr>
          <a:xfrm>
            <a:off x="6947" y="976376"/>
            <a:ext cx="12192000" cy="5260848"/>
          </a:xfrm>
          <a:prstGeom prst="rect">
            <a:avLst/>
          </a:prstGeom>
        </p:spPr>
      </p:pic>
      <p:sp>
        <p:nvSpPr>
          <p:cNvPr id="5" name="TextBox 4">
            <a:extLst>
              <a:ext uri="{FF2B5EF4-FFF2-40B4-BE49-F238E27FC236}">
                <a16:creationId xmlns:a16="http://schemas.microsoft.com/office/drawing/2014/main" id="{D90905D2-8DF5-4399-95AD-CAE14E6C213D}"/>
              </a:ext>
            </a:extLst>
          </p:cNvPr>
          <p:cNvSpPr txBox="1"/>
          <p:nvPr/>
        </p:nvSpPr>
        <p:spPr>
          <a:xfrm>
            <a:off x="4810125" y="3457575"/>
            <a:ext cx="600074" cy="2718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2021-22</a:t>
            </a:r>
          </a:p>
        </p:txBody>
      </p:sp>
    </p:spTree>
    <p:extLst>
      <p:ext uri="{BB962C8B-B14F-4D97-AF65-F5344CB8AC3E}">
        <p14:creationId xmlns:p14="http://schemas.microsoft.com/office/powerpoint/2010/main" val="3599852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13</a:t>
            </a:fld>
            <a:endParaRPr lang="en-US"/>
          </a:p>
        </p:txBody>
      </p:sp>
      <p:pic>
        <p:nvPicPr>
          <p:cNvPr id="5" name="Picture 4">
            <a:extLst>
              <a:ext uri="{FF2B5EF4-FFF2-40B4-BE49-F238E27FC236}">
                <a16:creationId xmlns:a16="http://schemas.microsoft.com/office/drawing/2014/main" id="{C869D127-6E99-47A3-A12A-C148293F4E72}"/>
              </a:ext>
            </a:extLst>
          </p:cNvPr>
          <p:cNvPicPr>
            <a:picLocks noChangeAspect="1"/>
          </p:cNvPicPr>
          <p:nvPr/>
        </p:nvPicPr>
        <p:blipFill>
          <a:blip r:embed="rId2"/>
          <a:stretch>
            <a:fillRect/>
          </a:stretch>
        </p:blipFill>
        <p:spPr>
          <a:xfrm>
            <a:off x="668868" y="956732"/>
            <a:ext cx="10498692" cy="5283201"/>
          </a:xfrm>
          <a:prstGeom prst="rect">
            <a:avLst/>
          </a:prstGeom>
        </p:spPr>
      </p:pic>
    </p:spTree>
    <p:extLst>
      <p:ext uri="{BB962C8B-B14F-4D97-AF65-F5344CB8AC3E}">
        <p14:creationId xmlns:p14="http://schemas.microsoft.com/office/powerpoint/2010/main" val="2015288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14</a:t>
            </a:fld>
            <a:endParaRPr lang="en-US"/>
          </a:p>
        </p:txBody>
      </p:sp>
      <p:pic>
        <p:nvPicPr>
          <p:cNvPr id="3" name="Picture 2">
            <a:extLst>
              <a:ext uri="{FF2B5EF4-FFF2-40B4-BE49-F238E27FC236}">
                <a16:creationId xmlns:a16="http://schemas.microsoft.com/office/drawing/2014/main" id="{7FD7EA5B-A5B7-4888-946D-564E9DA4E1A5}"/>
              </a:ext>
            </a:extLst>
          </p:cNvPr>
          <p:cNvPicPr>
            <a:picLocks noChangeAspect="1"/>
          </p:cNvPicPr>
          <p:nvPr/>
        </p:nvPicPr>
        <p:blipFill rotWithShape="1">
          <a:blip r:embed="rId2"/>
          <a:srcRect b="2915"/>
          <a:stretch/>
        </p:blipFill>
        <p:spPr>
          <a:xfrm>
            <a:off x="660401" y="1024466"/>
            <a:ext cx="10337800" cy="5213495"/>
          </a:xfrm>
          <a:prstGeom prst="rect">
            <a:avLst/>
          </a:prstGeom>
        </p:spPr>
      </p:pic>
    </p:spTree>
    <p:extLst>
      <p:ext uri="{BB962C8B-B14F-4D97-AF65-F5344CB8AC3E}">
        <p14:creationId xmlns:p14="http://schemas.microsoft.com/office/powerpoint/2010/main" val="1731698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15</a:t>
            </a:fld>
            <a:endParaRPr lang="en-US"/>
          </a:p>
        </p:txBody>
      </p:sp>
      <p:pic>
        <p:nvPicPr>
          <p:cNvPr id="5" name="Picture 4">
            <a:extLst>
              <a:ext uri="{FF2B5EF4-FFF2-40B4-BE49-F238E27FC236}">
                <a16:creationId xmlns:a16="http://schemas.microsoft.com/office/drawing/2014/main" id="{6BE1BB91-5EA5-4BF8-8C96-C1B67FE1B609}"/>
              </a:ext>
            </a:extLst>
          </p:cNvPr>
          <p:cNvPicPr>
            <a:picLocks noChangeAspect="1"/>
          </p:cNvPicPr>
          <p:nvPr/>
        </p:nvPicPr>
        <p:blipFill rotWithShape="1">
          <a:blip r:embed="rId2"/>
          <a:srcRect l="695" t="2387" r="902" b="3704"/>
          <a:stretch/>
        </p:blipFill>
        <p:spPr>
          <a:xfrm>
            <a:off x="84666" y="1837267"/>
            <a:ext cx="11997267" cy="3623733"/>
          </a:xfrm>
          <a:prstGeom prst="rect">
            <a:avLst/>
          </a:prstGeom>
        </p:spPr>
      </p:pic>
    </p:spTree>
    <p:extLst>
      <p:ext uri="{BB962C8B-B14F-4D97-AF65-F5344CB8AC3E}">
        <p14:creationId xmlns:p14="http://schemas.microsoft.com/office/powerpoint/2010/main" val="3396360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16</a:t>
            </a:fld>
            <a:endParaRPr lang="en-US"/>
          </a:p>
        </p:txBody>
      </p:sp>
      <p:pic>
        <p:nvPicPr>
          <p:cNvPr id="3" name="Picture 2">
            <a:extLst>
              <a:ext uri="{FF2B5EF4-FFF2-40B4-BE49-F238E27FC236}">
                <a16:creationId xmlns:a16="http://schemas.microsoft.com/office/drawing/2014/main" id="{2CA1B971-2684-4B18-A934-6084CE85A6D8}"/>
              </a:ext>
            </a:extLst>
          </p:cNvPr>
          <p:cNvPicPr>
            <a:picLocks noChangeAspect="1"/>
          </p:cNvPicPr>
          <p:nvPr/>
        </p:nvPicPr>
        <p:blipFill rotWithShape="1">
          <a:blip r:embed="rId2"/>
          <a:srcRect l="10521" t="1724" r="29998" b="8602"/>
          <a:stretch/>
        </p:blipFill>
        <p:spPr>
          <a:xfrm>
            <a:off x="2116670" y="1027055"/>
            <a:ext cx="6849501" cy="5212080"/>
          </a:xfrm>
          <a:prstGeom prst="rect">
            <a:avLst/>
          </a:prstGeom>
        </p:spPr>
      </p:pic>
    </p:spTree>
    <p:extLst>
      <p:ext uri="{BB962C8B-B14F-4D97-AF65-F5344CB8AC3E}">
        <p14:creationId xmlns:p14="http://schemas.microsoft.com/office/powerpoint/2010/main" val="2678084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17</a:t>
            </a:fld>
            <a:endParaRPr lang="en-US"/>
          </a:p>
        </p:txBody>
      </p:sp>
      <p:pic>
        <p:nvPicPr>
          <p:cNvPr id="5" name="Picture 4">
            <a:extLst>
              <a:ext uri="{FF2B5EF4-FFF2-40B4-BE49-F238E27FC236}">
                <a16:creationId xmlns:a16="http://schemas.microsoft.com/office/drawing/2014/main" id="{A828BFCC-3384-4999-A69E-5B309B09FEDD}"/>
              </a:ext>
            </a:extLst>
          </p:cNvPr>
          <p:cNvPicPr>
            <a:picLocks noChangeAspect="1"/>
          </p:cNvPicPr>
          <p:nvPr/>
        </p:nvPicPr>
        <p:blipFill rotWithShape="1">
          <a:blip r:embed="rId2"/>
          <a:srcRect l="10818" t="1327" r="29472" b="9925"/>
          <a:stretch/>
        </p:blipFill>
        <p:spPr>
          <a:xfrm>
            <a:off x="2082800" y="1066800"/>
            <a:ext cx="7213600" cy="5177366"/>
          </a:xfrm>
          <a:prstGeom prst="rect">
            <a:avLst/>
          </a:prstGeom>
        </p:spPr>
      </p:pic>
    </p:spTree>
    <p:extLst>
      <p:ext uri="{BB962C8B-B14F-4D97-AF65-F5344CB8AC3E}">
        <p14:creationId xmlns:p14="http://schemas.microsoft.com/office/powerpoint/2010/main" val="36951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18</a:t>
            </a:fld>
            <a:endParaRPr lang="en-US"/>
          </a:p>
        </p:txBody>
      </p:sp>
      <p:pic>
        <p:nvPicPr>
          <p:cNvPr id="5" name="Picture 4">
            <a:extLst>
              <a:ext uri="{FF2B5EF4-FFF2-40B4-BE49-F238E27FC236}">
                <a16:creationId xmlns:a16="http://schemas.microsoft.com/office/drawing/2014/main" id="{DFF41D86-ACFA-421E-8CA0-52322C15DBFB}"/>
              </a:ext>
            </a:extLst>
          </p:cNvPr>
          <p:cNvPicPr>
            <a:picLocks noChangeAspect="1"/>
          </p:cNvPicPr>
          <p:nvPr/>
        </p:nvPicPr>
        <p:blipFill>
          <a:blip r:embed="rId2"/>
          <a:stretch>
            <a:fillRect/>
          </a:stretch>
        </p:blipFill>
        <p:spPr>
          <a:xfrm>
            <a:off x="2942" y="1095375"/>
            <a:ext cx="12189057" cy="5162549"/>
          </a:xfrm>
          <a:prstGeom prst="rect">
            <a:avLst/>
          </a:prstGeom>
        </p:spPr>
      </p:pic>
    </p:spTree>
    <p:extLst>
      <p:ext uri="{BB962C8B-B14F-4D97-AF65-F5344CB8AC3E}">
        <p14:creationId xmlns:p14="http://schemas.microsoft.com/office/powerpoint/2010/main" val="1287406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19</a:t>
            </a:fld>
            <a:endParaRPr lang="en-US"/>
          </a:p>
        </p:txBody>
      </p:sp>
      <p:pic>
        <p:nvPicPr>
          <p:cNvPr id="6" name="Picture 5">
            <a:extLst>
              <a:ext uri="{FF2B5EF4-FFF2-40B4-BE49-F238E27FC236}">
                <a16:creationId xmlns:a16="http://schemas.microsoft.com/office/drawing/2014/main" id="{12EE1FBA-97E1-4013-B31D-B3A59F1CF026}"/>
              </a:ext>
            </a:extLst>
          </p:cNvPr>
          <p:cNvPicPr>
            <a:picLocks noChangeAspect="1"/>
          </p:cNvPicPr>
          <p:nvPr/>
        </p:nvPicPr>
        <p:blipFill>
          <a:blip r:embed="rId2"/>
          <a:stretch>
            <a:fillRect/>
          </a:stretch>
        </p:blipFill>
        <p:spPr>
          <a:xfrm>
            <a:off x="1" y="1370825"/>
            <a:ext cx="12187409" cy="4887100"/>
          </a:xfrm>
          <a:prstGeom prst="rect">
            <a:avLst/>
          </a:prstGeom>
        </p:spPr>
      </p:pic>
    </p:spTree>
    <p:extLst>
      <p:ext uri="{BB962C8B-B14F-4D97-AF65-F5344CB8AC3E}">
        <p14:creationId xmlns:p14="http://schemas.microsoft.com/office/powerpoint/2010/main" val="3397261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500062"/>
            <a:ext cx="9184678" cy="1325563"/>
          </a:xfrm>
        </p:spPr>
        <p:txBody>
          <a:bodyPr/>
          <a:lstStyle/>
          <a:p>
            <a:pPr algn="l"/>
            <a:r>
              <a:rPr lang="en-US" dirty="0"/>
              <a:t>Agenda</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482138" y="1637211"/>
            <a:ext cx="11269596" cy="4447705"/>
          </a:xfrm>
        </p:spPr>
        <p:txBody>
          <a:bodyPr>
            <a:noAutofit/>
          </a:bodyPr>
          <a:lstStyle/>
          <a:p>
            <a:pPr>
              <a:spcBef>
                <a:spcPts val="0"/>
              </a:spcBef>
            </a:pPr>
            <a:r>
              <a:rPr lang="en-US" sz="3600" dirty="0"/>
              <a:t>CFAD’s importance</a:t>
            </a:r>
          </a:p>
          <a:p>
            <a:pPr>
              <a:spcBef>
                <a:spcPts val="0"/>
              </a:spcBef>
            </a:pPr>
            <a:r>
              <a:rPr lang="en-US" sz="3600" dirty="0"/>
              <a:t>Allocations for 21-22 </a:t>
            </a:r>
          </a:p>
          <a:p>
            <a:pPr>
              <a:spcBef>
                <a:spcPts val="0"/>
              </a:spcBef>
            </a:pPr>
            <a:r>
              <a:rPr lang="en-US" sz="3600" dirty="0"/>
              <a:t>COLA</a:t>
            </a:r>
          </a:p>
          <a:p>
            <a:pPr>
              <a:spcBef>
                <a:spcPts val="0"/>
              </a:spcBef>
            </a:pPr>
            <a:r>
              <a:rPr lang="en-US" sz="3600" dirty="0"/>
              <a:t>Brown Act / Public Meetings</a:t>
            </a:r>
          </a:p>
          <a:p>
            <a:pPr>
              <a:spcBef>
                <a:spcPts val="0"/>
              </a:spcBef>
            </a:pPr>
            <a:r>
              <a:rPr lang="en-US" sz="3600" dirty="0"/>
              <a:t>CFAD Submission</a:t>
            </a:r>
          </a:p>
          <a:p>
            <a:pPr>
              <a:spcBef>
                <a:spcPts val="0"/>
              </a:spcBef>
            </a:pPr>
            <a:r>
              <a:rPr lang="en-US" sz="3600" dirty="0"/>
              <a:t>Allocation Amendment Process</a:t>
            </a:r>
          </a:p>
          <a:p>
            <a:pPr>
              <a:spcBef>
                <a:spcPts val="0"/>
              </a:spcBef>
            </a:pPr>
            <a:r>
              <a:rPr lang="en-US" sz="3600" dirty="0"/>
              <a:t>NOVA Basics/Reminders </a:t>
            </a:r>
          </a:p>
          <a:p>
            <a:pPr>
              <a:spcBef>
                <a:spcPts val="0"/>
              </a:spcBef>
            </a:pPr>
            <a:r>
              <a:rPr lang="en-US" sz="3600" dirty="0"/>
              <a:t>Wrap Up &amp; Additional Questions</a:t>
            </a:r>
          </a:p>
        </p:txBody>
      </p:sp>
      <p:sp>
        <p:nvSpPr>
          <p:cNvPr id="4" name="Slide Number Placeholder 3"/>
          <p:cNvSpPr>
            <a:spLocks noGrp="1"/>
          </p:cNvSpPr>
          <p:nvPr>
            <p:ph type="sldNum" sz="quarter" idx="12"/>
          </p:nvPr>
        </p:nvSpPr>
        <p:spPr/>
        <p:txBody>
          <a:bodyPr/>
          <a:lstStyle/>
          <a:p>
            <a:fld id="{DE959608-952C-483B-AC74-BEAA6DA69B15}" type="slidenum">
              <a:rPr lang="en-US" smtClean="0"/>
              <a:t>2</a:t>
            </a:fld>
            <a:endParaRPr lang="en-US"/>
          </a:p>
        </p:txBody>
      </p:sp>
      <p:pic>
        <p:nvPicPr>
          <p:cNvPr id="5" name="Picture 4" descr="AusbilderWiss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1325" y="1162843"/>
            <a:ext cx="3437709" cy="1524051"/>
          </a:xfrm>
          <a:prstGeom prst="rect">
            <a:avLst/>
          </a:prstGeom>
        </p:spPr>
      </p:pic>
    </p:spTree>
    <p:extLst>
      <p:ext uri="{BB962C8B-B14F-4D97-AF65-F5344CB8AC3E}">
        <p14:creationId xmlns:p14="http://schemas.microsoft.com/office/powerpoint/2010/main" val="2457029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20</a:t>
            </a:fld>
            <a:endParaRPr lang="en-US"/>
          </a:p>
        </p:txBody>
      </p:sp>
      <p:sp>
        <p:nvSpPr>
          <p:cNvPr id="5" name="TextBox 4">
            <a:extLst>
              <a:ext uri="{FF2B5EF4-FFF2-40B4-BE49-F238E27FC236}">
                <a16:creationId xmlns:a16="http://schemas.microsoft.com/office/drawing/2014/main" id="{DDD4B342-FD6B-4FB6-A55D-16AD6D8F4574}"/>
              </a:ext>
            </a:extLst>
          </p:cNvPr>
          <p:cNvSpPr txBox="1"/>
          <p:nvPr/>
        </p:nvSpPr>
        <p:spPr>
          <a:xfrm>
            <a:off x="6486525" y="3615267"/>
            <a:ext cx="600074" cy="2718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2021-22</a:t>
            </a:r>
          </a:p>
        </p:txBody>
      </p:sp>
      <p:pic>
        <p:nvPicPr>
          <p:cNvPr id="7" name="Picture 6">
            <a:extLst>
              <a:ext uri="{FF2B5EF4-FFF2-40B4-BE49-F238E27FC236}">
                <a16:creationId xmlns:a16="http://schemas.microsoft.com/office/drawing/2014/main" id="{2B6F2E55-966E-484E-88B2-693F3CF28C01}"/>
              </a:ext>
            </a:extLst>
          </p:cNvPr>
          <p:cNvPicPr>
            <a:picLocks noChangeAspect="1"/>
          </p:cNvPicPr>
          <p:nvPr/>
        </p:nvPicPr>
        <p:blipFill>
          <a:blip r:embed="rId2"/>
          <a:stretch>
            <a:fillRect/>
          </a:stretch>
        </p:blipFill>
        <p:spPr>
          <a:xfrm>
            <a:off x="0" y="1100666"/>
            <a:ext cx="12192000" cy="5147733"/>
          </a:xfrm>
          <a:prstGeom prst="rect">
            <a:avLst/>
          </a:prstGeom>
        </p:spPr>
      </p:pic>
    </p:spTree>
    <p:extLst>
      <p:ext uri="{BB962C8B-B14F-4D97-AF65-F5344CB8AC3E}">
        <p14:creationId xmlns:p14="http://schemas.microsoft.com/office/powerpoint/2010/main" val="29213857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21</a:t>
            </a:fld>
            <a:endParaRPr lang="en-US"/>
          </a:p>
        </p:txBody>
      </p:sp>
      <p:pic>
        <p:nvPicPr>
          <p:cNvPr id="5" name="Picture 4">
            <a:extLst>
              <a:ext uri="{FF2B5EF4-FFF2-40B4-BE49-F238E27FC236}">
                <a16:creationId xmlns:a16="http://schemas.microsoft.com/office/drawing/2014/main" id="{E00B1EF2-4BD4-4665-AE4E-0CED1E14CCCF}"/>
              </a:ext>
            </a:extLst>
          </p:cNvPr>
          <p:cNvPicPr>
            <a:picLocks noChangeAspect="1"/>
          </p:cNvPicPr>
          <p:nvPr/>
        </p:nvPicPr>
        <p:blipFill rotWithShape="1">
          <a:blip r:embed="rId2"/>
          <a:srcRect l="11151" t="400" r="30261" b="13363"/>
          <a:stretch/>
        </p:blipFill>
        <p:spPr>
          <a:xfrm>
            <a:off x="2218266" y="1075267"/>
            <a:ext cx="6959600" cy="5184189"/>
          </a:xfrm>
          <a:prstGeom prst="rect">
            <a:avLst/>
          </a:prstGeom>
        </p:spPr>
      </p:pic>
    </p:spTree>
    <p:extLst>
      <p:ext uri="{BB962C8B-B14F-4D97-AF65-F5344CB8AC3E}">
        <p14:creationId xmlns:p14="http://schemas.microsoft.com/office/powerpoint/2010/main" val="11076013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22</a:t>
            </a:fld>
            <a:endParaRPr lang="en-US"/>
          </a:p>
        </p:txBody>
      </p:sp>
      <p:sp>
        <p:nvSpPr>
          <p:cNvPr id="5" name="TextBox 4">
            <a:extLst>
              <a:ext uri="{FF2B5EF4-FFF2-40B4-BE49-F238E27FC236}">
                <a16:creationId xmlns:a16="http://schemas.microsoft.com/office/drawing/2014/main" id="{A7FA70AC-948B-4540-888B-D090C0F517A8}"/>
              </a:ext>
            </a:extLst>
          </p:cNvPr>
          <p:cNvSpPr txBox="1"/>
          <p:nvPr/>
        </p:nvSpPr>
        <p:spPr>
          <a:xfrm>
            <a:off x="6096000" y="3530033"/>
            <a:ext cx="600074" cy="27186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US" sz="1100" b="1" i="0" u="none" strike="noStrike" cap="none" spc="0" normalizeH="0" baseline="0" dirty="0">
                <a:ln>
                  <a:noFill/>
                </a:ln>
                <a:solidFill>
                  <a:srgbClr val="000000"/>
                </a:solidFill>
                <a:effectLst/>
                <a:uFillTx/>
                <a:latin typeface="Calibri" panose="020F0502020204030204" pitchFamily="34" charset="0"/>
                <a:ea typeface="Helvetica Neue"/>
                <a:cs typeface="Calibri" panose="020F0502020204030204" pitchFamily="34" charset="0"/>
                <a:sym typeface="Helvetica Neue"/>
              </a:rPr>
              <a:t>2021-22</a:t>
            </a:r>
          </a:p>
        </p:txBody>
      </p:sp>
      <p:pic>
        <p:nvPicPr>
          <p:cNvPr id="7" name="Picture 6">
            <a:extLst>
              <a:ext uri="{FF2B5EF4-FFF2-40B4-BE49-F238E27FC236}">
                <a16:creationId xmlns:a16="http://schemas.microsoft.com/office/drawing/2014/main" id="{1D11B85F-4330-497A-9BE4-E26F5D6DA125}"/>
              </a:ext>
            </a:extLst>
          </p:cNvPr>
          <p:cNvPicPr>
            <a:picLocks noChangeAspect="1"/>
          </p:cNvPicPr>
          <p:nvPr/>
        </p:nvPicPr>
        <p:blipFill>
          <a:blip r:embed="rId2"/>
          <a:stretch>
            <a:fillRect/>
          </a:stretch>
        </p:blipFill>
        <p:spPr>
          <a:xfrm>
            <a:off x="0" y="1105647"/>
            <a:ext cx="12192000" cy="5133228"/>
          </a:xfrm>
          <a:prstGeom prst="rect">
            <a:avLst/>
          </a:prstGeom>
        </p:spPr>
      </p:pic>
    </p:spTree>
    <p:extLst>
      <p:ext uri="{BB962C8B-B14F-4D97-AF65-F5344CB8AC3E}">
        <p14:creationId xmlns:p14="http://schemas.microsoft.com/office/powerpoint/2010/main" val="507660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3505424" y="76408"/>
            <a:ext cx="9930489" cy="1325563"/>
          </a:xfrm>
        </p:spPr>
        <p:txBody>
          <a:bodyPr>
            <a:normAutofit/>
          </a:bodyPr>
          <a:lstStyle/>
          <a:p>
            <a:pPr algn="l"/>
            <a:r>
              <a:rPr lang="en-US" dirty="0"/>
              <a:t>CFAD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23</a:t>
            </a:fld>
            <a:endParaRPr lang="en-US"/>
          </a:p>
        </p:txBody>
      </p:sp>
      <p:pic>
        <p:nvPicPr>
          <p:cNvPr id="6" name="Picture 5">
            <a:extLst>
              <a:ext uri="{FF2B5EF4-FFF2-40B4-BE49-F238E27FC236}">
                <a16:creationId xmlns:a16="http://schemas.microsoft.com/office/drawing/2014/main" id="{FFE9E700-AC8B-418F-82D3-BC58FCBF4D57}"/>
              </a:ext>
            </a:extLst>
          </p:cNvPr>
          <p:cNvPicPr>
            <a:picLocks noChangeAspect="1"/>
          </p:cNvPicPr>
          <p:nvPr/>
        </p:nvPicPr>
        <p:blipFill>
          <a:blip r:embed="rId2"/>
          <a:stretch>
            <a:fillRect/>
          </a:stretch>
        </p:blipFill>
        <p:spPr>
          <a:xfrm>
            <a:off x="0" y="1015413"/>
            <a:ext cx="12192000" cy="5223461"/>
          </a:xfrm>
          <a:prstGeom prst="rect">
            <a:avLst/>
          </a:prstGeom>
        </p:spPr>
      </p:pic>
    </p:spTree>
    <p:extLst>
      <p:ext uri="{BB962C8B-B14F-4D97-AF65-F5344CB8AC3E}">
        <p14:creationId xmlns:p14="http://schemas.microsoft.com/office/powerpoint/2010/main" val="14486809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74357" y="681037"/>
            <a:ext cx="9930489" cy="1325563"/>
          </a:xfrm>
        </p:spPr>
        <p:txBody>
          <a:bodyPr>
            <a:normAutofit/>
          </a:bodyPr>
          <a:lstStyle/>
          <a:p>
            <a:pPr algn="l"/>
            <a:r>
              <a:rPr lang="en-US" dirty="0"/>
              <a:t>Allocation Amendment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24</a:t>
            </a:fld>
            <a:endParaRPr lang="en-US"/>
          </a:p>
        </p:txBody>
      </p:sp>
      <p:sp>
        <p:nvSpPr>
          <p:cNvPr id="6" name="Content Placeholder 2">
            <a:extLst>
              <a:ext uri="{FF2B5EF4-FFF2-40B4-BE49-F238E27FC236}">
                <a16:creationId xmlns:a16="http://schemas.microsoft.com/office/drawing/2014/main" id="{4D0FE537-C836-413E-B79E-B783B5A5944F}"/>
              </a:ext>
            </a:extLst>
          </p:cNvPr>
          <p:cNvSpPr>
            <a:spLocks noGrp="1"/>
          </p:cNvSpPr>
          <p:nvPr>
            <p:ph idx="1"/>
          </p:nvPr>
        </p:nvSpPr>
        <p:spPr>
          <a:xfrm>
            <a:off x="474357" y="1825625"/>
            <a:ext cx="10515600" cy="4351338"/>
          </a:xfrm>
        </p:spPr>
        <p:txBody>
          <a:bodyPr>
            <a:noAutofit/>
          </a:bodyPr>
          <a:lstStyle/>
          <a:p>
            <a:r>
              <a:rPr lang="en-US" sz="2200" dirty="0"/>
              <a:t>Allocation Amendments are a reallocation process in NOVA after the CFAD has been certified.</a:t>
            </a:r>
          </a:p>
          <a:p>
            <a:r>
              <a:rPr lang="en-US" sz="2200" dirty="0"/>
              <a:t>Must be approved/certified by all members in NOVA.</a:t>
            </a:r>
          </a:p>
          <a:p>
            <a:r>
              <a:rPr lang="en-US" sz="2200" dirty="0"/>
              <a:t>Allocation amendments do not affect your prior year allocation, and doesn’t impact future allocations.</a:t>
            </a:r>
          </a:p>
          <a:p>
            <a:r>
              <a:rPr lang="en-US" sz="2200" dirty="0"/>
              <a:t>Just a in-year reallocation of funds.</a:t>
            </a:r>
          </a:p>
          <a:p>
            <a:r>
              <a:rPr lang="en-US" sz="2200" dirty="0"/>
              <a:t>Some consortia have by-laws to support this process.</a:t>
            </a:r>
          </a:p>
          <a:p>
            <a:r>
              <a:rPr lang="en-US" sz="2200" dirty="0"/>
              <a:t>To impact future allocations, members must fall under the three criteria under EC 84914.</a:t>
            </a:r>
          </a:p>
        </p:txBody>
      </p:sp>
    </p:spTree>
    <p:extLst>
      <p:ext uri="{BB962C8B-B14F-4D97-AF65-F5344CB8AC3E}">
        <p14:creationId xmlns:p14="http://schemas.microsoft.com/office/powerpoint/2010/main" val="1101915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74357" y="533696"/>
            <a:ext cx="9930489" cy="1325563"/>
          </a:xfrm>
        </p:spPr>
        <p:txBody>
          <a:bodyPr>
            <a:normAutofit/>
          </a:bodyPr>
          <a:lstStyle/>
          <a:p>
            <a:pPr algn="l"/>
            <a:r>
              <a:rPr lang="en-US" dirty="0"/>
              <a:t>Allocation Amendment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25</a:t>
            </a:fld>
            <a:endParaRPr lang="en-US"/>
          </a:p>
        </p:txBody>
      </p:sp>
      <p:pic>
        <p:nvPicPr>
          <p:cNvPr id="5" name="Picture 4">
            <a:extLst>
              <a:ext uri="{FF2B5EF4-FFF2-40B4-BE49-F238E27FC236}">
                <a16:creationId xmlns:a16="http://schemas.microsoft.com/office/drawing/2014/main" id="{A9758011-6B26-49A3-B166-DF30BB8BC764}"/>
              </a:ext>
            </a:extLst>
          </p:cNvPr>
          <p:cNvPicPr>
            <a:picLocks noChangeAspect="1"/>
          </p:cNvPicPr>
          <p:nvPr/>
        </p:nvPicPr>
        <p:blipFill>
          <a:blip r:embed="rId2"/>
          <a:stretch>
            <a:fillRect/>
          </a:stretch>
        </p:blipFill>
        <p:spPr>
          <a:xfrm>
            <a:off x="6948" y="1472702"/>
            <a:ext cx="12191998" cy="4114800"/>
          </a:xfrm>
          <a:prstGeom prst="rect">
            <a:avLst/>
          </a:prstGeom>
        </p:spPr>
      </p:pic>
      <p:pic>
        <p:nvPicPr>
          <p:cNvPr id="8" name="Picture 7">
            <a:extLst>
              <a:ext uri="{FF2B5EF4-FFF2-40B4-BE49-F238E27FC236}">
                <a16:creationId xmlns:a16="http://schemas.microsoft.com/office/drawing/2014/main" id="{4B0285BD-E2E8-4986-8A6E-53CF0C0A3335}"/>
              </a:ext>
            </a:extLst>
          </p:cNvPr>
          <p:cNvPicPr>
            <a:picLocks noChangeAspect="1"/>
          </p:cNvPicPr>
          <p:nvPr/>
        </p:nvPicPr>
        <p:blipFill>
          <a:blip r:embed="rId3"/>
          <a:stretch>
            <a:fillRect/>
          </a:stretch>
        </p:blipFill>
        <p:spPr>
          <a:xfrm>
            <a:off x="0" y="5592784"/>
            <a:ext cx="12198946" cy="1280160"/>
          </a:xfrm>
          <a:prstGeom prst="rect">
            <a:avLst/>
          </a:prstGeom>
        </p:spPr>
      </p:pic>
    </p:spTree>
    <p:extLst>
      <p:ext uri="{BB962C8B-B14F-4D97-AF65-F5344CB8AC3E}">
        <p14:creationId xmlns:p14="http://schemas.microsoft.com/office/powerpoint/2010/main" val="1423018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90832" y="476031"/>
            <a:ext cx="9930489" cy="1325563"/>
          </a:xfrm>
        </p:spPr>
        <p:txBody>
          <a:bodyPr>
            <a:normAutofit/>
          </a:bodyPr>
          <a:lstStyle/>
          <a:p>
            <a:pPr algn="l"/>
            <a:r>
              <a:rPr lang="en-US" dirty="0"/>
              <a:t>Allocation Amendment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26</a:t>
            </a:fld>
            <a:endParaRPr lang="en-US"/>
          </a:p>
        </p:txBody>
      </p:sp>
      <p:pic>
        <p:nvPicPr>
          <p:cNvPr id="6" name="Picture 5">
            <a:extLst>
              <a:ext uri="{FF2B5EF4-FFF2-40B4-BE49-F238E27FC236}">
                <a16:creationId xmlns:a16="http://schemas.microsoft.com/office/drawing/2014/main" id="{F5808DC0-9661-4544-B4CA-A328DE93A55C}"/>
              </a:ext>
            </a:extLst>
          </p:cNvPr>
          <p:cNvPicPr>
            <a:picLocks noChangeAspect="1"/>
          </p:cNvPicPr>
          <p:nvPr/>
        </p:nvPicPr>
        <p:blipFill>
          <a:blip r:embed="rId2"/>
          <a:stretch>
            <a:fillRect/>
          </a:stretch>
        </p:blipFill>
        <p:spPr>
          <a:xfrm>
            <a:off x="0" y="1399449"/>
            <a:ext cx="12192000" cy="4858475"/>
          </a:xfrm>
          <a:prstGeom prst="rect">
            <a:avLst/>
          </a:prstGeom>
        </p:spPr>
      </p:pic>
    </p:spTree>
    <p:extLst>
      <p:ext uri="{BB962C8B-B14F-4D97-AF65-F5344CB8AC3E}">
        <p14:creationId xmlns:p14="http://schemas.microsoft.com/office/powerpoint/2010/main" val="1801677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90832" y="476031"/>
            <a:ext cx="9930489" cy="1325563"/>
          </a:xfrm>
        </p:spPr>
        <p:txBody>
          <a:bodyPr>
            <a:normAutofit/>
          </a:bodyPr>
          <a:lstStyle/>
          <a:p>
            <a:pPr algn="l"/>
            <a:r>
              <a:rPr lang="en-US" dirty="0"/>
              <a:t>Allocation Amendment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27</a:t>
            </a:fld>
            <a:endParaRPr lang="en-US"/>
          </a:p>
        </p:txBody>
      </p:sp>
      <p:pic>
        <p:nvPicPr>
          <p:cNvPr id="5" name="Picture 4">
            <a:extLst>
              <a:ext uri="{FF2B5EF4-FFF2-40B4-BE49-F238E27FC236}">
                <a16:creationId xmlns:a16="http://schemas.microsoft.com/office/drawing/2014/main" id="{30E20A3B-BBF8-47C7-AF11-ADBE0EAC65F3}"/>
              </a:ext>
            </a:extLst>
          </p:cNvPr>
          <p:cNvPicPr>
            <a:picLocks noChangeAspect="1"/>
          </p:cNvPicPr>
          <p:nvPr/>
        </p:nvPicPr>
        <p:blipFill>
          <a:blip r:embed="rId2"/>
          <a:stretch>
            <a:fillRect/>
          </a:stretch>
        </p:blipFill>
        <p:spPr>
          <a:xfrm>
            <a:off x="10602511" y="605481"/>
            <a:ext cx="1408298" cy="780356"/>
          </a:xfrm>
          <a:prstGeom prst="rect">
            <a:avLst/>
          </a:prstGeom>
        </p:spPr>
      </p:pic>
      <p:pic>
        <p:nvPicPr>
          <p:cNvPr id="7" name="Picture 6">
            <a:extLst>
              <a:ext uri="{FF2B5EF4-FFF2-40B4-BE49-F238E27FC236}">
                <a16:creationId xmlns:a16="http://schemas.microsoft.com/office/drawing/2014/main" id="{A72F7F7E-EAB8-415E-8D95-F676F204CD86}"/>
              </a:ext>
            </a:extLst>
          </p:cNvPr>
          <p:cNvPicPr>
            <a:picLocks noChangeAspect="1"/>
          </p:cNvPicPr>
          <p:nvPr/>
        </p:nvPicPr>
        <p:blipFill>
          <a:blip r:embed="rId3"/>
          <a:stretch>
            <a:fillRect/>
          </a:stretch>
        </p:blipFill>
        <p:spPr>
          <a:xfrm>
            <a:off x="0" y="1424111"/>
            <a:ext cx="12192000" cy="4828408"/>
          </a:xfrm>
          <a:prstGeom prst="rect">
            <a:avLst/>
          </a:prstGeom>
        </p:spPr>
      </p:pic>
    </p:spTree>
    <p:extLst>
      <p:ext uri="{BB962C8B-B14F-4D97-AF65-F5344CB8AC3E}">
        <p14:creationId xmlns:p14="http://schemas.microsoft.com/office/powerpoint/2010/main" val="2544177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90832" y="476031"/>
            <a:ext cx="9930489" cy="1325563"/>
          </a:xfrm>
        </p:spPr>
        <p:txBody>
          <a:bodyPr>
            <a:normAutofit/>
          </a:bodyPr>
          <a:lstStyle/>
          <a:p>
            <a:pPr algn="l"/>
            <a:r>
              <a:rPr lang="en-US" dirty="0"/>
              <a:t>Allocation Amendment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28</a:t>
            </a:fld>
            <a:endParaRPr lang="en-US"/>
          </a:p>
        </p:txBody>
      </p:sp>
      <p:pic>
        <p:nvPicPr>
          <p:cNvPr id="5" name="Picture 4">
            <a:extLst>
              <a:ext uri="{FF2B5EF4-FFF2-40B4-BE49-F238E27FC236}">
                <a16:creationId xmlns:a16="http://schemas.microsoft.com/office/drawing/2014/main" id="{30E20A3B-BBF8-47C7-AF11-ADBE0EAC65F3}"/>
              </a:ext>
            </a:extLst>
          </p:cNvPr>
          <p:cNvPicPr>
            <a:picLocks noChangeAspect="1"/>
          </p:cNvPicPr>
          <p:nvPr/>
        </p:nvPicPr>
        <p:blipFill>
          <a:blip r:embed="rId2"/>
          <a:stretch>
            <a:fillRect/>
          </a:stretch>
        </p:blipFill>
        <p:spPr>
          <a:xfrm>
            <a:off x="10602511" y="605481"/>
            <a:ext cx="1408298" cy="780356"/>
          </a:xfrm>
          <a:prstGeom prst="rect">
            <a:avLst/>
          </a:prstGeom>
        </p:spPr>
      </p:pic>
      <p:pic>
        <p:nvPicPr>
          <p:cNvPr id="7" name="Picture 6">
            <a:extLst>
              <a:ext uri="{FF2B5EF4-FFF2-40B4-BE49-F238E27FC236}">
                <a16:creationId xmlns:a16="http://schemas.microsoft.com/office/drawing/2014/main" id="{058E2604-9A3B-442D-A8E0-B01E3E0634B7}"/>
              </a:ext>
            </a:extLst>
          </p:cNvPr>
          <p:cNvPicPr>
            <a:picLocks noChangeAspect="1"/>
          </p:cNvPicPr>
          <p:nvPr/>
        </p:nvPicPr>
        <p:blipFill>
          <a:blip r:embed="rId3"/>
          <a:stretch>
            <a:fillRect/>
          </a:stretch>
        </p:blipFill>
        <p:spPr>
          <a:xfrm>
            <a:off x="0" y="1385837"/>
            <a:ext cx="12191999" cy="4846320"/>
          </a:xfrm>
          <a:prstGeom prst="rect">
            <a:avLst/>
          </a:prstGeom>
        </p:spPr>
      </p:pic>
    </p:spTree>
    <p:extLst>
      <p:ext uri="{BB962C8B-B14F-4D97-AF65-F5344CB8AC3E}">
        <p14:creationId xmlns:p14="http://schemas.microsoft.com/office/powerpoint/2010/main" val="1419168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90832" y="476031"/>
            <a:ext cx="9930489" cy="1325563"/>
          </a:xfrm>
        </p:spPr>
        <p:txBody>
          <a:bodyPr>
            <a:normAutofit/>
          </a:bodyPr>
          <a:lstStyle/>
          <a:p>
            <a:pPr algn="l"/>
            <a:r>
              <a:rPr lang="en-US" dirty="0"/>
              <a:t>Allocation Amendment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29</a:t>
            </a:fld>
            <a:endParaRPr lang="en-US"/>
          </a:p>
        </p:txBody>
      </p:sp>
      <p:pic>
        <p:nvPicPr>
          <p:cNvPr id="5" name="Picture 4">
            <a:extLst>
              <a:ext uri="{FF2B5EF4-FFF2-40B4-BE49-F238E27FC236}">
                <a16:creationId xmlns:a16="http://schemas.microsoft.com/office/drawing/2014/main" id="{30E20A3B-BBF8-47C7-AF11-ADBE0EAC65F3}"/>
              </a:ext>
            </a:extLst>
          </p:cNvPr>
          <p:cNvPicPr>
            <a:picLocks noChangeAspect="1"/>
          </p:cNvPicPr>
          <p:nvPr/>
        </p:nvPicPr>
        <p:blipFill>
          <a:blip r:embed="rId2"/>
          <a:stretch>
            <a:fillRect/>
          </a:stretch>
        </p:blipFill>
        <p:spPr>
          <a:xfrm>
            <a:off x="10602511" y="605481"/>
            <a:ext cx="1408298" cy="780356"/>
          </a:xfrm>
          <a:prstGeom prst="rect">
            <a:avLst/>
          </a:prstGeom>
        </p:spPr>
      </p:pic>
      <p:pic>
        <p:nvPicPr>
          <p:cNvPr id="7" name="Picture 6">
            <a:extLst>
              <a:ext uri="{FF2B5EF4-FFF2-40B4-BE49-F238E27FC236}">
                <a16:creationId xmlns:a16="http://schemas.microsoft.com/office/drawing/2014/main" id="{9B61DEAB-3BF2-4F78-B5EC-6C6242EEBFAE}"/>
              </a:ext>
            </a:extLst>
          </p:cNvPr>
          <p:cNvPicPr>
            <a:picLocks noChangeAspect="1"/>
          </p:cNvPicPr>
          <p:nvPr/>
        </p:nvPicPr>
        <p:blipFill>
          <a:blip r:embed="rId3"/>
          <a:stretch>
            <a:fillRect/>
          </a:stretch>
        </p:blipFill>
        <p:spPr>
          <a:xfrm>
            <a:off x="0" y="1472187"/>
            <a:ext cx="12192000" cy="4754880"/>
          </a:xfrm>
          <a:prstGeom prst="rect">
            <a:avLst/>
          </a:prstGeom>
        </p:spPr>
      </p:pic>
    </p:spTree>
    <p:extLst>
      <p:ext uri="{BB962C8B-B14F-4D97-AF65-F5344CB8AC3E}">
        <p14:creationId xmlns:p14="http://schemas.microsoft.com/office/powerpoint/2010/main" val="3621375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the CFAD important?</a:t>
            </a:r>
          </a:p>
        </p:txBody>
      </p:sp>
      <p:sp>
        <p:nvSpPr>
          <p:cNvPr id="3" name="Content Placeholder 2"/>
          <p:cNvSpPr>
            <a:spLocks noGrp="1"/>
          </p:cNvSpPr>
          <p:nvPr>
            <p:ph idx="1"/>
          </p:nvPr>
        </p:nvSpPr>
        <p:spPr/>
        <p:txBody>
          <a:bodyPr>
            <a:noAutofit/>
          </a:bodyPr>
          <a:lstStyle/>
          <a:p>
            <a:r>
              <a:rPr lang="en-US" sz="2400" dirty="0"/>
              <a:t>Public decision making on allocations for the next school year.</a:t>
            </a:r>
          </a:p>
          <a:p>
            <a:r>
              <a:rPr lang="en-US" sz="2400" dirty="0"/>
              <a:t>Allows the consortium to change it’s fiscal structure.</a:t>
            </a:r>
          </a:p>
          <a:p>
            <a:r>
              <a:rPr lang="en-US" sz="2400" dirty="0"/>
              <a:t>Allows the consortium to decide whether or not to fund members based education code.</a:t>
            </a:r>
          </a:p>
          <a:p>
            <a:r>
              <a:rPr lang="en-US" sz="2400" dirty="0"/>
              <a:t>Provides the State CAEP Office the ability to set up statewide disbursement of CAEP funding.</a:t>
            </a:r>
          </a:p>
          <a:p>
            <a:r>
              <a:rPr lang="en-US" sz="2400" dirty="0"/>
              <a:t>Allows the State CAEP Office to meet statute for disbursement of funds.</a:t>
            </a:r>
          </a:p>
          <a:p>
            <a:r>
              <a:rPr lang="en-US" sz="2400" dirty="0"/>
              <a:t>Provides funding to local member districts in time for fall classes.</a:t>
            </a:r>
          </a:p>
        </p:txBody>
      </p:sp>
      <p:sp>
        <p:nvSpPr>
          <p:cNvPr id="4" name="Slide Number Placeholder 3"/>
          <p:cNvSpPr>
            <a:spLocks noGrp="1"/>
          </p:cNvSpPr>
          <p:nvPr>
            <p:ph type="sldNum" sz="quarter" idx="12"/>
          </p:nvPr>
        </p:nvSpPr>
        <p:spPr/>
        <p:txBody>
          <a:bodyPr/>
          <a:lstStyle/>
          <a:p>
            <a:fld id="{DE959608-952C-483B-AC74-BEAA6DA69B15}" type="slidenum">
              <a:rPr lang="en-US" smtClean="0"/>
              <a:t>3</a:t>
            </a:fld>
            <a:endParaRPr lang="en-US"/>
          </a:p>
        </p:txBody>
      </p:sp>
      <p:pic>
        <p:nvPicPr>
          <p:cNvPr id="5" name="Picture 4" descr="Public Domain Clip Art Image | Thumbtack note Important | ID: 13546081216629 | PublicDomainFiles.com"/>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694865" y="1367246"/>
            <a:ext cx="2070557" cy="1458900"/>
          </a:xfrm>
          <a:prstGeom prst="rect">
            <a:avLst/>
          </a:prstGeom>
        </p:spPr>
      </p:pic>
    </p:spTree>
    <p:extLst>
      <p:ext uri="{BB962C8B-B14F-4D97-AF65-F5344CB8AC3E}">
        <p14:creationId xmlns:p14="http://schemas.microsoft.com/office/powerpoint/2010/main" val="3169099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90832" y="476031"/>
            <a:ext cx="9930489" cy="1325563"/>
          </a:xfrm>
        </p:spPr>
        <p:txBody>
          <a:bodyPr>
            <a:normAutofit/>
          </a:bodyPr>
          <a:lstStyle/>
          <a:p>
            <a:pPr algn="l"/>
            <a:r>
              <a:rPr lang="en-US" dirty="0"/>
              <a:t>Allocation Amendment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30</a:t>
            </a:fld>
            <a:endParaRPr lang="en-US"/>
          </a:p>
        </p:txBody>
      </p:sp>
      <p:pic>
        <p:nvPicPr>
          <p:cNvPr id="5" name="Picture 4">
            <a:extLst>
              <a:ext uri="{FF2B5EF4-FFF2-40B4-BE49-F238E27FC236}">
                <a16:creationId xmlns:a16="http://schemas.microsoft.com/office/drawing/2014/main" id="{30E20A3B-BBF8-47C7-AF11-ADBE0EAC65F3}"/>
              </a:ext>
            </a:extLst>
          </p:cNvPr>
          <p:cNvPicPr>
            <a:picLocks noChangeAspect="1"/>
          </p:cNvPicPr>
          <p:nvPr/>
        </p:nvPicPr>
        <p:blipFill>
          <a:blip r:embed="rId2"/>
          <a:stretch>
            <a:fillRect/>
          </a:stretch>
        </p:blipFill>
        <p:spPr>
          <a:xfrm>
            <a:off x="10602511" y="605481"/>
            <a:ext cx="1408298" cy="780356"/>
          </a:xfrm>
          <a:prstGeom prst="rect">
            <a:avLst/>
          </a:prstGeom>
        </p:spPr>
      </p:pic>
      <p:pic>
        <p:nvPicPr>
          <p:cNvPr id="6" name="Picture 5">
            <a:extLst>
              <a:ext uri="{FF2B5EF4-FFF2-40B4-BE49-F238E27FC236}">
                <a16:creationId xmlns:a16="http://schemas.microsoft.com/office/drawing/2014/main" id="{D071BEF2-C1B4-433D-B734-84C388755276}"/>
              </a:ext>
            </a:extLst>
          </p:cNvPr>
          <p:cNvPicPr>
            <a:picLocks noChangeAspect="1"/>
          </p:cNvPicPr>
          <p:nvPr/>
        </p:nvPicPr>
        <p:blipFill rotWithShape="1">
          <a:blip r:embed="rId3"/>
          <a:srcRect l="20783" t="1034" r="26964" b="3471"/>
          <a:stretch/>
        </p:blipFill>
        <p:spPr>
          <a:xfrm>
            <a:off x="2404020" y="1385836"/>
            <a:ext cx="7644715" cy="4873615"/>
          </a:xfrm>
          <a:prstGeom prst="rect">
            <a:avLst/>
          </a:prstGeom>
        </p:spPr>
      </p:pic>
    </p:spTree>
    <p:extLst>
      <p:ext uri="{BB962C8B-B14F-4D97-AF65-F5344CB8AC3E}">
        <p14:creationId xmlns:p14="http://schemas.microsoft.com/office/powerpoint/2010/main" val="27663561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90832" y="476031"/>
            <a:ext cx="9930489" cy="1325563"/>
          </a:xfrm>
        </p:spPr>
        <p:txBody>
          <a:bodyPr>
            <a:normAutofit/>
          </a:bodyPr>
          <a:lstStyle/>
          <a:p>
            <a:pPr algn="l"/>
            <a:r>
              <a:rPr lang="en-US" dirty="0"/>
              <a:t>Allocation Amendment Process</a:t>
            </a:r>
          </a:p>
        </p:txBody>
      </p:sp>
      <p:sp>
        <p:nvSpPr>
          <p:cNvPr id="4" name="Slide Number Placeholder 3"/>
          <p:cNvSpPr>
            <a:spLocks noGrp="1"/>
          </p:cNvSpPr>
          <p:nvPr>
            <p:ph type="sldNum" sz="quarter" idx="12"/>
          </p:nvPr>
        </p:nvSpPr>
        <p:spPr/>
        <p:txBody>
          <a:bodyPr/>
          <a:lstStyle/>
          <a:p>
            <a:fld id="{DE959608-952C-483B-AC74-BEAA6DA69B15}" type="slidenum">
              <a:rPr lang="en-US" smtClean="0"/>
              <a:t>31</a:t>
            </a:fld>
            <a:endParaRPr lang="en-US"/>
          </a:p>
        </p:txBody>
      </p:sp>
      <p:pic>
        <p:nvPicPr>
          <p:cNvPr id="3" name="Picture 2">
            <a:extLst>
              <a:ext uri="{FF2B5EF4-FFF2-40B4-BE49-F238E27FC236}">
                <a16:creationId xmlns:a16="http://schemas.microsoft.com/office/drawing/2014/main" id="{5BE1DDBE-E61A-45FA-ABE8-99E49650EB51}"/>
              </a:ext>
            </a:extLst>
          </p:cNvPr>
          <p:cNvPicPr>
            <a:picLocks noChangeAspect="1"/>
          </p:cNvPicPr>
          <p:nvPr/>
        </p:nvPicPr>
        <p:blipFill rotWithShape="1">
          <a:blip r:embed="rId2"/>
          <a:srcRect l="859" r="1104"/>
          <a:stretch/>
        </p:blipFill>
        <p:spPr>
          <a:xfrm>
            <a:off x="0" y="1449859"/>
            <a:ext cx="12192001" cy="4802660"/>
          </a:xfrm>
          <a:prstGeom prst="rect">
            <a:avLst/>
          </a:prstGeom>
        </p:spPr>
      </p:pic>
    </p:spTree>
    <p:extLst>
      <p:ext uri="{BB962C8B-B14F-4D97-AF65-F5344CB8AC3E}">
        <p14:creationId xmlns:p14="http://schemas.microsoft.com/office/powerpoint/2010/main" val="319394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90832" y="476031"/>
            <a:ext cx="9930489" cy="1325563"/>
          </a:xfrm>
        </p:spPr>
        <p:txBody>
          <a:bodyPr>
            <a:normAutofit/>
          </a:bodyPr>
          <a:lstStyle/>
          <a:p>
            <a:pPr algn="l"/>
            <a:r>
              <a:rPr lang="en-US" dirty="0"/>
              <a:t>NOVA Reminders</a:t>
            </a:r>
          </a:p>
        </p:txBody>
      </p:sp>
      <p:sp>
        <p:nvSpPr>
          <p:cNvPr id="4" name="Slide Number Placeholder 3"/>
          <p:cNvSpPr>
            <a:spLocks noGrp="1"/>
          </p:cNvSpPr>
          <p:nvPr>
            <p:ph type="sldNum" sz="quarter" idx="12"/>
          </p:nvPr>
        </p:nvSpPr>
        <p:spPr/>
        <p:txBody>
          <a:bodyPr/>
          <a:lstStyle/>
          <a:p>
            <a:fld id="{DE959608-952C-483B-AC74-BEAA6DA69B15}" type="slidenum">
              <a:rPr lang="en-US" smtClean="0"/>
              <a:t>32</a:t>
            </a:fld>
            <a:endParaRPr lang="en-US"/>
          </a:p>
        </p:txBody>
      </p:sp>
      <p:sp>
        <p:nvSpPr>
          <p:cNvPr id="5" name="Content Placeholder 2">
            <a:extLst>
              <a:ext uri="{FF2B5EF4-FFF2-40B4-BE49-F238E27FC236}">
                <a16:creationId xmlns:a16="http://schemas.microsoft.com/office/drawing/2014/main" id="{D6EE055C-5D3A-4939-A753-2A1E5ECB7D4E}"/>
              </a:ext>
            </a:extLst>
          </p:cNvPr>
          <p:cNvSpPr>
            <a:spLocks noGrp="1"/>
          </p:cNvSpPr>
          <p:nvPr>
            <p:ph idx="1"/>
          </p:nvPr>
        </p:nvSpPr>
        <p:spPr>
          <a:xfrm>
            <a:off x="490832" y="1611442"/>
            <a:ext cx="10515600" cy="4351338"/>
          </a:xfrm>
        </p:spPr>
        <p:txBody>
          <a:bodyPr>
            <a:normAutofit/>
          </a:bodyPr>
          <a:lstStyle/>
          <a:p>
            <a:r>
              <a:rPr lang="en-US" sz="3000" dirty="0"/>
              <a:t>How to add a new member</a:t>
            </a:r>
          </a:p>
          <a:p>
            <a:r>
              <a:rPr lang="en-US" sz="3000" dirty="0"/>
              <a:t>How to update a consortium lead change</a:t>
            </a:r>
          </a:p>
          <a:p>
            <a:r>
              <a:rPr lang="en-US" sz="3000" dirty="0"/>
              <a:t>Training Resources for NOVA</a:t>
            </a:r>
          </a:p>
          <a:p>
            <a:r>
              <a:rPr lang="en-US" sz="3000" dirty="0"/>
              <a:t>How to request NOVA technical assistance</a:t>
            </a:r>
          </a:p>
          <a:p>
            <a:r>
              <a:rPr lang="en-US" sz="3000" dirty="0"/>
              <a:t>Others??????</a:t>
            </a:r>
          </a:p>
        </p:txBody>
      </p:sp>
    </p:spTree>
    <p:extLst>
      <p:ext uri="{BB962C8B-B14F-4D97-AF65-F5344CB8AC3E}">
        <p14:creationId xmlns:p14="http://schemas.microsoft.com/office/powerpoint/2010/main" val="30017933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Wrap Up and Questions</a:t>
            </a:r>
          </a:p>
        </p:txBody>
      </p:sp>
      <p:sp>
        <p:nvSpPr>
          <p:cNvPr id="2" name="Slide Number Placeholder 1"/>
          <p:cNvSpPr>
            <a:spLocks noGrp="1"/>
          </p:cNvSpPr>
          <p:nvPr>
            <p:ph type="sldNum" sz="quarter" idx="12"/>
          </p:nvPr>
        </p:nvSpPr>
        <p:spPr/>
        <p:txBody>
          <a:bodyPr/>
          <a:lstStyle/>
          <a:p>
            <a:fld id="{DE959608-952C-483B-AC74-BEAA6DA69B15}" type="slidenum">
              <a:rPr lang="en-US" smtClean="0"/>
              <a:t>33</a:t>
            </a:fld>
            <a:endParaRPr lang="en-US"/>
          </a:p>
        </p:txBody>
      </p:sp>
      <p:pic>
        <p:nvPicPr>
          <p:cNvPr id="11" name="Content Placeholder 10">
            <a:extLst>
              <a:ext uri="{FF2B5EF4-FFF2-40B4-BE49-F238E27FC236}">
                <a16:creationId xmlns:a16="http://schemas.microsoft.com/office/drawing/2014/main" id="{D1519E9D-D01E-4037-A669-A0546A4A5274}"/>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920331" y="1825625"/>
            <a:ext cx="4351338" cy="4351338"/>
          </a:xfrm>
        </p:spPr>
      </p:pic>
    </p:spTree>
    <p:extLst>
      <p:ext uri="{BB962C8B-B14F-4D97-AF65-F5344CB8AC3E}">
        <p14:creationId xmlns:p14="http://schemas.microsoft.com/office/powerpoint/2010/main" val="573346823"/>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title"/>
          </p:nvPr>
        </p:nvSpPr>
        <p:spPr>
          <a:xfrm>
            <a:off x="838200" y="930584"/>
            <a:ext cx="10515600" cy="895041"/>
          </a:xfrm>
        </p:spPr>
        <p:txBody>
          <a:bodyPr/>
          <a:lstStyle/>
          <a:p>
            <a:r>
              <a:rPr lang="en-US" dirty="0"/>
              <a:t>Request Support from CAEP TAP</a:t>
            </a:r>
          </a:p>
        </p:txBody>
      </p:sp>
      <p:pic>
        <p:nvPicPr>
          <p:cNvPr id="5" name="Content Placeholder 3"/>
          <p:cNvPicPr>
            <a:picLocks noGrp="1" noChangeAspect="1"/>
          </p:cNvPicPr>
          <p:nvPr>
            <p:ph idx="1"/>
          </p:nvPr>
        </p:nvPicPr>
        <p:blipFill rotWithShape="1">
          <a:blip r:embed="rId2"/>
          <a:srcRect l="19305" t="7235" r="19414" b="18241"/>
          <a:stretch/>
        </p:blipFill>
        <p:spPr>
          <a:xfrm>
            <a:off x="2786257" y="1825625"/>
            <a:ext cx="6619485" cy="4351338"/>
          </a:xfrm>
          <a:prstGeom prst="rect">
            <a:avLst/>
          </a:prstGeom>
        </p:spPr>
      </p:pic>
      <p:sp>
        <p:nvSpPr>
          <p:cNvPr id="2" name="Slide Number Placeholder 1"/>
          <p:cNvSpPr>
            <a:spLocks noGrp="1"/>
          </p:cNvSpPr>
          <p:nvPr>
            <p:ph type="sldNum" sz="quarter" idx="12"/>
          </p:nvPr>
        </p:nvSpPr>
        <p:spPr/>
        <p:txBody>
          <a:bodyPr/>
          <a:lstStyle/>
          <a:p>
            <a:fld id="{DE959608-952C-483B-AC74-BEAA6DA69B15}" type="slidenum">
              <a:rPr lang="en-US" smtClean="0"/>
              <a:t>34</a:t>
            </a:fld>
            <a:endParaRPr lang="en-US"/>
          </a:p>
        </p:txBody>
      </p:sp>
    </p:spTree>
    <p:extLst>
      <p:ext uri="{BB962C8B-B14F-4D97-AF65-F5344CB8AC3E}">
        <p14:creationId xmlns:p14="http://schemas.microsoft.com/office/powerpoint/2010/main" val="206973046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500062"/>
            <a:ext cx="9184678" cy="1325563"/>
          </a:xfrm>
        </p:spPr>
        <p:txBody>
          <a:bodyPr/>
          <a:lstStyle/>
          <a:p>
            <a:pPr algn="l"/>
            <a:r>
              <a:rPr lang="en-US" dirty="0"/>
              <a:t>CAEP 2021-22 Allocations</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482137" y="1507525"/>
            <a:ext cx="11570525" cy="4788772"/>
          </a:xfrm>
        </p:spPr>
        <p:txBody>
          <a:bodyPr>
            <a:noAutofit/>
          </a:bodyPr>
          <a:lstStyle/>
          <a:p>
            <a:r>
              <a:rPr lang="en-US" sz="3600" dirty="0"/>
              <a:t>21-22 CFADs is due in NOVA by May 2, 2021.</a:t>
            </a:r>
          </a:p>
          <a:p>
            <a:r>
              <a:rPr lang="en-US" sz="3600" dirty="0"/>
              <a:t>Governor’s Budget approved by July 1, 2021.</a:t>
            </a:r>
          </a:p>
          <a:p>
            <a:r>
              <a:rPr lang="en-US" sz="3600" dirty="0"/>
              <a:t>CAEP funds are released by August 2021 (in 11 installments). </a:t>
            </a:r>
          </a:p>
          <a:p>
            <a:pPr marL="0" indent="0">
              <a:buNone/>
            </a:pPr>
            <a:r>
              <a:rPr lang="en-US" sz="1600" dirty="0"/>
              <a:t>*May Revise reductions/additions could affect schedule   </a:t>
            </a:r>
          </a:p>
          <a:p>
            <a:pPr marL="0" indent="0">
              <a:spcBef>
                <a:spcPts val="0"/>
              </a:spcBef>
              <a:buNone/>
            </a:pPr>
            <a:endParaRPr lang="en-US" sz="3200" dirty="0"/>
          </a:p>
        </p:txBody>
      </p:sp>
      <p:sp>
        <p:nvSpPr>
          <p:cNvPr id="4" name="Slide Number Placeholder 3"/>
          <p:cNvSpPr>
            <a:spLocks noGrp="1"/>
          </p:cNvSpPr>
          <p:nvPr>
            <p:ph type="sldNum" sz="quarter" idx="12"/>
          </p:nvPr>
        </p:nvSpPr>
        <p:spPr/>
        <p:txBody>
          <a:bodyPr/>
          <a:lstStyle/>
          <a:p>
            <a:fld id="{DE959608-952C-483B-AC74-BEAA6DA69B15}" type="slidenum">
              <a:rPr lang="en-US" smtClean="0"/>
              <a:t>4</a:t>
            </a:fld>
            <a:endParaRPr lang="en-US"/>
          </a:p>
        </p:txBody>
      </p:sp>
      <p:pic>
        <p:nvPicPr>
          <p:cNvPr id="5" name="Picture 4">
            <a:extLst>
              <a:ext uri="{FF2B5EF4-FFF2-40B4-BE49-F238E27FC236}">
                <a16:creationId xmlns:a16="http://schemas.microsoft.com/office/drawing/2014/main" id="{12CFFDFF-16DB-4BAD-BF13-9B937E84622E}"/>
              </a:ext>
            </a:extLst>
          </p:cNvPr>
          <p:cNvPicPr>
            <a:picLocks noChangeAspect="1"/>
          </p:cNvPicPr>
          <p:nvPr/>
        </p:nvPicPr>
        <p:blipFill>
          <a:blip r:embed="rId2"/>
          <a:stretch>
            <a:fillRect/>
          </a:stretch>
        </p:blipFill>
        <p:spPr>
          <a:xfrm>
            <a:off x="10416594" y="878491"/>
            <a:ext cx="1335140" cy="1707028"/>
          </a:xfrm>
          <a:prstGeom prst="rect">
            <a:avLst/>
          </a:prstGeom>
        </p:spPr>
      </p:pic>
    </p:spTree>
    <p:extLst>
      <p:ext uri="{BB962C8B-B14F-4D97-AF65-F5344CB8AC3E}">
        <p14:creationId xmlns:p14="http://schemas.microsoft.com/office/powerpoint/2010/main" val="2539257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8" y="500062"/>
            <a:ext cx="9184678" cy="1325563"/>
          </a:xfrm>
        </p:spPr>
        <p:txBody>
          <a:bodyPr/>
          <a:lstStyle/>
          <a:p>
            <a:pPr algn="l"/>
            <a:r>
              <a:rPr lang="en-US" dirty="0"/>
              <a:t>COLAs </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482138" y="1507525"/>
            <a:ext cx="11269596" cy="4569154"/>
          </a:xfrm>
        </p:spPr>
        <p:txBody>
          <a:bodyPr>
            <a:noAutofit/>
          </a:bodyPr>
          <a:lstStyle/>
          <a:p>
            <a:pPr>
              <a:spcBef>
                <a:spcPts val="0"/>
              </a:spcBef>
            </a:pPr>
            <a:endParaRPr lang="en-US" sz="3200" dirty="0"/>
          </a:p>
          <a:p>
            <a:pPr>
              <a:spcBef>
                <a:spcPts val="1200"/>
              </a:spcBef>
            </a:pPr>
            <a:r>
              <a:rPr lang="en-US" sz="3200" dirty="0"/>
              <a:t>CAEP received a 1.4999% or $8.1M COLA in the Governor’s proposed budget for 2021-22.</a:t>
            </a:r>
          </a:p>
          <a:p>
            <a:r>
              <a:rPr lang="en-US" sz="3200" dirty="0"/>
              <a:t>All members are eligible for the COLA.</a:t>
            </a:r>
          </a:p>
          <a:p>
            <a:r>
              <a:rPr lang="en-US" sz="3200" dirty="0"/>
              <a:t>A consortium cannot vote to exclude or prevent a member in good standing from receiving a COLA (provided that the member received funding in the prior year).</a:t>
            </a:r>
          </a:p>
          <a:p>
            <a:pPr marL="0" indent="0">
              <a:spcBef>
                <a:spcPts val="0"/>
              </a:spcBef>
              <a:buNone/>
            </a:pPr>
            <a:endParaRPr lang="en-US" sz="3200" dirty="0"/>
          </a:p>
        </p:txBody>
      </p:sp>
      <p:sp>
        <p:nvSpPr>
          <p:cNvPr id="4" name="Slide Number Placeholder 3"/>
          <p:cNvSpPr>
            <a:spLocks noGrp="1"/>
          </p:cNvSpPr>
          <p:nvPr>
            <p:ph type="sldNum" sz="quarter" idx="12"/>
          </p:nvPr>
        </p:nvSpPr>
        <p:spPr/>
        <p:txBody>
          <a:bodyPr/>
          <a:lstStyle/>
          <a:p>
            <a:fld id="{DE959608-952C-483B-AC74-BEAA6DA69B15}" type="slidenum">
              <a:rPr lang="en-US" smtClean="0"/>
              <a:t>5</a:t>
            </a:fld>
            <a:endParaRPr lang="en-US"/>
          </a:p>
        </p:txBody>
      </p:sp>
      <p:pic>
        <p:nvPicPr>
          <p:cNvPr id="6" name="Picture 5" descr="Ginfax Coca Cola Can Camera - View 1 | Manufactured about 19… | Flick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357201" y="612957"/>
            <a:ext cx="1650839" cy="2425336"/>
          </a:xfrm>
          <a:prstGeom prst="rect">
            <a:avLst/>
          </a:prstGeom>
        </p:spPr>
      </p:pic>
    </p:spTree>
    <p:extLst>
      <p:ext uri="{BB962C8B-B14F-4D97-AF65-F5344CB8AC3E}">
        <p14:creationId xmlns:p14="http://schemas.microsoft.com/office/powerpoint/2010/main" val="4287606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13FEF-FC3F-4A5B-B011-9FE6787F9EB8}"/>
              </a:ext>
            </a:extLst>
          </p:cNvPr>
          <p:cNvSpPr>
            <a:spLocks noGrp="1"/>
          </p:cNvSpPr>
          <p:nvPr>
            <p:ph type="title"/>
          </p:nvPr>
        </p:nvSpPr>
        <p:spPr>
          <a:xfrm>
            <a:off x="482137" y="500062"/>
            <a:ext cx="9930489" cy="1325563"/>
          </a:xfrm>
        </p:spPr>
        <p:txBody>
          <a:bodyPr>
            <a:normAutofit fontScale="90000"/>
          </a:bodyPr>
          <a:lstStyle/>
          <a:p>
            <a:pPr algn="l"/>
            <a:r>
              <a:rPr lang="en-US" dirty="0"/>
              <a:t>EC 84914 – Increase/Decrease Allocations</a:t>
            </a:r>
          </a:p>
        </p:txBody>
      </p:sp>
      <p:sp>
        <p:nvSpPr>
          <p:cNvPr id="3" name="Content Placeholder 2">
            <a:extLst>
              <a:ext uri="{FF2B5EF4-FFF2-40B4-BE49-F238E27FC236}">
                <a16:creationId xmlns:a16="http://schemas.microsoft.com/office/drawing/2014/main" id="{CD9C0D39-5F8D-4986-889D-E1ECB30756F8}"/>
              </a:ext>
            </a:extLst>
          </p:cNvPr>
          <p:cNvSpPr>
            <a:spLocks noGrp="1"/>
          </p:cNvSpPr>
          <p:nvPr>
            <p:ph idx="1"/>
          </p:nvPr>
        </p:nvSpPr>
        <p:spPr>
          <a:xfrm>
            <a:off x="482138" y="1507525"/>
            <a:ext cx="11269596" cy="4569154"/>
          </a:xfrm>
        </p:spPr>
        <p:txBody>
          <a:bodyPr>
            <a:noAutofit/>
          </a:bodyPr>
          <a:lstStyle/>
          <a:p>
            <a:pPr>
              <a:spcBef>
                <a:spcPts val="0"/>
              </a:spcBef>
            </a:pPr>
            <a:endParaRPr lang="en-US" sz="3200" dirty="0"/>
          </a:p>
          <a:p>
            <a:pPr marL="0" indent="0">
              <a:buNone/>
            </a:pPr>
            <a:r>
              <a:rPr lang="en-US" sz="1900" dirty="0"/>
              <a:t>(b) (1) For any fiscal year for which the chancellor and the Superintendent </a:t>
            </a:r>
            <a:r>
              <a:rPr lang="en-US" sz="1900" b="1" dirty="0"/>
              <a:t>allocate an amount of funds to the consortium greater than the amount allocated in the prior fiscal year</a:t>
            </a:r>
            <a:r>
              <a:rPr lang="en-US" sz="1900" dirty="0"/>
              <a:t>, the amount of funds to be distributed to a member of that consortium shall be equal to or greater than the amount distributed in the prior fiscal year, unless the consortium makes at least one of the following findings related to the member for which the distribution would be reduced:</a:t>
            </a:r>
          </a:p>
          <a:p>
            <a:pPr>
              <a:spcBef>
                <a:spcPts val="1000"/>
              </a:spcBef>
            </a:pPr>
            <a:endParaRPr lang="en-US" sz="1900" dirty="0"/>
          </a:p>
          <a:p>
            <a:r>
              <a:rPr lang="en-US" sz="1900" dirty="0"/>
              <a:t>(A) The member no longer wishes to provide services consistent with the adult education plan.</a:t>
            </a:r>
          </a:p>
          <a:p>
            <a:r>
              <a:rPr lang="en-US" sz="1900" dirty="0"/>
              <a:t>(B) The member cannot provide services that address the needs identified in the adult education plan.</a:t>
            </a:r>
          </a:p>
          <a:p>
            <a:r>
              <a:rPr lang="en-US" sz="1900" dirty="0"/>
              <a:t>(C) The member has been consistently ineffective in providing services that address the needs identified in the adult education plan and reasonable interventions have not resulted in improvements.</a:t>
            </a:r>
          </a:p>
          <a:p>
            <a:pPr marL="0" indent="0">
              <a:spcBef>
                <a:spcPts val="0"/>
              </a:spcBef>
              <a:buNone/>
            </a:pPr>
            <a:endParaRPr lang="en-US" sz="3200" dirty="0"/>
          </a:p>
        </p:txBody>
      </p:sp>
      <p:sp>
        <p:nvSpPr>
          <p:cNvPr id="4" name="Slide Number Placeholder 3"/>
          <p:cNvSpPr>
            <a:spLocks noGrp="1"/>
          </p:cNvSpPr>
          <p:nvPr>
            <p:ph type="sldNum" sz="quarter" idx="12"/>
          </p:nvPr>
        </p:nvSpPr>
        <p:spPr/>
        <p:txBody>
          <a:bodyPr/>
          <a:lstStyle/>
          <a:p>
            <a:fld id="{DE959608-952C-483B-AC74-BEAA6DA69B15}" type="slidenum">
              <a:rPr lang="en-US" smtClean="0"/>
              <a:t>6</a:t>
            </a:fld>
            <a:endParaRPr lang="en-US"/>
          </a:p>
        </p:txBody>
      </p:sp>
    </p:spTree>
    <p:extLst>
      <p:ext uri="{BB962C8B-B14F-4D97-AF65-F5344CB8AC3E}">
        <p14:creationId xmlns:p14="http://schemas.microsoft.com/office/powerpoint/2010/main" val="1171383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568913"/>
          </a:xfrm>
        </p:spPr>
        <p:txBody>
          <a:bodyPr>
            <a:normAutofit fontScale="90000"/>
          </a:bodyPr>
          <a:lstStyle/>
          <a:p>
            <a:r>
              <a:rPr lang="en-US" dirty="0"/>
              <a:t>Public Meetings</a:t>
            </a:r>
          </a:p>
        </p:txBody>
      </p:sp>
      <p:sp>
        <p:nvSpPr>
          <p:cNvPr id="3" name="Content Placeholder 2"/>
          <p:cNvSpPr>
            <a:spLocks noGrp="1"/>
          </p:cNvSpPr>
          <p:nvPr>
            <p:ph idx="1"/>
          </p:nvPr>
        </p:nvSpPr>
        <p:spPr>
          <a:xfrm>
            <a:off x="191589" y="1193074"/>
            <a:ext cx="11913325" cy="4983889"/>
          </a:xfrm>
        </p:spPr>
        <p:txBody>
          <a:bodyPr>
            <a:normAutofit/>
          </a:bodyPr>
          <a:lstStyle/>
          <a:p>
            <a:r>
              <a:rPr lang="en-US" sz="2400" dirty="0"/>
              <a:t>AB104 mandates public meetings for CAEP consortia decision making.</a:t>
            </a:r>
          </a:p>
          <a:p>
            <a:r>
              <a:rPr lang="en-US" sz="2400" dirty="0"/>
              <a:t>Governor suspends meeting safeguards in Brown and Bagley-Keene Acts in response to the coronavirus crisis.</a:t>
            </a:r>
          </a:p>
          <a:p>
            <a:r>
              <a:rPr lang="en-US" sz="2400" dirty="0"/>
              <a:t>The order authorizes state and local bodies to hold public meetings by teleconference and to make public meetings accessible telephonically or otherwise electronically to all members of the public seeking to attend and to address the local or state agencies.</a:t>
            </a:r>
          </a:p>
          <a:p>
            <a:r>
              <a:rPr lang="en-US" sz="2400" dirty="0"/>
              <a:t>Please see the Governor’s Executive Notice for more details.</a:t>
            </a:r>
          </a:p>
          <a:p>
            <a:pPr marL="0" indent="0">
              <a:buNone/>
            </a:pPr>
            <a:r>
              <a:rPr lang="en-US" dirty="0">
                <a:hlinkClick r:id="rId2"/>
              </a:rPr>
              <a:t>https://cnpa.com/governor-suspends-meeting-safeguards-in-brown-and-bagley-keene-acts-in-response-to-coronavirus-crisis/</a:t>
            </a: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E959608-952C-483B-AC74-BEAA6DA69B15}" type="slidenum">
              <a:rPr lang="en-US" smtClean="0"/>
              <a:t>7</a:t>
            </a:fld>
            <a:endParaRPr lang="en-US"/>
          </a:p>
        </p:txBody>
      </p:sp>
    </p:spTree>
    <p:extLst>
      <p:ext uri="{BB962C8B-B14F-4D97-AF65-F5344CB8AC3E}">
        <p14:creationId xmlns:p14="http://schemas.microsoft.com/office/powerpoint/2010/main" val="235366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pPr marL="0" indent="0">
              <a:buNone/>
            </a:pPr>
            <a:r>
              <a:rPr lang="en-US" sz="2400" dirty="0"/>
              <a:t>Question: Can I wait until June to file my CFAD?</a:t>
            </a:r>
          </a:p>
          <a:p>
            <a:pPr marL="0" indent="0">
              <a:buNone/>
            </a:pPr>
            <a:r>
              <a:rPr lang="en-US" sz="2400" dirty="0"/>
              <a:t>Answer: We understand that it may be tough to schedule public meetings, but any late filing will delay the processing of CAEP funding for the 21-22.</a:t>
            </a:r>
          </a:p>
          <a:p>
            <a:pPr marL="0" indent="0">
              <a:buNone/>
            </a:pPr>
            <a:r>
              <a:rPr lang="en-US" sz="2400" dirty="0"/>
              <a:t>Question: What if my consortium has a fiscal agent, do I have to submit my CFAD by 5/2?</a:t>
            </a:r>
          </a:p>
          <a:p>
            <a:pPr marL="0" indent="0">
              <a:buNone/>
            </a:pPr>
            <a:r>
              <a:rPr lang="en-US" sz="2400" dirty="0"/>
              <a:t>Answer: Yes, we still need the allocation amounts (and justification if changed), the verification of the fiscal structure, and confirmation that there was a public process for decision making.</a:t>
            </a:r>
          </a:p>
        </p:txBody>
      </p:sp>
      <p:sp>
        <p:nvSpPr>
          <p:cNvPr id="4" name="Slide Number Placeholder 3"/>
          <p:cNvSpPr>
            <a:spLocks noGrp="1"/>
          </p:cNvSpPr>
          <p:nvPr>
            <p:ph type="sldNum" sz="quarter" idx="12"/>
          </p:nvPr>
        </p:nvSpPr>
        <p:spPr/>
        <p:txBody>
          <a:bodyPr/>
          <a:lstStyle/>
          <a:p>
            <a:fld id="{DE959608-952C-483B-AC74-BEAA6DA69B15}" type="slidenum">
              <a:rPr lang="en-US" smtClean="0"/>
              <a:t>8</a:t>
            </a:fld>
            <a:endParaRPr lang="en-US"/>
          </a:p>
        </p:txBody>
      </p:sp>
    </p:spTree>
    <p:extLst>
      <p:ext uri="{BB962C8B-B14F-4D97-AF65-F5344CB8AC3E}">
        <p14:creationId xmlns:p14="http://schemas.microsoft.com/office/powerpoint/2010/main" val="3963156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FAQs</a:t>
            </a:r>
          </a:p>
        </p:txBody>
      </p:sp>
      <p:sp>
        <p:nvSpPr>
          <p:cNvPr id="3" name="Content Placeholder 2"/>
          <p:cNvSpPr>
            <a:spLocks noGrp="1"/>
          </p:cNvSpPr>
          <p:nvPr>
            <p:ph idx="1"/>
          </p:nvPr>
        </p:nvSpPr>
        <p:spPr/>
        <p:txBody>
          <a:bodyPr>
            <a:normAutofit/>
          </a:bodyPr>
          <a:lstStyle/>
          <a:p>
            <a:pPr marL="0" indent="0">
              <a:buNone/>
            </a:pPr>
            <a:r>
              <a:rPr lang="en-US" sz="2400" dirty="0"/>
              <a:t>Question: What if my consortium wants to hold money into a consortium pot for projects?</a:t>
            </a:r>
          </a:p>
          <a:p>
            <a:pPr marL="0" indent="0">
              <a:buNone/>
            </a:pPr>
            <a:r>
              <a:rPr lang="en-US" sz="2400" dirty="0"/>
              <a:t>Answer: Because of CAEP education code, we would advise you create your project pot after the CFAD, and use the allocation amendment process.</a:t>
            </a:r>
          </a:p>
          <a:p>
            <a:pPr marL="0" indent="0">
              <a:buNone/>
            </a:pPr>
            <a:r>
              <a:rPr lang="en-US" sz="2400" dirty="0"/>
              <a:t>Question: I have a new member, how will they receive funding?</a:t>
            </a:r>
          </a:p>
          <a:p>
            <a:pPr marL="0" indent="0">
              <a:buNone/>
            </a:pPr>
            <a:r>
              <a:rPr lang="en-US" sz="2400" dirty="0"/>
              <a:t>Answer: If the consortium wants to fund new members that have no prior year funding, they should use the allocation amendment process after the CFAD is submitted.</a:t>
            </a:r>
          </a:p>
        </p:txBody>
      </p:sp>
      <p:sp>
        <p:nvSpPr>
          <p:cNvPr id="4" name="Slide Number Placeholder 3"/>
          <p:cNvSpPr>
            <a:spLocks noGrp="1"/>
          </p:cNvSpPr>
          <p:nvPr>
            <p:ph type="sldNum" sz="quarter" idx="12"/>
          </p:nvPr>
        </p:nvSpPr>
        <p:spPr/>
        <p:txBody>
          <a:bodyPr/>
          <a:lstStyle/>
          <a:p>
            <a:fld id="{DE959608-952C-483B-AC74-BEAA6DA69B15}" type="slidenum">
              <a:rPr lang="en-US" smtClean="0"/>
              <a:t>9</a:t>
            </a:fld>
            <a:endParaRPr lang="en-US"/>
          </a:p>
        </p:txBody>
      </p:sp>
    </p:spTree>
    <p:extLst>
      <p:ext uri="{BB962C8B-B14F-4D97-AF65-F5344CB8AC3E}">
        <p14:creationId xmlns:p14="http://schemas.microsoft.com/office/powerpoint/2010/main" val="1048747751"/>
      </p:ext>
    </p:extLst>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14E7CC524621418951E798A26C1086" ma:contentTypeVersion="9" ma:contentTypeDescription="Create a new document." ma:contentTypeScope="" ma:versionID="2288787c61babe554b90495c3789d7c5">
  <xsd:schema xmlns:xsd="http://www.w3.org/2001/XMLSchema" xmlns:xs="http://www.w3.org/2001/XMLSchema" xmlns:p="http://schemas.microsoft.com/office/2006/metadata/properties" xmlns:ns2="9682fde2-0d99-4585-8154-fdea48568b58" targetNamespace="http://schemas.microsoft.com/office/2006/metadata/properties" ma:root="true" ma:fieldsID="850a857e7bd06a26625db0263e2b387c" ns2:_="">
    <xsd:import namespace="9682fde2-0d99-4585-8154-fdea48568b5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2fde2-0d99-4585-8154-fdea48568b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0B6A7A-EAD6-4F97-9F55-F98107C654B5}">
  <ds:schemaRefs>
    <ds:schemaRef ds:uri="http://schemas.microsoft.com/office/2006/metadata/properties"/>
    <ds:schemaRef ds:uri="http://www.w3.org/XML/1998/namespace"/>
    <ds:schemaRef ds:uri="89474bdd-c09e-4360-a4ae-bc1ba9dad73d"/>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c879b346-0b7d-453e-989e-4db3ade23c72"/>
    <ds:schemaRef ds:uri="http://purl.org/dc/terms/"/>
  </ds:schemaRefs>
</ds:datastoreItem>
</file>

<file path=customXml/itemProps2.xml><?xml version="1.0" encoding="utf-8"?>
<ds:datastoreItem xmlns:ds="http://schemas.openxmlformats.org/officeDocument/2006/customXml" ds:itemID="{3BCCF0AD-0BF2-43FE-AED8-F6F2FCE6889F}"/>
</file>

<file path=customXml/itemProps3.xml><?xml version="1.0" encoding="utf-8"?>
<ds:datastoreItem xmlns:ds="http://schemas.openxmlformats.org/officeDocument/2006/customXml" ds:itemID="{514B85CC-384E-4C66-8A30-B63BEB9940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67670</TotalTime>
  <Words>859</Words>
  <Application>Microsoft Office PowerPoint</Application>
  <PresentationFormat>Widescreen</PresentationFormat>
  <Paragraphs>125</Paragraphs>
  <Slides>34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Calibri</vt:lpstr>
      <vt:lpstr>Helvetica Neue</vt:lpstr>
      <vt:lpstr>Helvetica Neue Light</vt:lpstr>
      <vt:lpstr>Helvetica Neue Medium</vt:lpstr>
      <vt:lpstr>White</vt:lpstr>
      <vt:lpstr>CAEP CFAD Update </vt:lpstr>
      <vt:lpstr>Agenda</vt:lpstr>
      <vt:lpstr>Why is the CFAD important?</vt:lpstr>
      <vt:lpstr>CAEP 2021-22 Allocations</vt:lpstr>
      <vt:lpstr>COLAs </vt:lpstr>
      <vt:lpstr>EC 84914 – Increase/Decrease Allocations</vt:lpstr>
      <vt:lpstr>Public Meetings</vt:lpstr>
      <vt:lpstr>FAQs</vt:lpstr>
      <vt:lpstr>FAQs</vt:lpstr>
      <vt:lpstr>CFAD Process</vt:lpstr>
      <vt:lpstr>CFAD Process</vt:lpstr>
      <vt:lpstr>CFAD Process</vt:lpstr>
      <vt:lpstr>CFAD Process</vt:lpstr>
      <vt:lpstr>CFAD Process</vt:lpstr>
      <vt:lpstr>CFAD Process</vt:lpstr>
      <vt:lpstr>CFAD Process</vt:lpstr>
      <vt:lpstr>CFAD Process</vt:lpstr>
      <vt:lpstr>CFAD Process</vt:lpstr>
      <vt:lpstr>CFAD Process</vt:lpstr>
      <vt:lpstr>CFAD Process</vt:lpstr>
      <vt:lpstr>CFAD Process</vt:lpstr>
      <vt:lpstr>CFAD Process</vt:lpstr>
      <vt:lpstr>CFAD Process</vt:lpstr>
      <vt:lpstr>Allocation Amendment Process</vt:lpstr>
      <vt:lpstr>Allocation Amendment Process</vt:lpstr>
      <vt:lpstr>Allocation Amendment Process</vt:lpstr>
      <vt:lpstr>Allocation Amendment Process</vt:lpstr>
      <vt:lpstr>Allocation Amendment Process</vt:lpstr>
      <vt:lpstr>Allocation Amendment Process</vt:lpstr>
      <vt:lpstr>Allocation Amendment Process</vt:lpstr>
      <vt:lpstr>Allocation Amendment Process</vt:lpstr>
      <vt:lpstr>NOVA Reminders</vt:lpstr>
      <vt:lpstr>Wrap Up and Questions</vt:lpstr>
      <vt:lpstr>Request Support from CAEP TAP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CAEP Overview</dc:title>
  <dc:creator>Kristy</dc:creator>
  <cp:lastModifiedBy>Veronica Parker</cp:lastModifiedBy>
  <cp:revision>111</cp:revision>
  <dcterms:created xsi:type="dcterms:W3CDTF">2019-02-28T16:51:35Z</dcterms:created>
  <dcterms:modified xsi:type="dcterms:W3CDTF">2021-03-26T16:17:17Z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0x010100D914E7CC524621418951E798A26C1086</vt:lpwstr>
  </property>
</Properties>
</file>