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6" r:id="rId1"/>
  </p:sldMasterIdLst>
  <p:notesMasterIdLst>
    <p:notesMasterId r:id="rId37"/>
  </p:notesMasterIdLst>
  <p:handoutMasterIdLst>
    <p:handoutMasterId r:id="rId38"/>
  </p:handoutMasterIdLst>
  <p:sldIdLst>
    <p:sldId id="609" r:id="rId2"/>
    <p:sldId id="405" r:id="rId3"/>
    <p:sldId id="621" r:id="rId4"/>
    <p:sldId id="637" r:id="rId5"/>
    <p:sldId id="636" r:id="rId6"/>
    <p:sldId id="649" r:id="rId7"/>
    <p:sldId id="640" r:id="rId8"/>
    <p:sldId id="625" r:id="rId9"/>
    <p:sldId id="650" r:id="rId10"/>
    <p:sldId id="654" r:id="rId11"/>
    <p:sldId id="651" r:id="rId12"/>
    <p:sldId id="652" r:id="rId13"/>
    <p:sldId id="653" r:id="rId14"/>
    <p:sldId id="641" r:id="rId15"/>
    <p:sldId id="626" r:id="rId16"/>
    <p:sldId id="627" r:id="rId17"/>
    <p:sldId id="642" r:id="rId18"/>
    <p:sldId id="635" r:id="rId19"/>
    <p:sldId id="631" r:id="rId20"/>
    <p:sldId id="632" r:id="rId21"/>
    <p:sldId id="633" r:id="rId22"/>
    <p:sldId id="644" r:id="rId23"/>
    <p:sldId id="643" r:id="rId24"/>
    <p:sldId id="639" r:id="rId25"/>
    <p:sldId id="638" r:id="rId26"/>
    <p:sldId id="628" r:id="rId27"/>
    <p:sldId id="645" r:id="rId28"/>
    <p:sldId id="618" r:id="rId29"/>
    <p:sldId id="646" r:id="rId30"/>
    <p:sldId id="647" r:id="rId31"/>
    <p:sldId id="648" r:id="rId32"/>
    <p:sldId id="629" r:id="rId33"/>
    <p:sldId id="617" r:id="rId34"/>
    <p:sldId id="655" r:id="rId35"/>
    <p:sldId id="656" r:id="rId36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5472" userDrawn="1">
          <p15:clr>
            <a:srgbClr val="A4A3A4"/>
          </p15:clr>
        </p15:guide>
        <p15:guide id="4" orient="horz" pos="412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6" autoAdjust="0"/>
    <p:restoredTop sz="91655" autoAdjust="0"/>
  </p:normalViewPr>
  <p:slideViewPr>
    <p:cSldViewPr snapToGrid="0">
      <p:cViewPr varScale="1">
        <p:scale>
          <a:sx n="67" d="100"/>
          <a:sy n="67" d="100"/>
        </p:scale>
        <p:origin x="1244" y="56"/>
      </p:cViewPr>
      <p:guideLst>
        <p:guide orient="horz" pos="2160"/>
        <p:guide pos="2880"/>
        <p:guide pos="5472"/>
        <p:guide orient="horz" pos="412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9786"/>
    </p:cViewPr>
  </p:sorterViewPr>
  <p:notesViewPr>
    <p:cSldViewPr snapToGrid="0" showGuides="1">
      <p:cViewPr varScale="1">
        <p:scale>
          <a:sx n="132" d="100"/>
          <a:sy n="132" d="100"/>
        </p:scale>
        <p:origin x="116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45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ustomXml" Target="../customXml/item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82119" cy="466435"/>
          </a:xfrm>
          <a:prstGeom prst="rect">
            <a:avLst/>
          </a:prstGeom>
        </p:spPr>
        <p:txBody>
          <a:bodyPr vert="horz" lIns="92440" tIns="46221" rIns="92440" bIns="46221" rtlCol="0"/>
          <a:lstStyle>
            <a:lvl1pPr algn="l">
              <a:defRPr sz="1200"/>
            </a:lvl1pPr>
          </a:lstStyle>
          <a:p>
            <a:r>
              <a:rPr lang="en-US"/>
              <a:t>Presentation Name Test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1"/>
            <a:ext cx="2982119" cy="466435"/>
          </a:xfrm>
          <a:prstGeom prst="rect">
            <a:avLst/>
          </a:prstGeom>
        </p:spPr>
        <p:txBody>
          <a:bodyPr vert="horz" lIns="92440" tIns="46221" rIns="92440" bIns="46221" rtlCol="0"/>
          <a:lstStyle>
            <a:lvl1pPr algn="r">
              <a:defRPr sz="1200"/>
            </a:lvl1pPr>
          </a:lstStyle>
          <a:p>
            <a:fld id="{68796EA6-6F25-4F19-87BA-7ADCC16DAEFF}" type="datetimeFigureOut">
              <a:rPr lang="en-US" smtClean="0"/>
              <a:t>3/25/2021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8"/>
            <a:ext cx="2982119" cy="466433"/>
          </a:xfrm>
          <a:prstGeom prst="rect">
            <a:avLst/>
          </a:prstGeom>
        </p:spPr>
        <p:txBody>
          <a:bodyPr vert="horz" lIns="92440" tIns="46221" rIns="92440" bIns="46221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8"/>
            <a:ext cx="2982119" cy="466433"/>
          </a:xfrm>
          <a:prstGeom prst="rect">
            <a:avLst/>
          </a:prstGeom>
        </p:spPr>
        <p:txBody>
          <a:bodyPr vert="horz" lIns="92440" tIns="46221" rIns="92440" bIns="46221" rtlCol="0" anchor="b"/>
          <a:lstStyle>
            <a:lvl1pPr algn="r">
              <a:defRPr sz="1200"/>
            </a:lvl1pPr>
          </a:lstStyle>
          <a:p>
            <a:fld id="{C64E50CC-F33A-4EF4-9F12-93EC4A21A0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2950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82119" cy="466435"/>
          </a:xfrm>
          <a:prstGeom prst="rect">
            <a:avLst/>
          </a:prstGeom>
        </p:spPr>
        <p:txBody>
          <a:bodyPr vert="horz" lIns="92440" tIns="46221" rIns="92440" bIns="46221" rtlCol="0"/>
          <a:lstStyle>
            <a:lvl1pPr algn="l">
              <a:defRPr sz="1200"/>
            </a:lvl1pPr>
          </a:lstStyle>
          <a:p>
            <a:r>
              <a:rPr lang="en-US"/>
              <a:t>Presentation Name Test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1"/>
            <a:ext cx="2982119" cy="466435"/>
          </a:xfrm>
          <a:prstGeom prst="rect">
            <a:avLst/>
          </a:prstGeom>
        </p:spPr>
        <p:txBody>
          <a:bodyPr vert="horz" lIns="92440" tIns="46221" rIns="92440" bIns="46221" rtlCol="0"/>
          <a:lstStyle>
            <a:lvl1pPr algn="r">
              <a:defRPr sz="1200"/>
            </a:lvl1pPr>
          </a:lstStyle>
          <a:p>
            <a:fld id="{C39C172E-A8B5-46F6-B05C-DFA3E2E0F207}" type="datetimeFigureOut">
              <a:rPr lang="en-US" smtClean="0"/>
              <a:t>3/25/2021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50963" y="1162050"/>
            <a:ext cx="4179887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0" tIns="46221" rIns="92440" bIns="4622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73893"/>
            <a:ext cx="5505450" cy="3660458"/>
          </a:xfrm>
          <a:prstGeom prst="rect">
            <a:avLst/>
          </a:prstGeom>
        </p:spPr>
        <p:txBody>
          <a:bodyPr vert="horz" lIns="92440" tIns="46221" rIns="92440" bIns="4622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2982119" cy="466433"/>
          </a:xfrm>
          <a:prstGeom prst="rect">
            <a:avLst/>
          </a:prstGeom>
        </p:spPr>
        <p:txBody>
          <a:bodyPr vert="horz" lIns="92440" tIns="46221" rIns="92440" bIns="46221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8"/>
            <a:ext cx="2982119" cy="466433"/>
          </a:xfrm>
          <a:prstGeom prst="rect">
            <a:avLst/>
          </a:prstGeom>
        </p:spPr>
        <p:txBody>
          <a:bodyPr vert="horz" lIns="92440" tIns="46221" rIns="92440" bIns="46221" rtlCol="0" anchor="b"/>
          <a:lstStyle>
            <a:lvl1pPr algn="r">
              <a:defRPr sz="1200"/>
            </a:lvl1pPr>
          </a:lstStyle>
          <a:p>
            <a:fld id="{32674CE4-FBD8-4481-AEFB-CA53E599A7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26818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50963" y="1162050"/>
            <a:ext cx="4179887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674CE4-FBD8-4481-AEFB-CA53E599A74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49811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50963" y="1162050"/>
            <a:ext cx="4179887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FD335-6D8E-486A-8F5F-DFC7325903F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0207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99ca628e4f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99ca628e4f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Peter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6752253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99ca628e4f_1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99ca628e4f_1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Jennie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A tool for CAEP programs and partners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Way of describing and measuring how we participate in process of immigrants’ integration and our growth as a society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AE contributes across the ten elements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A culture, not a program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7270269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99ca628e4f_1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99ca628e4f_1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402929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c8c881ad53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c8c881ad53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748720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1934285"/>
            <a:ext cx="9144000" cy="1767415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 dirty="0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231675"/>
            <a:ext cx="8458200" cy="1470025"/>
          </a:xfrm>
        </p:spPr>
        <p:txBody>
          <a:bodyPr anchor="b"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89662" y="1136"/>
            <a:ext cx="747712" cy="365760"/>
          </a:xfrm>
        </p:spPr>
        <p:txBody>
          <a:bodyPr/>
          <a:lstStyle>
            <a:lvl1pPr algn="r">
              <a:defRPr sz="1350">
                <a:solidFill>
                  <a:schemeClr val="accent1"/>
                </a:solidFill>
              </a:defRPr>
            </a:lvl1pPr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41" y="94392"/>
            <a:ext cx="1291390" cy="446173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94341" y="488075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b="0" i="0" u="none" strike="noStrike" baseline="0" dirty="0">
                <a:solidFill>
                  <a:schemeClr val="accent1"/>
                </a:solidFill>
                <a:latin typeface="+mn-lt"/>
              </a:rPr>
              <a:t>Comprehensive Adult Student Assessment Systems</a:t>
            </a:r>
            <a:endParaRPr lang="en-US" sz="1200" baseline="0" dirty="0">
              <a:solidFill>
                <a:schemeClr val="accent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01152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5pPr>
              <a:defRPr/>
            </a:lvl5pPr>
          </a:lstStyle>
          <a:p>
            <a:pPr lvl="0" eaLnBrk="1" latinLnBrk="0" hangingPunct="1"/>
            <a:r>
              <a:rPr lang="en-US" dirty="0"/>
              <a:t>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         </a:t>
            </a:r>
            <a:fld id="{401CF334-2D5C-4859-84A6-CA7E6E43FA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844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6781800" y="1143000"/>
            <a:ext cx="1905000" cy="5448300"/>
          </a:xfrm>
        </p:spPr>
        <p:txBody>
          <a:bodyPr vert="eaVert"/>
          <a:lstStyle>
            <a:lvl1pPr>
              <a:defRPr/>
            </a:lvl1pPr>
          </a:lstStyle>
          <a:p>
            <a:r>
              <a:rPr kumimoji="0" lang="en-US" dirty="0"/>
              <a:t>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457200" y="1143000"/>
            <a:ext cx="6248400" cy="5448300"/>
          </a:xfrm>
        </p:spPr>
        <p:txBody>
          <a:bodyPr vert="eaVert"/>
          <a:lstStyle>
            <a:lvl5pPr>
              <a:defRPr/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          </a:t>
            </a:r>
            <a:fld id="{401CF334-2D5C-4859-84A6-CA7E6E43FAEB}" type="slidenum">
              <a:rPr lang="en-US" smtClean="0"/>
              <a:pPr/>
              <a:t>‹#›</a:t>
            </a:fld>
            <a:r>
              <a:rPr lang="en-US" dirty="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2978088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1A4D94"/>
              </a:buClr>
              <a:buSzPts val="2800"/>
              <a:buFont typeface="Avenir"/>
              <a:buNone/>
              <a:defRPr>
                <a:solidFill>
                  <a:srgbClr val="1A4D94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/>
            <a:fld id="{00000000-1234-1234-1234-123412341234}" type="slidenum">
              <a:rPr lang="en" smtClean="0"/>
              <a:pPr algn="r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2731900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474833"/>
            <a:ext cx="85206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4202967"/>
            <a:ext cx="85206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/>
            <a:fld id="{00000000-1234-1234-1234-123412341234}" type="slidenum">
              <a:rPr lang="en" smtClean="0"/>
              <a:pPr algn="r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6571393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/>
            <a:fld id="{00000000-1234-1234-1234-123412341234}" type="slidenum">
              <a:rPr lang="en" smtClean="0"/>
              <a:pPr algn="r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397249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629399"/>
            <a:ext cx="762000" cy="228601"/>
          </a:xfrm>
        </p:spPr>
        <p:txBody>
          <a:bodyPr/>
          <a:lstStyle>
            <a:lvl1pPr algn="r">
              <a:defRPr/>
            </a:lvl1pPr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94303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>
            <a:normAutofit/>
          </a:bodyPr>
          <a:lstStyle>
            <a:lvl1pPr marL="34290" indent="0">
              <a:buNone/>
              <a:defRPr sz="2800" b="0">
                <a:solidFill>
                  <a:schemeClr val="tx1"/>
                </a:solidFill>
              </a:defRPr>
            </a:lvl1pPr>
            <a:lvl2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dirty="0"/>
              <a:t>Edit Master text styles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1566814"/>
            <a:ext cx="9144000" cy="1767415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           </a:t>
            </a:r>
            <a:fld id="{401CF334-2D5C-4859-84A6-CA7E6E43FAE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68323"/>
            <a:ext cx="7772400" cy="1362075"/>
          </a:xfrm>
          <a:ln>
            <a:noFill/>
          </a:ln>
        </p:spPr>
        <p:txBody>
          <a:bodyPr anchor="b">
            <a:noAutofit/>
          </a:bodyPr>
          <a:lstStyle>
            <a:lvl1pPr algn="l">
              <a:buNone/>
              <a:defRPr sz="4400" b="1" cap="none" baseline="0">
                <a:ln w="12700"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0512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en-US" dirty="0"/>
              <a:t>Two columns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0920"/>
            <a:ext cx="4038600" cy="495038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dirty="0"/>
              <a:t>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          </a:t>
            </a:r>
            <a:fld id="{401CF334-2D5C-4859-84A6-CA7E6E43FA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6445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0" orient="horz" pos="2160" userDrawn="1">
          <p15:clr>
            <a:srgbClr val="FBAE40"/>
          </p15:clr>
        </p15:guide>
        <p15:guide id="1" pos="288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489857"/>
            <a:ext cx="8382000" cy="1069848"/>
          </a:xfrm>
        </p:spPr>
        <p:txBody>
          <a:bodyPr anchor="ctr">
            <a:normAutofit/>
          </a:bodyPr>
          <a:lstStyle>
            <a:lvl1pPr>
              <a:defRPr sz="4400" b="0" i="0" cap="none" baseline="0"/>
            </a:lvl1pPr>
          </a:lstStyle>
          <a:p>
            <a:r>
              <a:rPr kumimoji="0" lang="en-US" dirty="0"/>
              <a:t>Two columns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559705"/>
            <a:ext cx="4041648" cy="457200"/>
          </a:xfrm>
          <a:solidFill>
            <a:schemeClr val="bg1">
              <a:lumMod val="75000"/>
              <a:alpha val="25000"/>
            </a:schemeClr>
          </a:solidFill>
          <a:ln w="12700">
            <a:solidFill>
              <a:schemeClr val="accent1"/>
            </a:solidFill>
          </a:ln>
        </p:spPr>
        <p:txBody>
          <a:bodyPr anchor="ctr">
            <a:noAutofit/>
          </a:bodyPr>
          <a:lstStyle>
            <a:lvl1pPr marL="34290" indent="0">
              <a:buNone/>
              <a:defRPr sz="2800" b="1">
                <a:solidFill>
                  <a:schemeClr val="accent1"/>
                </a:solidFill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 eaLnBrk="1" latinLnBrk="0" hangingPunct="1"/>
            <a:r>
              <a:rPr kumimoji="0" lang="en-US" dirty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6" y="1559705"/>
            <a:ext cx="4041775" cy="457200"/>
          </a:xfrm>
          <a:solidFill>
            <a:schemeClr val="bg1">
              <a:lumMod val="75000"/>
              <a:alpha val="25000"/>
            </a:schemeClr>
          </a:solidFill>
          <a:ln w="12700">
            <a:solidFill>
              <a:schemeClr val="accent1"/>
            </a:solidFill>
          </a:ln>
        </p:spPr>
        <p:txBody>
          <a:bodyPr anchor="ctr">
            <a:noAutofit/>
          </a:bodyPr>
          <a:lstStyle>
            <a:lvl1pPr marL="34290" indent="0">
              <a:buNone/>
              <a:defRPr sz="2800" b="1">
                <a:solidFill>
                  <a:schemeClr val="accent1"/>
                </a:solidFill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 eaLnBrk="1" latinLnBrk="0" hangingPunct="1"/>
            <a:r>
              <a:rPr kumimoji="0" lang="en-US" dirty="0"/>
              <a:t>Edit Master text styles</a:t>
            </a: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r>
              <a:rPr lang="en-US" dirty="0"/>
              <a:t>          </a:t>
            </a:r>
            <a:fld id="{401CF334-2D5C-4859-84A6-CA7E6E43FAE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2"/>
          </p:nvPr>
        </p:nvSpPr>
        <p:spPr>
          <a:xfrm>
            <a:off x="381000" y="2016906"/>
            <a:ext cx="4038600" cy="445646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dirty="0"/>
              <a:t>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2016906"/>
            <a:ext cx="4038600" cy="445646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dirty="0"/>
              <a:t>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70716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0829"/>
            <a:ext cx="8229600" cy="1069848"/>
          </a:xfrm>
        </p:spPr>
        <p:txBody>
          <a:bodyPr anchor="ctr">
            <a:normAutofit/>
          </a:bodyPr>
          <a:lstStyle>
            <a:lvl1pPr>
              <a:defRPr sz="4400">
                <a:solidFill>
                  <a:schemeClr val="tx2"/>
                </a:solidFill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8247888" y="6556929"/>
            <a:ext cx="52120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401CF334-2D5C-4859-84A6-CA7E6E43FAEB}" type="slidenum">
              <a:rPr lang="en-US" sz="1400" smtClean="0">
                <a:solidFill>
                  <a:schemeClr val="bg1"/>
                </a:solidFill>
              </a:rPr>
              <a:pPr/>
              <a:t>‹#›</a:t>
            </a:fld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952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           </a:t>
            </a:r>
            <a:fld id="{401CF334-2D5C-4859-84A6-CA7E6E43FA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695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53496" y="399144"/>
            <a:ext cx="3383280" cy="877824"/>
          </a:xfrm>
        </p:spPr>
        <p:txBody>
          <a:bodyPr anchor="b">
            <a:normAutofit/>
          </a:bodyPr>
          <a:lstStyle>
            <a:lvl1pPr algn="l">
              <a:buNone/>
              <a:defRPr sz="2800" b="1"/>
            </a:lvl1pPr>
          </a:lstStyle>
          <a:p>
            <a:r>
              <a:rPr kumimoji="0" lang="en-US" dirty="0"/>
              <a:t>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1276968"/>
            <a:ext cx="3383280" cy="5314333"/>
          </a:xfrm>
        </p:spPr>
        <p:txBody>
          <a:bodyPr>
            <a:normAutofit/>
          </a:bodyPr>
          <a:lstStyle>
            <a:lvl1pPr marL="6858" indent="0">
              <a:buNone/>
              <a:defRPr sz="2400"/>
            </a:lvl1pPr>
            <a:lvl2pPr>
              <a:buNone/>
              <a:defRPr sz="900"/>
            </a:lvl2pPr>
            <a:lvl3pPr>
              <a:buNone/>
              <a:defRPr sz="750"/>
            </a:lvl3pPr>
            <a:lvl4pPr>
              <a:buNone/>
              <a:defRPr sz="675"/>
            </a:lvl4pPr>
            <a:lvl5pPr>
              <a:buNone/>
              <a:defRPr sz="675"/>
            </a:lvl5pPr>
          </a:lstStyle>
          <a:p>
            <a:pPr lvl="0" eaLnBrk="1" latinLnBrk="0" hangingPunct="1"/>
            <a:r>
              <a:rPr kumimoji="0" lang="en-US" dirty="0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          </a:t>
            </a:r>
            <a:fld id="{401CF334-2D5C-4859-84A6-CA7E6E43FA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685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99350" y="573313"/>
            <a:ext cx="586803" cy="5856515"/>
          </a:xfrm>
        </p:spPr>
        <p:txBody>
          <a:bodyPr vert="vert270" lIns="45720" tIns="0" rIns="45720" anchor="t">
            <a:normAutofit/>
          </a:bodyPr>
          <a:lstStyle>
            <a:lvl1pPr algn="ctr">
              <a:buNone/>
              <a:defRPr sz="2400" b="1"/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403671" y="573313"/>
            <a:ext cx="4572000" cy="5856515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24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09832" y="573314"/>
            <a:ext cx="2869411" cy="5856514"/>
          </a:xfrm>
        </p:spPr>
        <p:txBody>
          <a:bodyPr lIns="0" tIns="0" rIns="4572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400"/>
            </a:lvl1pPr>
            <a:lvl2pPr>
              <a:buFontTx/>
              <a:buNone/>
              <a:defRPr sz="900"/>
            </a:lvl2pPr>
            <a:lvl3pPr>
              <a:buFontTx/>
              <a:buNone/>
              <a:defRPr sz="750"/>
            </a:lvl3pPr>
            <a:lvl4pPr>
              <a:buFontTx/>
              <a:buNone/>
              <a:defRPr sz="675"/>
            </a:lvl4pPr>
            <a:lvl5pPr>
              <a:buFontTx/>
              <a:buNone/>
              <a:defRPr sz="675"/>
            </a:lvl5pPr>
          </a:lstStyle>
          <a:p>
            <a:pPr lvl="0" eaLnBrk="1" latinLnBrk="0" hangingPunct="1"/>
            <a:r>
              <a:rPr kumimoji="0" lang="en-US" dirty="0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           </a:t>
            </a:r>
            <a:fld id="{401CF334-2D5C-4859-84A6-CA7E6E43FA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619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574119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0918"/>
            <a:ext cx="8229600" cy="4875995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629399"/>
            <a:ext cx="762000" cy="228601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200">
                <a:solidFill>
                  <a:srgbClr val="FFFFFF"/>
                </a:solidFill>
                <a:latin typeface="+mn-lt"/>
              </a:defRPr>
            </a:lvl1pPr>
          </a:lstStyle>
          <a:p>
            <a:pPr algn="r"/>
            <a:fld id="{401CF334-2D5C-4859-84A6-CA7E6E43FAEB}" type="slidenum">
              <a:rPr lang="en-US" smtClean="0"/>
              <a:pPr algn="r"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1" y="19812"/>
            <a:ext cx="808702" cy="293155"/>
          </a:xfrm>
          <a:prstGeom prst="rect">
            <a:avLst/>
          </a:prstGeom>
        </p:spPr>
      </p:pic>
      <p:sp>
        <p:nvSpPr>
          <p:cNvPr id="2" name="TextBox 1"/>
          <p:cNvSpPr txBox="1"/>
          <p:nvPr userDrawn="1"/>
        </p:nvSpPr>
        <p:spPr>
          <a:xfrm>
            <a:off x="795130" y="52257"/>
            <a:ext cx="42478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kern="100" baseline="0" dirty="0">
                <a:solidFill>
                  <a:schemeClr val="accent1"/>
                </a:solidFill>
              </a:rPr>
              <a:t>www.casas.org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2496457" y="66102"/>
            <a:ext cx="61903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CASAS </a:t>
            </a:r>
            <a:r>
              <a:rPr lang="en-US" sz="14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National Webinar, October 2020</a:t>
            </a:r>
            <a:endParaRPr lang="en-US" sz="1100" dirty="0">
              <a:solidFill>
                <a:schemeClr val="accent1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>
          <a:xfrm>
            <a:off x="-3967062" y="489692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May 13, 2020</a:t>
            </a:r>
          </a:p>
        </p:txBody>
      </p:sp>
      <p:sp>
        <p:nvSpPr>
          <p:cNvPr id="10" name="Date Placeholder 4"/>
          <p:cNvSpPr txBox="1">
            <a:spLocks/>
          </p:cNvSpPr>
          <p:nvPr userDrawn="1"/>
        </p:nvSpPr>
        <p:spPr>
          <a:xfrm>
            <a:off x="476922" y="656113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October 21, 2020</a:t>
            </a:r>
          </a:p>
        </p:txBody>
      </p:sp>
    </p:spTree>
    <p:extLst>
      <p:ext uri="{BB962C8B-B14F-4D97-AF65-F5344CB8AC3E}">
        <p14:creationId xmlns:p14="http://schemas.microsoft.com/office/powerpoint/2010/main" val="2132171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12" r:id="rId13"/>
    <p:sldLayoutId id="2147483713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74320" indent="-192024" algn="l" rtl="0" eaLnBrk="1" latinLnBrk="0" hangingPunct="1">
        <a:spcBef>
          <a:spcPts val="225"/>
        </a:spcBef>
        <a:buClr>
          <a:schemeClr val="accent1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93776" indent="-185166" algn="l" rtl="0" eaLnBrk="1" latinLnBrk="0" hangingPunct="1">
        <a:spcBef>
          <a:spcPts val="225"/>
        </a:spcBef>
        <a:buClr>
          <a:schemeClr val="bg1">
            <a:lumMod val="50000"/>
          </a:schemeClr>
        </a:buClr>
        <a:buFont typeface="Georgia"/>
        <a:buChar char="▫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692658" indent="-164592" algn="l" rtl="0" eaLnBrk="1" latinLnBrk="0" hangingPunct="1">
        <a:spcBef>
          <a:spcPts val="225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884682" indent="-150876" algn="l" rtl="0" eaLnBrk="1" latinLnBrk="0" hangingPunct="1">
        <a:spcBef>
          <a:spcPts val="225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042416" indent="-137160" algn="l" rtl="0" eaLnBrk="1" latinLnBrk="0" hangingPunct="1">
        <a:spcBef>
          <a:spcPts val="225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37160" algn="l" rtl="0" eaLnBrk="1" latinLnBrk="0" hangingPunct="1">
        <a:spcBef>
          <a:spcPts val="225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1350" kern="1200">
          <a:solidFill>
            <a:schemeClr val="tx2"/>
          </a:solidFill>
          <a:latin typeface="+mn-lt"/>
          <a:ea typeface="+mn-ea"/>
          <a:cs typeface="+mn-cs"/>
        </a:defRPr>
      </a:lvl6pPr>
      <a:lvl7pPr marL="1371600" indent="-137160" algn="l" rtl="0" eaLnBrk="1" latinLnBrk="0" hangingPunct="1">
        <a:spcBef>
          <a:spcPts val="225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1522476" indent="-137160" algn="l" rtl="0" eaLnBrk="1" latinLnBrk="0" hangingPunct="1">
        <a:spcBef>
          <a:spcPts val="225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1125" kern="1200">
          <a:solidFill>
            <a:schemeClr val="tx2"/>
          </a:solidFill>
          <a:latin typeface="+mn-lt"/>
          <a:ea typeface="+mn-ea"/>
          <a:cs typeface="+mn-cs"/>
        </a:defRPr>
      </a:lvl8pPr>
      <a:lvl9pPr marL="1680210" indent="-137160" algn="l" rtl="0" eaLnBrk="1" latinLnBrk="0" hangingPunct="1">
        <a:spcBef>
          <a:spcPts val="225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105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orient="horz" pos="2160" userDrawn="1">
          <p15:clr>
            <a:srgbClr val="F26B43"/>
          </p15:clr>
        </p15:guide>
        <p15:guide id="1" pos="2880" userDrawn="1">
          <p15:clr>
            <a:srgbClr val="F26B43"/>
          </p15:clr>
        </p15:guide>
        <p15:guide id="2" orient="horz" pos="415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sas.org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casas.org/training-and-support/casas-peer-communities/california-adult-education-accountability-and-assessment/california-el-civics/california-civic-participation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sas.org/docs/default-source/el-civics/pre-approved-civic-objectives-list.pdf?sfvrsn=61102e5a_50?Status=Master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elcivics@casas.org" TargetMode="Externa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ww2.casas.org/elc/index.cfm?fuseaction=elc.welcome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2.casas.org/elc/index.cfm?fuseaction=elc.welcome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AS Contact information"/>
          <p:cNvSpPr txBox="1">
            <a:spLocks/>
          </p:cNvSpPr>
          <p:nvPr/>
        </p:nvSpPr>
        <p:spPr>
          <a:xfrm>
            <a:off x="2824218" y="6342481"/>
            <a:ext cx="5849881" cy="470097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192024" algn="l" rtl="0" eaLnBrk="1" latinLnBrk="0" hangingPunct="1">
              <a:spcBef>
                <a:spcPts val="225"/>
              </a:spcBef>
              <a:buClr>
                <a:schemeClr val="accent1"/>
              </a:buClr>
              <a:buFont typeface="Georgia"/>
              <a:buChar char="•"/>
              <a:defRPr kumimoji="0" sz="21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93776" indent="-185166" algn="l" rtl="0" eaLnBrk="1" latinLnBrk="0" hangingPunct="1">
              <a:spcBef>
                <a:spcPts val="225"/>
              </a:spcBef>
              <a:buClr>
                <a:schemeClr val="bg1">
                  <a:lumMod val="50000"/>
                </a:schemeClr>
              </a:buClr>
              <a:buFont typeface="Georgia"/>
              <a:buChar char="▫"/>
              <a:defRPr kumimoji="0" sz="195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692658" indent="-164592" algn="l" rtl="0" eaLnBrk="1" latinLnBrk="0" hangingPunct="1">
              <a:spcBef>
                <a:spcPts val="225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884682" indent="-150876" algn="l" rtl="0" eaLnBrk="1" latinLnBrk="0" hangingPunct="1">
              <a:spcBef>
                <a:spcPts val="225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165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042416" indent="-137160" algn="l" rtl="0" eaLnBrk="1" latinLnBrk="0" hangingPunct="1">
              <a:spcBef>
                <a:spcPts val="225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15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207008" indent="-137160" algn="l" rtl="0" eaLnBrk="1" latinLnBrk="0" hangingPunct="1">
              <a:spcBef>
                <a:spcPts val="225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13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371600" indent="-137160" algn="l" rtl="0" eaLnBrk="1" latinLnBrk="0" hangingPunct="1">
              <a:spcBef>
                <a:spcPts val="225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522476" indent="-137160" algn="l" rtl="0" eaLnBrk="1" latinLnBrk="0" hangingPunct="1">
              <a:spcBef>
                <a:spcPts val="225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1125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80210" indent="-137160" algn="l" rtl="0" eaLnBrk="1" latinLnBrk="0" hangingPunct="1">
              <a:spcBef>
                <a:spcPts val="225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105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2296" indent="0" algn="r">
              <a:lnSpc>
                <a:spcPct val="160000"/>
              </a:lnSpc>
              <a:spcBef>
                <a:spcPts val="0"/>
              </a:spcBef>
              <a:buFont typeface="Georgia"/>
              <a:buNone/>
            </a:pPr>
            <a:r>
              <a:rPr lang="en-US" sz="1600" dirty="0">
                <a:hlinkClick r:id="rId3"/>
              </a:rPr>
              <a:t>www.casas.org</a:t>
            </a:r>
            <a:endParaRPr lang="en-US" sz="1600" dirty="0"/>
          </a:p>
        </p:txBody>
      </p:sp>
      <p:sp>
        <p:nvSpPr>
          <p:cNvPr id="10" name="Date on First Slide"/>
          <p:cNvSpPr txBox="1">
            <a:spLocks/>
          </p:cNvSpPr>
          <p:nvPr/>
        </p:nvSpPr>
        <p:spPr>
          <a:xfrm>
            <a:off x="7376507" y="3899938"/>
            <a:ext cx="1538893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Immigrant Integration Indicators </a:t>
            </a:r>
            <a:br>
              <a:rPr lang="en-US" sz="4000" dirty="0"/>
            </a:br>
            <a:r>
              <a:rPr lang="en-US" sz="2800" dirty="0"/>
              <a:t>March 25, 2021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599467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11700" y="258447"/>
            <a:ext cx="8520600" cy="763600"/>
          </a:xfrm>
        </p:spPr>
        <p:txBody>
          <a:bodyPr/>
          <a:lstStyle/>
          <a:p>
            <a:r>
              <a:rPr lang="en-US" dirty="0">
                <a:latin typeface="Avenir"/>
              </a:rPr>
              <a:t>California EL Civics</a:t>
            </a:r>
          </a:p>
        </p:txBody>
      </p:sp>
      <p:sp>
        <p:nvSpPr>
          <p:cNvPr id="5" name="Rectangle 4"/>
          <p:cNvSpPr/>
          <p:nvPr/>
        </p:nvSpPr>
        <p:spPr>
          <a:xfrm>
            <a:off x="311700" y="1157147"/>
            <a:ext cx="85206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333399"/>
              </a:buClr>
            </a:pPr>
            <a:r>
              <a:rPr lang="en-US" sz="3200" dirty="0">
                <a:solidFill>
                  <a:srgbClr val="FF0000"/>
                </a:solidFill>
              </a:rPr>
              <a:t>Citizenship Preparation</a:t>
            </a:r>
            <a:r>
              <a:rPr lang="en-US" sz="3200" dirty="0"/>
              <a:t> </a:t>
            </a:r>
            <a:r>
              <a:rPr lang="en-US" sz="3200" dirty="0">
                <a:solidFill>
                  <a:srgbClr val="333399"/>
                </a:solidFill>
              </a:rPr>
              <a:t>– prepares learners to take and pass the U.S. Citizenship and Immigration Services (CIS) written and oral citizenship test. </a:t>
            </a:r>
          </a:p>
          <a:p>
            <a:pPr>
              <a:buClr>
                <a:srgbClr val="333399"/>
              </a:buClr>
            </a:pPr>
            <a:r>
              <a:rPr lang="en-US" sz="3200" dirty="0">
                <a:solidFill>
                  <a:srgbClr val="FF0000"/>
                </a:solidFill>
              </a:rPr>
              <a:t>Civic Participation</a:t>
            </a:r>
            <a:r>
              <a:rPr lang="en-US" sz="3200" dirty="0"/>
              <a:t> </a:t>
            </a:r>
            <a:r>
              <a:rPr lang="en-US" sz="3200" dirty="0">
                <a:solidFill>
                  <a:srgbClr val="333399"/>
                </a:solidFill>
              </a:rPr>
              <a:t>– connects literacy to the lives of learners and reflects their experiences as community members, parents, and participants in the workforce</a:t>
            </a:r>
          </a:p>
          <a:p>
            <a:pPr>
              <a:buClr>
                <a:srgbClr val="333399"/>
              </a:buClr>
            </a:pPr>
            <a:r>
              <a:rPr lang="en-US" sz="3200" dirty="0">
                <a:solidFill>
                  <a:srgbClr val="FF0000"/>
                </a:solidFill>
              </a:rPr>
              <a:t>243 Integrated EL Civics Education (IELCE) </a:t>
            </a:r>
            <a:r>
              <a:rPr lang="en-US" sz="3200" dirty="0">
                <a:solidFill>
                  <a:srgbClr val="333399"/>
                </a:solidFill>
              </a:rPr>
              <a:t>– combines English language instruction with Integrated Education and Training activities</a:t>
            </a:r>
            <a:r>
              <a:rPr lang="en-US" altLang="en-US" sz="3200" dirty="0">
                <a:sym typeface="Arial" pitchFamily="34" charset="0"/>
              </a:rPr>
              <a:t> </a:t>
            </a:r>
          </a:p>
        </p:txBody>
      </p:sp>
      <p:pic>
        <p:nvPicPr>
          <p:cNvPr id="6" name="Picture 5" descr="034183d59394737088cf1aa6e054d87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38030" y="5950424"/>
            <a:ext cx="1502868" cy="67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61978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11700" y="258447"/>
            <a:ext cx="8520600" cy="763600"/>
          </a:xfrm>
        </p:spPr>
        <p:txBody>
          <a:bodyPr/>
          <a:lstStyle/>
          <a:p>
            <a:r>
              <a:rPr lang="en-US" dirty="0">
                <a:latin typeface="Avenir"/>
              </a:rPr>
              <a:t>California EL Civics</a:t>
            </a:r>
          </a:p>
        </p:txBody>
      </p:sp>
      <p:sp>
        <p:nvSpPr>
          <p:cNvPr id="5" name="Rectangle 4"/>
          <p:cNvSpPr/>
          <p:nvPr/>
        </p:nvSpPr>
        <p:spPr>
          <a:xfrm>
            <a:off x="311700" y="1157147"/>
            <a:ext cx="85206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333399"/>
              </a:buClr>
            </a:pPr>
            <a:r>
              <a:rPr lang="en-US" altLang="en-US" sz="3200" i="1" dirty="0">
                <a:sym typeface="Arial" pitchFamily="34" charset="0"/>
              </a:rPr>
              <a:t>Civic Participation and IELCE both use Civic Objectives and Additional Assessment Plans (COAAPs) to document student progress.</a:t>
            </a:r>
          </a:p>
          <a:p>
            <a:pPr>
              <a:buClr>
                <a:srgbClr val="333399"/>
              </a:buClr>
            </a:pPr>
            <a:endParaRPr lang="en-US" altLang="en-US" sz="3200" i="1" dirty="0">
              <a:sym typeface="Arial" pitchFamily="34" charset="0"/>
            </a:endParaRPr>
          </a:p>
          <a:p>
            <a:pPr>
              <a:buClr>
                <a:srgbClr val="333399"/>
              </a:buClr>
            </a:pPr>
            <a:r>
              <a:rPr lang="en-US" sz="3200" dirty="0">
                <a:solidFill>
                  <a:srgbClr val="FF0000"/>
                </a:solidFill>
              </a:rPr>
              <a:t>Civic Participation</a:t>
            </a:r>
            <a:r>
              <a:rPr lang="en-US" sz="3200" dirty="0"/>
              <a:t> – uses all 60 EL Civics COAAPs to measure and verify learner progress</a:t>
            </a:r>
          </a:p>
          <a:p>
            <a:pPr>
              <a:buClr>
                <a:srgbClr val="333399"/>
              </a:buClr>
            </a:pPr>
            <a:r>
              <a:rPr lang="en-US" sz="3200" dirty="0">
                <a:solidFill>
                  <a:srgbClr val="FF0000"/>
                </a:solidFill>
              </a:rPr>
              <a:t>243 Integrated EL Civics Education (IELCE) </a:t>
            </a:r>
            <a:r>
              <a:rPr lang="en-US" sz="3200" dirty="0">
                <a:solidFill>
                  <a:srgbClr val="333399"/>
                </a:solidFill>
              </a:rPr>
              <a:t>– </a:t>
            </a:r>
            <a:r>
              <a:rPr lang="en-US" sz="3200" dirty="0"/>
              <a:t>uses a select list of “workforce related” COAAPs</a:t>
            </a:r>
            <a:endParaRPr lang="en-US" altLang="en-US" sz="3200" dirty="0">
              <a:sym typeface="Arial" pitchFamily="34" charset="0"/>
            </a:endParaRPr>
          </a:p>
          <a:p>
            <a:pPr>
              <a:buClr>
                <a:srgbClr val="333399"/>
              </a:buClr>
            </a:pPr>
            <a:endParaRPr lang="en-US" altLang="en-US" sz="3200" dirty="0">
              <a:sym typeface="Arial" pitchFamily="34" charset="0"/>
            </a:endParaRPr>
          </a:p>
        </p:txBody>
      </p:sp>
      <p:pic>
        <p:nvPicPr>
          <p:cNvPr id="6" name="Picture 5" descr="034183d59394737088cf1aa6e054d87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38030" y="5950424"/>
            <a:ext cx="1502868" cy="67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62042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11700" y="258447"/>
            <a:ext cx="8520600" cy="763600"/>
          </a:xfrm>
        </p:spPr>
        <p:txBody>
          <a:bodyPr/>
          <a:lstStyle/>
          <a:p>
            <a:r>
              <a:rPr lang="en-US" dirty="0">
                <a:latin typeface="Avenir"/>
              </a:rPr>
              <a:t>California EL Civics</a:t>
            </a:r>
          </a:p>
        </p:txBody>
      </p:sp>
      <p:sp>
        <p:nvSpPr>
          <p:cNvPr id="5" name="Rectangle 4"/>
          <p:cNvSpPr/>
          <p:nvPr/>
        </p:nvSpPr>
        <p:spPr>
          <a:xfrm>
            <a:off x="593677" y="1270969"/>
            <a:ext cx="795664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hlinkClick r:id="rId2"/>
              </a:rPr>
              <a:t>https://www.casas.org/training-and-support/casas-peer-communities/california-adult-education-accountability-and-assessment/california-el-civics/california-civic-participation</a:t>
            </a:r>
            <a:endParaRPr lang="en-US" sz="2400" dirty="0"/>
          </a:p>
          <a:p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769" y="2735353"/>
            <a:ext cx="6919415" cy="361071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8240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11700" y="258447"/>
            <a:ext cx="8520600" cy="763600"/>
          </a:xfrm>
        </p:spPr>
        <p:txBody>
          <a:bodyPr/>
          <a:lstStyle/>
          <a:p>
            <a:r>
              <a:rPr lang="en-US" dirty="0">
                <a:latin typeface="Avenir"/>
              </a:rPr>
              <a:t>California EL Civics</a:t>
            </a:r>
          </a:p>
        </p:txBody>
      </p:sp>
      <p:pic>
        <p:nvPicPr>
          <p:cNvPr id="6" name="Picture 5" descr="034183d59394737088cf1aa6e054d87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38030" y="6064724"/>
            <a:ext cx="1502868" cy="67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311701" y="1266091"/>
            <a:ext cx="8375099" cy="144655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/>
              <a:t>Click the link below to download a pdf with a detailed list of all 60 EL Civics COAAPs. </a:t>
            </a:r>
          </a:p>
          <a:p>
            <a:r>
              <a:rPr lang="en-US" sz="2000" dirty="0">
                <a:hlinkClick r:id="rId3"/>
              </a:rPr>
              <a:t>https://www.casas.org/docs/default-source/el-civics/pre-approved-civic-objectives-list.pdf?sfvrsn=61102e5a_50?Status=Master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624" y="2935192"/>
            <a:ext cx="7578840" cy="312953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411594" y="1850615"/>
            <a:ext cx="7513206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610624" y="6208799"/>
            <a:ext cx="4148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hlinkClick r:id="rId5"/>
              </a:rPr>
              <a:t>elcivics@casas.org</a:t>
            </a:r>
            <a:r>
              <a:rPr lang="en-US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37106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Avenir"/>
              </a:rPr>
              <a:t>Linking COAAPs to Immigrant Integration Goal Areas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6333683"/>
              </p:ext>
            </p:extLst>
          </p:nvPr>
        </p:nvGraphicFramePr>
        <p:xfrm>
          <a:off x="791568" y="1735395"/>
          <a:ext cx="7192372" cy="4837051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7192372">
                  <a:extLst>
                    <a:ext uri="{9D8B030D-6E8A-4147-A177-3AD203B41FA5}">
                      <a16:colId xmlns:a16="http://schemas.microsoft.com/office/drawing/2014/main" val="1713668814"/>
                    </a:ext>
                  </a:extLst>
                </a:gridCol>
              </a:tblGrid>
              <a:tr h="680463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None/>
                        <a:tabLst>
                          <a:tab pos="1143000" algn="l"/>
                        </a:tabLst>
                      </a:pPr>
                      <a:r>
                        <a:rPr lang="en-US" sz="1800" dirty="0">
                          <a:effectLst/>
                        </a:rPr>
                        <a:t>Economic Security </a:t>
                      </a:r>
                    </a:p>
                    <a:p>
                      <a:pPr marL="228600" marR="0" indent="0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None/>
                        <a:tabLst>
                          <a:tab pos="1143000" algn="l"/>
                          <a:tab pos="457200" algn="l"/>
                        </a:tabLst>
                      </a:pPr>
                      <a:r>
                        <a:rPr lang="en-US" sz="1800" dirty="0">
                          <a:effectLst/>
                        </a:rPr>
                        <a:t>1,2,3,4,5,6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36291447"/>
                  </a:ext>
                </a:extLst>
              </a:tr>
              <a:tr h="680463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None/>
                        <a:tabLst>
                          <a:tab pos="1143000" algn="l"/>
                        </a:tabLst>
                      </a:pPr>
                      <a:r>
                        <a:rPr lang="en-US" sz="1800" dirty="0">
                          <a:effectLst/>
                        </a:rPr>
                        <a:t>Credentials and Residency </a:t>
                      </a:r>
                    </a:p>
                    <a:p>
                      <a:pPr marL="228600" marR="0" indent="0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None/>
                        <a:tabLst>
                          <a:tab pos="1143000" algn="l"/>
                          <a:tab pos="457200" algn="l"/>
                        </a:tabLst>
                      </a:pPr>
                      <a:r>
                        <a:rPr lang="en-US" sz="1800" dirty="0">
                          <a:effectLst/>
                        </a:rPr>
                        <a:t>38,39,40,42,44,45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3415321"/>
                  </a:ext>
                </a:extLst>
              </a:tr>
              <a:tr h="680463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None/>
                        <a:tabLst>
                          <a:tab pos="1143000" algn="l"/>
                        </a:tabLst>
                      </a:pPr>
                      <a:r>
                        <a:rPr lang="en-US" sz="1800" dirty="0">
                          <a:effectLst/>
                        </a:rPr>
                        <a:t>Health and Wellbeing </a:t>
                      </a:r>
                    </a:p>
                    <a:p>
                      <a:pPr marL="228600" marR="0" indent="0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None/>
                        <a:tabLst>
                          <a:tab pos="1143000" algn="l"/>
                          <a:tab pos="457200" algn="l"/>
                        </a:tabLst>
                      </a:pPr>
                      <a:r>
                        <a:rPr lang="en-US" sz="1800" dirty="0">
                          <a:effectLst/>
                        </a:rPr>
                        <a:t>15,16,17,26,27,28,29,30, 31, 46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8543761"/>
                  </a:ext>
                </a:extLst>
              </a:tr>
              <a:tr h="754273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None/>
                        <a:tabLst>
                          <a:tab pos="1143000" algn="l"/>
                        </a:tabLst>
                      </a:pPr>
                      <a:r>
                        <a:rPr lang="en-US" sz="1800" dirty="0">
                          <a:effectLst/>
                        </a:rPr>
                        <a:t>Education and Career </a:t>
                      </a:r>
                    </a:p>
                    <a:p>
                      <a:pPr marL="228600" marR="0" indent="0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None/>
                        <a:tabLst>
                          <a:tab pos="1143000" algn="l"/>
                          <a:tab pos="457200" algn="l"/>
                        </a:tabLst>
                      </a:pPr>
                      <a:r>
                        <a:rPr lang="en-US" sz="1800" dirty="0">
                          <a:effectLst/>
                        </a:rPr>
                        <a:t>13,14,32,33,34,35,36,37,49,50,51,52,53, 70,71,72,74,75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6499896"/>
                  </a:ext>
                </a:extLst>
              </a:tr>
              <a:tr h="680463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None/>
                        <a:tabLst>
                          <a:tab pos="1143000" algn="l"/>
                        </a:tabLst>
                      </a:pPr>
                      <a:r>
                        <a:rPr lang="en-US" sz="1800" dirty="0">
                          <a:effectLst/>
                        </a:rPr>
                        <a:t>Children and Family </a:t>
                      </a:r>
                    </a:p>
                    <a:p>
                      <a:pPr marL="228600" marR="0" indent="0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None/>
                        <a:tabLst>
                          <a:tab pos="1143000" algn="l"/>
                          <a:tab pos="457200" algn="l"/>
                        </a:tabLst>
                      </a:pPr>
                      <a:r>
                        <a:rPr lang="en-US" sz="1800" dirty="0">
                          <a:effectLst/>
                        </a:rPr>
                        <a:t>7,9,18,20,21,22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912111"/>
                  </a:ext>
                </a:extLst>
              </a:tr>
              <a:tr h="680463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None/>
                        <a:tabLst>
                          <a:tab pos="1143000" algn="l"/>
                        </a:tabLst>
                      </a:pPr>
                      <a:r>
                        <a:rPr lang="en-US" sz="1800" dirty="0">
                          <a:effectLst/>
                        </a:rPr>
                        <a:t>Civic and Community Participation </a:t>
                      </a:r>
                    </a:p>
                    <a:p>
                      <a:pPr marL="228600" marR="0" indent="0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None/>
                        <a:tabLst>
                          <a:tab pos="1143000" algn="l"/>
                          <a:tab pos="457200" algn="l"/>
                        </a:tabLst>
                      </a:pPr>
                      <a:r>
                        <a:rPr lang="en-US" sz="1800" dirty="0">
                          <a:effectLst/>
                        </a:rPr>
                        <a:t>8,10,11,12,19,23,24,25,43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9545173"/>
                  </a:ext>
                </a:extLst>
              </a:tr>
              <a:tr h="680463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None/>
                        <a:tabLst>
                          <a:tab pos="1143000" algn="l"/>
                        </a:tabLst>
                      </a:pPr>
                      <a:r>
                        <a:rPr lang="en-US" sz="1800" dirty="0">
                          <a:effectLst/>
                        </a:rPr>
                        <a:t>Digital Literacy </a:t>
                      </a:r>
                    </a:p>
                    <a:p>
                      <a:pPr marL="228600" marR="0" indent="0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None/>
                        <a:tabLst>
                          <a:tab pos="1143000" algn="l"/>
                          <a:tab pos="457200" algn="l"/>
                        </a:tabLst>
                      </a:pPr>
                      <a:r>
                        <a:rPr lang="en-US" sz="1800" dirty="0">
                          <a:effectLst/>
                        </a:rPr>
                        <a:t>47,48,73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26562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9106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6" name="Google Shape;136;p25"/>
          <p:cNvGraphicFramePr/>
          <p:nvPr>
            <p:extLst>
              <p:ext uri="{D42A27DB-BD31-4B8C-83A1-F6EECF244321}">
                <p14:modId xmlns:p14="http://schemas.microsoft.com/office/powerpoint/2010/main" val="554934058"/>
              </p:ext>
            </p:extLst>
          </p:nvPr>
        </p:nvGraphicFramePr>
        <p:xfrm>
          <a:off x="526529" y="1541913"/>
          <a:ext cx="8132975" cy="408871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693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39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62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" sz="13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I3</a:t>
                      </a:r>
                      <a:r>
                        <a:rPr lang="en" sz="1300" b="1" baseline="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" sz="13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Goal Areas</a:t>
                      </a:r>
                      <a:endParaRPr sz="1300" b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" sz="13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California EL Civics Civic Objectives</a:t>
                      </a:r>
                      <a:endParaRPr sz="13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95425">
                <a:tc>
                  <a:txBody>
                    <a:bodyPr/>
                    <a:lstStyle/>
                    <a:p>
                      <a:pPr marL="215900" marR="0" lvl="0" indent="-165100" algn="l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</a:t>
                      </a:r>
                      <a:r>
                        <a:rPr lang="en" sz="7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</a:t>
                      </a: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Economic Security 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1 - Identify, evaluate, compare financial services</a:t>
                      </a:r>
                      <a:endParaRPr sz="12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2 - Access agencies to resolve consumer complaints</a:t>
                      </a:r>
                      <a:endParaRPr sz="12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3 - Develop a business plan</a:t>
                      </a:r>
                      <a:endParaRPr sz="12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4 - Describe methods to obtain housing</a:t>
                      </a:r>
                      <a:endParaRPr sz="12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5 - Interpret housing agreements/responsibilities</a:t>
                      </a:r>
                      <a:endParaRPr sz="12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" sz="12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6 - Identify housing issues/tenant rights</a:t>
                      </a:r>
                      <a:endParaRPr sz="12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52300">
                <a:tc>
                  <a:txBody>
                    <a:bodyPr/>
                    <a:lstStyle/>
                    <a:p>
                      <a:pPr marL="215900" marR="0" lvl="0" indent="-165100" algn="l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</a:t>
                      </a:r>
                      <a:r>
                        <a:rPr lang="en" sz="7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</a:t>
                      </a: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Credentials and Residency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38 - Identify the organization of local, county, state, federal government and how to access</a:t>
                      </a:r>
                      <a:endParaRPr sz="12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39 - Identify and discuss the voting process/rights/responsibilities</a:t>
                      </a:r>
                      <a:endParaRPr sz="12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40 - Respond to questions about US history/government for the purpose of naturalization</a:t>
                      </a:r>
                      <a:endParaRPr sz="12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42 - Identify people/events in local/state/federal history</a:t>
                      </a:r>
                      <a:endParaRPr sz="12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44 - Identify, access and complete applications for identification cards and other services</a:t>
                      </a:r>
                      <a:endParaRPr sz="12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" sz="1200" dirty="0">
                          <a:highlight>
                            <a:srgbClr val="DEEAF6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r>
                        <a:rPr lang="en" sz="12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5 - Identify features of the legal system and procedures for obtaining legal help.</a:t>
                      </a:r>
                      <a:endParaRPr sz="12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29904" y="201520"/>
            <a:ext cx="8229600" cy="808413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venir"/>
              </a:rPr>
              <a:t>Linking COAAPs to Immigrant Integration Goal Areas</a:t>
            </a:r>
          </a:p>
        </p:txBody>
      </p:sp>
    </p:spTree>
    <p:extLst>
      <p:ext uri="{BB962C8B-B14F-4D97-AF65-F5344CB8AC3E}">
        <p14:creationId xmlns:p14="http://schemas.microsoft.com/office/powerpoint/2010/main" val="23169483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2" name="Google Shape;142;p26"/>
          <p:cNvGraphicFramePr/>
          <p:nvPr>
            <p:extLst>
              <p:ext uri="{D42A27DB-BD31-4B8C-83A1-F6EECF244321}">
                <p14:modId xmlns:p14="http://schemas.microsoft.com/office/powerpoint/2010/main" val="900791863"/>
              </p:ext>
            </p:extLst>
          </p:nvPr>
        </p:nvGraphicFramePr>
        <p:xfrm>
          <a:off x="457200" y="1667154"/>
          <a:ext cx="8132975" cy="3382458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693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39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" sz="13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IIF Goal Areas</a:t>
                      </a:r>
                      <a:endParaRPr sz="1300" b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" sz="13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California EL Civics Civic Objectives</a:t>
                      </a:r>
                      <a:endParaRPr sz="13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28925">
                <a:tc>
                  <a:txBody>
                    <a:bodyPr/>
                    <a:lstStyle/>
                    <a:p>
                      <a:pPr marL="215900" marR="0" lvl="0" indent="-165100" algn="l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" sz="12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</a:t>
                      </a:r>
                      <a:r>
                        <a:rPr lang="en" sz="7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</a:t>
                      </a:r>
                      <a:r>
                        <a:rPr lang="en" sz="12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Health and Wellbeing</a:t>
                      </a:r>
                      <a:endParaRPr sz="12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15 - Identify emergency services/legal assistance agencies</a:t>
                      </a:r>
                      <a:endParaRPr sz="12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16 - Follow procedures and access assistance in case of emergency</a:t>
                      </a:r>
                      <a:endParaRPr sz="12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17 - Access assistance to prevent or solve family/community problems</a:t>
                      </a:r>
                      <a:endParaRPr sz="12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26 - Identify and access low cost health services</a:t>
                      </a:r>
                      <a:endParaRPr sz="12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27 - Demonstrate knowledge of health/safety precautions</a:t>
                      </a:r>
                      <a:endParaRPr sz="12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28 - Access the health care system/providers</a:t>
                      </a:r>
                      <a:endParaRPr sz="12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29 - Interpret health insurance coverage and resolve provider issues</a:t>
                      </a:r>
                      <a:endParaRPr sz="12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30 - Demonstrate how to use pharmacies/medicines</a:t>
                      </a:r>
                      <a:endParaRPr sz="12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31 - Access resources for prevention/treatment of substance abuse</a:t>
                      </a:r>
                      <a:endParaRPr sz="12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" sz="12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46 - Access resources for nutrition education and information on healthy foods</a:t>
                      </a:r>
                      <a:endParaRPr sz="12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119635"/>
            <a:ext cx="8229600" cy="1069848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venir"/>
              </a:rPr>
              <a:t>Linking COAAPs to Immigrant Integration Goal Areas</a:t>
            </a:r>
          </a:p>
        </p:txBody>
      </p:sp>
    </p:spTree>
    <p:extLst>
      <p:ext uri="{BB962C8B-B14F-4D97-AF65-F5344CB8AC3E}">
        <p14:creationId xmlns:p14="http://schemas.microsoft.com/office/powerpoint/2010/main" val="29378894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Avenir"/>
              </a:rPr>
              <a:t>CAEP Summary Report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b="47669"/>
          <a:stretch/>
        </p:blipFill>
        <p:spPr>
          <a:xfrm>
            <a:off x="320723" y="1736333"/>
            <a:ext cx="8366077" cy="180150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grpSp>
        <p:nvGrpSpPr>
          <p:cNvPr id="4" name="Group 3"/>
          <p:cNvGrpSpPr/>
          <p:nvPr/>
        </p:nvGrpSpPr>
        <p:grpSpPr>
          <a:xfrm>
            <a:off x="1910687" y="2306471"/>
            <a:ext cx="2470243" cy="4379995"/>
            <a:chOff x="1460311" y="1779966"/>
            <a:chExt cx="2470243" cy="437999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08419" y="1779966"/>
              <a:ext cx="822135" cy="4379995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60311" y="3016155"/>
              <a:ext cx="1648108" cy="2415653"/>
            </a:xfrm>
            <a:prstGeom prst="rect">
              <a:avLst/>
            </a:prstGeom>
          </p:spPr>
        </p:pic>
      </p:grpSp>
      <p:sp>
        <p:nvSpPr>
          <p:cNvPr id="7" name="Down Arrow 6"/>
          <p:cNvSpPr/>
          <p:nvPr/>
        </p:nvSpPr>
        <p:spPr>
          <a:xfrm>
            <a:off x="3275462" y="1298666"/>
            <a:ext cx="283333" cy="1604298"/>
          </a:xfrm>
          <a:prstGeom prst="downArrow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664263" y="3743494"/>
            <a:ext cx="3875964" cy="19389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When qualified CAEP students pass EL Civics COAAPs it appears as a “Passed I-3” outcome on the TE CAEP Summary.</a:t>
            </a:r>
          </a:p>
        </p:txBody>
      </p:sp>
    </p:spTree>
    <p:extLst>
      <p:ext uri="{BB962C8B-B14F-4D97-AF65-F5344CB8AC3E}">
        <p14:creationId xmlns:p14="http://schemas.microsoft.com/office/powerpoint/2010/main" val="3419236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venir"/>
              </a:rPr>
              <a:t>CAEP Summary Report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944652" y="1984683"/>
            <a:ext cx="2470243" cy="4379995"/>
            <a:chOff x="1460311" y="1779966"/>
            <a:chExt cx="2470243" cy="437999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08419" y="1779966"/>
              <a:ext cx="822135" cy="4379995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60311" y="3016155"/>
              <a:ext cx="1648108" cy="2415653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3856008" y="2825247"/>
            <a:ext cx="5029200" cy="35394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The TE CAEP Summary Report now includes a new Column F, “Passed I-3”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In PY 2019-20, over 87,000 CAEP students passed EL Civics COAAPs (I-3 outcomes)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i="1" dirty="0"/>
              <a:t>All programs can earn I-3 outcomes, not just ESL.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556" y="5558888"/>
            <a:ext cx="2527965" cy="805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242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5647" y="2411744"/>
            <a:ext cx="3629025" cy="37814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351647"/>
            <a:ext cx="8229600" cy="903947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venir"/>
              </a:rPr>
              <a:t>Immigrant Integration: Outcomes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1530677"/>
            <a:ext cx="3778370" cy="48936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In addition to the work on EL Civics COAAPs, ALLIES and CASAS have also worked together to identify Update Record outcomes that relate to these Immigrant Integration Areas.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These outcomes fall in other categories, not I-3; but they can also be used to document progress in Immigrant Integration.</a:t>
            </a:r>
          </a:p>
        </p:txBody>
      </p:sp>
    </p:spTree>
    <p:extLst>
      <p:ext uri="{BB962C8B-B14F-4D97-AF65-F5344CB8AC3E}">
        <p14:creationId xmlns:p14="http://schemas.microsoft.com/office/powerpoint/2010/main" val="3454324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4439"/>
            <a:ext cx="8229600" cy="720086"/>
          </a:xfrm>
        </p:spPr>
        <p:txBody>
          <a:bodyPr>
            <a:normAutofit/>
          </a:bodyPr>
          <a:lstStyle/>
          <a:p>
            <a:r>
              <a:rPr lang="en-US" sz="4000" dirty="0"/>
              <a:t>Topics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Google Shape;77;p16"/>
          <p:cNvSpPr txBox="1">
            <a:spLocks/>
          </p:cNvSpPr>
          <p:nvPr/>
        </p:nvSpPr>
        <p:spPr>
          <a:xfrm>
            <a:off x="173154" y="1064525"/>
            <a:ext cx="8520600" cy="3483514"/>
          </a:xfrm>
          <a:prstGeom prst="rect">
            <a:avLst/>
          </a:prstGeom>
        </p:spPr>
        <p:txBody>
          <a:bodyPr spcFirstLastPara="1" vert="horz" wrap="square" lIns="91425" tIns="91425" rIns="91425" bIns="91425" anchor="t" anchorCtr="0">
            <a:noAutofit/>
          </a:bodyPr>
          <a:lstStyle>
            <a:lvl1pPr marL="274320" indent="-192024" algn="l" rtl="0" eaLnBrk="1" latinLnBrk="0" hangingPunct="1">
              <a:spcBef>
                <a:spcPts val="225"/>
              </a:spcBef>
              <a:buClr>
                <a:schemeClr val="accent1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93776" indent="-185166" algn="l" rtl="0" eaLnBrk="1" latinLnBrk="0" hangingPunct="1">
              <a:spcBef>
                <a:spcPts val="225"/>
              </a:spcBef>
              <a:buClr>
                <a:schemeClr val="bg1">
                  <a:lumMod val="50000"/>
                </a:schemeClr>
              </a:buClr>
              <a:buFont typeface="Georgia"/>
              <a:buChar char="▫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92658" indent="-164592" algn="l" rtl="0" eaLnBrk="1" latinLnBrk="0" hangingPunct="1">
              <a:spcBef>
                <a:spcPts val="225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84682" indent="-150876" algn="l" rtl="0" eaLnBrk="1" latinLnBrk="0" hangingPunct="1">
              <a:spcBef>
                <a:spcPts val="225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2416" indent="-137160" algn="l" rtl="0" eaLnBrk="1" latinLnBrk="0" hangingPunct="1">
              <a:spcBef>
                <a:spcPts val="225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" indent="-137160" algn="l" rtl="0" eaLnBrk="1" latinLnBrk="0" hangingPunct="1">
              <a:spcBef>
                <a:spcPts val="225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13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371600" indent="-137160" algn="l" rtl="0" eaLnBrk="1" latinLnBrk="0" hangingPunct="1">
              <a:spcBef>
                <a:spcPts val="225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522476" indent="-137160" algn="l" rtl="0" eaLnBrk="1" latinLnBrk="0" hangingPunct="1">
              <a:spcBef>
                <a:spcPts val="225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1125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80210" indent="-137160" algn="l" rtl="0" eaLnBrk="1" latinLnBrk="0" hangingPunct="1">
              <a:spcBef>
                <a:spcPts val="225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105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9113" indent="-287338">
              <a:buFont typeface="Georgia"/>
              <a:buAutoNum type="arabicPeriod"/>
            </a:pPr>
            <a:r>
              <a:rPr lang="en-US" dirty="0"/>
              <a:t>Review AB 2098, California’s commitment to immigrant integration, and the Immigrant Integration Indicators framework</a:t>
            </a:r>
          </a:p>
          <a:p>
            <a:pPr marL="519113" indent="-287338">
              <a:spcBef>
                <a:spcPts val="1000"/>
              </a:spcBef>
              <a:buFont typeface="Georgia"/>
              <a:buAutoNum type="arabicPeriod"/>
            </a:pPr>
            <a:r>
              <a:rPr lang="en-US" dirty="0"/>
              <a:t>Review EL Civics in California</a:t>
            </a:r>
          </a:p>
          <a:p>
            <a:pPr marL="519113" indent="-287338">
              <a:spcBef>
                <a:spcPts val="1000"/>
              </a:spcBef>
              <a:buFont typeface="Georgia"/>
              <a:buAutoNum type="arabicPeriod"/>
            </a:pPr>
            <a:r>
              <a:rPr lang="en-US" dirty="0"/>
              <a:t>Relate Immigrant Integration Indicators (I3) to EL Civics COAAP assessments</a:t>
            </a:r>
          </a:p>
          <a:p>
            <a:pPr marL="519113" indent="-287338">
              <a:spcBef>
                <a:spcPts val="1000"/>
              </a:spcBef>
              <a:buFont typeface="Georgia"/>
              <a:buAutoNum type="arabicPeriod"/>
            </a:pPr>
            <a:r>
              <a:rPr lang="en-US" dirty="0"/>
              <a:t>Demonstrate how I3 outcomes are included in local and statewide CAEP reporting</a:t>
            </a:r>
          </a:p>
          <a:p>
            <a:pPr marL="519113" indent="-287338">
              <a:spcBef>
                <a:spcPts val="1000"/>
              </a:spcBef>
              <a:buFont typeface="Georgia"/>
              <a:buAutoNum type="arabicPeriod"/>
            </a:pPr>
            <a:r>
              <a:rPr lang="en-US" dirty="0"/>
              <a:t>Identify the I3 reports in </a:t>
            </a:r>
            <a:r>
              <a:rPr lang="en-US" dirty="0" err="1"/>
              <a:t>TOPSpro</a:t>
            </a:r>
            <a:r>
              <a:rPr lang="en-US" dirty="0"/>
              <a:t> Enterprise (TE) </a:t>
            </a:r>
          </a:p>
          <a:p>
            <a:pPr marL="519113" indent="-287338">
              <a:spcBef>
                <a:spcPts val="1000"/>
              </a:spcBef>
              <a:buFont typeface="Georgia"/>
              <a:buAutoNum type="arabicPeriod"/>
            </a:pPr>
            <a:r>
              <a:rPr lang="en-US" dirty="0"/>
              <a:t>Use I3 reports to facilitate using results from COAAPs assessment to inform instruction</a:t>
            </a:r>
          </a:p>
          <a:p>
            <a:pPr marL="519113" indent="-287338">
              <a:spcBef>
                <a:spcPts val="1000"/>
              </a:spcBef>
              <a:buFont typeface="Georgia"/>
              <a:buAutoNum type="arabicPeriod"/>
            </a:pPr>
            <a:endParaRPr lang="en-US" dirty="0"/>
          </a:p>
          <a:p>
            <a:pPr marL="519113" indent="-287338">
              <a:spcBef>
                <a:spcPts val="1000"/>
              </a:spcBef>
              <a:buFont typeface="Georgia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0594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2996" y="2546035"/>
            <a:ext cx="5715775" cy="399197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6468"/>
            <a:ext cx="8229600" cy="1069848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venir"/>
              </a:rPr>
              <a:t>Immigrant Integration: Outcomes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1367283"/>
            <a:ext cx="7615451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The majority of CAEP AB 104 outcomes directly relate to one of the I-3 Areas.</a:t>
            </a:r>
          </a:p>
        </p:txBody>
      </p:sp>
    </p:spTree>
    <p:extLst>
      <p:ext uri="{BB962C8B-B14F-4D97-AF65-F5344CB8AC3E}">
        <p14:creationId xmlns:p14="http://schemas.microsoft.com/office/powerpoint/2010/main" val="2084249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7118" y="2133388"/>
            <a:ext cx="4559682" cy="276616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266132" y="4299384"/>
            <a:ext cx="3684896" cy="19389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ALLIES and CASAS have also related Supportive, Training, and Transition services to both I-3 areas and EL Civics COAAPs.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460829"/>
            <a:ext cx="8229600" cy="1069848"/>
          </a:xfrm>
        </p:spPr>
        <p:txBody>
          <a:bodyPr>
            <a:normAutofit/>
          </a:bodyPr>
          <a:lstStyle/>
          <a:p>
            <a:r>
              <a:rPr lang="en-US" dirty="0">
                <a:latin typeface="Avenir"/>
              </a:rPr>
              <a:t>Immigrant Integration: Services</a:t>
            </a:r>
          </a:p>
        </p:txBody>
      </p:sp>
    </p:spTree>
    <p:extLst>
      <p:ext uri="{BB962C8B-B14F-4D97-AF65-F5344CB8AC3E}">
        <p14:creationId xmlns:p14="http://schemas.microsoft.com/office/powerpoint/2010/main" val="1112764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55755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venir"/>
              </a:rPr>
              <a:t>Selecting COAAPs on the CASAS Web site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4294967295"/>
          </p:nvPr>
        </p:nvSpPr>
        <p:spPr>
          <a:xfrm>
            <a:off x="311150" y="1665027"/>
            <a:ext cx="8521700" cy="4421247"/>
          </a:xfrm>
        </p:spPr>
        <p:txBody>
          <a:bodyPr/>
          <a:lstStyle/>
          <a:p>
            <a:pPr marL="114300" indent="0">
              <a:buNone/>
            </a:pPr>
            <a:r>
              <a:rPr lang="en-US" sz="2400" dirty="0">
                <a:hlinkClick r:id="rId2"/>
              </a:rPr>
              <a:t>https://www2.casas.org/elc/index.cfm?fuseaction=elc.welcome</a:t>
            </a:r>
            <a:endParaRPr lang="en-US" sz="2400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5" y="2456597"/>
            <a:ext cx="8366755" cy="335672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Down Arrow 5"/>
          <p:cNvSpPr/>
          <p:nvPr/>
        </p:nvSpPr>
        <p:spPr>
          <a:xfrm rot="10800000">
            <a:off x="1201003" y="4976990"/>
            <a:ext cx="518615" cy="1160060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11150" y="6155080"/>
            <a:ext cx="315752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Select Pre-Approved COAAPs</a:t>
            </a:r>
          </a:p>
        </p:txBody>
      </p:sp>
    </p:spTree>
    <p:extLst>
      <p:ext uri="{BB962C8B-B14F-4D97-AF65-F5344CB8AC3E}">
        <p14:creationId xmlns:p14="http://schemas.microsoft.com/office/powerpoint/2010/main" val="1563920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Avenir"/>
              </a:rPr>
              <a:t>Selecting COAAPs on the CASAS Web site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4629"/>
          <a:stretch/>
        </p:blipFill>
        <p:spPr>
          <a:xfrm>
            <a:off x="489399" y="2606724"/>
            <a:ext cx="8165201" cy="263430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489399" y="1924411"/>
            <a:ext cx="84362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indent="0">
              <a:buNone/>
            </a:pPr>
            <a:r>
              <a:rPr lang="en-US" sz="2400" dirty="0">
                <a:hlinkClick r:id="rId3"/>
              </a:rPr>
              <a:t>https://www2.casas.org/elc/index.cfm?fuseaction=elc.welcome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03525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924800" y="6411031"/>
            <a:ext cx="762000" cy="228601"/>
          </a:xfrm>
        </p:spPr>
        <p:txBody>
          <a:bodyPr/>
          <a:lstStyle/>
          <a:p>
            <a:fld id="{401CF334-2D5C-4859-84A6-CA7E6E43FAEB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63463"/>
            <a:ext cx="8229600" cy="824749"/>
          </a:xfrm>
        </p:spPr>
        <p:txBody>
          <a:bodyPr>
            <a:normAutofit/>
          </a:bodyPr>
          <a:lstStyle/>
          <a:p>
            <a:r>
              <a:rPr lang="en-US" dirty="0">
                <a:latin typeface="Avenir"/>
              </a:rPr>
              <a:t>Recording COAAPs in TE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2000"/>
                    </a14:imgEffect>
                    <a14:imgEffect>
                      <a14:brightnessContrast bright="-3000" contrast="3000"/>
                    </a14:imgEffect>
                  </a14:imgLayer>
                </a14:imgProps>
              </a:ext>
            </a:extLst>
          </a:blip>
          <a:srcRect l="22275" t="23890" r="18063"/>
          <a:stretch/>
        </p:blipFill>
        <p:spPr>
          <a:xfrm>
            <a:off x="2320119" y="1992569"/>
            <a:ext cx="6366681" cy="445216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Right Arrow 4"/>
          <p:cNvSpPr/>
          <p:nvPr/>
        </p:nvSpPr>
        <p:spPr>
          <a:xfrm>
            <a:off x="1883391" y="2647662"/>
            <a:ext cx="955343" cy="2729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2838734" y="5404816"/>
            <a:ext cx="761077" cy="1971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2838734" y="6110391"/>
            <a:ext cx="955343" cy="2729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3850747" y="4449166"/>
            <a:ext cx="1166256" cy="2736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32012" y="2402002"/>
            <a:ext cx="1651379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Select PY, Student, Date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72918" y="3644871"/>
            <a:ext cx="2140544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In </a:t>
            </a:r>
            <a:r>
              <a:rPr lang="en-US" b="1" dirty="0"/>
              <a:t>Assessment Type</a:t>
            </a:r>
            <a:r>
              <a:rPr lang="en-US" dirty="0"/>
              <a:t>, check </a:t>
            </a:r>
            <a:r>
              <a:rPr lang="en-US" b="1" dirty="0"/>
              <a:t>EL Civics Additional Assessment Form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7500" y="5180234"/>
            <a:ext cx="1651379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Select COAAP </a:t>
            </a:r>
            <a:r>
              <a:rPr lang="en-US" b="1" dirty="0"/>
              <a:t>Form number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3120" y="5879000"/>
            <a:ext cx="1651379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Check box if COAAP </a:t>
            </a:r>
            <a:r>
              <a:rPr lang="en-US" b="1" dirty="0"/>
              <a:t>Passed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72918" y="1040647"/>
            <a:ext cx="8156933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Select </a:t>
            </a:r>
            <a:r>
              <a:rPr lang="en-US" sz="2000" b="1" i="1" dirty="0"/>
              <a:t>Records – Tests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Click </a:t>
            </a:r>
            <a:r>
              <a:rPr lang="en-US" sz="2000" b="1" i="1" dirty="0"/>
              <a:t>New</a:t>
            </a:r>
          </a:p>
        </p:txBody>
      </p:sp>
    </p:spTree>
    <p:extLst>
      <p:ext uri="{BB962C8B-B14F-4D97-AF65-F5344CB8AC3E}">
        <p14:creationId xmlns:p14="http://schemas.microsoft.com/office/powerpoint/2010/main" val="2752648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26714" y="304780"/>
            <a:ext cx="8229600" cy="1066800"/>
          </a:xfrm>
        </p:spPr>
        <p:txBody>
          <a:bodyPr/>
          <a:lstStyle/>
          <a:p>
            <a:r>
              <a:rPr lang="en-US" dirty="0">
                <a:latin typeface="Avenir"/>
              </a:rPr>
              <a:t>Recording COAAPs in TE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" y="2464093"/>
            <a:ext cx="8199115" cy="105702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Right Arrow 5"/>
          <p:cNvSpPr/>
          <p:nvPr/>
        </p:nvSpPr>
        <p:spPr>
          <a:xfrm rot="20385140">
            <a:off x="2522662" y="2800706"/>
            <a:ext cx="675444" cy="2863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57199" y="4107976"/>
            <a:ext cx="8229601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Key step is to check </a:t>
            </a:r>
            <a:r>
              <a:rPr lang="en-US" sz="2400" b="1" dirty="0"/>
              <a:t>EL Civics Additional Assessment Form </a:t>
            </a:r>
            <a:r>
              <a:rPr lang="en-US" sz="2400" dirty="0"/>
              <a:t>to enable manual entry of EL Civics COAAPs rather than pre- and post-test forms.</a:t>
            </a:r>
          </a:p>
        </p:txBody>
      </p:sp>
    </p:spTree>
    <p:extLst>
      <p:ext uri="{BB962C8B-B14F-4D97-AF65-F5344CB8AC3E}">
        <p14:creationId xmlns:p14="http://schemas.microsoft.com/office/powerpoint/2010/main" val="1205137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860" y="1894821"/>
            <a:ext cx="8280279" cy="3528791"/>
          </a:xfrm>
          <a:prstGeom prst="rect">
            <a:avLst/>
          </a:prstGeom>
        </p:spPr>
      </p:pic>
      <p:sp>
        <p:nvSpPr>
          <p:cNvPr id="4" name="Right Arrow 3"/>
          <p:cNvSpPr/>
          <p:nvPr/>
        </p:nvSpPr>
        <p:spPr>
          <a:xfrm rot="20251150">
            <a:off x="4924425" y="5264285"/>
            <a:ext cx="595745" cy="3186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431860" y="222893"/>
            <a:ext cx="8229600" cy="1066800"/>
          </a:xfrm>
        </p:spPr>
        <p:txBody>
          <a:bodyPr/>
          <a:lstStyle/>
          <a:p>
            <a:r>
              <a:rPr lang="en-US" dirty="0">
                <a:latin typeface="Avenir"/>
              </a:rPr>
              <a:t>I-3 Reports in TE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91809" y="5162493"/>
            <a:ext cx="3957851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EL Civics Immigrant Integration Indicators (I-3)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EL Civics I-3 Summary</a:t>
            </a:r>
          </a:p>
        </p:txBody>
      </p:sp>
    </p:spTree>
    <p:extLst>
      <p:ext uri="{BB962C8B-B14F-4D97-AF65-F5344CB8AC3E}">
        <p14:creationId xmlns:p14="http://schemas.microsoft.com/office/powerpoint/2010/main" val="2764160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1860" y="263836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venir"/>
              </a:rPr>
              <a:t>Competency Performance Summary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860" y="1760562"/>
            <a:ext cx="7876065" cy="421445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64376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1" y="1955776"/>
            <a:ext cx="8063344" cy="455391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426714" y="304780"/>
            <a:ext cx="8229600" cy="1066800"/>
          </a:xfrm>
        </p:spPr>
        <p:txBody>
          <a:bodyPr/>
          <a:lstStyle/>
          <a:p>
            <a:r>
              <a:rPr lang="en-US" dirty="0">
                <a:latin typeface="Avenir"/>
              </a:rPr>
              <a:t>I-3 by Class</a:t>
            </a:r>
          </a:p>
        </p:txBody>
      </p:sp>
    </p:spTree>
    <p:extLst>
      <p:ext uri="{BB962C8B-B14F-4D97-AF65-F5344CB8AC3E}">
        <p14:creationId xmlns:p14="http://schemas.microsoft.com/office/powerpoint/2010/main" val="1590747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426714" y="304780"/>
            <a:ext cx="8229600" cy="1066800"/>
          </a:xfrm>
        </p:spPr>
        <p:txBody>
          <a:bodyPr/>
          <a:lstStyle/>
          <a:p>
            <a:r>
              <a:rPr lang="en-US" dirty="0">
                <a:latin typeface="Avenir"/>
              </a:rPr>
              <a:t>I-3 by Class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251" y="2372036"/>
            <a:ext cx="5213089" cy="275817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5854890" y="2430829"/>
            <a:ext cx="3057099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/>
              <a:t>Immigrant Integration Goal Area </a:t>
            </a:r>
            <a:r>
              <a:rPr lang="en-US" sz="2400" dirty="0"/>
              <a:t>lists one of the 8 I-3 areas identified by AB 2098.</a:t>
            </a:r>
          </a:p>
        </p:txBody>
      </p:sp>
    </p:spTree>
    <p:extLst>
      <p:ext uri="{BB962C8B-B14F-4D97-AF65-F5344CB8AC3E}">
        <p14:creationId xmlns:p14="http://schemas.microsoft.com/office/powerpoint/2010/main" val="785317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>
            <a:spLocks noGrp="1"/>
          </p:cNvSpPr>
          <p:nvPr>
            <p:ph type="title"/>
          </p:nvPr>
        </p:nvSpPr>
        <p:spPr>
          <a:xfrm>
            <a:off x="432462" y="382137"/>
            <a:ext cx="8520600" cy="764274"/>
          </a:xfrm>
          <a:prstGeom prst="rect">
            <a:avLst/>
          </a:prstGeom>
        </p:spPr>
        <p:txBody>
          <a:bodyPr spcFirstLastPara="1" vert="horz" wrap="square" lIns="91425" tIns="91425" rIns="91425" bIns="91425" anchor="t" anchorCtr="0">
            <a:noAutofit/>
          </a:bodyPr>
          <a:lstStyle/>
          <a:p>
            <a:r>
              <a:rPr lang="en-US" sz="4000" dirty="0"/>
              <a:t>Recap from March 18</a:t>
            </a:r>
            <a:endParaRPr sz="4000" dirty="0">
              <a:solidFill>
                <a:srgbClr val="1A4D94"/>
              </a:solidFill>
              <a:sym typeface="Avenir"/>
            </a:endParaRPr>
          </a:p>
        </p:txBody>
      </p:sp>
      <p:sp>
        <p:nvSpPr>
          <p:cNvPr id="90" name="Google Shape;90;p18"/>
          <p:cNvSpPr txBox="1">
            <a:spLocks noGrp="1"/>
          </p:cNvSpPr>
          <p:nvPr>
            <p:ph type="body" idx="1"/>
          </p:nvPr>
        </p:nvSpPr>
        <p:spPr>
          <a:xfrm>
            <a:off x="270757" y="1577369"/>
            <a:ext cx="8520600" cy="4659657"/>
          </a:xfrm>
          <a:prstGeom prst="rect">
            <a:avLst/>
          </a:prstGeom>
        </p:spPr>
        <p:txBody>
          <a:bodyPr spcFirstLastPara="1" vert="horz" wrap="square" lIns="91425" tIns="91425" rIns="91425" bIns="91425" anchor="t" anchorCtr="0">
            <a:noAutofit/>
          </a:bodyPr>
          <a:lstStyle/>
          <a:p>
            <a:pPr marL="114300" indent="0">
              <a:buClr>
                <a:srgbClr val="72133F"/>
              </a:buClr>
              <a:buNone/>
            </a:pPr>
            <a:r>
              <a:rPr lang="en" b="1" i="1" dirty="0"/>
              <a:t>10.6 immigrants in California — 26.8% of population</a:t>
            </a:r>
            <a:endParaRPr b="1" i="1" dirty="0"/>
          </a:p>
          <a:p>
            <a:pPr>
              <a:spcBef>
                <a:spcPts val="1000"/>
              </a:spcBef>
            </a:pPr>
            <a:r>
              <a:rPr lang="en" dirty="0"/>
              <a:t>340,000 English learners served annually by CAEP</a:t>
            </a:r>
            <a:endParaRPr dirty="0"/>
          </a:p>
          <a:p>
            <a:pPr>
              <a:spcBef>
                <a:spcPts val="1000"/>
              </a:spcBef>
              <a:spcAft>
                <a:spcPts val="1000"/>
              </a:spcAft>
            </a:pPr>
            <a:r>
              <a:rPr lang="en" dirty="0"/>
              <a:t>CAEP supports language acquisition and so much more…  documented now in our EL Civics program Civic Objectives and Additional Assessment (COAAP) metrics and tracking of services received.</a:t>
            </a:r>
          </a:p>
          <a:p>
            <a:pPr>
              <a:spcBef>
                <a:spcPts val="1000"/>
              </a:spcBef>
              <a:spcAft>
                <a:spcPts val="1000"/>
              </a:spcAft>
            </a:pPr>
            <a:r>
              <a:rPr lang="en" dirty="0"/>
              <a:t>In PY 2019-20, approximately </a:t>
            </a:r>
            <a:r>
              <a:rPr lang="en" b="1" dirty="0"/>
              <a:t>87,000 </a:t>
            </a:r>
            <a:r>
              <a:rPr lang="en" dirty="0"/>
              <a:t>students achieved I3 outcomes through COAAPs assessments.</a:t>
            </a:r>
          </a:p>
          <a:p>
            <a:pPr>
              <a:spcBef>
                <a:spcPts val="1000"/>
              </a:spcBef>
              <a:spcAft>
                <a:spcPts val="1000"/>
              </a:spcAft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531354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426714" y="304780"/>
            <a:ext cx="8229600" cy="1066800"/>
          </a:xfrm>
        </p:spPr>
        <p:txBody>
          <a:bodyPr/>
          <a:lstStyle/>
          <a:p>
            <a:r>
              <a:rPr lang="en-US" dirty="0">
                <a:latin typeface="Avenir"/>
              </a:rPr>
              <a:t>I-3 by Class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972" y="1622035"/>
            <a:ext cx="7362811" cy="268478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573207" y="4804012"/>
            <a:ext cx="7680342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/>
              <a:t>Civic Objectives Passed </a:t>
            </a:r>
            <a:r>
              <a:rPr lang="en-US" sz="2400" dirty="0"/>
              <a:t>lists the specific COAAPs passed for each student, and relates each COAAP to the I-3 Goal Area.</a:t>
            </a:r>
          </a:p>
        </p:txBody>
      </p:sp>
    </p:spTree>
    <p:extLst>
      <p:ext uri="{BB962C8B-B14F-4D97-AF65-F5344CB8AC3E}">
        <p14:creationId xmlns:p14="http://schemas.microsoft.com/office/powerpoint/2010/main" val="1127686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31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36556"/>
          <a:stretch/>
        </p:blipFill>
        <p:spPr>
          <a:xfrm>
            <a:off x="457201" y="1955776"/>
            <a:ext cx="8063344" cy="288917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426714" y="304780"/>
            <a:ext cx="8229600" cy="1066800"/>
          </a:xfrm>
        </p:spPr>
        <p:txBody>
          <a:bodyPr/>
          <a:lstStyle/>
          <a:p>
            <a:r>
              <a:rPr lang="en-US" dirty="0">
                <a:latin typeface="Avenir"/>
              </a:rPr>
              <a:t>I-3 by Class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95189" y="5145206"/>
            <a:ext cx="7510611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This example student has passed five COAAPs that cover three different I-3 goal areas.</a:t>
            </a:r>
          </a:p>
        </p:txBody>
      </p:sp>
    </p:spTree>
    <p:extLst>
      <p:ext uri="{BB962C8B-B14F-4D97-AF65-F5344CB8AC3E}">
        <p14:creationId xmlns:p14="http://schemas.microsoft.com/office/powerpoint/2010/main" val="1847573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331" y="2064326"/>
            <a:ext cx="8147338" cy="436764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426714" y="304780"/>
            <a:ext cx="8229600" cy="1066800"/>
          </a:xfrm>
        </p:spPr>
        <p:txBody>
          <a:bodyPr/>
          <a:lstStyle/>
          <a:p>
            <a:r>
              <a:rPr lang="en-US" dirty="0">
                <a:latin typeface="Avenir"/>
              </a:rPr>
              <a:t>I-3 by Agency</a:t>
            </a:r>
          </a:p>
        </p:txBody>
      </p:sp>
    </p:spTree>
    <p:extLst>
      <p:ext uri="{BB962C8B-B14F-4D97-AF65-F5344CB8AC3E}">
        <p14:creationId xmlns:p14="http://schemas.microsoft.com/office/powerpoint/2010/main" val="796070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33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010132"/>
            <a:ext cx="7773698" cy="413955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426714" y="304780"/>
            <a:ext cx="8229600" cy="1066800"/>
          </a:xfrm>
        </p:spPr>
        <p:txBody>
          <a:bodyPr/>
          <a:lstStyle/>
          <a:p>
            <a:r>
              <a:rPr lang="en-US" dirty="0">
                <a:latin typeface="Avenir"/>
              </a:rPr>
              <a:t>I-3 Summary</a:t>
            </a:r>
          </a:p>
        </p:txBody>
      </p:sp>
    </p:spTree>
    <p:extLst>
      <p:ext uri="{BB962C8B-B14F-4D97-AF65-F5344CB8AC3E}">
        <p14:creationId xmlns:p14="http://schemas.microsoft.com/office/powerpoint/2010/main" val="892836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11700" y="109974"/>
            <a:ext cx="8520600" cy="763600"/>
          </a:xfrm>
        </p:spPr>
        <p:txBody>
          <a:bodyPr/>
          <a:lstStyle/>
          <a:p>
            <a:r>
              <a:rPr lang="en-US" dirty="0">
                <a:latin typeface="Avenir"/>
              </a:rPr>
              <a:t>Recap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311700" y="873574"/>
            <a:ext cx="8520600" cy="5218259"/>
          </a:xfrm>
        </p:spPr>
        <p:txBody>
          <a:bodyPr/>
          <a:lstStyle/>
          <a:p>
            <a:r>
              <a:rPr lang="en-US" dirty="0"/>
              <a:t>I-3 outcomes are now reported as an official CAEP outcome on the CAEP Summary.</a:t>
            </a:r>
          </a:p>
          <a:p>
            <a:r>
              <a:rPr lang="en-US" dirty="0"/>
              <a:t>CAEP learners earn I-3 outcomes by passing any EL Civics COAAP that relates to an I-3 goal area.</a:t>
            </a:r>
          </a:p>
          <a:p>
            <a:r>
              <a:rPr lang="en-US" dirty="0"/>
              <a:t>Many other CAEP services and outcomes also relate to I-3 areas (but do not register as an I-3 outcome in TE).</a:t>
            </a:r>
          </a:p>
          <a:p>
            <a:r>
              <a:rPr lang="en-US" dirty="0"/>
              <a:t>CAEP agencies can select COAAPs assessments from the CASAS EL Civics Website.</a:t>
            </a:r>
          </a:p>
          <a:p>
            <a:r>
              <a:rPr lang="en-US" dirty="0"/>
              <a:t>CAEP agencies can record ELC COAAPs in TE.</a:t>
            </a:r>
          </a:p>
          <a:p>
            <a:r>
              <a:rPr lang="en-US" dirty="0"/>
              <a:t>CAEP agencies can use the ELC Immigrant Integration Indicators and ELC I-3 Summary reports in TE to relate results from COAAPs assessments to inform instruction.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7563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           </a:t>
            </a:r>
            <a:fld id="{401CF334-2D5C-4859-84A6-CA7E6E43FAEB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" y="2106347"/>
            <a:ext cx="7772400" cy="1119934"/>
          </a:xfrm>
        </p:spPr>
        <p:txBody>
          <a:bodyPr/>
          <a:lstStyle/>
          <a:p>
            <a:r>
              <a:rPr lang="en-US" dirty="0"/>
              <a:t>jwright@casas.org	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5953125"/>
            <a:ext cx="3619500" cy="90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85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 from March 18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7271" y="1662423"/>
            <a:ext cx="8709458" cy="4555200"/>
          </a:xfrm>
        </p:spPr>
        <p:txBody>
          <a:bodyPr/>
          <a:lstStyle/>
          <a:p>
            <a:pPr marR="457200" lvl="0" indent="-393700">
              <a:buSzPts val="2600"/>
            </a:pPr>
            <a:r>
              <a:rPr lang="en-US" dirty="0"/>
              <a:t>2015: Statewide Director of Immigrant Integration position established (SB 84)</a:t>
            </a:r>
          </a:p>
          <a:p>
            <a:pPr marR="457200" lvl="0" indent="-393700">
              <a:buSzPts val="2600"/>
            </a:pPr>
            <a:r>
              <a:rPr lang="en-US" dirty="0"/>
              <a:t>2018: CAEP directed to measure immigrant integration need and service effectiveness (AB 2098)</a:t>
            </a:r>
          </a:p>
          <a:p>
            <a:pPr marR="457200" lvl="0" indent="-393700">
              <a:buSzPts val="2600"/>
            </a:pPr>
            <a:r>
              <a:rPr lang="en-US" dirty="0"/>
              <a:t>2019: AB 2098 Work Group Recommendations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mtClean="0"/>
              <a:pPr algn="r"/>
              <a:t>4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6738505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11700" y="197583"/>
            <a:ext cx="8520600" cy="763600"/>
          </a:xfrm>
        </p:spPr>
        <p:txBody>
          <a:bodyPr/>
          <a:lstStyle/>
          <a:p>
            <a:r>
              <a:rPr lang="en-US" dirty="0"/>
              <a:t>Review: AB 2098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11700" y="1311803"/>
            <a:ext cx="8520600" cy="4555200"/>
          </a:xfrm>
        </p:spPr>
        <p:txBody>
          <a:bodyPr/>
          <a:lstStyle/>
          <a:p>
            <a:pPr marL="114300" indent="0">
              <a:buNone/>
            </a:pPr>
            <a:r>
              <a:rPr lang="en-US" sz="3200" dirty="0"/>
              <a:t>AB 2098 requires the CCCCO and the CDE to identify common measures consistent with, but not limited to, the </a:t>
            </a:r>
            <a:r>
              <a:rPr lang="en-US" sz="3200" b="1" dirty="0"/>
              <a:t>English Literacy and Civics (EL Civics) Civic Objectives and Additional Assessment Plans (COAAPs) </a:t>
            </a:r>
            <a:r>
              <a:rPr lang="en-US" sz="3200" dirty="0"/>
              <a:t>under WIOA Title II, for meeting the needs of immigrant and refugee adults seeking integration. </a:t>
            </a:r>
            <a:endParaRPr lang="en-US" sz="3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1125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11700" y="197583"/>
            <a:ext cx="8520600" cy="763600"/>
          </a:xfrm>
        </p:spPr>
        <p:txBody>
          <a:bodyPr/>
          <a:lstStyle/>
          <a:p>
            <a:r>
              <a:rPr lang="en-US" dirty="0"/>
              <a:t>Review: AB 2098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11700" y="1093440"/>
            <a:ext cx="8520600" cy="4555200"/>
          </a:xfrm>
        </p:spPr>
        <p:txBody>
          <a:bodyPr/>
          <a:lstStyle/>
          <a:p>
            <a:r>
              <a:rPr lang="en-US" sz="3200" dirty="0"/>
              <a:t>At a minimum, they must accomplish both of the following:</a:t>
            </a:r>
          </a:p>
          <a:p>
            <a:pPr lvl="1"/>
            <a:r>
              <a:rPr lang="en-US" sz="3200" dirty="0"/>
              <a:t>Define the specific data each adult education consortium may collect</a:t>
            </a:r>
          </a:p>
          <a:p>
            <a:pPr lvl="1"/>
            <a:r>
              <a:rPr lang="en-US" sz="3200" dirty="0"/>
              <a:t>Establish </a:t>
            </a:r>
            <a:r>
              <a:rPr lang="en-US" sz="3200" b="1" dirty="0"/>
              <a:t>a menu of common assessments and policies</a:t>
            </a:r>
            <a:r>
              <a:rPr lang="en-US" sz="3200" dirty="0"/>
              <a:t> to be used by each adult education consortia that measure educational needs of adults and the effectiveness of providers in addressing those needs.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716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700" y="423081"/>
            <a:ext cx="8520600" cy="933886"/>
          </a:xfrm>
        </p:spPr>
        <p:txBody>
          <a:bodyPr/>
          <a:lstStyle/>
          <a:p>
            <a:r>
              <a:rPr lang="en-US" dirty="0"/>
              <a:t>Review: AB 2098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1319" y="1356967"/>
            <a:ext cx="8161361" cy="45552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AB 2098 requires consortia to report results for immigrant students  in the following additional areas:</a:t>
            </a:r>
          </a:p>
          <a:p>
            <a:pPr marL="628650" indent="-341313">
              <a:buFont typeface="+mj-lt"/>
              <a:buAutoNum type="alphaLcPeriod"/>
            </a:pPr>
            <a:r>
              <a:rPr lang="en-US" dirty="0"/>
              <a:t>Increased economic security.</a:t>
            </a:r>
          </a:p>
          <a:p>
            <a:pPr marL="628650" indent="-341313">
              <a:buFont typeface="+mj-lt"/>
              <a:buAutoNum type="alphaLcPeriod"/>
            </a:pPr>
            <a:r>
              <a:rPr lang="en-US" dirty="0"/>
              <a:t>Improved English proficiency.</a:t>
            </a:r>
          </a:p>
          <a:p>
            <a:pPr marL="628650" indent="-341313">
              <a:buFont typeface="+mj-lt"/>
              <a:buAutoNum type="alphaLcPeriod"/>
            </a:pPr>
            <a:r>
              <a:rPr lang="en-US" dirty="0"/>
              <a:t>Increased credentials and residency.</a:t>
            </a:r>
          </a:p>
          <a:p>
            <a:pPr marL="628650" indent="-341313">
              <a:buFont typeface="+mj-lt"/>
              <a:buAutoNum type="alphaLcPeriod"/>
            </a:pPr>
            <a:r>
              <a:rPr lang="en-US" dirty="0"/>
              <a:t>Increased health and well-being.</a:t>
            </a:r>
          </a:p>
          <a:p>
            <a:pPr marL="628650" indent="-341313">
              <a:buFont typeface="+mj-lt"/>
              <a:buAutoNum type="alphaLcPeriod"/>
            </a:pPr>
            <a:r>
              <a:rPr lang="en-US" dirty="0"/>
              <a:t>Increased educational and career advancement.</a:t>
            </a:r>
          </a:p>
          <a:p>
            <a:pPr marL="628650" indent="-341313">
              <a:buFont typeface="+mj-lt"/>
              <a:buAutoNum type="alphaLcPeriod"/>
            </a:pPr>
            <a:r>
              <a:rPr lang="en-US" dirty="0"/>
              <a:t>Increased first language literacy.</a:t>
            </a:r>
          </a:p>
          <a:p>
            <a:pPr marL="628650" indent="-341313">
              <a:buFont typeface="+mj-lt"/>
              <a:buAutoNum type="alphaLcPeriod"/>
            </a:pPr>
            <a:r>
              <a:rPr lang="en-US" dirty="0"/>
              <a:t>Improved provision for children and family.</a:t>
            </a:r>
          </a:p>
          <a:p>
            <a:pPr marL="628650" indent="-341313">
              <a:buFont typeface="+mj-lt"/>
              <a:buAutoNum type="alphaLcPeriod"/>
            </a:pPr>
            <a:r>
              <a:rPr lang="en-US" dirty="0"/>
              <a:t>Increased participation in civic and community life.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mtClean="0"/>
              <a:pPr algn="r"/>
              <a:t>7</a:t>
            </a:fld>
            <a:endParaRPr lang="en"/>
          </a:p>
        </p:txBody>
      </p:sp>
      <p:sp>
        <p:nvSpPr>
          <p:cNvPr id="5" name="TextBox 4"/>
          <p:cNvSpPr txBox="1"/>
          <p:nvPr/>
        </p:nvSpPr>
        <p:spPr>
          <a:xfrm>
            <a:off x="552090" y="6048346"/>
            <a:ext cx="81005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/>
              <a:t>*The AB 2098 Work  Group added two additional areas in 2019.</a:t>
            </a:r>
          </a:p>
        </p:txBody>
      </p:sp>
    </p:spTree>
    <p:extLst>
      <p:ext uri="{BB962C8B-B14F-4D97-AF65-F5344CB8AC3E}">
        <p14:creationId xmlns:p14="http://schemas.microsoft.com/office/powerpoint/2010/main" val="26817647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74709" y="1705969"/>
            <a:ext cx="4570113" cy="4633699"/>
          </a:xfrm>
          <a:prstGeom prst="rect">
            <a:avLst/>
          </a:prstGeom>
          <a:noFill/>
          <a:ln w="12700" cap="flat" cmpd="sng">
            <a:solidFill>
              <a:srgbClr val="0000FF"/>
            </a:solidFill>
            <a:prstDash val="solid"/>
            <a:miter lim="8000"/>
            <a:headEnd type="none" w="sm" len="sm"/>
            <a:tailEnd type="none" w="sm" len="sm"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018" y="297692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venir"/>
              </a:rPr>
              <a:t>Recap: ALLIES Immigrant Integration Framework</a:t>
            </a:r>
          </a:p>
        </p:txBody>
      </p:sp>
    </p:spTree>
    <p:extLst>
      <p:ext uri="{BB962C8B-B14F-4D97-AF65-F5344CB8AC3E}">
        <p14:creationId xmlns:p14="http://schemas.microsoft.com/office/powerpoint/2010/main" val="2059906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11700" y="258447"/>
            <a:ext cx="8520600" cy="763600"/>
          </a:xfrm>
        </p:spPr>
        <p:txBody>
          <a:bodyPr/>
          <a:lstStyle/>
          <a:p>
            <a:r>
              <a:rPr lang="en-US" dirty="0">
                <a:latin typeface="Avenir"/>
              </a:rPr>
              <a:t>California EL Civics</a:t>
            </a:r>
          </a:p>
        </p:txBody>
      </p:sp>
      <p:sp>
        <p:nvSpPr>
          <p:cNvPr id="5" name="Rectangle 4"/>
          <p:cNvSpPr/>
          <p:nvPr/>
        </p:nvSpPr>
        <p:spPr>
          <a:xfrm>
            <a:off x="311700" y="1322796"/>
            <a:ext cx="85206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68375" indent="-968375">
              <a:buClr>
                <a:srgbClr val="333399"/>
              </a:buClr>
            </a:pPr>
            <a:r>
              <a:rPr lang="en-US" altLang="en-US" sz="3200" dirty="0">
                <a:solidFill>
                  <a:srgbClr val="FF0000"/>
                </a:solidFill>
                <a:sym typeface="Arial" pitchFamily="34" charset="0"/>
              </a:rPr>
              <a:t>1998 </a:t>
            </a:r>
            <a:r>
              <a:rPr lang="en-US" altLang="en-US" sz="3200" dirty="0">
                <a:sym typeface="Arial" pitchFamily="34" charset="0"/>
              </a:rPr>
              <a:t>Workforce Investment Act (WIA) passed</a:t>
            </a:r>
            <a:endParaRPr lang="en-US" altLang="en-US" sz="3200" dirty="0">
              <a:solidFill>
                <a:srgbClr val="FF0000"/>
              </a:solidFill>
              <a:sym typeface="Arial" pitchFamily="34" charset="0"/>
            </a:endParaRPr>
          </a:p>
          <a:p>
            <a:pPr marL="968375" indent="-968375">
              <a:buClr>
                <a:srgbClr val="333399"/>
              </a:buClr>
            </a:pPr>
            <a:r>
              <a:rPr lang="en-US" altLang="en-US" sz="3200" dirty="0">
                <a:solidFill>
                  <a:srgbClr val="FF0000"/>
                </a:solidFill>
                <a:sym typeface="Arial" pitchFamily="34" charset="0"/>
              </a:rPr>
              <a:t>2001 </a:t>
            </a:r>
            <a:r>
              <a:rPr lang="en-US" altLang="en-US" sz="3200" dirty="0">
                <a:sym typeface="Arial" pitchFamily="34" charset="0"/>
              </a:rPr>
              <a:t>English Literacy and Civics (EL Civics) first implemented in California</a:t>
            </a:r>
            <a:endParaRPr lang="en-US" altLang="en-US" sz="3200" dirty="0">
              <a:solidFill>
                <a:srgbClr val="FF0000"/>
              </a:solidFill>
              <a:sym typeface="Arial" pitchFamily="34" charset="0"/>
            </a:endParaRPr>
          </a:p>
          <a:p>
            <a:pPr marL="968375" indent="-968375">
              <a:buClr>
                <a:srgbClr val="333399"/>
              </a:buClr>
            </a:pPr>
            <a:r>
              <a:rPr lang="en-US" altLang="en-US" sz="3200" dirty="0">
                <a:solidFill>
                  <a:srgbClr val="FF0000"/>
                </a:solidFill>
                <a:sym typeface="Arial" pitchFamily="34" charset="0"/>
              </a:rPr>
              <a:t>2003 </a:t>
            </a:r>
            <a:r>
              <a:rPr lang="en-US" altLang="en-US" sz="3200" dirty="0">
                <a:sym typeface="Arial" pitchFamily="34" charset="0"/>
              </a:rPr>
              <a:t>First year of EL Civics focus areas – Civic Participation and Citizenship Preparation</a:t>
            </a:r>
            <a:endParaRPr lang="en-US" altLang="en-US" sz="3200" dirty="0">
              <a:solidFill>
                <a:srgbClr val="FF0000"/>
              </a:solidFill>
              <a:sym typeface="Arial" pitchFamily="34" charset="0"/>
            </a:endParaRPr>
          </a:p>
          <a:p>
            <a:pPr marL="968375" indent="-968375">
              <a:buClr>
                <a:srgbClr val="333399"/>
              </a:buClr>
            </a:pPr>
            <a:r>
              <a:rPr lang="en-US" altLang="en-US" sz="3200" dirty="0">
                <a:solidFill>
                  <a:srgbClr val="FF0000"/>
                </a:solidFill>
                <a:sym typeface="Arial" pitchFamily="34" charset="0"/>
              </a:rPr>
              <a:t>2016 </a:t>
            </a:r>
            <a:r>
              <a:rPr lang="en-US" altLang="en-US" sz="3200" dirty="0">
                <a:sym typeface="Arial" pitchFamily="34" charset="0"/>
              </a:rPr>
              <a:t>WIOA implementation – added Integrated EL Civics (IELCE) as a third ELC focus area in CA </a:t>
            </a:r>
            <a:endParaRPr lang="en-US" altLang="en-US" sz="3200" dirty="0">
              <a:solidFill>
                <a:srgbClr val="FF0000"/>
              </a:solidFill>
              <a:sym typeface="Arial" pitchFamily="34" charset="0"/>
            </a:endParaRPr>
          </a:p>
          <a:p>
            <a:pPr marL="968375" indent="-968375">
              <a:buClr>
                <a:srgbClr val="333399"/>
              </a:buClr>
            </a:pPr>
            <a:r>
              <a:rPr lang="en-US" altLang="en-US" sz="3200" dirty="0">
                <a:solidFill>
                  <a:srgbClr val="FF0000"/>
                </a:solidFill>
                <a:sym typeface="Arial" pitchFamily="34" charset="0"/>
              </a:rPr>
              <a:t>2017 </a:t>
            </a:r>
            <a:r>
              <a:rPr lang="en-US" altLang="en-US" sz="3200" dirty="0">
                <a:sym typeface="Arial" pitchFamily="34" charset="0"/>
              </a:rPr>
              <a:t>CA added Integrated Education and Training (IET) component to IELCE</a:t>
            </a:r>
            <a:endParaRPr lang="en-US" altLang="en-US" sz="3200" dirty="0">
              <a:solidFill>
                <a:srgbClr val="FF0000"/>
              </a:solidFill>
              <a:sym typeface="Arial" pitchFamily="34" charset="0"/>
            </a:endParaRPr>
          </a:p>
          <a:p>
            <a:pPr marL="968375" indent="-968375">
              <a:buClr>
                <a:srgbClr val="333399"/>
              </a:buClr>
            </a:pPr>
            <a:r>
              <a:rPr lang="en-US" altLang="en-US" sz="3200" dirty="0">
                <a:solidFill>
                  <a:srgbClr val="FF0000"/>
                </a:solidFill>
                <a:sym typeface="Arial" pitchFamily="34" charset="0"/>
              </a:rPr>
              <a:t>2020  </a:t>
            </a:r>
            <a:r>
              <a:rPr lang="en-US" altLang="en-US" sz="3200" dirty="0">
                <a:sym typeface="Arial" pitchFamily="34" charset="0"/>
              </a:rPr>
              <a:t>CAEP adopted ELC COAAPs for I-3</a:t>
            </a:r>
            <a:endParaRPr lang="en-US" altLang="en-US" sz="3200" dirty="0">
              <a:solidFill>
                <a:srgbClr val="FF0000"/>
              </a:solidFill>
              <a:sym typeface="Arial" pitchFamily="34" charset="0"/>
            </a:endParaRPr>
          </a:p>
        </p:txBody>
      </p:sp>
      <p:pic>
        <p:nvPicPr>
          <p:cNvPr id="6" name="Picture 5" descr="034183d59394737088cf1aa6e054d87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38030" y="5950424"/>
            <a:ext cx="1502868" cy="67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06360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ebinar remote testing">
  <a:themeElements>
    <a:clrScheme name="Custom 1">
      <a:dk1>
        <a:sysClr val="windowText" lastClr="000000"/>
      </a:dk1>
      <a:lt1>
        <a:sysClr val="window" lastClr="FFFFFF"/>
      </a:lt1>
      <a:dk2>
        <a:srgbClr val="005796"/>
      </a:dk2>
      <a:lt2>
        <a:srgbClr val="EEECE1"/>
      </a:lt2>
      <a:accent1>
        <a:srgbClr val="005796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raining presentation.potx" id="{7B9FCAFE-DDE5-4198-9987-54DFCAD80598}" vid="{6015A8B0-C387-4E39-945C-0F39E3EB10B6}"/>
    </a:ext>
  </a:extLst>
</a:theme>
</file>

<file path=ppt/theme/theme2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914E7CC524621418951E798A26C1086" ma:contentTypeVersion="9" ma:contentTypeDescription="Create a new document." ma:contentTypeScope="" ma:versionID="2288787c61babe554b90495c3789d7c5">
  <xsd:schema xmlns:xsd="http://www.w3.org/2001/XMLSchema" xmlns:xs="http://www.w3.org/2001/XMLSchema" xmlns:p="http://schemas.microsoft.com/office/2006/metadata/properties" xmlns:ns2="9682fde2-0d99-4585-8154-fdea48568b58" targetNamespace="http://schemas.microsoft.com/office/2006/metadata/properties" ma:root="true" ma:fieldsID="850a857e7bd06a26625db0263e2b387c" ns2:_="">
    <xsd:import namespace="9682fde2-0d99-4585-8154-fdea48568b5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82fde2-0d99-4585-8154-fdea48568b5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6BF7B72-26AC-4FF6-B3F3-3DFA7B9B2E9C}"/>
</file>

<file path=customXml/itemProps2.xml><?xml version="1.0" encoding="utf-8"?>
<ds:datastoreItem xmlns:ds="http://schemas.openxmlformats.org/officeDocument/2006/customXml" ds:itemID="{B9D2B546-219B-445A-AA47-1773ED637CFA}"/>
</file>

<file path=customXml/itemProps3.xml><?xml version="1.0" encoding="utf-8"?>
<ds:datastoreItem xmlns:ds="http://schemas.openxmlformats.org/officeDocument/2006/customXml" ds:itemID="{6D2BF3F2-A95A-46D3-93FA-91833362F2F4}"/>
</file>

<file path=docProps/app.xml><?xml version="1.0" encoding="utf-8"?>
<Properties xmlns="http://schemas.openxmlformats.org/officeDocument/2006/extended-properties" xmlns:vt="http://schemas.openxmlformats.org/officeDocument/2006/docPropsVTypes">
  <Template>Training presentation</Template>
  <TotalTime>45647</TotalTime>
  <Words>1546</Words>
  <Application>Microsoft Office PowerPoint</Application>
  <PresentationFormat>On-screen Show (4:3)</PresentationFormat>
  <Paragraphs>181</Paragraphs>
  <Slides>35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2" baseType="lpstr">
      <vt:lpstr>Arial</vt:lpstr>
      <vt:lpstr>Avenir</vt:lpstr>
      <vt:lpstr>Calibri</vt:lpstr>
      <vt:lpstr>Georgia</vt:lpstr>
      <vt:lpstr>Times New Roman</vt:lpstr>
      <vt:lpstr>Wingdings 2</vt:lpstr>
      <vt:lpstr>Webinar remote testing</vt:lpstr>
      <vt:lpstr>Immigrant Integration Indicators  March 25, 2021</vt:lpstr>
      <vt:lpstr>Topics</vt:lpstr>
      <vt:lpstr>Recap from March 18</vt:lpstr>
      <vt:lpstr>Recap from March 18</vt:lpstr>
      <vt:lpstr>Review: AB 2098</vt:lpstr>
      <vt:lpstr>Review: AB 2098</vt:lpstr>
      <vt:lpstr>Review: AB 2098</vt:lpstr>
      <vt:lpstr>Recap: ALLIES Immigrant Integration Framework</vt:lpstr>
      <vt:lpstr>California EL Civics</vt:lpstr>
      <vt:lpstr>California EL Civics</vt:lpstr>
      <vt:lpstr>California EL Civics</vt:lpstr>
      <vt:lpstr>California EL Civics</vt:lpstr>
      <vt:lpstr>California EL Civics</vt:lpstr>
      <vt:lpstr>Linking COAAPs to Immigrant Integration Goal Areas</vt:lpstr>
      <vt:lpstr>Linking COAAPs to Immigrant Integration Goal Areas</vt:lpstr>
      <vt:lpstr>Linking COAAPs to Immigrant Integration Goal Areas</vt:lpstr>
      <vt:lpstr>CAEP Summary Report</vt:lpstr>
      <vt:lpstr>CAEP Summary Report</vt:lpstr>
      <vt:lpstr>Immigrant Integration: Outcomes</vt:lpstr>
      <vt:lpstr>Immigrant Integration: Outcomes</vt:lpstr>
      <vt:lpstr>Immigrant Integration: Services</vt:lpstr>
      <vt:lpstr>Selecting COAAPs on the CASAS Web site</vt:lpstr>
      <vt:lpstr>Selecting COAAPs on the CASAS Web site</vt:lpstr>
      <vt:lpstr>Recording COAAPs in TE</vt:lpstr>
      <vt:lpstr>Recording COAAPs in TE</vt:lpstr>
      <vt:lpstr>I-3 Reports in TE</vt:lpstr>
      <vt:lpstr>Competency Performance Summary</vt:lpstr>
      <vt:lpstr>I-3 by Class</vt:lpstr>
      <vt:lpstr>I-3 by Class</vt:lpstr>
      <vt:lpstr>I-3 by Class</vt:lpstr>
      <vt:lpstr>I-3 by Class</vt:lpstr>
      <vt:lpstr>I-3 by Agency</vt:lpstr>
      <vt:lpstr>I-3 Summary</vt:lpstr>
      <vt:lpstr>Recap</vt:lpstr>
      <vt:lpstr>jwright@casas.org </vt:lpstr>
    </vt:vector>
  </TitlesOfParts>
  <Manager>CASAS</Manager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CASAS National Webinar June 11 2020</dc:title>
  <dc:subject>National Webinar</dc:subject>
  <dc:creator>CASAS</dc:creator>
  <cp:keywords>Webinar</cp:keywords>
  <cp:lastModifiedBy>Veronica Parker</cp:lastModifiedBy>
  <cp:revision>971</cp:revision>
  <cp:lastPrinted>2020-10-18T15:28:37Z</cp:lastPrinted>
  <dcterms:created xsi:type="dcterms:W3CDTF">2020-02-07T23:34:25Z</dcterms:created>
  <dcterms:modified xsi:type="dcterms:W3CDTF">2021-03-25T15:44:28Z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0x010100D914E7CC524621418951E798A26C1086</vt:lpwstr>
  </property>
</Properties>
</file>