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drawing4.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layout5.xml" ContentType="application/vnd.openxmlformats-officedocument.drawingml.diagramLayout+xml"/>
  <Override PartName="/ppt/diagrams/layout4.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3.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colors3.xml" ContentType="application/vnd.openxmlformats-officedocument.drawingml.diagramColors+xml"/>
  <Override PartName="/ppt/diagrams/quickStyle4.xml" ContentType="application/vnd.openxmlformats-officedocument.drawingml.diagramStyle+xml"/>
  <Override PartName="/ppt/diagrams/colors4.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 id="2147483971" r:id="rId2"/>
  </p:sldMasterIdLst>
  <p:notesMasterIdLst>
    <p:notesMasterId r:id="rId48"/>
  </p:notesMasterIdLst>
  <p:sldIdLst>
    <p:sldId id="1497" r:id="rId3"/>
    <p:sldId id="1388" r:id="rId4"/>
    <p:sldId id="1389" r:id="rId5"/>
    <p:sldId id="1403" r:id="rId6"/>
    <p:sldId id="1498" r:id="rId7"/>
    <p:sldId id="260" r:id="rId8"/>
    <p:sldId id="1404" r:id="rId9"/>
    <p:sldId id="1501" r:id="rId10"/>
    <p:sldId id="1500" r:id="rId11"/>
    <p:sldId id="1499" r:id="rId12"/>
    <p:sldId id="1502" r:id="rId13"/>
    <p:sldId id="1503" r:id="rId14"/>
    <p:sldId id="1505" r:id="rId15"/>
    <p:sldId id="1506" r:id="rId16"/>
    <p:sldId id="1507" r:id="rId17"/>
    <p:sldId id="280" r:id="rId18"/>
    <p:sldId id="1520" r:id="rId19"/>
    <p:sldId id="1521" r:id="rId20"/>
    <p:sldId id="1508" r:id="rId21"/>
    <p:sldId id="1390" r:id="rId22"/>
    <p:sldId id="1509" r:id="rId23"/>
    <p:sldId id="1510" r:id="rId24"/>
    <p:sldId id="1511" r:id="rId25"/>
    <p:sldId id="1512" r:id="rId26"/>
    <p:sldId id="1513" r:id="rId27"/>
    <p:sldId id="1515" r:id="rId28"/>
    <p:sldId id="1386" r:id="rId29"/>
    <p:sldId id="1517" r:id="rId30"/>
    <p:sldId id="1519" r:id="rId31"/>
    <p:sldId id="1518" r:id="rId32"/>
    <p:sldId id="1522" r:id="rId33"/>
    <p:sldId id="1523" r:id="rId34"/>
    <p:sldId id="1525" r:id="rId35"/>
    <p:sldId id="1526" r:id="rId36"/>
    <p:sldId id="1527" r:id="rId37"/>
    <p:sldId id="1530" r:id="rId38"/>
    <p:sldId id="1531" r:id="rId39"/>
    <p:sldId id="1532" r:id="rId40"/>
    <p:sldId id="1534" r:id="rId41"/>
    <p:sldId id="1535" r:id="rId42"/>
    <p:sldId id="258" r:id="rId43"/>
    <p:sldId id="1536" r:id="rId44"/>
    <p:sldId id="303" r:id="rId45"/>
    <p:sldId id="1537" r:id="rId46"/>
    <p:sldId id="1538" r:id="rId47"/>
  </p:sldIdLst>
  <p:sldSz cx="12192000" cy="6858000"/>
  <p:notesSz cx="7102475" cy="9037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ire Toso" initials="BT" lastIdx="5" clrIdx="0">
    <p:extLst>
      <p:ext uri="{19B8F6BF-5375-455C-9EA6-DF929625EA0E}">
        <p15:presenceInfo xmlns:p15="http://schemas.microsoft.com/office/powerpoint/2012/main" userId="S::btoso@wested.org::50b510ce-df23-4a81-8898-bd06569af224" providerId="AD"/>
      </p:ext>
    </p:extLst>
  </p:cmAuthor>
  <p:cmAuthor id="2" name="Alexandra Lozanoff" initials="AL" lastIdx="1" clrIdx="1">
    <p:extLst>
      <p:ext uri="{19B8F6BF-5375-455C-9EA6-DF929625EA0E}">
        <p15:presenceInfo xmlns:p15="http://schemas.microsoft.com/office/powerpoint/2012/main" userId="S::alozano2@wested.org::d61f8ef1-b1cf-4bd2-878d-0bc2478fb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B76"/>
    <a:srgbClr val="764674"/>
    <a:srgbClr val="003C42"/>
    <a:srgbClr val="D4E7E9"/>
    <a:srgbClr val="00717D"/>
    <a:srgbClr val="009CAC"/>
    <a:srgbClr val="00C9DE"/>
    <a:srgbClr val="0094A4"/>
    <a:srgbClr val="00A6B8"/>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92" autoAdjust="0"/>
    <p:restoredTop sz="73371" autoAdjust="0"/>
  </p:normalViewPr>
  <p:slideViewPr>
    <p:cSldViewPr snapToGrid="0">
      <p:cViewPr varScale="1">
        <p:scale>
          <a:sx n="49" d="100"/>
          <a:sy n="49" d="100"/>
        </p:scale>
        <p:origin x="11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ata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ata6.xml.rels><?xml version="1.0" encoding="UTF-8" standalone="yes"?>
<Relationships xmlns="http://schemas.openxmlformats.org/package/2006/relationships"><Relationship Id="rId3" Type="http://schemas.openxmlformats.org/officeDocument/2006/relationships/hyperlink" Target="http://skilledwork.org/wp-content/uploads/2018/12/CSWLaborMarketReport-SinglePage-Jan-2019.pdf" TargetMode="External"/><Relationship Id="rId2" Type="http://schemas.openxmlformats.org/officeDocument/2006/relationships/hyperlink" Target="https://www.careerinfonet.org/lmi1.asp?next=lmi1&amp;id=11&amp;nodeid=13&amp;soccode=&amp;menuMode=&amp;stfips=06&amp;x=53&amp;y=7" TargetMode="External"/><Relationship Id="rId1" Type="http://schemas.openxmlformats.org/officeDocument/2006/relationships/hyperlink" Target="https://www.dol.gov/sites/dolgov/files/ETA/wioa/pdfs/Informational_Handout.pdf" TargetMode="Externa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6.xml.rels><?xml version="1.0" encoding="UTF-8" standalone="yes"?>
<Relationships xmlns="http://schemas.openxmlformats.org/package/2006/relationships"><Relationship Id="rId3" Type="http://schemas.openxmlformats.org/officeDocument/2006/relationships/hyperlink" Target="https://www.careerinfonet.org/lmi1.asp?next=lmi1&amp;id=11&amp;nodeid=13&amp;soccode=&amp;menuMode=&amp;stfips=06&amp;x=53&amp;y=7" TargetMode="External"/><Relationship Id="rId2" Type="http://schemas.openxmlformats.org/officeDocument/2006/relationships/image" Target="../media/image48.PNG"/><Relationship Id="rId1" Type="http://schemas.openxmlformats.org/officeDocument/2006/relationships/hyperlink" Target="https://www.dol.gov/sites/dolgov/files/ETA/wioa/pdfs/Informational_Handout.pdf" TargetMode="External"/><Relationship Id="rId6" Type="http://schemas.openxmlformats.org/officeDocument/2006/relationships/image" Target="../media/image50.PNG"/><Relationship Id="rId5" Type="http://schemas.openxmlformats.org/officeDocument/2006/relationships/hyperlink" Target="http://skilledwork.org/wp-content/uploads/2018/12/CSWLaborMarketReport-SinglePage-Jan-2019.pdf" TargetMode="External"/><Relationship Id="rId4"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EEDB8C-D6E5-4668-9733-8E95B8951089}"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6876145F-EFFD-4760-BDBC-8849AFD36AE3}">
      <dgm:prSet/>
      <dgm:spPr/>
      <dgm:t>
        <a:bodyPr/>
        <a:lstStyle/>
        <a:p>
          <a:r>
            <a:rPr lang="en-US" b="1" dirty="0"/>
            <a:t>Workforce Preparation</a:t>
          </a:r>
        </a:p>
      </dgm:t>
    </dgm:pt>
    <dgm:pt modelId="{B78F5710-90AA-45AB-9FF5-142B0ED9D824}" type="parTrans" cxnId="{442A0EBA-FA41-4E59-992B-377A2DC90AB0}">
      <dgm:prSet/>
      <dgm:spPr/>
      <dgm:t>
        <a:bodyPr/>
        <a:lstStyle/>
        <a:p>
          <a:endParaRPr lang="en-US"/>
        </a:p>
      </dgm:t>
    </dgm:pt>
    <dgm:pt modelId="{346878DC-C7FF-40AA-A7E3-7E41085675E4}" type="sibTrans" cxnId="{442A0EBA-FA41-4E59-992B-377A2DC90AB0}">
      <dgm:prSet/>
      <dgm:spPr/>
      <dgm:t>
        <a:bodyPr/>
        <a:lstStyle/>
        <a:p>
          <a:endParaRPr lang="en-US"/>
        </a:p>
      </dgm:t>
    </dgm:pt>
    <dgm:pt modelId="{8445D7F2-B5AC-415D-90FD-712DD52CF9D7}">
      <dgm:prSet custT="1"/>
      <dgm:spPr/>
      <dgm:t>
        <a:bodyPr/>
        <a:lstStyle/>
        <a:p>
          <a:pPr>
            <a:lnSpc>
              <a:spcPct val="100000"/>
            </a:lnSpc>
          </a:pPr>
          <a:r>
            <a:rPr lang="en-US" sz="2400" dirty="0">
              <a:solidFill>
                <a:schemeClr val="bg1">
                  <a:lumMod val="65000"/>
                  <a:lumOff val="35000"/>
                </a:schemeClr>
              </a:solidFill>
              <a:latin typeface="Corbel" panose="020B0503020204020204" pitchFamily="34" charset="0"/>
            </a:rPr>
            <a:t>Workforce Readiness, OSHA, </a:t>
          </a:r>
          <a:r>
            <a:rPr lang="en-US" sz="2400" dirty="0" err="1">
              <a:solidFill>
                <a:schemeClr val="bg1">
                  <a:lumMod val="65000"/>
                  <a:lumOff val="35000"/>
                </a:schemeClr>
              </a:solidFill>
              <a:latin typeface="Corbel" panose="020B0503020204020204" pitchFamily="34" charset="0"/>
            </a:rPr>
            <a:t>ServeSafe</a:t>
          </a:r>
          <a:r>
            <a:rPr lang="en-US" sz="2400" dirty="0">
              <a:solidFill>
                <a:schemeClr val="bg1">
                  <a:lumMod val="65000"/>
                  <a:lumOff val="35000"/>
                </a:schemeClr>
              </a:solidFill>
              <a:latin typeface="Corbel" panose="020B0503020204020204" pitchFamily="34" charset="0"/>
            </a:rPr>
            <a:t> – general skills necessary for success in the workforce</a:t>
          </a:r>
        </a:p>
      </dgm:t>
    </dgm:pt>
    <dgm:pt modelId="{817F01E2-CAE5-48DB-9B85-81CD270EC13C}" type="parTrans" cxnId="{C8339830-F304-4934-9862-7B1E0C1102E0}">
      <dgm:prSet/>
      <dgm:spPr/>
      <dgm:t>
        <a:bodyPr/>
        <a:lstStyle/>
        <a:p>
          <a:endParaRPr lang="en-US"/>
        </a:p>
      </dgm:t>
    </dgm:pt>
    <dgm:pt modelId="{E1489F5A-1711-42FF-90E4-D7328C22C3F0}" type="sibTrans" cxnId="{C8339830-F304-4934-9862-7B1E0C1102E0}">
      <dgm:prSet/>
      <dgm:spPr/>
      <dgm:t>
        <a:bodyPr/>
        <a:lstStyle/>
        <a:p>
          <a:endParaRPr lang="en-US"/>
        </a:p>
      </dgm:t>
    </dgm:pt>
    <dgm:pt modelId="{66B20F07-78B5-4FBF-A67C-D2AB9EB168EC}">
      <dgm:prSet/>
      <dgm:spPr/>
      <dgm:t>
        <a:bodyPr/>
        <a:lstStyle/>
        <a:p>
          <a:r>
            <a:rPr lang="en-US" b="1" dirty="0"/>
            <a:t>Occupational Skills Builder</a:t>
          </a:r>
        </a:p>
      </dgm:t>
    </dgm:pt>
    <dgm:pt modelId="{8C994739-C933-4F8B-AED7-F5CD2E8E9F64}" type="parTrans" cxnId="{13F4B0FE-4DAE-4668-8531-334B0D753E2B}">
      <dgm:prSet/>
      <dgm:spPr/>
      <dgm:t>
        <a:bodyPr/>
        <a:lstStyle/>
        <a:p>
          <a:endParaRPr lang="en-US"/>
        </a:p>
      </dgm:t>
    </dgm:pt>
    <dgm:pt modelId="{D4FDDB67-C2DF-4F7F-ADB3-80AE7967F255}" type="sibTrans" cxnId="{13F4B0FE-4DAE-4668-8531-334B0D753E2B}">
      <dgm:prSet/>
      <dgm:spPr/>
      <dgm:t>
        <a:bodyPr/>
        <a:lstStyle/>
        <a:p>
          <a:endParaRPr lang="en-US"/>
        </a:p>
      </dgm:t>
    </dgm:pt>
    <dgm:pt modelId="{6CB79A22-2E74-46CA-B54A-2560794C372C}">
      <dgm:prSet custT="1"/>
      <dgm:spPr/>
      <dgm:t>
        <a:bodyPr/>
        <a:lstStyle/>
        <a:p>
          <a:pPr>
            <a:lnSpc>
              <a:spcPct val="100000"/>
            </a:lnSpc>
          </a:pPr>
          <a:r>
            <a:rPr lang="en-US" sz="2400" dirty="0">
              <a:solidFill>
                <a:schemeClr val="bg1">
                  <a:lumMod val="65000"/>
                  <a:lumOff val="35000"/>
                </a:schemeClr>
              </a:solidFill>
              <a:latin typeface="Corbel" panose="020B0503020204020204" pitchFamily="34" charset="0"/>
            </a:rPr>
            <a:t>Offerings that advance skills related to an industry but that by themselves do not qualify a student for a specific occupation within an industry</a:t>
          </a:r>
        </a:p>
      </dgm:t>
    </dgm:pt>
    <dgm:pt modelId="{0CDEFD64-D691-45D6-ACAF-AB07CC4F6BCD}" type="parTrans" cxnId="{B82038CD-BC77-4CD8-B292-05FB525050B7}">
      <dgm:prSet/>
      <dgm:spPr/>
      <dgm:t>
        <a:bodyPr/>
        <a:lstStyle/>
        <a:p>
          <a:endParaRPr lang="en-US"/>
        </a:p>
      </dgm:t>
    </dgm:pt>
    <dgm:pt modelId="{33DF5824-2EEC-41C8-B720-4D728CB64687}" type="sibTrans" cxnId="{B82038CD-BC77-4CD8-B292-05FB525050B7}">
      <dgm:prSet/>
      <dgm:spPr/>
      <dgm:t>
        <a:bodyPr/>
        <a:lstStyle/>
        <a:p>
          <a:endParaRPr lang="en-US"/>
        </a:p>
      </dgm:t>
    </dgm:pt>
    <dgm:pt modelId="{24CC8F99-6075-4073-B350-74D93ADAAE29}">
      <dgm:prSet/>
      <dgm:spPr/>
      <dgm:t>
        <a:bodyPr/>
        <a:lstStyle/>
        <a:p>
          <a:r>
            <a:rPr lang="en-US" b="1" dirty="0"/>
            <a:t>Occupational Credential Programs</a:t>
          </a:r>
        </a:p>
      </dgm:t>
    </dgm:pt>
    <dgm:pt modelId="{F8670D7A-1EFE-4AB0-A5DA-4192E23D2A31}" type="parTrans" cxnId="{28B97318-0456-40C2-9AF1-B911A64B9B0F}">
      <dgm:prSet/>
      <dgm:spPr/>
      <dgm:t>
        <a:bodyPr/>
        <a:lstStyle/>
        <a:p>
          <a:endParaRPr lang="en-US"/>
        </a:p>
      </dgm:t>
    </dgm:pt>
    <dgm:pt modelId="{EF0B3816-FD48-40C5-9425-A5F07FDB1BB2}" type="sibTrans" cxnId="{28B97318-0456-40C2-9AF1-B911A64B9B0F}">
      <dgm:prSet/>
      <dgm:spPr/>
      <dgm:t>
        <a:bodyPr/>
        <a:lstStyle/>
        <a:p>
          <a:endParaRPr lang="en-US"/>
        </a:p>
      </dgm:t>
    </dgm:pt>
    <dgm:pt modelId="{3D21F2BE-E92B-4339-8B4E-2CCFC0A4D0B5}">
      <dgm:prSet custT="1"/>
      <dgm:spPr/>
      <dgm:t>
        <a:bodyPr/>
        <a:lstStyle/>
        <a:p>
          <a:pPr>
            <a:lnSpc>
              <a:spcPct val="100000"/>
            </a:lnSpc>
          </a:pPr>
          <a:r>
            <a:rPr lang="en-US" sz="2400" dirty="0">
              <a:solidFill>
                <a:schemeClr val="bg1">
                  <a:lumMod val="65000"/>
                  <a:lumOff val="35000"/>
                </a:schemeClr>
              </a:solidFill>
              <a:latin typeface="Corbel" panose="020B0503020204020204" pitchFamily="34" charset="0"/>
            </a:rPr>
            <a:t>Programs/courses of sufficient duration and intensity that provide skills for an individual to enter into or advance in a specific occupation and industry</a:t>
          </a:r>
        </a:p>
      </dgm:t>
    </dgm:pt>
    <dgm:pt modelId="{8E2E9FE0-6C86-461E-99F3-50A4220AE157}" type="parTrans" cxnId="{B47961D7-BBA7-45AB-A2F7-970F43E54A02}">
      <dgm:prSet/>
      <dgm:spPr/>
      <dgm:t>
        <a:bodyPr/>
        <a:lstStyle/>
        <a:p>
          <a:endParaRPr lang="en-US"/>
        </a:p>
      </dgm:t>
    </dgm:pt>
    <dgm:pt modelId="{E034783D-8A2A-4384-A38A-CAAFC3CF7103}" type="sibTrans" cxnId="{B47961D7-BBA7-45AB-A2F7-970F43E54A02}">
      <dgm:prSet/>
      <dgm:spPr/>
      <dgm:t>
        <a:bodyPr/>
        <a:lstStyle/>
        <a:p>
          <a:endParaRPr lang="en-US"/>
        </a:p>
      </dgm:t>
    </dgm:pt>
    <dgm:pt modelId="{4ADE918A-F30C-44F0-A0E8-1E768C45B432}" type="pres">
      <dgm:prSet presAssocID="{57EEDB8C-D6E5-4668-9733-8E95B8951089}" presName="Name0" presStyleCnt="0">
        <dgm:presLayoutVars>
          <dgm:dir/>
          <dgm:animLvl val="lvl"/>
          <dgm:resizeHandles val="exact"/>
        </dgm:presLayoutVars>
      </dgm:prSet>
      <dgm:spPr/>
    </dgm:pt>
    <dgm:pt modelId="{C389FB5A-7D07-4F4E-A97E-9EABE1172F94}" type="pres">
      <dgm:prSet presAssocID="{6876145F-EFFD-4760-BDBC-8849AFD36AE3}" presName="composite" presStyleCnt="0"/>
      <dgm:spPr/>
    </dgm:pt>
    <dgm:pt modelId="{4CA987BE-E16D-4F42-A1F3-0C48B9B54B7C}" type="pres">
      <dgm:prSet presAssocID="{6876145F-EFFD-4760-BDBC-8849AFD36AE3}" presName="parTx" presStyleLbl="alignNode1" presStyleIdx="0" presStyleCnt="3">
        <dgm:presLayoutVars>
          <dgm:chMax val="0"/>
          <dgm:chPref val="0"/>
        </dgm:presLayoutVars>
      </dgm:prSet>
      <dgm:spPr/>
    </dgm:pt>
    <dgm:pt modelId="{5CB37DD5-FA8A-4593-BF37-2E199A0985AF}" type="pres">
      <dgm:prSet presAssocID="{6876145F-EFFD-4760-BDBC-8849AFD36AE3}" presName="desTx" presStyleLbl="alignAccFollowNode1" presStyleIdx="0" presStyleCnt="3">
        <dgm:presLayoutVars/>
      </dgm:prSet>
      <dgm:spPr/>
    </dgm:pt>
    <dgm:pt modelId="{2DCF0EAB-CA8C-47CF-9718-484BABB962F7}" type="pres">
      <dgm:prSet presAssocID="{346878DC-C7FF-40AA-A7E3-7E41085675E4}" presName="space" presStyleCnt="0"/>
      <dgm:spPr/>
    </dgm:pt>
    <dgm:pt modelId="{418AD6A9-46BB-4907-A406-418992E305B1}" type="pres">
      <dgm:prSet presAssocID="{66B20F07-78B5-4FBF-A67C-D2AB9EB168EC}" presName="composite" presStyleCnt="0"/>
      <dgm:spPr/>
    </dgm:pt>
    <dgm:pt modelId="{079FEDD3-6921-4102-86DF-777A994EC0C0}" type="pres">
      <dgm:prSet presAssocID="{66B20F07-78B5-4FBF-A67C-D2AB9EB168EC}" presName="parTx" presStyleLbl="alignNode1" presStyleIdx="1" presStyleCnt="3">
        <dgm:presLayoutVars>
          <dgm:chMax val="0"/>
          <dgm:chPref val="0"/>
        </dgm:presLayoutVars>
      </dgm:prSet>
      <dgm:spPr/>
    </dgm:pt>
    <dgm:pt modelId="{E3D58900-2044-4DE7-B159-C320DBFDE93C}" type="pres">
      <dgm:prSet presAssocID="{66B20F07-78B5-4FBF-A67C-D2AB9EB168EC}" presName="desTx" presStyleLbl="alignAccFollowNode1" presStyleIdx="1" presStyleCnt="3">
        <dgm:presLayoutVars/>
      </dgm:prSet>
      <dgm:spPr/>
    </dgm:pt>
    <dgm:pt modelId="{B8712169-C764-416F-AEFB-21C65A0867B8}" type="pres">
      <dgm:prSet presAssocID="{D4FDDB67-C2DF-4F7F-ADB3-80AE7967F255}" presName="space" presStyleCnt="0"/>
      <dgm:spPr/>
    </dgm:pt>
    <dgm:pt modelId="{85404386-E08C-4B9D-B626-23E20B4CB986}" type="pres">
      <dgm:prSet presAssocID="{24CC8F99-6075-4073-B350-74D93ADAAE29}" presName="composite" presStyleCnt="0"/>
      <dgm:spPr/>
    </dgm:pt>
    <dgm:pt modelId="{405C0374-B6CC-47DC-97C8-13A4AF84E298}" type="pres">
      <dgm:prSet presAssocID="{24CC8F99-6075-4073-B350-74D93ADAAE29}" presName="parTx" presStyleLbl="alignNode1" presStyleIdx="2" presStyleCnt="3" custLinFactNeighborX="264" custLinFactNeighborY="-699">
        <dgm:presLayoutVars>
          <dgm:chMax val="0"/>
          <dgm:chPref val="0"/>
        </dgm:presLayoutVars>
      </dgm:prSet>
      <dgm:spPr/>
    </dgm:pt>
    <dgm:pt modelId="{AD729563-1A07-4DDC-8940-3778D2E51E89}" type="pres">
      <dgm:prSet presAssocID="{24CC8F99-6075-4073-B350-74D93ADAAE29}" presName="desTx" presStyleLbl="alignAccFollowNode1" presStyleIdx="2" presStyleCnt="3">
        <dgm:presLayoutVars/>
      </dgm:prSet>
      <dgm:spPr/>
    </dgm:pt>
  </dgm:ptLst>
  <dgm:cxnLst>
    <dgm:cxn modelId="{0452C30E-FCEC-4E0F-B361-9F0448144040}" type="presOf" srcId="{66B20F07-78B5-4FBF-A67C-D2AB9EB168EC}" destId="{079FEDD3-6921-4102-86DF-777A994EC0C0}" srcOrd="0" destOrd="0" presId="urn:microsoft.com/office/officeart/2016/7/layout/ChevronBlockProcess"/>
    <dgm:cxn modelId="{28B97318-0456-40C2-9AF1-B911A64B9B0F}" srcId="{57EEDB8C-D6E5-4668-9733-8E95B8951089}" destId="{24CC8F99-6075-4073-B350-74D93ADAAE29}" srcOrd="2" destOrd="0" parTransId="{F8670D7A-1EFE-4AB0-A5DA-4192E23D2A31}" sibTransId="{EF0B3816-FD48-40C5-9425-A5F07FDB1BB2}"/>
    <dgm:cxn modelId="{C8339830-F304-4934-9862-7B1E0C1102E0}" srcId="{6876145F-EFFD-4760-BDBC-8849AFD36AE3}" destId="{8445D7F2-B5AC-415D-90FD-712DD52CF9D7}" srcOrd="0" destOrd="0" parTransId="{817F01E2-CAE5-48DB-9B85-81CD270EC13C}" sibTransId="{E1489F5A-1711-42FF-90E4-D7328C22C3F0}"/>
    <dgm:cxn modelId="{A58EEA34-0D41-4617-89F2-AFFBCCB7888C}" type="presOf" srcId="{24CC8F99-6075-4073-B350-74D93ADAAE29}" destId="{405C0374-B6CC-47DC-97C8-13A4AF84E298}" srcOrd="0" destOrd="0" presId="urn:microsoft.com/office/officeart/2016/7/layout/ChevronBlockProcess"/>
    <dgm:cxn modelId="{0FE6F06B-DF89-4B89-BD44-B6F9C794E2C6}" type="presOf" srcId="{8445D7F2-B5AC-415D-90FD-712DD52CF9D7}" destId="{5CB37DD5-FA8A-4593-BF37-2E199A0985AF}" srcOrd="0" destOrd="0" presId="urn:microsoft.com/office/officeart/2016/7/layout/ChevronBlockProcess"/>
    <dgm:cxn modelId="{E35E2358-71CE-473E-91BC-5E4A84D16933}" type="presOf" srcId="{6876145F-EFFD-4760-BDBC-8849AFD36AE3}" destId="{4CA987BE-E16D-4F42-A1F3-0C48B9B54B7C}" srcOrd="0" destOrd="0" presId="urn:microsoft.com/office/officeart/2016/7/layout/ChevronBlockProcess"/>
    <dgm:cxn modelId="{4791F07B-A74A-4DCE-AB88-69B45AD5396A}" type="presOf" srcId="{57EEDB8C-D6E5-4668-9733-8E95B8951089}" destId="{4ADE918A-F30C-44F0-A0E8-1E768C45B432}" srcOrd="0" destOrd="0" presId="urn:microsoft.com/office/officeart/2016/7/layout/ChevronBlockProcess"/>
    <dgm:cxn modelId="{A505A28C-4F29-4267-AF89-4EB1BD497DA5}" type="presOf" srcId="{3D21F2BE-E92B-4339-8B4E-2CCFC0A4D0B5}" destId="{AD729563-1A07-4DDC-8940-3778D2E51E89}" srcOrd="0" destOrd="0" presId="urn:microsoft.com/office/officeart/2016/7/layout/ChevronBlockProcess"/>
    <dgm:cxn modelId="{442A0EBA-FA41-4E59-992B-377A2DC90AB0}" srcId="{57EEDB8C-D6E5-4668-9733-8E95B8951089}" destId="{6876145F-EFFD-4760-BDBC-8849AFD36AE3}" srcOrd="0" destOrd="0" parTransId="{B78F5710-90AA-45AB-9FF5-142B0ED9D824}" sibTransId="{346878DC-C7FF-40AA-A7E3-7E41085675E4}"/>
    <dgm:cxn modelId="{6104B0C2-63AD-4068-8411-BE42CE6B11D9}" type="presOf" srcId="{6CB79A22-2E74-46CA-B54A-2560794C372C}" destId="{E3D58900-2044-4DE7-B159-C320DBFDE93C}" srcOrd="0" destOrd="0" presId="urn:microsoft.com/office/officeart/2016/7/layout/ChevronBlockProcess"/>
    <dgm:cxn modelId="{B82038CD-BC77-4CD8-B292-05FB525050B7}" srcId="{66B20F07-78B5-4FBF-A67C-D2AB9EB168EC}" destId="{6CB79A22-2E74-46CA-B54A-2560794C372C}" srcOrd="0" destOrd="0" parTransId="{0CDEFD64-D691-45D6-ACAF-AB07CC4F6BCD}" sibTransId="{33DF5824-2EEC-41C8-B720-4D728CB64687}"/>
    <dgm:cxn modelId="{B47961D7-BBA7-45AB-A2F7-970F43E54A02}" srcId="{24CC8F99-6075-4073-B350-74D93ADAAE29}" destId="{3D21F2BE-E92B-4339-8B4E-2CCFC0A4D0B5}" srcOrd="0" destOrd="0" parTransId="{8E2E9FE0-6C86-461E-99F3-50A4220AE157}" sibTransId="{E034783D-8A2A-4384-A38A-CAAFC3CF7103}"/>
    <dgm:cxn modelId="{13F4B0FE-4DAE-4668-8531-334B0D753E2B}" srcId="{57EEDB8C-D6E5-4668-9733-8E95B8951089}" destId="{66B20F07-78B5-4FBF-A67C-D2AB9EB168EC}" srcOrd="1" destOrd="0" parTransId="{8C994739-C933-4F8B-AED7-F5CD2E8E9F64}" sibTransId="{D4FDDB67-C2DF-4F7F-ADB3-80AE7967F255}"/>
    <dgm:cxn modelId="{D34621EF-5CBC-47AF-8939-9FBF1FFECAC4}" type="presParOf" srcId="{4ADE918A-F30C-44F0-A0E8-1E768C45B432}" destId="{C389FB5A-7D07-4F4E-A97E-9EABE1172F94}" srcOrd="0" destOrd="0" presId="urn:microsoft.com/office/officeart/2016/7/layout/ChevronBlockProcess"/>
    <dgm:cxn modelId="{222DD948-0676-4FD8-94BD-2D03F7FA3597}" type="presParOf" srcId="{C389FB5A-7D07-4F4E-A97E-9EABE1172F94}" destId="{4CA987BE-E16D-4F42-A1F3-0C48B9B54B7C}" srcOrd="0" destOrd="0" presId="urn:microsoft.com/office/officeart/2016/7/layout/ChevronBlockProcess"/>
    <dgm:cxn modelId="{7268583C-E477-4DBF-9EF9-E75A1BD239A6}" type="presParOf" srcId="{C389FB5A-7D07-4F4E-A97E-9EABE1172F94}" destId="{5CB37DD5-FA8A-4593-BF37-2E199A0985AF}" srcOrd="1" destOrd="0" presId="urn:microsoft.com/office/officeart/2016/7/layout/ChevronBlockProcess"/>
    <dgm:cxn modelId="{053A093F-E44B-48C1-A27E-C685E6B770E4}" type="presParOf" srcId="{4ADE918A-F30C-44F0-A0E8-1E768C45B432}" destId="{2DCF0EAB-CA8C-47CF-9718-484BABB962F7}" srcOrd="1" destOrd="0" presId="urn:microsoft.com/office/officeart/2016/7/layout/ChevronBlockProcess"/>
    <dgm:cxn modelId="{D040DD8D-487E-459D-A7D5-DE8892AAD6F3}" type="presParOf" srcId="{4ADE918A-F30C-44F0-A0E8-1E768C45B432}" destId="{418AD6A9-46BB-4907-A406-418992E305B1}" srcOrd="2" destOrd="0" presId="urn:microsoft.com/office/officeart/2016/7/layout/ChevronBlockProcess"/>
    <dgm:cxn modelId="{ACECE2D1-5285-47A7-840E-85D66267CA68}" type="presParOf" srcId="{418AD6A9-46BB-4907-A406-418992E305B1}" destId="{079FEDD3-6921-4102-86DF-777A994EC0C0}" srcOrd="0" destOrd="0" presId="urn:microsoft.com/office/officeart/2016/7/layout/ChevronBlockProcess"/>
    <dgm:cxn modelId="{AF30982D-F3B3-442E-89B5-FB8F2B085A11}" type="presParOf" srcId="{418AD6A9-46BB-4907-A406-418992E305B1}" destId="{E3D58900-2044-4DE7-B159-C320DBFDE93C}" srcOrd="1" destOrd="0" presId="urn:microsoft.com/office/officeart/2016/7/layout/ChevronBlockProcess"/>
    <dgm:cxn modelId="{3DEE3D4C-1BDD-4470-81C1-88A9D9A88519}" type="presParOf" srcId="{4ADE918A-F30C-44F0-A0E8-1E768C45B432}" destId="{B8712169-C764-416F-AEFB-21C65A0867B8}" srcOrd="3" destOrd="0" presId="urn:microsoft.com/office/officeart/2016/7/layout/ChevronBlockProcess"/>
    <dgm:cxn modelId="{8BE6D8D7-75C6-404C-A576-10041873C8A4}" type="presParOf" srcId="{4ADE918A-F30C-44F0-A0E8-1E768C45B432}" destId="{85404386-E08C-4B9D-B626-23E20B4CB986}" srcOrd="4" destOrd="0" presId="urn:microsoft.com/office/officeart/2016/7/layout/ChevronBlockProcess"/>
    <dgm:cxn modelId="{4B18BB21-97A5-4A8A-AF2F-ACC266EA2748}" type="presParOf" srcId="{85404386-E08C-4B9D-B626-23E20B4CB986}" destId="{405C0374-B6CC-47DC-97C8-13A4AF84E298}" srcOrd="0" destOrd="0" presId="urn:microsoft.com/office/officeart/2016/7/layout/ChevronBlockProcess"/>
    <dgm:cxn modelId="{42BDEC43-0CEA-4BBC-8C49-630D43B3988B}" type="presParOf" srcId="{85404386-E08C-4B9D-B626-23E20B4CB986}" destId="{AD729563-1A07-4DDC-8940-3778D2E51E89}" srcOrd="1" destOrd="0" presId="urn:microsoft.com/office/officeart/2016/7/layout/Chevron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EEDB8C-D6E5-4668-9733-8E95B8951089}" type="doc">
      <dgm:prSet loTypeId="urn:microsoft.com/office/officeart/2016/7/layout/ChevronBlockProcess" loCatId="process" qsTypeId="urn:microsoft.com/office/officeart/2005/8/quickstyle/simple1" qsCatId="simple" csTypeId="urn:microsoft.com/office/officeart/2005/8/colors/colorful2" csCatId="colorful" phldr="1"/>
      <dgm:spPr/>
      <dgm:t>
        <a:bodyPr/>
        <a:lstStyle/>
        <a:p>
          <a:endParaRPr lang="en-US"/>
        </a:p>
      </dgm:t>
    </dgm:pt>
    <dgm:pt modelId="{6876145F-EFFD-4760-BDBC-8849AFD36AE3}">
      <dgm:prSet/>
      <dgm:spPr/>
      <dgm:t>
        <a:bodyPr/>
        <a:lstStyle/>
        <a:p>
          <a:r>
            <a:rPr lang="en-US" b="1" dirty="0"/>
            <a:t>Workforce Preparation</a:t>
          </a:r>
        </a:p>
      </dgm:t>
    </dgm:pt>
    <dgm:pt modelId="{B78F5710-90AA-45AB-9FF5-142B0ED9D824}" type="parTrans" cxnId="{442A0EBA-FA41-4E59-992B-377A2DC90AB0}">
      <dgm:prSet/>
      <dgm:spPr/>
      <dgm:t>
        <a:bodyPr/>
        <a:lstStyle/>
        <a:p>
          <a:endParaRPr lang="en-US"/>
        </a:p>
      </dgm:t>
    </dgm:pt>
    <dgm:pt modelId="{346878DC-C7FF-40AA-A7E3-7E41085675E4}" type="sibTrans" cxnId="{442A0EBA-FA41-4E59-992B-377A2DC90AB0}">
      <dgm:prSet/>
      <dgm:spPr/>
      <dgm:t>
        <a:bodyPr/>
        <a:lstStyle/>
        <a:p>
          <a:endParaRPr lang="en-US"/>
        </a:p>
      </dgm:t>
    </dgm:pt>
    <dgm:pt modelId="{8445D7F2-B5AC-415D-90FD-712DD52CF9D7}">
      <dgm:prSet custT="1"/>
      <dgm:spPr/>
      <dgm:t>
        <a:bodyPr/>
        <a:lstStyle/>
        <a:p>
          <a:pPr algn="ctr">
            <a:lnSpc>
              <a:spcPct val="100000"/>
            </a:lnSpc>
          </a:pPr>
          <a:r>
            <a:rPr lang="en-US" sz="3600" dirty="0">
              <a:solidFill>
                <a:schemeClr val="bg1">
                  <a:lumMod val="65000"/>
                  <a:lumOff val="35000"/>
                </a:schemeClr>
              </a:solidFill>
              <a:latin typeface="Calibri" panose="020F0502020204030204" pitchFamily="34" charset="0"/>
              <a:cs typeface="Calibri" panose="020F0502020204030204" pitchFamily="34" charset="0"/>
            </a:rPr>
            <a:t>OSHA 10</a:t>
          </a:r>
        </a:p>
      </dgm:t>
    </dgm:pt>
    <dgm:pt modelId="{817F01E2-CAE5-48DB-9B85-81CD270EC13C}" type="parTrans" cxnId="{C8339830-F304-4934-9862-7B1E0C1102E0}">
      <dgm:prSet/>
      <dgm:spPr/>
      <dgm:t>
        <a:bodyPr/>
        <a:lstStyle/>
        <a:p>
          <a:endParaRPr lang="en-US"/>
        </a:p>
      </dgm:t>
    </dgm:pt>
    <dgm:pt modelId="{E1489F5A-1711-42FF-90E4-D7328C22C3F0}" type="sibTrans" cxnId="{C8339830-F304-4934-9862-7B1E0C1102E0}">
      <dgm:prSet/>
      <dgm:spPr/>
      <dgm:t>
        <a:bodyPr/>
        <a:lstStyle/>
        <a:p>
          <a:endParaRPr lang="en-US"/>
        </a:p>
      </dgm:t>
    </dgm:pt>
    <dgm:pt modelId="{66B20F07-78B5-4FBF-A67C-D2AB9EB168EC}">
      <dgm:prSet/>
      <dgm:spPr/>
      <dgm:t>
        <a:bodyPr/>
        <a:lstStyle/>
        <a:p>
          <a:r>
            <a:rPr lang="en-US" b="1" dirty="0"/>
            <a:t>Occupational Skills Builder</a:t>
          </a:r>
        </a:p>
      </dgm:t>
    </dgm:pt>
    <dgm:pt modelId="{8C994739-C933-4F8B-AED7-F5CD2E8E9F64}" type="parTrans" cxnId="{13F4B0FE-4DAE-4668-8531-334B0D753E2B}">
      <dgm:prSet/>
      <dgm:spPr/>
      <dgm:t>
        <a:bodyPr/>
        <a:lstStyle/>
        <a:p>
          <a:endParaRPr lang="en-US"/>
        </a:p>
      </dgm:t>
    </dgm:pt>
    <dgm:pt modelId="{D4FDDB67-C2DF-4F7F-ADB3-80AE7967F255}" type="sibTrans" cxnId="{13F4B0FE-4DAE-4668-8531-334B0D753E2B}">
      <dgm:prSet/>
      <dgm:spPr/>
      <dgm:t>
        <a:bodyPr/>
        <a:lstStyle/>
        <a:p>
          <a:endParaRPr lang="en-US"/>
        </a:p>
      </dgm:t>
    </dgm:pt>
    <dgm:pt modelId="{6CB79A22-2E74-46CA-B54A-2560794C372C}">
      <dgm:prSet custT="1"/>
      <dgm:spPr/>
      <dgm:t>
        <a:bodyPr/>
        <a:lstStyle/>
        <a:p>
          <a:pPr algn="ctr">
            <a:lnSpc>
              <a:spcPct val="100000"/>
            </a:lnSpc>
          </a:pPr>
          <a:r>
            <a:rPr lang="en-US" sz="3600" dirty="0">
              <a:solidFill>
                <a:schemeClr val="bg1">
                  <a:lumMod val="65000"/>
                  <a:lumOff val="35000"/>
                </a:schemeClr>
              </a:solidFill>
              <a:latin typeface="Calibri" panose="020F0502020204030204" pitchFamily="34" charset="0"/>
              <a:cs typeface="Calibri" panose="020F0502020204030204" pitchFamily="34" charset="0"/>
            </a:rPr>
            <a:t>Blueprint</a:t>
          </a:r>
          <a:r>
            <a:rPr lang="en-US" sz="3600" dirty="0">
              <a:solidFill>
                <a:schemeClr val="bg1">
                  <a:lumMod val="65000"/>
                  <a:lumOff val="35000"/>
                </a:schemeClr>
              </a:solidFill>
              <a:latin typeface="Corbel" panose="020B0503020204020204" pitchFamily="34" charset="0"/>
            </a:rPr>
            <a:t> Reading</a:t>
          </a:r>
        </a:p>
      </dgm:t>
    </dgm:pt>
    <dgm:pt modelId="{0CDEFD64-D691-45D6-ACAF-AB07CC4F6BCD}" type="parTrans" cxnId="{B82038CD-BC77-4CD8-B292-05FB525050B7}">
      <dgm:prSet/>
      <dgm:spPr/>
      <dgm:t>
        <a:bodyPr/>
        <a:lstStyle/>
        <a:p>
          <a:endParaRPr lang="en-US"/>
        </a:p>
      </dgm:t>
    </dgm:pt>
    <dgm:pt modelId="{33DF5824-2EEC-41C8-B720-4D728CB64687}" type="sibTrans" cxnId="{B82038CD-BC77-4CD8-B292-05FB525050B7}">
      <dgm:prSet/>
      <dgm:spPr/>
      <dgm:t>
        <a:bodyPr/>
        <a:lstStyle/>
        <a:p>
          <a:endParaRPr lang="en-US"/>
        </a:p>
      </dgm:t>
    </dgm:pt>
    <dgm:pt modelId="{24CC8F99-6075-4073-B350-74D93ADAAE29}">
      <dgm:prSet/>
      <dgm:spPr/>
      <dgm:t>
        <a:bodyPr/>
        <a:lstStyle/>
        <a:p>
          <a:r>
            <a:rPr lang="en-US" b="1" dirty="0"/>
            <a:t>Occupational Credential Programs</a:t>
          </a:r>
        </a:p>
      </dgm:t>
    </dgm:pt>
    <dgm:pt modelId="{F8670D7A-1EFE-4AB0-A5DA-4192E23D2A31}" type="parTrans" cxnId="{28B97318-0456-40C2-9AF1-B911A64B9B0F}">
      <dgm:prSet/>
      <dgm:spPr/>
      <dgm:t>
        <a:bodyPr/>
        <a:lstStyle/>
        <a:p>
          <a:endParaRPr lang="en-US"/>
        </a:p>
      </dgm:t>
    </dgm:pt>
    <dgm:pt modelId="{EF0B3816-FD48-40C5-9425-A5F07FDB1BB2}" type="sibTrans" cxnId="{28B97318-0456-40C2-9AF1-B911A64B9B0F}">
      <dgm:prSet/>
      <dgm:spPr/>
      <dgm:t>
        <a:bodyPr/>
        <a:lstStyle/>
        <a:p>
          <a:endParaRPr lang="en-US"/>
        </a:p>
      </dgm:t>
    </dgm:pt>
    <dgm:pt modelId="{3D21F2BE-E92B-4339-8B4E-2CCFC0A4D0B5}">
      <dgm:prSet custT="1"/>
      <dgm:spPr/>
      <dgm:t>
        <a:bodyPr/>
        <a:lstStyle/>
        <a:p>
          <a:pPr algn="ctr">
            <a:lnSpc>
              <a:spcPct val="100000"/>
            </a:lnSpc>
          </a:pPr>
          <a:r>
            <a:rPr lang="en-US" sz="3600" dirty="0">
              <a:solidFill>
                <a:schemeClr val="bg1">
                  <a:lumMod val="65000"/>
                  <a:lumOff val="35000"/>
                </a:schemeClr>
              </a:solidFill>
              <a:latin typeface="Calibri" panose="020F0502020204030204" pitchFamily="34" charset="0"/>
              <a:cs typeface="Calibri" panose="020F0502020204030204" pitchFamily="34" charset="0"/>
            </a:rPr>
            <a:t>Construction</a:t>
          </a:r>
        </a:p>
      </dgm:t>
    </dgm:pt>
    <dgm:pt modelId="{8E2E9FE0-6C86-461E-99F3-50A4220AE157}" type="parTrans" cxnId="{B47961D7-BBA7-45AB-A2F7-970F43E54A02}">
      <dgm:prSet/>
      <dgm:spPr/>
      <dgm:t>
        <a:bodyPr/>
        <a:lstStyle/>
        <a:p>
          <a:endParaRPr lang="en-US"/>
        </a:p>
      </dgm:t>
    </dgm:pt>
    <dgm:pt modelId="{E034783D-8A2A-4384-A38A-CAAFC3CF7103}" type="sibTrans" cxnId="{B47961D7-BBA7-45AB-A2F7-970F43E54A02}">
      <dgm:prSet/>
      <dgm:spPr/>
      <dgm:t>
        <a:bodyPr/>
        <a:lstStyle/>
        <a:p>
          <a:endParaRPr lang="en-US"/>
        </a:p>
      </dgm:t>
    </dgm:pt>
    <dgm:pt modelId="{4ADE918A-F30C-44F0-A0E8-1E768C45B432}" type="pres">
      <dgm:prSet presAssocID="{57EEDB8C-D6E5-4668-9733-8E95B8951089}" presName="Name0" presStyleCnt="0">
        <dgm:presLayoutVars>
          <dgm:dir/>
          <dgm:animLvl val="lvl"/>
          <dgm:resizeHandles val="exact"/>
        </dgm:presLayoutVars>
      </dgm:prSet>
      <dgm:spPr/>
    </dgm:pt>
    <dgm:pt modelId="{C389FB5A-7D07-4F4E-A97E-9EABE1172F94}" type="pres">
      <dgm:prSet presAssocID="{6876145F-EFFD-4760-BDBC-8849AFD36AE3}" presName="composite" presStyleCnt="0"/>
      <dgm:spPr/>
    </dgm:pt>
    <dgm:pt modelId="{4CA987BE-E16D-4F42-A1F3-0C48B9B54B7C}" type="pres">
      <dgm:prSet presAssocID="{6876145F-EFFD-4760-BDBC-8849AFD36AE3}" presName="parTx" presStyleLbl="alignNode1" presStyleIdx="0" presStyleCnt="3">
        <dgm:presLayoutVars>
          <dgm:chMax val="0"/>
          <dgm:chPref val="0"/>
        </dgm:presLayoutVars>
      </dgm:prSet>
      <dgm:spPr/>
    </dgm:pt>
    <dgm:pt modelId="{5CB37DD5-FA8A-4593-BF37-2E199A0985AF}" type="pres">
      <dgm:prSet presAssocID="{6876145F-EFFD-4760-BDBC-8849AFD36AE3}" presName="desTx" presStyleLbl="alignAccFollowNode1" presStyleIdx="0" presStyleCnt="3">
        <dgm:presLayoutVars/>
      </dgm:prSet>
      <dgm:spPr/>
    </dgm:pt>
    <dgm:pt modelId="{2DCF0EAB-CA8C-47CF-9718-484BABB962F7}" type="pres">
      <dgm:prSet presAssocID="{346878DC-C7FF-40AA-A7E3-7E41085675E4}" presName="space" presStyleCnt="0"/>
      <dgm:spPr/>
    </dgm:pt>
    <dgm:pt modelId="{418AD6A9-46BB-4907-A406-418992E305B1}" type="pres">
      <dgm:prSet presAssocID="{66B20F07-78B5-4FBF-A67C-D2AB9EB168EC}" presName="composite" presStyleCnt="0"/>
      <dgm:spPr/>
    </dgm:pt>
    <dgm:pt modelId="{079FEDD3-6921-4102-86DF-777A994EC0C0}" type="pres">
      <dgm:prSet presAssocID="{66B20F07-78B5-4FBF-A67C-D2AB9EB168EC}" presName="parTx" presStyleLbl="alignNode1" presStyleIdx="1" presStyleCnt="3">
        <dgm:presLayoutVars>
          <dgm:chMax val="0"/>
          <dgm:chPref val="0"/>
        </dgm:presLayoutVars>
      </dgm:prSet>
      <dgm:spPr/>
    </dgm:pt>
    <dgm:pt modelId="{E3D58900-2044-4DE7-B159-C320DBFDE93C}" type="pres">
      <dgm:prSet presAssocID="{66B20F07-78B5-4FBF-A67C-D2AB9EB168EC}" presName="desTx" presStyleLbl="alignAccFollowNode1" presStyleIdx="1" presStyleCnt="3">
        <dgm:presLayoutVars/>
      </dgm:prSet>
      <dgm:spPr/>
    </dgm:pt>
    <dgm:pt modelId="{B8712169-C764-416F-AEFB-21C65A0867B8}" type="pres">
      <dgm:prSet presAssocID="{D4FDDB67-C2DF-4F7F-ADB3-80AE7967F255}" presName="space" presStyleCnt="0"/>
      <dgm:spPr/>
    </dgm:pt>
    <dgm:pt modelId="{85404386-E08C-4B9D-B626-23E20B4CB986}" type="pres">
      <dgm:prSet presAssocID="{24CC8F99-6075-4073-B350-74D93ADAAE29}" presName="composite" presStyleCnt="0"/>
      <dgm:spPr/>
    </dgm:pt>
    <dgm:pt modelId="{405C0374-B6CC-47DC-97C8-13A4AF84E298}" type="pres">
      <dgm:prSet presAssocID="{24CC8F99-6075-4073-B350-74D93ADAAE29}" presName="parTx" presStyleLbl="alignNode1" presStyleIdx="2" presStyleCnt="3" custLinFactNeighborX="264" custLinFactNeighborY="-699">
        <dgm:presLayoutVars>
          <dgm:chMax val="0"/>
          <dgm:chPref val="0"/>
        </dgm:presLayoutVars>
      </dgm:prSet>
      <dgm:spPr/>
    </dgm:pt>
    <dgm:pt modelId="{AD729563-1A07-4DDC-8940-3778D2E51E89}" type="pres">
      <dgm:prSet presAssocID="{24CC8F99-6075-4073-B350-74D93ADAAE29}" presName="desTx" presStyleLbl="alignAccFollowNode1" presStyleIdx="2" presStyleCnt="3">
        <dgm:presLayoutVars/>
      </dgm:prSet>
      <dgm:spPr/>
    </dgm:pt>
  </dgm:ptLst>
  <dgm:cxnLst>
    <dgm:cxn modelId="{0452C30E-FCEC-4E0F-B361-9F0448144040}" type="presOf" srcId="{66B20F07-78B5-4FBF-A67C-D2AB9EB168EC}" destId="{079FEDD3-6921-4102-86DF-777A994EC0C0}" srcOrd="0" destOrd="0" presId="urn:microsoft.com/office/officeart/2016/7/layout/ChevronBlockProcess"/>
    <dgm:cxn modelId="{28B97318-0456-40C2-9AF1-B911A64B9B0F}" srcId="{57EEDB8C-D6E5-4668-9733-8E95B8951089}" destId="{24CC8F99-6075-4073-B350-74D93ADAAE29}" srcOrd="2" destOrd="0" parTransId="{F8670D7A-1EFE-4AB0-A5DA-4192E23D2A31}" sibTransId="{EF0B3816-FD48-40C5-9425-A5F07FDB1BB2}"/>
    <dgm:cxn modelId="{C8339830-F304-4934-9862-7B1E0C1102E0}" srcId="{6876145F-EFFD-4760-BDBC-8849AFD36AE3}" destId="{8445D7F2-B5AC-415D-90FD-712DD52CF9D7}" srcOrd="0" destOrd="0" parTransId="{817F01E2-CAE5-48DB-9B85-81CD270EC13C}" sibTransId="{E1489F5A-1711-42FF-90E4-D7328C22C3F0}"/>
    <dgm:cxn modelId="{A58EEA34-0D41-4617-89F2-AFFBCCB7888C}" type="presOf" srcId="{24CC8F99-6075-4073-B350-74D93ADAAE29}" destId="{405C0374-B6CC-47DC-97C8-13A4AF84E298}" srcOrd="0" destOrd="0" presId="urn:microsoft.com/office/officeart/2016/7/layout/ChevronBlockProcess"/>
    <dgm:cxn modelId="{0FE6F06B-DF89-4B89-BD44-B6F9C794E2C6}" type="presOf" srcId="{8445D7F2-B5AC-415D-90FD-712DD52CF9D7}" destId="{5CB37DD5-FA8A-4593-BF37-2E199A0985AF}" srcOrd="0" destOrd="0" presId="urn:microsoft.com/office/officeart/2016/7/layout/ChevronBlockProcess"/>
    <dgm:cxn modelId="{E35E2358-71CE-473E-91BC-5E4A84D16933}" type="presOf" srcId="{6876145F-EFFD-4760-BDBC-8849AFD36AE3}" destId="{4CA987BE-E16D-4F42-A1F3-0C48B9B54B7C}" srcOrd="0" destOrd="0" presId="urn:microsoft.com/office/officeart/2016/7/layout/ChevronBlockProcess"/>
    <dgm:cxn modelId="{4791F07B-A74A-4DCE-AB88-69B45AD5396A}" type="presOf" srcId="{57EEDB8C-D6E5-4668-9733-8E95B8951089}" destId="{4ADE918A-F30C-44F0-A0E8-1E768C45B432}" srcOrd="0" destOrd="0" presId="urn:microsoft.com/office/officeart/2016/7/layout/ChevronBlockProcess"/>
    <dgm:cxn modelId="{A505A28C-4F29-4267-AF89-4EB1BD497DA5}" type="presOf" srcId="{3D21F2BE-E92B-4339-8B4E-2CCFC0A4D0B5}" destId="{AD729563-1A07-4DDC-8940-3778D2E51E89}" srcOrd="0" destOrd="0" presId="urn:microsoft.com/office/officeart/2016/7/layout/ChevronBlockProcess"/>
    <dgm:cxn modelId="{442A0EBA-FA41-4E59-992B-377A2DC90AB0}" srcId="{57EEDB8C-D6E5-4668-9733-8E95B8951089}" destId="{6876145F-EFFD-4760-BDBC-8849AFD36AE3}" srcOrd="0" destOrd="0" parTransId="{B78F5710-90AA-45AB-9FF5-142B0ED9D824}" sibTransId="{346878DC-C7FF-40AA-A7E3-7E41085675E4}"/>
    <dgm:cxn modelId="{6104B0C2-63AD-4068-8411-BE42CE6B11D9}" type="presOf" srcId="{6CB79A22-2E74-46CA-B54A-2560794C372C}" destId="{E3D58900-2044-4DE7-B159-C320DBFDE93C}" srcOrd="0" destOrd="0" presId="urn:microsoft.com/office/officeart/2016/7/layout/ChevronBlockProcess"/>
    <dgm:cxn modelId="{B82038CD-BC77-4CD8-B292-05FB525050B7}" srcId="{66B20F07-78B5-4FBF-A67C-D2AB9EB168EC}" destId="{6CB79A22-2E74-46CA-B54A-2560794C372C}" srcOrd="0" destOrd="0" parTransId="{0CDEFD64-D691-45D6-ACAF-AB07CC4F6BCD}" sibTransId="{33DF5824-2EEC-41C8-B720-4D728CB64687}"/>
    <dgm:cxn modelId="{B47961D7-BBA7-45AB-A2F7-970F43E54A02}" srcId="{24CC8F99-6075-4073-B350-74D93ADAAE29}" destId="{3D21F2BE-E92B-4339-8B4E-2CCFC0A4D0B5}" srcOrd="0" destOrd="0" parTransId="{8E2E9FE0-6C86-461E-99F3-50A4220AE157}" sibTransId="{E034783D-8A2A-4384-A38A-CAAFC3CF7103}"/>
    <dgm:cxn modelId="{13F4B0FE-4DAE-4668-8531-334B0D753E2B}" srcId="{57EEDB8C-D6E5-4668-9733-8E95B8951089}" destId="{66B20F07-78B5-4FBF-A67C-D2AB9EB168EC}" srcOrd="1" destOrd="0" parTransId="{8C994739-C933-4F8B-AED7-F5CD2E8E9F64}" sibTransId="{D4FDDB67-C2DF-4F7F-ADB3-80AE7967F255}"/>
    <dgm:cxn modelId="{D34621EF-5CBC-47AF-8939-9FBF1FFECAC4}" type="presParOf" srcId="{4ADE918A-F30C-44F0-A0E8-1E768C45B432}" destId="{C389FB5A-7D07-4F4E-A97E-9EABE1172F94}" srcOrd="0" destOrd="0" presId="urn:microsoft.com/office/officeart/2016/7/layout/ChevronBlockProcess"/>
    <dgm:cxn modelId="{222DD948-0676-4FD8-94BD-2D03F7FA3597}" type="presParOf" srcId="{C389FB5A-7D07-4F4E-A97E-9EABE1172F94}" destId="{4CA987BE-E16D-4F42-A1F3-0C48B9B54B7C}" srcOrd="0" destOrd="0" presId="urn:microsoft.com/office/officeart/2016/7/layout/ChevronBlockProcess"/>
    <dgm:cxn modelId="{7268583C-E477-4DBF-9EF9-E75A1BD239A6}" type="presParOf" srcId="{C389FB5A-7D07-4F4E-A97E-9EABE1172F94}" destId="{5CB37DD5-FA8A-4593-BF37-2E199A0985AF}" srcOrd="1" destOrd="0" presId="urn:microsoft.com/office/officeart/2016/7/layout/ChevronBlockProcess"/>
    <dgm:cxn modelId="{053A093F-E44B-48C1-A27E-C685E6B770E4}" type="presParOf" srcId="{4ADE918A-F30C-44F0-A0E8-1E768C45B432}" destId="{2DCF0EAB-CA8C-47CF-9718-484BABB962F7}" srcOrd="1" destOrd="0" presId="urn:microsoft.com/office/officeart/2016/7/layout/ChevronBlockProcess"/>
    <dgm:cxn modelId="{D040DD8D-487E-459D-A7D5-DE8892AAD6F3}" type="presParOf" srcId="{4ADE918A-F30C-44F0-A0E8-1E768C45B432}" destId="{418AD6A9-46BB-4907-A406-418992E305B1}" srcOrd="2" destOrd="0" presId="urn:microsoft.com/office/officeart/2016/7/layout/ChevronBlockProcess"/>
    <dgm:cxn modelId="{ACECE2D1-5285-47A7-840E-85D66267CA68}" type="presParOf" srcId="{418AD6A9-46BB-4907-A406-418992E305B1}" destId="{079FEDD3-6921-4102-86DF-777A994EC0C0}" srcOrd="0" destOrd="0" presId="urn:microsoft.com/office/officeart/2016/7/layout/ChevronBlockProcess"/>
    <dgm:cxn modelId="{AF30982D-F3B3-442E-89B5-FB8F2B085A11}" type="presParOf" srcId="{418AD6A9-46BB-4907-A406-418992E305B1}" destId="{E3D58900-2044-4DE7-B159-C320DBFDE93C}" srcOrd="1" destOrd="0" presId="urn:microsoft.com/office/officeart/2016/7/layout/ChevronBlockProcess"/>
    <dgm:cxn modelId="{3DEE3D4C-1BDD-4470-81C1-88A9D9A88519}" type="presParOf" srcId="{4ADE918A-F30C-44F0-A0E8-1E768C45B432}" destId="{B8712169-C764-416F-AEFB-21C65A0867B8}" srcOrd="3" destOrd="0" presId="urn:microsoft.com/office/officeart/2016/7/layout/ChevronBlockProcess"/>
    <dgm:cxn modelId="{8BE6D8D7-75C6-404C-A576-10041873C8A4}" type="presParOf" srcId="{4ADE918A-F30C-44F0-A0E8-1E768C45B432}" destId="{85404386-E08C-4B9D-B626-23E20B4CB986}" srcOrd="4" destOrd="0" presId="urn:microsoft.com/office/officeart/2016/7/layout/ChevronBlockProcess"/>
    <dgm:cxn modelId="{4B18BB21-97A5-4A8A-AF2F-ACC266EA2748}" type="presParOf" srcId="{85404386-E08C-4B9D-B626-23E20B4CB986}" destId="{405C0374-B6CC-47DC-97C8-13A4AF84E298}" srcOrd="0" destOrd="0" presId="urn:microsoft.com/office/officeart/2016/7/layout/ChevronBlockProcess"/>
    <dgm:cxn modelId="{42BDEC43-0CEA-4BBC-8C49-630D43B3988B}" type="presParOf" srcId="{85404386-E08C-4B9D-B626-23E20B4CB986}" destId="{AD729563-1A07-4DDC-8940-3778D2E51E89}" srcOrd="1" destOrd="0" presId="urn:microsoft.com/office/officeart/2016/7/layout/Chevron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0E0B1B-A8E3-4D1B-8E98-02E5D5877069}" type="doc">
      <dgm:prSet loTypeId="urn:microsoft.com/office/officeart/2008/layout/AscendingPictureAccentProcess" loCatId="process" qsTypeId="urn:microsoft.com/office/officeart/2005/8/quickstyle/simple1" qsCatId="simple" csTypeId="urn:microsoft.com/office/officeart/2005/8/colors/accent2_2" csCatId="accent2" phldr="1"/>
      <dgm:spPr/>
      <dgm:t>
        <a:bodyPr/>
        <a:lstStyle/>
        <a:p>
          <a:endParaRPr lang="en-US"/>
        </a:p>
      </dgm:t>
    </dgm:pt>
    <dgm:pt modelId="{D0B1ED1A-0B2B-4048-AD42-CAEDB43D0B5D}">
      <dgm:prSet phldrT="[Text]"/>
      <dgm:spPr/>
      <dgm:t>
        <a:bodyPr/>
        <a:lstStyle/>
        <a:p>
          <a:r>
            <a:rPr lang="en-US" dirty="0">
              <a:latin typeface="Corbel" panose="020B0503020204020204" pitchFamily="34" charset="0"/>
            </a:rPr>
            <a:t>Establish common definitions, organize courses and programs, and code courses and programs</a:t>
          </a:r>
        </a:p>
      </dgm:t>
    </dgm:pt>
    <dgm:pt modelId="{9B7DA6B1-EF74-40FC-BAA0-BF6FC9E250B4}" type="parTrans" cxnId="{D07BFC50-7C00-4135-8A23-E58BF45DF851}">
      <dgm:prSet/>
      <dgm:spPr/>
      <dgm:t>
        <a:bodyPr/>
        <a:lstStyle/>
        <a:p>
          <a:endParaRPr lang="en-US"/>
        </a:p>
      </dgm:t>
    </dgm:pt>
    <dgm:pt modelId="{BFB02959-AE54-4FD1-9A1F-F41C279F317B}" type="sibTrans" cxnId="{D07BFC50-7C00-4135-8A23-E58BF45DF85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6F014D9F-8311-4BB2-98AA-1F9A8483A69A}">
      <dgm:prSet phldrT="[Text]"/>
      <dgm:spPr/>
      <dgm:t>
        <a:bodyPr/>
        <a:lstStyle/>
        <a:p>
          <a:r>
            <a:rPr lang="en-US" dirty="0">
              <a:latin typeface="Corbel" panose="020B0503020204020204" pitchFamily="34" charset="0"/>
            </a:rPr>
            <a:t>Establish processes and a data structure for aggregating and updating course and program data</a:t>
          </a:r>
        </a:p>
      </dgm:t>
    </dgm:pt>
    <dgm:pt modelId="{8F930800-3A64-4D46-A993-26AE54E43D1E}" type="parTrans" cxnId="{C4C222EA-18B6-488C-9276-5E60C71F1371}">
      <dgm:prSet/>
      <dgm:spPr/>
      <dgm:t>
        <a:bodyPr/>
        <a:lstStyle/>
        <a:p>
          <a:endParaRPr lang="en-US"/>
        </a:p>
      </dgm:t>
    </dgm:pt>
    <dgm:pt modelId="{D3256702-9475-4F80-9F4D-655E917AF382}" type="sibTrans" cxnId="{C4C222EA-18B6-488C-9276-5E60C71F1371}">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59739C3A-93C1-4FC6-A1FD-CE2CD517034C}">
      <dgm:prSet custT="1"/>
      <dgm:spPr/>
      <dgm:t>
        <a:bodyPr/>
        <a:lstStyle/>
        <a:p>
          <a:r>
            <a:rPr lang="en-US" sz="1400" dirty="0">
              <a:latin typeface="Corbel" panose="020B0503020204020204" pitchFamily="34" charset="0"/>
            </a:rPr>
            <a:t>Implement an adult learner career exploration portal that captures the regional AE career pathways and system</a:t>
          </a:r>
        </a:p>
      </dgm:t>
    </dgm:pt>
    <dgm:pt modelId="{1DBCF4FF-D254-4733-A649-08CB5F5178A7}" type="parTrans" cxnId="{29B022EA-4449-402C-95E5-72DD8B2FDA4E}">
      <dgm:prSet/>
      <dgm:spPr/>
      <dgm:t>
        <a:bodyPr/>
        <a:lstStyle/>
        <a:p>
          <a:endParaRPr lang="en-US"/>
        </a:p>
      </dgm:t>
    </dgm:pt>
    <dgm:pt modelId="{626FB5A2-B6B4-4CE8-83D6-68B3A242C274}" type="sibTrans" cxnId="{29B022EA-4449-402C-95E5-72DD8B2FDA4E}">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t>
        <a:bodyPr/>
        <a:lstStyle/>
        <a:p>
          <a:endParaRPr lang="en-US"/>
        </a:p>
      </dgm:t>
    </dgm:pt>
    <dgm:pt modelId="{73975821-3BFD-44B1-B1AC-3A6647066315}" type="pres">
      <dgm:prSet presAssocID="{8D0E0B1B-A8E3-4D1B-8E98-02E5D5877069}" presName="Name0" presStyleCnt="0">
        <dgm:presLayoutVars>
          <dgm:chMax val="7"/>
          <dgm:chPref val="7"/>
          <dgm:dir/>
        </dgm:presLayoutVars>
      </dgm:prSet>
      <dgm:spPr/>
    </dgm:pt>
    <dgm:pt modelId="{6E8DDCC3-671D-410E-8E8B-1AA88EFCD990}" type="pres">
      <dgm:prSet presAssocID="{8D0E0B1B-A8E3-4D1B-8E98-02E5D5877069}" presName="dot1" presStyleLbl="alignNode1" presStyleIdx="0" presStyleCnt="12"/>
      <dgm:spPr/>
    </dgm:pt>
    <dgm:pt modelId="{A0286DCC-8529-44F4-A7BC-B40EA4ED455A}" type="pres">
      <dgm:prSet presAssocID="{8D0E0B1B-A8E3-4D1B-8E98-02E5D5877069}" presName="dot2" presStyleLbl="alignNode1" presStyleIdx="1" presStyleCnt="12"/>
      <dgm:spPr/>
    </dgm:pt>
    <dgm:pt modelId="{A232843A-40D6-42FC-B1A7-E4B01DE62467}" type="pres">
      <dgm:prSet presAssocID="{8D0E0B1B-A8E3-4D1B-8E98-02E5D5877069}" presName="dot3" presStyleLbl="alignNode1" presStyleIdx="2" presStyleCnt="12"/>
      <dgm:spPr/>
    </dgm:pt>
    <dgm:pt modelId="{92D73CD4-84E6-4226-A9F2-835117872742}" type="pres">
      <dgm:prSet presAssocID="{8D0E0B1B-A8E3-4D1B-8E98-02E5D5877069}" presName="dot4" presStyleLbl="alignNode1" presStyleIdx="3" presStyleCnt="12"/>
      <dgm:spPr/>
    </dgm:pt>
    <dgm:pt modelId="{6D528310-5354-4511-AC95-BD9F0CFE1212}" type="pres">
      <dgm:prSet presAssocID="{8D0E0B1B-A8E3-4D1B-8E98-02E5D5877069}" presName="dot5" presStyleLbl="alignNode1" presStyleIdx="4" presStyleCnt="12"/>
      <dgm:spPr/>
    </dgm:pt>
    <dgm:pt modelId="{22EC92AF-7F3C-49F3-B6AB-B9AB6D03E33D}" type="pres">
      <dgm:prSet presAssocID="{8D0E0B1B-A8E3-4D1B-8E98-02E5D5877069}" presName="dotArrow1" presStyleLbl="alignNode1" presStyleIdx="5" presStyleCnt="12"/>
      <dgm:spPr/>
    </dgm:pt>
    <dgm:pt modelId="{BFD549D8-319B-4276-BD3E-608C90874604}" type="pres">
      <dgm:prSet presAssocID="{8D0E0B1B-A8E3-4D1B-8E98-02E5D5877069}" presName="dotArrow2" presStyleLbl="alignNode1" presStyleIdx="6" presStyleCnt="12"/>
      <dgm:spPr/>
    </dgm:pt>
    <dgm:pt modelId="{FA9BC438-91E4-4C75-AF82-5BC194578E89}" type="pres">
      <dgm:prSet presAssocID="{8D0E0B1B-A8E3-4D1B-8E98-02E5D5877069}" presName="dotArrow3" presStyleLbl="alignNode1" presStyleIdx="7" presStyleCnt="12"/>
      <dgm:spPr/>
    </dgm:pt>
    <dgm:pt modelId="{382D7FA9-47A9-4DB9-97FD-44D778AB7DE5}" type="pres">
      <dgm:prSet presAssocID="{8D0E0B1B-A8E3-4D1B-8E98-02E5D5877069}" presName="dotArrow4" presStyleLbl="alignNode1" presStyleIdx="8" presStyleCnt="12"/>
      <dgm:spPr/>
    </dgm:pt>
    <dgm:pt modelId="{01DADB4C-8F6C-4613-B28B-D80B9E15A701}" type="pres">
      <dgm:prSet presAssocID="{8D0E0B1B-A8E3-4D1B-8E98-02E5D5877069}" presName="dotArrow5" presStyleLbl="alignNode1" presStyleIdx="9" presStyleCnt="12"/>
      <dgm:spPr/>
    </dgm:pt>
    <dgm:pt modelId="{E3F87A4D-2554-4685-BF39-ABE72E368F34}" type="pres">
      <dgm:prSet presAssocID="{8D0E0B1B-A8E3-4D1B-8E98-02E5D5877069}" presName="dotArrow6" presStyleLbl="alignNode1" presStyleIdx="10" presStyleCnt="12"/>
      <dgm:spPr/>
    </dgm:pt>
    <dgm:pt modelId="{1ABB98C8-50F6-4EF0-8A73-68BF4179D6FA}" type="pres">
      <dgm:prSet presAssocID="{8D0E0B1B-A8E3-4D1B-8E98-02E5D5877069}" presName="dotArrow7" presStyleLbl="alignNode1" presStyleIdx="11" presStyleCnt="12"/>
      <dgm:spPr/>
    </dgm:pt>
    <dgm:pt modelId="{654A49EE-DCA5-4245-ADC1-042A41C0F460}" type="pres">
      <dgm:prSet presAssocID="{D0B1ED1A-0B2B-4048-AD42-CAEDB43D0B5D}" presName="parTx1" presStyleLbl="node1" presStyleIdx="0" presStyleCnt="3"/>
      <dgm:spPr/>
    </dgm:pt>
    <dgm:pt modelId="{BD44093A-5A35-4507-91F2-4C3533994896}" type="pres">
      <dgm:prSet presAssocID="{BFB02959-AE54-4FD1-9A1F-F41C279F317B}" presName="picture1" presStyleCnt="0"/>
      <dgm:spPr/>
    </dgm:pt>
    <dgm:pt modelId="{A6DCF168-B365-4E0A-9593-2912783A63F2}" type="pres">
      <dgm:prSet presAssocID="{BFB02959-AE54-4FD1-9A1F-F41C279F317B}" presName="imageRepeatNode" presStyleLbl="fgImgPlace1" presStyleIdx="0" presStyleCnt="3"/>
      <dgm:spPr/>
    </dgm:pt>
    <dgm:pt modelId="{4307EB31-DEDC-4814-AA89-EFB11C0ECAF5}" type="pres">
      <dgm:prSet presAssocID="{6F014D9F-8311-4BB2-98AA-1F9A8483A69A}" presName="parTx2" presStyleLbl="node1" presStyleIdx="1" presStyleCnt="3"/>
      <dgm:spPr/>
    </dgm:pt>
    <dgm:pt modelId="{5CB4E974-3D5F-4D50-A59B-74F28A1B0F37}" type="pres">
      <dgm:prSet presAssocID="{D3256702-9475-4F80-9F4D-655E917AF382}" presName="picture2" presStyleCnt="0"/>
      <dgm:spPr/>
    </dgm:pt>
    <dgm:pt modelId="{CF652A09-D5C8-4930-979E-416EF0BD1B69}" type="pres">
      <dgm:prSet presAssocID="{D3256702-9475-4F80-9F4D-655E917AF382}" presName="imageRepeatNode" presStyleLbl="fgImgPlace1" presStyleIdx="1" presStyleCnt="3"/>
      <dgm:spPr/>
    </dgm:pt>
    <dgm:pt modelId="{541BBEE4-09D9-4AB6-8298-33469EF5A8AE}" type="pres">
      <dgm:prSet presAssocID="{59739C3A-93C1-4FC6-A1FD-CE2CD517034C}" presName="parTx3" presStyleLbl="node1" presStyleIdx="2" presStyleCnt="3"/>
      <dgm:spPr/>
    </dgm:pt>
    <dgm:pt modelId="{EBAE81FF-C386-4819-8FF4-5B3FAE33F09C}" type="pres">
      <dgm:prSet presAssocID="{626FB5A2-B6B4-4CE8-83D6-68B3A242C274}" presName="picture3" presStyleCnt="0"/>
      <dgm:spPr/>
    </dgm:pt>
    <dgm:pt modelId="{9B9E478F-C1E7-4FA7-A1D2-6A83754E514A}" type="pres">
      <dgm:prSet presAssocID="{626FB5A2-B6B4-4CE8-83D6-68B3A242C274}" presName="imageRepeatNode" presStyleLbl="fgImgPlace1" presStyleIdx="2" presStyleCnt="3"/>
      <dgm:spPr/>
    </dgm:pt>
  </dgm:ptLst>
  <dgm:cxnLst>
    <dgm:cxn modelId="{EA2F7615-5373-4F98-9256-6935674266F8}" type="presOf" srcId="{59739C3A-93C1-4FC6-A1FD-CE2CD517034C}" destId="{541BBEE4-09D9-4AB6-8298-33469EF5A8AE}" srcOrd="0" destOrd="0" presId="urn:microsoft.com/office/officeart/2008/layout/AscendingPictureAccentProcess"/>
    <dgm:cxn modelId="{A6E87762-4492-4C39-B7A7-1E66DCAAEB54}" type="presOf" srcId="{BFB02959-AE54-4FD1-9A1F-F41C279F317B}" destId="{A6DCF168-B365-4E0A-9593-2912783A63F2}" srcOrd="0" destOrd="0" presId="urn:microsoft.com/office/officeart/2008/layout/AscendingPictureAccentProcess"/>
    <dgm:cxn modelId="{2374D162-54C0-4F66-956F-D9598D24C140}" type="presOf" srcId="{8D0E0B1B-A8E3-4D1B-8E98-02E5D5877069}" destId="{73975821-3BFD-44B1-B1AC-3A6647066315}" srcOrd="0" destOrd="0" presId="urn:microsoft.com/office/officeart/2008/layout/AscendingPictureAccentProcess"/>
    <dgm:cxn modelId="{A43D166F-9E2B-41A7-9DF6-95C81AFE3F69}" type="presOf" srcId="{D3256702-9475-4F80-9F4D-655E917AF382}" destId="{CF652A09-D5C8-4930-979E-416EF0BD1B69}" srcOrd="0" destOrd="0" presId="urn:microsoft.com/office/officeart/2008/layout/AscendingPictureAccentProcess"/>
    <dgm:cxn modelId="{D07BFC50-7C00-4135-8A23-E58BF45DF851}" srcId="{8D0E0B1B-A8E3-4D1B-8E98-02E5D5877069}" destId="{D0B1ED1A-0B2B-4048-AD42-CAEDB43D0B5D}" srcOrd="0" destOrd="0" parTransId="{9B7DA6B1-EF74-40FC-BAA0-BF6FC9E250B4}" sibTransId="{BFB02959-AE54-4FD1-9A1F-F41C279F317B}"/>
    <dgm:cxn modelId="{A92F1AA8-FA7A-4629-BB92-FEAEF908CC5D}" type="presOf" srcId="{D0B1ED1A-0B2B-4048-AD42-CAEDB43D0B5D}" destId="{654A49EE-DCA5-4245-ADC1-042A41C0F460}" srcOrd="0" destOrd="0" presId="urn:microsoft.com/office/officeart/2008/layout/AscendingPictureAccentProcess"/>
    <dgm:cxn modelId="{90347BC2-7518-442B-9907-3CBFD7A6F54E}" type="presOf" srcId="{626FB5A2-B6B4-4CE8-83D6-68B3A242C274}" destId="{9B9E478F-C1E7-4FA7-A1D2-6A83754E514A}" srcOrd="0" destOrd="0" presId="urn:microsoft.com/office/officeart/2008/layout/AscendingPictureAccentProcess"/>
    <dgm:cxn modelId="{5BC8EDCD-5ED7-4F33-926E-1B53C26877D9}" type="presOf" srcId="{6F014D9F-8311-4BB2-98AA-1F9A8483A69A}" destId="{4307EB31-DEDC-4814-AA89-EFB11C0ECAF5}" srcOrd="0" destOrd="0" presId="urn:microsoft.com/office/officeart/2008/layout/AscendingPictureAccentProcess"/>
    <dgm:cxn modelId="{29B022EA-4449-402C-95E5-72DD8B2FDA4E}" srcId="{8D0E0B1B-A8E3-4D1B-8E98-02E5D5877069}" destId="{59739C3A-93C1-4FC6-A1FD-CE2CD517034C}" srcOrd="2" destOrd="0" parTransId="{1DBCF4FF-D254-4733-A649-08CB5F5178A7}" sibTransId="{626FB5A2-B6B4-4CE8-83D6-68B3A242C274}"/>
    <dgm:cxn modelId="{C4C222EA-18B6-488C-9276-5E60C71F1371}" srcId="{8D0E0B1B-A8E3-4D1B-8E98-02E5D5877069}" destId="{6F014D9F-8311-4BB2-98AA-1F9A8483A69A}" srcOrd="1" destOrd="0" parTransId="{8F930800-3A64-4D46-A993-26AE54E43D1E}" sibTransId="{D3256702-9475-4F80-9F4D-655E917AF382}"/>
    <dgm:cxn modelId="{7E8496C3-F45A-4B1C-891A-A8E7362570B8}" type="presParOf" srcId="{73975821-3BFD-44B1-B1AC-3A6647066315}" destId="{6E8DDCC3-671D-410E-8E8B-1AA88EFCD990}" srcOrd="0" destOrd="0" presId="urn:microsoft.com/office/officeart/2008/layout/AscendingPictureAccentProcess"/>
    <dgm:cxn modelId="{9B3F0EB5-A826-4C5F-BC6E-990C4C8CD8B7}" type="presParOf" srcId="{73975821-3BFD-44B1-B1AC-3A6647066315}" destId="{A0286DCC-8529-44F4-A7BC-B40EA4ED455A}" srcOrd="1" destOrd="0" presId="urn:microsoft.com/office/officeart/2008/layout/AscendingPictureAccentProcess"/>
    <dgm:cxn modelId="{D66992BB-5271-4F12-B201-F7C44E15DFED}" type="presParOf" srcId="{73975821-3BFD-44B1-B1AC-3A6647066315}" destId="{A232843A-40D6-42FC-B1A7-E4B01DE62467}" srcOrd="2" destOrd="0" presId="urn:microsoft.com/office/officeart/2008/layout/AscendingPictureAccentProcess"/>
    <dgm:cxn modelId="{B38FB8C7-DCE6-4EE4-9BA8-6E37A8B98325}" type="presParOf" srcId="{73975821-3BFD-44B1-B1AC-3A6647066315}" destId="{92D73CD4-84E6-4226-A9F2-835117872742}" srcOrd="3" destOrd="0" presId="urn:microsoft.com/office/officeart/2008/layout/AscendingPictureAccentProcess"/>
    <dgm:cxn modelId="{B62D8DA8-1C5B-4DCE-8F41-BBEAA62F8853}" type="presParOf" srcId="{73975821-3BFD-44B1-B1AC-3A6647066315}" destId="{6D528310-5354-4511-AC95-BD9F0CFE1212}" srcOrd="4" destOrd="0" presId="urn:microsoft.com/office/officeart/2008/layout/AscendingPictureAccentProcess"/>
    <dgm:cxn modelId="{A8B8B19E-E6ED-44D9-A1A8-D40843587EB8}" type="presParOf" srcId="{73975821-3BFD-44B1-B1AC-3A6647066315}" destId="{22EC92AF-7F3C-49F3-B6AB-B9AB6D03E33D}" srcOrd="5" destOrd="0" presId="urn:microsoft.com/office/officeart/2008/layout/AscendingPictureAccentProcess"/>
    <dgm:cxn modelId="{F03AAB8C-9F15-4547-93A4-59C58451AD93}" type="presParOf" srcId="{73975821-3BFD-44B1-B1AC-3A6647066315}" destId="{BFD549D8-319B-4276-BD3E-608C90874604}" srcOrd="6" destOrd="0" presId="urn:microsoft.com/office/officeart/2008/layout/AscendingPictureAccentProcess"/>
    <dgm:cxn modelId="{2792DB39-646C-46A1-8688-D2123A2D231A}" type="presParOf" srcId="{73975821-3BFD-44B1-B1AC-3A6647066315}" destId="{FA9BC438-91E4-4C75-AF82-5BC194578E89}" srcOrd="7" destOrd="0" presId="urn:microsoft.com/office/officeart/2008/layout/AscendingPictureAccentProcess"/>
    <dgm:cxn modelId="{F53DB33E-52D0-46AD-95BA-55C41C65F5D9}" type="presParOf" srcId="{73975821-3BFD-44B1-B1AC-3A6647066315}" destId="{382D7FA9-47A9-4DB9-97FD-44D778AB7DE5}" srcOrd="8" destOrd="0" presId="urn:microsoft.com/office/officeart/2008/layout/AscendingPictureAccentProcess"/>
    <dgm:cxn modelId="{1E907274-EE66-4094-8214-922123A4AC11}" type="presParOf" srcId="{73975821-3BFD-44B1-B1AC-3A6647066315}" destId="{01DADB4C-8F6C-4613-B28B-D80B9E15A701}" srcOrd="9" destOrd="0" presId="urn:microsoft.com/office/officeart/2008/layout/AscendingPictureAccentProcess"/>
    <dgm:cxn modelId="{C8F24257-F86D-4591-8437-372EBB632145}" type="presParOf" srcId="{73975821-3BFD-44B1-B1AC-3A6647066315}" destId="{E3F87A4D-2554-4685-BF39-ABE72E368F34}" srcOrd="10" destOrd="0" presId="urn:microsoft.com/office/officeart/2008/layout/AscendingPictureAccentProcess"/>
    <dgm:cxn modelId="{118AB252-3A35-4505-8715-584FDEFFD17D}" type="presParOf" srcId="{73975821-3BFD-44B1-B1AC-3A6647066315}" destId="{1ABB98C8-50F6-4EF0-8A73-68BF4179D6FA}" srcOrd="11" destOrd="0" presId="urn:microsoft.com/office/officeart/2008/layout/AscendingPictureAccentProcess"/>
    <dgm:cxn modelId="{2F389CE0-5522-470C-906F-DB51943DFD46}" type="presParOf" srcId="{73975821-3BFD-44B1-B1AC-3A6647066315}" destId="{654A49EE-DCA5-4245-ADC1-042A41C0F460}" srcOrd="12" destOrd="0" presId="urn:microsoft.com/office/officeart/2008/layout/AscendingPictureAccentProcess"/>
    <dgm:cxn modelId="{1AA83CAF-67F8-4B85-AB95-1D925A99606C}" type="presParOf" srcId="{73975821-3BFD-44B1-B1AC-3A6647066315}" destId="{BD44093A-5A35-4507-91F2-4C3533994896}" srcOrd="13" destOrd="0" presId="urn:microsoft.com/office/officeart/2008/layout/AscendingPictureAccentProcess"/>
    <dgm:cxn modelId="{E9B322F7-78C1-49A6-A6D9-B996312892FA}" type="presParOf" srcId="{BD44093A-5A35-4507-91F2-4C3533994896}" destId="{A6DCF168-B365-4E0A-9593-2912783A63F2}" srcOrd="0" destOrd="0" presId="urn:microsoft.com/office/officeart/2008/layout/AscendingPictureAccentProcess"/>
    <dgm:cxn modelId="{1A973FE4-0873-4535-8083-D9C91D59D30E}" type="presParOf" srcId="{73975821-3BFD-44B1-B1AC-3A6647066315}" destId="{4307EB31-DEDC-4814-AA89-EFB11C0ECAF5}" srcOrd="14" destOrd="0" presId="urn:microsoft.com/office/officeart/2008/layout/AscendingPictureAccentProcess"/>
    <dgm:cxn modelId="{90AD0300-B9E7-40A7-88E0-15D9E4CD1938}" type="presParOf" srcId="{73975821-3BFD-44B1-B1AC-3A6647066315}" destId="{5CB4E974-3D5F-4D50-A59B-74F28A1B0F37}" srcOrd="15" destOrd="0" presId="urn:microsoft.com/office/officeart/2008/layout/AscendingPictureAccentProcess"/>
    <dgm:cxn modelId="{1F557E84-C201-4CD3-9277-9DE6D3B6BC1D}" type="presParOf" srcId="{5CB4E974-3D5F-4D50-A59B-74F28A1B0F37}" destId="{CF652A09-D5C8-4930-979E-416EF0BD1B69}" srcOrd="0" destOrd="0" presId="urn:microsoft.com/office/officeart/2008/layout/AscendingPictureAccentProcess"/>
    <dgm:cxn modelId="{89026072-974A-46C4-8BA0-86119688C23F}" type="presParOf" srcId="{73975821-3BFD-44B1-B1AC-3A6647066315}" destId="{541BBEE4-09D9-4AB6-8298-33469EF5A8AE}" srcOrd="16" destOrd="0" presId="urn:microsoft.com/office/officeart/2008/layout/AscendingPictureAccentProcess"/>
    <dgm:cxn modelId="{2FC7F01F-965E-4A7D-B005-B2C5AB310FE1}" type="presParOf" srcId="{73975821-3BFD-44B1-B1AC-3A6647066315}" destId="{EBAE81FF-C386-4819-8FF4-5B3FAE33F09C}" srcOrd="17" destOrd="0" presId="urn:microsoft.com/office/officeart/2008/layout/AscendingPictureAccentProcess"/>
    <dgm:cxn modelId="{10F29997-82C1-45FB-8C65-3EB76647C63C}" type="presParOf" srcId="{EBAE81FF-C386-4819-8FF4-5B3FAE33F09C}" destId="{9B9E478F-C1E7-4FA7-A1D2-6A83754E514A}"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A10C61-3E85-4C99-82F5-E2F876ABA23A}" type="doc">
      <dgm:prSet loTypeId="urn:microsoft.com/office/officeart/2016/7/layout/BasicTimeline" loCatId="process" qsTypeId="urn:microsoft.com/office/officeart/2005/8/quickstyle/simple1" qsCatId="simple" csTypeId="urn:microsoft.com/office/officeart/2005/8/colors/colorful5" csCatId="colorful" phldr="1"/>
      <dgm:spPr/>
      <dgm:t>
        <a:bodyPr/>
        <a:lstStyle/>
        <a:p>
          <a:endParaRPr lang="en-US"/>
        </a:p>
      </dgm:t>
    </dgm:pt>
    <dgm:pt modelId="{C6B5C3E2-1334-4E34-896C-1763B58B2FF0}">
      <dgm:prSet custT="1"/>
      <dgm:spPr/>
      <dgm:t>
        <a:bodyPr/>
        <a:lstStyle/>
        <a:p>
          <a:pPr>
            <a:defRPr b="1"/>
          </a:pPr>
          <a:r>
            <a:rPr lang="en-US" sz="2000"/>
            <a:t>December</a:t>
          </a:r>
        </a:p>
      </dgm:t>
    </dgm:pt>
    <dgm:pt modelId="{6C436DC7-F040-4BBF-84B8-08443A56E732}" type="parTrans" cxnId="{00E56DE7-7CEE-4E52-AD4E-EC19398A8AC3}">
      <dgm:prSet/>
      <dgm:spPr/>
      <dgm:t>
        <a:bodyPr/>
        <a:lstStyle/>
        <a:p>
          <a:endParaRPr lang="en-US" sz="2000"/>
        </a:p>
      </dgm:t>
    </dgm:pt>
    <dgm:pt modelId="{B1698AA9-1B70-439F-8CC4-BA2863505B9F}" type="sibTrans" cxnId="{00E56DE7-7CEE-4E52-AD4E-EC19398A8AC3}">
      <dgm:prSet/>
      <dgm:spPr/>
      <dgm:t>
        <a:bodyPr/>
        <a:lstStyle/>
        <a:p>
          <a:endParaRPr lang="en-US" sz="2000"/>
        </a:p>
      </dgm:t>
    </dgm:pt>
    <dgm:pt modelId="{3F1A4BDA-683F-4CCD-9236-EE6663744B68}">
      <dgm:prSet custT="1"/>
      <dgm:spPr/>
      <dgm:t>
        <a:bodyPr/>
        <a:lstStyle/>
        <a:p>
          <a:pPr algn="ctr"/>
          <a:r>
            <a:rPr lang="en-US" sz="2000" dirty="0">
              <a:latin typeface="Calibri" panose="020F0502020204030204" pitchFamily="34" charset="0"/>
              <a:cs typeface="Calibri" panose="020F0502020204030204" pitchFamily="34" charset="0"/>
            </a:rPr>
            <a:t>Kickoff and Preparation</a:t>
          </a:r>
        </a:p>
      </dgm:t>
    </dgm:pt>
    <dgm:pt modelId="{63D51A50-072C-472D-9AF2-7C6984A5408C}" type="parTrans" cxnId="{6A0F40D9-4F45-4132-8682-9306F9A77219}">
      <dgm:prSet/>
      <dgm:spPr/>
      <dgm:t>
        <a:bodyPr/>
        <a:lstStyle/>
        <a:p>
          <a:endParaRPr lang="en-US" sz="2000"/>
        </a:p>
      </dgm:t>
    </dgm:pt>
    <dgm:pt modelId="{0681B85D-3D82-4F8F-BA2B-88C07ACBDFD3}" type="sibTrans" cxnId="{6A0F40D9-4F45-4132-8682-9306F9A77219}">
      <dgm:prSet/>
      <dgm:spPr/>
      <dgm:t>
        <a:bodyPr/>
        <a:lstStyle/>
        <a:p>
          <a:endParaRPr lang="en-US" sz="2000"/>
        </a:p>
      </dgm:t>
    </dgm:pt>
    <dgm:pt modelId="{4795F161-2B9F-4BF6-B79E-74F76583117F}">
      <dgm:prSet custT="1"/>
      <dgm:spPr/>
      <dgm:t>
        <a:bodyPr/>
        <a:lstStyle/>
        <a:p>
          <a:pPr>
            <a:defRPr b="1"/>
          </a:pPr>
          <a:r>
            <a:rPr lang="en-US" sz="2000"/>
            <a:t>Late January</a:t>
          </a:r>
        </a:p>
      </dgm:t>
    </dgm:pt>
    <dgm:pt modelId="{14CC8627-606B-45DF-A2DC-CAAE50B03898}" type="parTrans" cxnId="{EE5182AC-8FBC-401C-A74B-80402D26272A}">
      <dgm:prSet/>
      <dgm:spPr/>
      <dgm:t>
        <a:bodyPr/>
        <a:lstStyle/>
        <a:p>
          <a:endParaRPr lang="en-US" sz="2000"/>
        </a:p>
      </dgm:t>
    </dgm:pt>
    <dgm:pt modelId="{ADC9B81C-673D-418B-A2E5-9E2C90675B26}" type="sibTrans" cxnId="{EE5182AC-8FBC-401C-A74B-80402D26272A}">
      <dgm:prSet/>
      <dgm:spPr/>
      <dgm:t>
        <a:bodyPr/>
        <a:lstStyle/>
        <a:p>
          <a:endParaRPr lang="en-US" sz="2000"/>
        </a:p>
      </dgm:t>
    </dgm:pt>
    <dgm:pt modelId="{26C07871-0956-4B6F-BDFA-2A8C77661DA9}">
      <dgm:prSet custT="1"/>
      <dgm:spPr/>
      <dgm:t>
        <a:bodyPr/>
        <a:lstStyle/>
        <a:p>
          <a:pPr algn="ctr"/>
          <a:r>
            <a:rPr lang="en-US" sz="2000" dirty="0"/>
            <a:t>Train the Trainer Event</a:t>
          </a:r>
        </a:p>
      </dgm:t>
    </dgm:pt>
    <dgm:pt modelId="{D7AD5042-9961-401F-80BB-B3F15F94676F}" type="parTrans" cxnId="{DAD6F998-3D0A-4E6C-8409-32BA11AD1C84}">
      <dgm:prSet/>
      <dgm:spPr/>
      <dgm:t>
        <a:bodyPr/>
        <a:lstStyle/>
        <a:p>
          <a:endParaRPr lang="en-US" sz="2000"/>
        </a:p>
      </dgm:t>
    </dgm:pt>
    <dgm:pt modelId="{FFFED9C2-660B-4C03-9E8B-692C32711B5B}" type="sibTrans" cxnId="{DAD6F998-3D0A-4E6C-8409-32BA11AD1C84}">
      <dgm:prSet/>
      <dgm:spPr/>
      <dgm:t>
        <a:bodyPr/>
        <a:lstStyle/>
        <a:p>
          <a:endParaRPr lang="en-US" sz="2000"/>
        </a:p>
      </dgm:t>
    </dgm:pt>
    <dgm:pt modelId="{01201319-FDB5-498B-93A6-FF74600811AD}">
      <dgm:prSet custT="1"/>
      <dgm:spPr/>
      <dgm:t>
        <a:bodyPr/>
        <a:lstStyle/>
        <a:p>
          <a:pPr>
            <a:defRPr b="1"/>
          </a:pPr>
          <a:r>
            <a:rPr lang="en-US" sz="2000"/>
            <a:t>Feb.–Mar.</a:t>
          </a:r>
        </a:p>
      </dgm:t>
    </dgm:pt>
    <dgm:pt modelId="{B4B76970-26CB-492C-9806-01250B2B757D}" type="parTrans" cxnId="{30784CA1-46A1-47DB-9B94-7A1CBAEB23A6}">
      <dgm:prSet/>
      <dgm:spPr/>
      <dgm:t>
        <a:bodyPr/>
        <a:lstStyle/>
        <a:p>
          <a:endParaRPr lang="en-US" sz="2000"/>
        </a:p>
      </dgm:t>
    </dgm:pt>
    <dgm:pt modelId="{AF5F1C6E-92AF-469F-9880-6AF77A7DD9D6}" type="sibTrans" cxnId="{30784CA1-46A1-47DB-9B94-7A1CBAEB23A6}">
      <dgm:prSet/>
      <dgm:spPr/>
      <dgm:t>
        <a:bodyPr/>
        <a:lstStyle/>
        <a:p>
          <a:endParaRPr lang="en-US" sz="2000"/>
        </a:p>
      </dgm:t>
    </dgm:pt>
    <dgm:pt modelId="{95DB994A-A9DD-4A7A-8691-8950333E0614}">
      <dgm:prSet custT="1"/>
      <dgm:spPr/>
      <dgm:t>
        <a:bodyPr/>
        <a:lstStyle/>
        <a:p>
          <a:pPr algn="ctr"/>
          <a:r>
            <a:rPr lang="en-US" sz="2000" dirty="0"/>
            <a:t>Consortium planning to code courses and programs</a:t>
          </a:r>
        </a:p>
      </dgm:t>
    </dgm:pt>
    <dgm:pt modelId="{CD63A861-423D-4F91-9E67-F59AFEAADEE9}" type="parTrans" cxnId="{ABB6B8C9-1611-48FE-B822-F2586FB93266}">
      <dgm:prSet/>
      <dgm:spPr/>
      <dgm:t>
        <a:bodyPr/>
        <a:lstStyle/>
        <a:p>
          <a:endParaRPr lang="en-US" sz="2000"/>
        </a:p>
      </dgm:t>
    </dgm:pt>
    <dgm:pt modelId="{7F10A78B-26B0-4EDD-86A7-31A0125CFFF5}" type="sibTrans" cxnId="{ABB6B8C9-1611-48FE-B822-F2586FB93266}">
      <dgm:prSet/>
      <dgm:spPr/>
      <dgm:t>
        <a:bodyPr/>
        <a:lstStyle/>
        <a:p>
          <a:endParaRPr lang="en-US" sz="2000"/>
        </a:p>
      </dgm:t>
    </dgm:pt>
    <dgm:pt modelId="{F04A50FB-42AF-4514-98BF-37EAD646C00A}">
      <dgm:prSet custT="1"/>
      <dgm:spPr/>
      <dgm:t>
        <a:bodyPr/>
        <a:lstStyle/>
        <a:p>
          <a:pPr>
            <a:defRPr b="1"/>
          </a:pPr>
          <a:r>
            <a:rPr lang="en-US" sz="2000"/>
            <a:t>March</a:t>
          </a:r>
        </a:p>
      </dgm:t>
    </dgm:pt>
    <dgm:pt modelId="{54412EEE-AD69-4371-BD46-C5C66BD65B22}" type="parTrans" cxnId="{90D0CE4E-16D4-4CB4-B045-9EED4BE3B613}">
      <dgm:prSet/>
      <dgm:spPr/>
      <dgm:t>
        <a:bodyPr/>
        <a:lstStyle/>
        <a:p>
          <a:endParaRPr lang="en-US" sz="2000"/>
        </a:p>
      </dgm:t>
    </dgm:pt>
    <dgm:pt modelId="{54FA0D21-E0D5-4C39-984F-E6822462E64A}" type="sibTrans" cxnId="{90D0CE4E-16D4-4CB4-B045-9EED4BE3B613}">
      <dgm:prSet/>
      <dgm:spPr/>
      <dgm:t>
        <a:bodyPr/>
        <a:lstStyle/>
        <a:p>
          <a:endParaRPr lang="en-US" sz="2000"/>
        </a:p>
      </dgm:t>
    </dgm:pt>
    <dgm:pt modelId="{635E146D-437F-40CE-8D6C-CE544FD6B601}">
      <dgm:prSet custT="1"/>
      <dgm:spPr/>
      <dgm:t>
        <a:bodyPr/>
        <a:lstStyle/>
        <a:p>
          <a:pPr algn="ctr"/>
          <a:r>
            <a:rPr lang="en-US" sz="2000" dirty="0"/>
            <a:t>Aggregate course and program information</a:t>
          </a:r>
        </a:p>
      </dgm:t>
    </dgm:pt>
    <dgm:pt modelId="{C670DE5A-2AEF-4AD0-9DD4-6CCCE7181E3E}" type="parTrans" cxnId="{F5CDB0A9-1D6D-482F-90A1-A48DD2552A97}">
      <dgm:prSet/>
      <dgm:spPr/>
      <dgm:t>
        <a:bodyPr/>
        <a:lstStyle/>
        <a:p>
          <a:endParaRPr lang="en-US" sz="2000"/>
        </a:p>
      </dgm:t>
    </dgm:pt>
    <dgm:pt modelId="{0951CECE-96E3-4E13-9417-D403CB70454F}" type="sibTrans" cxnId="{F5CDB0A9-1D6D-482F-90A1-A48DD2552A97}">
      <dgm:prSet/>
      <dgm:spPr/>
      <dgm:t>
        <a:bodyPr/>
        <a:lstStyle/>
        <a:p>
          <a:endParaRPr lang="en-US" sz="2000"/>
        </a:p>
      </dgm:t>
    </dgm:pt>
    <dgm:pt modelId="{B5CC3433-3663-4523-91DE-358D14B8CF51}" type="pres">
      <dgm:prSet presAssocID="{49A10C61-3E85-4C99-82F5-E2F876ABA23A}" presName="root" presStyleCnt="0">
        <dgm:presLayoutVars>
          <dgm:chMax/>
          <dgm:chPref/>
          <dgm:animLvl val="lvl"/>
        </dgm:presLayoutVars>
      </dgm:prSet>
      <dgm:spPr/>
    </dgm:pt>
    <dgm:pt modelId="{333D9122-21DA-4AA7-A0A6-3A292E620C51}" type="pres">
      <dgm:prSet presAssocID="{49A10C61-3E85-4C99-82F5-E2F876ABA23A}" presName="divider" presStyleLbl="fgAccFollowNode1" presStyleIdx="0" presStyleCnt="1" custLinFactNeighborY="-94956"/>
      <dgm:spPr>
        <a:solidFill>
          <a:schemeClr val="accent5">
            <a:tint val="40000"/>
            <a:alpha val="90000"/>
            <a:hueOff val="0"/>
            <a:satOff val="0"/>
            <a:lumOff val="0"/>
            <a:alphaOff val="0"/>
          </a:schemeClr>
        </a:solidFill>
        <a:ln w="38100" cap="rnd" cmpd="sng" algn="ctr">
          <a:solidFill>
            <a:schemeClr val="accent5">
              <a:tint val="40000"/>
              <a:alpha val="90000"/>
              <a:hueOff val="0"/>
              <a:satOff val="0"/>
              <a:lumOff val="0"/>
              <a:alphaOff val="0"/>
            </a:schemeClr>
          </a:solidFill>
          <a:prstDash val="solid"/>
          <a:tailEnd type="triangle" w="lg" len="lg"/>
        </a:ln>
        <a:effectLst/>
      </dgm:spPr>
    </dgm:pt>
    <dgm:pt modelId="{365FC529-9273-48C8-B43E-E1F4A84B6685}" type="pres">
      <dgm:prSet presAssocID="{49A10C61-3E85-4C99-82F5-E2F876ABA23A}" presName="nodes" presStyleCnt="0">
        <dgm:presLayoutVars>
          <dgm:chMax/>
          <dgm:chPref/>
          <dgm:animLvl val="lvl"/>
        </dgm:presLayoutVars>
      </dgm:prSet>
      <dgm:spPr/>
    </dgm:pt>
    <dgm:pt modelId="{173057CA-4F12-43BA-BF66-EFBC0C921040}" type="pres">
      <dgm:prSet presAssocID="{C6B5C3E2-1334-4E34-896C-1763B58B2FF0}" presName="composite" presStyleCnt="0"/>
      <dgm:spPr/>
    </dgm:pt>
    <dgm:pt modelId="{78C94E5D-6A91-42C2-B0A2-B9056066F562}" type="pres">
      <dgm:prSet presAssocID="{C6B5C3E2-1334-4E34-896C-1763B58B2FF0}" presName="L1TextContainer" presStyleLbl="revTx" presStyleIdx="0" presStyleCnt="4">
        <dgm:presLayoutVars>
          <dgm:chMax val="1"/>
          <dgm:chPref val="1"/>
          <dgm:bulletEnabled val="1"/>
        </dgm:presLayoutVars>
      </dgm:prSet>
      <dgm:spPr/>
    </dgm:pt>
    <dgm:pt modelId="{D5D41E95-5BC5-4E2E-BAED-A101DFBE93D3}" type="pres">
      <dgm:prSet presAssocID="{C6B5C3E2-1334-4E34-896C-1763B58B2FF0}" presName="L2TextContainerWrapper" presStyleCnt="0">
        <dgm:presLayoutVars>
          <dgm:chMax val="0"/>
          <dgm:chPref val="0"/>
          <dgm:bulletEnabled val="1"/>
        </dgm:presLayoutVars>
      </dgm:prSet>
      <dgm:spPr/>
    </dgm:pt>
    <dgm:pt modelId="{95AFF303-0019-4CC6-B959-2D4998014247}" type="pres">
      <dgm:prSet presAssocID="{C6B5C3E2-1334-4E34-896C-1763B58B2FF0}" presName="L2TextContainer" presStyleLbl="bgAcc1" presStyleIdx="0" presStyleCnt="4"/>
      <dgm:spPr/>
    </dgm:pt>
    <dgm:pt modelId="{36E5C5BB-ACE5-4B0B-8D94-635733B9381D}" type="pres">
      <dgm:prSet presAssocID="{C6B5C3E2-1334-4E34-896C-1763B58B2FF0}" presName="FlexibleEmptyPlaceHolder" presStyleCnt="0"/>
      <dgm:spPr/>
    </dgm:pt>
    <dgm:pt modelId="{5110A2FB-B132-45D0-AAD9-4642F0C1C6E8}" type="pres">
      <dgm:prSet presAssocID="{C6B5C3E2-1334-4E34-896C-1763B58B2FF0}" presName="ConnectLine" presStyleLbl="sibTrans1D1" presStyleIdx="0" presStyleCnt="4"/>
      <dgm:spPr>
        <a:noFill/>
        <a:ln w="19050" cap="rnd" cmpd="sng" algn="ctr">
          <a:solidFill>
            <a:schemeClr val="accent5">
              <a:hueOff val="0"/>
              <a:satOff val="0"/>
              <a:lumOff val="0"/>
              <a:alphaOff val="0"/>
            </a:schemeClr>
          </a:solidFill>
          <a:prstDash val="dash"/>
        </a:ln>
        <a:effectLst/>
      </dgm:spPr>
    </dgm:pt>
    <dgm:pt modelId="{4B12ED8E-296F-47C0-BF44-20C4BB470EA3}" type="pres">
      <dgm:prSet presAssocID="{C6B5C3E2-1334-4E34-896C-1763B58B2FF0}" presName="ConnectorPoint" presStyleLbl="alignNode1" presStyleIdx="0" presStyleCnt="4"/>
      <dgm:spPr/>
    </dgm:pt>
    <dgm:pt modelId="{C201A0CC-F0EB-49BE-98EC-DA3FB73E52E0}" type="pres">
      <dgm:prSet presAssocID="{C6B5C3E2-1334-4E34-896C-1763B58B2FF0}" presName="EmptyPlaceHolder" presStyleCnt="0"/>
      <dgm:spPr/>
    </dgm:pt>
    <dgm:pt modelId="{8E014A88-5676-4F30-A24C-E8196E2B5707}" type="pres">
      <dgm:prSet presAssocID="{B1698AA9-1B70-439F-8CC4-BA2863505B9F}" presName="spaceBetweenRectangles" presStyleCnt="0"/>
      <dgm:spPr/>
    </dgm:pt>
    <dgm:pt modelId="{8FD9F703-33E4-4DC8-87B7-CEF4702423C1}" type="pres">
      <dgm:prSet presAssocID="{4795F161-2B9F-4BF6-B79E-74F76583117F}" presName="composite" presStyleCnt="0"/>
      <dgm:spPr/>
    </dgm:pt>
    <dgm:pt modelId="{8E43A66D-5614-40B5-B1DC-4D865993C708}" type="pres">
      <dgm:prSet presAssocID="{4795F161-2B9F-4BF6-B79E-74F76583117F}" presName="L1TextContainer" presStyleLbl="revTx" presStyleIdx="1" presStyleCnt="4">
        <dgm:presLayoutVars>
          <dgm:chMax val="1"/>
          <dgm:chPref val="1"/>
          <dgm:bulletEnabled val="1"/>
        </dgm:presLayoutVars>
      </dgm:prSet>
      <dgm:spPr/>
    </dgm:pt>
    <dgm:pt modelId="{121FEAB4-B5E0-45C3-9BFF-66A63F4CEC0B}" type="pres">
      <dgm:prSet presAssocID="{4795F161-2B9F-4BF6-B79E-74F76583117F}" presName="L2TextContainerWrapper" presStyleCnt="0">
        <dgm:presLayoutVars>
          <dgm:chMax val="0"/>
          <dgm:chPref val="0"/>
          <dgm:bulletEnabled val="1"/>
        </dgm:presLayoutVars>
      </dgm:prSet>
      <dgm:spPr/>
    </dgm:pt>
    <dgm:pt modelId="{A4DC5860-17BE-4271-BB5C-74E57D11CC0C}" type="pres">
      <dgm:prSet presAssocID="{4795F161-2B9F-4BF6-B79E-74F76583117F}" presName="L2TextContainer" presStyleLbl="bgAcc1" presStyleIdx="1" presStyleCnt="4" custScaleY="122409" custLinFactNeighborX="-208" custLinFactNeighborY="-70586"/>
      <dgm:spPr/>
    </dgm:pt>
    <dgm:pt modelId="{B3103BCB-27C2-400E-97B3-FD27001F9EF6}" type="pres">
      <dgm:prSet presAssocID="{4795F161-2B9F-4BF6-B79E-74F76583117F}" presName="FlexibleEmptyPlaceHolder" presStyleCnt="0"/>
      <dgm:spPr/>
    </dgm:pt>
    <dgm:pt modelId="{091ABC75-0D45-4FC5-A153-386E9BCDF8DF}" type="pres">
      <dgm:prSet presAssocID="{4795F161-2B9F-4BF6-B79E-74F76583117F}" presName="ConnectLine" presStyleLbl="sibTrans1D1" presStyleIdx="1" presStyleCnt="4" custLinFactNeighborX="0" custLinFactNeighborY="-48846"/>
      <dgm:spPr>
        <a:noFill/>
        <a:ln w="19050" cap="rnd" cmpd="sng" algn="ctr">
          <a:solidFill>
            <a:schemeClr val="accent5">
              <a:hueOff val="2079079"/>
              <a:satOff val="-1338"/>
              <a:lumOff val="915"/>
              <a:alphaOff val="0"/>
            </a:schemeClr>
          </a:solidFill>
          <a:prstDash val="dash"/>
        </a:ln>
        <a:effectLst/>
      </dgm:spPr>
    </dgm:pt>
    <dgm:pt modelId="{B4BDBA52-F326-4AB3-A6C4-B739E4F3D2F5}" type="pres">
      <dgm:prSet presAssocID="{4795F161-2B9F-4BF6-B79E-74F76583117F}" presName="ConnectorPoint" presStyleLbl="alignNode1" presStyleIdx="1" presStyleCnt="4" custLinFactY="-400000" custLinFactNeighborY="-452604"/>
      <dgm:spPr/>
    </dgm:pt>
    <dgm:pt modelId="{235DB54F-DDC3-4E15-A88B-B9BC820ED251}" type="pres">
      <dgm:prSet presAssocID="{4795F161-2B9F-4BF6-B79E-74F76583117F}" presName="EmptyPlaceHolder" presStyleCnt="0"/>
      <dgm:spPr/>
    </dgm:pt>
    <dgm:pt modelId="{05186AA9-5E5A-404C-8AD6-620E46C63048}" type="pres">
      <dgm:prSet presAssocID="{ADC9B81C-673D-418B-A2E5-9E2C90675B26}" presName="spaceBetweenRectangles" presStyleCnt="0"/>
      <dgm:spPr/>
    </dgm:pt>
    <dgm:pt modelId="{953332DE-883C-411F-A45F-675341952FA2}" type="pres">
      <dgm:prSet presAssocID="{01201319-FDB5-498B-93A6-FF74600811AD}" presName="composite" presStyleCnt="0"/>
      <dgm:spPr/>
    </dgm:pt>
    <dgm:pt modelId="{F3F0C02D-023E-42BA-8EFE-23D8A52FFD30}" type="pres">
      <dgm:prSet presAssocID="{01201319-FDB5-498B-93A6-FF74600811AD}" presName="L1TextContainer" presStyleLbl="revTx" presStyleIdx="2" presStyleCnt="4">
        <dgm:presLayoutVars>
          <dgm:chMax val="1"/>
          <dgm:chPref val="1"/>
          <dgm:bulletEnabled val="1"/>
        </dgm:presLayoutVars>
      </dgm:prSet>
      <dgm:spPr/>
    </dgm:pt>
    <dgm:pt modelId="{C06F2356-9DB5-492E-BD28-B3C3E1F3BE38}" type="pres">
      <dgm:prSet presAssocID="{01201319-FDB5-498B-93A6-FF74600811AD}" presName="L2TextContainerWrapper" presStyleCnt="0">
        <dgm:presLayoutVars>
          <dgm:chMax val="0"/>
          <dgm:chPref val="0"/>
          <dgm:bulletEnabled val="1"/>
        </dgm:presLayoutVars>
      </dgm:prSet>
      <dgm:spPr/>
    </dgm:pt>
    <dgm:pt modelId="{7CC689F0-3A68-42FE-812C-CC25B3D1C0E4}" type="pres">
      <dgm:prSet presAssocID="{01201319-FDB5-498B-93A6-FF74600811AD}" presName="L2TextContainer" presStyleLbl="bgAcc1" presStyleIdx="2" presStyleCnt="4"/>
      <dgm:spPr/>
    </dgm:pt>
    <dgm:pt modelId="{92DCB953-1AE8-4E46-A95D-9C5423EA418D}" type="pres">
      <dgm:prSet presAssocID="{01201319-FDB5-498B-93A6-FF74600811AD}" presName="FlexibleEmptyPlaceHolder" presStyleCnt="0"/>
      <dgm:spPr/>
    </dgm:pt>
    <dgm:pt modelId="{8E99AF62-7ADA-43E9-AA24-ED08A6909098}" type="pres">
      <dgm:prSet presAssocID="{01201319-FDB5-498B-93A6-FF74600811AD}" presName="ConnectLine" presStyleLbl="sibTrans1D1" presStyleIdx="2" presStyleCnt="4"/>
      <dgm:spPr>
        <a:noFill/>
        <a:ln w="19050" cap="rnd" cmpd="sng" algn="ctr">
          <a:solidFill>
            <a:schemeClr val="accent5">
              <a:hueOff val="4158159"/>
              <a:satOff val="-2675"/>
              <a:lumOff val="1829"/>
              <a:alphaOff val="0"/>
            </a:schemeClr>
          </a:solidFill>
          <a:prstDash val="dash"/>
        </a:ln>
        <a:effectLst/>
      </dgm:spPr>
    </dgm:pt>
    <dgm:pt modelId="{61B174E7-F526-47D9-918A-80A5B3CBF52B}" type="pres">
      <dgm:prSet presAssocID="{01201319-FDB5-498B-93A6-FF74600811AD}" presName="ConnectorPoint" presStyleLbl="alignNode1" presStyleIdx="2" presStyleCnt="4"/>
      <dgm:spPr/>
    </dgm:pt>
    <dgm:pt modelId="{10720F79-5148-4B94-BEF5-386C3F8C8FFA}" type="pres">
      <dgm:prSet presAssocID="{01201319-FDB5-498B-93A6-FF74600811AD}" presName="EmptyPlaceHolder" presStyleCnt="0"/>
      <dgm:spPr/>
    </dgm:pt>
    <dgm:pt modelId="{392D266C-EF38-4C69-AA49-469E02993483}" type="pres">
      <dgm:prSet presAssocID="{AF5F1C6E-92AF-469F-9880-6AF77A7DD9D6}" presName="spaceBetweenRectangles" presStyleCnt="0"/>
      <dgm:spPr/>
    </dgm:pt>
    <dgm:pt modelId="{0904E7D0-3934-4ED4-A309-4D1B13216054}" type="pres">
      <dgm:prSet presAssocID="{F04A50FB-42AF-4514-98BF-37EAD646C00A}" presName="composite" presStyleCnt="0"/>
      <dgm:spPr/>
    </dgm:pt>
    <dgm:pt modelId="{A99F3688-18A7-4028-BA7D-BFBAD477FFE3}" type="pres">
      <dgm:prSet presAssocID="{F04A50FB-42AF-4514-98BF-37EAD646C00A}" presName="L1TextContainer" presStyleLbl="revTx" presStyleIdx="3" presStyleCnt="4">
        <dgm:presLayoutVars>
          <dgm:chMax val="1"/>
          <dgm:chPref val="1"/>
          <dgm:bulletEnabled val="1"/>
        </dgm:presLayoutVars>
      </dgm:prSet>
      <dgm:spPr/>
    </dgm:pt>
    <dgm:pt modelId="{221C564D-3510-407F-9B25-043478D57862}" type="pres">
      <dgm:prSet presAssocID="{F04A50FB-42AF-4514-98BF-37EAD646C00A}" presName="L2TextContainerWrapper" presStyleCnt="0">
        <dgm:presLayoutVars>
          <dgm:chMax val="0"/>
          <dgm:chPref val="0"/>
          <dgm:bulletEnabled val="1"/>
        </dgm:presLayoutVars>
      </dgm:prSet>
      <dgm:spPr/>
    </dgm:pt>
    <dgm:pt modelId="{940D0453-BAB7-40BF-B366-65E78631A1ED}" type="pres">
      <dgm:prSet presAssocID="{F04A50FB-42AF-4514-98BF-37EAD646C00A}" presName="L2TextContainer" presStyleLbl="bgAcc1" presStyleIdx="3" presStyleCnt="4"/>
      <dgm:spPr/>
    </dgm:pt>
    <dgm:pt modelId="{5F0082D1-77E3-4209-B442-9E3BDB79DF3E}" type="pres">
      <dgm:prSet presAssocID="{F04A50FB-42AF-4514-98BF-37EAD646C00A}" presName="FlexibleEmptyPlaceHolder" presStyleCnt="0"/>
      <dgm:spPr/>
    </dgm:pt>
    <dgm:pt modelId="{04FD3FA5-275E-4CD7-A8A8-EB7737A7DAE5}" type="pres">
      <dgm:prSet presAssocID="{F04A50FB-42AF-4514-98BF-37EAD646C00A}" presName="ConnectLine" presStyleLbl="sibTrans1D1" presStyleIdx="3" presStyleCnt="4"/>
      <dgm:spPr>
        <a:noFill/>
        <a:ln w="19050" cap="rnd" cmpd="sng" algn="ctr">
          <a:solidFill>
            <a:schemeClr val="accent5">
              <a:hueOff val="6237238"/>
              <a:satOff val="-4013"/>
              <a:lumOff val="2744"/>
              <a:alphaOff val="0"/>
            </a:schemeClr>
          </a:solidFill>
          <a:prstDash val="dash"/>
        </a:ln>
        <a:effectLst/>
      </dgm:spPr>
    </dgm:pt>
    <dgm:pt modelId="{EE8036C5-72E4-43E5-883E-0EEE776D685E}" type="pres">
      <dgm:prSet presAssocID="{F04A50FB-42AF-4514-98BF-37EAD646C00A}" presName="ConnectorPoint" presStyleLbl="alignNode1" presStyleIdx="3" presStyleCnt="4"/>
      <dgm:spPr/>
    </dgm:pt>
    <dgm:pt modelId="{2A1BFAC2-79B2-4838-A1EF-64FB0D274BDC}" type="pres">
      <dgm:prSet presAssocID="{F04A50FB-42AF-4514-98BF-37EAD646C00A}" presName="EmptyPlaceHolder" presStyleCnt="0"/>
      <dgm:spPr/>
    </dgm:pt>
  </dgm:ptLst>
  <dgm:cxnLst>
    <dgm:cxn modelId="{FDB11609-503F-492E-93BF-96589B8DD5BF}" type="presOf" srcId="{49A10C61-3E85-4C99-82F5-E2F876ABA23A}" destId="{B5CC3433-3663-4523-91DE-358D14B8CF51}" srcOrd="0" destOrd="0" presId="urn:microsoft.com/office/officeart/2016/7/layout/BasicTimeline"/>
    <dgm:cxn modelId="{398FD90A-D0B0-4335-9E37-A7676B4AB2EE}" type="presOf" srcId="{C6B5C3E2-1334-4E34-896C-1763B58B2FF0}" destId="{78C94E5D-6A91-42C2-B0A2-B9056066F562}" srcOrd="0" destOrd="0" presId="urn:microsoft.com/office/officeart/2016/7/layout/BasicTimeline"/>
    <dgm:cxn modelId="{3A1A9034-28A2-421F-8709-E6860A2BF9DD}" type="presOf" srcId="{3F1A4BDA-683F-4CCD-9236-EE6663744B68}" destId="{95AFF303-0019-4CC6-B959-2D4998014247}" srcOrd="0" destOrd="0" presId="urn:microsoft.com/office/officeart/2016/7/layout/BasicTimeline"/>
    <dgm:cxn modelId="{90D0CE4E-16D4-4CB4-B045-9EED4BE3B613}" srcId="{49A10C61-3E85-4C99-82F5-E2F876ABA23A}" destId="{F04A50FB-42AF-4514-98BF-37EAD646C00A}" srcOrd="3" destOrd="0" parTransId="{54412EEE-AD69-4371-BD46-C5C66BD65B22}" sibTransId="{54FA0D21-E0D5-4C39-984F-E6822462E64A}"/>
    <dgm:cxn modelId="{71413657-8051-44DF-B1B8-C40B3446D42F}" type="presOf" srcId="{4795F161-2B9F-4BF6-B79E-74F76583117F}" destId="{8E43A66D-5614-40B5-B1DC-4D865993C708}" srcOrd="0" destOrd="0" presId="urn:microsoft.com/office/officeart/2016/7/layout/BasicTimeline"/>
    <dgm:cxn modelId="{854FCD7C-6DCB-461C-AB67-E8A07EA5886B}" type="presOf" srcId="{26C07871-0956-4B6F-BDFA-2A8C77661DA9}" destId="{A4DC5860-17BE-4271-BB5C-74E57D11CC0C}" srcOrd="0" destOrd="0" presId="urn:microsoft.com/office/officeart/2016/7/layout/BasicTimeline"/>
    <dgm:cxn modelId="{4F14E292-8767-4B77-A2B6-38CBA3FF42E5}" type="presOf" srcId="{F04A50FB-42AF-4514-98BF-37EAD646C00A}" destId="{A99F3688-18A7-4028-BA7D-BFBAD477FFE3}" srcOrd="0" destOrd="0" presId="urn:microsoft.com/office/officeart/2016/7/layout/BasicTimeline"/>
    <dgm:cxn modelId="{DAD6F998-3D0A-4E6C-8409-32BA11AD1C84}" srcId="{4795F161-2B9F-4BF6-B79E-74F76583117F}" destId="{26C07871-0956-4B6F-BDFA-2A8C77661DA9}" srcOrd="0" destOrd="0" parTransId="{D7AD5042-9961-401F-80BB-B3F15F94676F}" sibTransId="{FFFED9C2-660B-4C03-9E8B-692C32711B5B}"/>
    <dgm:cxn modelId="{30784CA1-46A1-47DB-9B94-7A1CBAEB23A6}" srcId="{49A10C61-3E85-4C99-82F5-E2F876ABA23A}" destId="{01201319-FDB5-498B-93A6-FF74600811AD}" srcOrd="2" destOrd="0" parTransId="{B4B76970-26CB-492C-9806-01250B2B757D}" sibTransId="{AF5F1C6E-92AF-469F-9880-6AF77A7DD9D6}"/>
    <dgm:cxn modelId="{73C57AA7-2798-4977-901F-F919131B5D9A}" type="presOf" srcId="{95DB994A-A9DD-4A7A-8691-8950333E0614}" destId="{7CC689F0-3A68-42FE-812C-CC25B3D1C0E4}" srcOrd="0" destOrd="0" presId="urn:microsoft.com/office/officeart/2016/7/layout/BasicTimeline"/>
    <dgm:cxn modelId="{F5CDB0A9-1D6D-482F-90A1-A48DD2552A97}" srcId="{F04A50FB-42AF-4514-98BF-37EAD646C00A}" destId="{635E146D-437F-40CE-8D6C-CE544FD6B601}" srcOrd="0" destOrd="0" parTransId="{C670DE5A-2AEF-4AD0-9DD4-6CCCE7181E3E}" sibTransId="{0951CECE-96E3-4E13-9417-D403CB70454F}"/>
    <dgm:cxn modelId="{EE5182AC-8FBC-401C-A74B-80402D26272A}" srcId="{49A10C61-3E85-4C99-82F5-E2F876ABA23A}" destId="{4795F161-2B9F-4BF6-B79E-74F76583117F}" srcOrd="1" destOrd="0" parTransId="{14CC8627-606B-45DF-A2DC-CAAE50B03898}" sibTransId="{ADC9B81C-673D-418B-A2E5-9E2C90675B26}"/>
    <dgm:cxn modelId="{260475B8-3D8A-4FC7-9240-8114766A19CC}" type="presOf" srcId="{635E146D-437F-40CE-8D6C-CE544FD6B601}" destId="{940D0453-BAB7-40BF-B366-65E78631A1ED}" srcOrd="0" destOrd="0" presId="urn:microsoft.com/office/officeart/2016/7/layout/BasicTimeline"/>
    <dgm:cxn modelId="{ABB6B8C9-1611-48FE-B822-F2586FB93266}" srcId="{01201319-FDB5-498B-93A6-FF74600811AD}" destId="{95DB994A-A9DD-4A7A-8691-8950333E0614}" srcOrd="0" destOrd="0" parTransId="{CD63A861-423D-4F91-9E67-F59AFEAADEE9}" sibTransId="{7F10A78B-26B0-4EDD-86A7-31A0125CFFF5}"/>
    <dgm:cxn modelId="{702121CE-17F7-4F5E-B5DA-D09E21BF6F3C}" type="presOf" srcId="{01201319-FDB5-498B-93A6-FF74600811AD}" destId="{F3F0C02D-023E-42BA-8EFE-23D8A52FFD30}" srcOrd="0" destOrd="0" presId="urn:microsoft.com/office/officeart/2016/7/layout/BasicTimeline"/>
    <dgm:cxn modelId="{6A0F40D9-4F45-4132-8682-9306F9A77219}" srcId="{C6B5C3E2-1334-4E34-896C-1763B58B2FF0}" destId="{3F1A4BDA-683F-4CCD-9236-EE6663744B68}" srcOrd="0" destOrd="0" parTransId="{63D51A50-072C-472D-9AF2-7C6984A5408C}" sibTransId="{0681B85D-3D82-4F8F-BA2B-88C07ACBDFD3}"/>
    <dgm:cxn modelId="{00E56DE7-7CEE-4E52-AD4E-EC19398A8AC3}" srcId="{49A10C61-3E85-4C99-82F5-E2F876ABA23A}" destId="{C6B5C3E2-1334-4E34-896C-1763B58B2FF0}" srcOrd="0" destOrd="0" parTransId="{6C436DC7-F040-4BBF-84B8-08443A56E732}" sibTransId="{B1698AA9-1B70-439F-8CC4-BA2863505B9F}"/>
    <dgm:cxn modelId="{18B0CF3D-FA5A-43ED-AD1E-96DA44815CAA}" type="presParOf" srcId="{B5CC3433-3663-4523-91DE-358D14B8CF51}" destId="{333D9122-21DA-4AA7-A0A6-3A292E620C51}" srcOrd="0" destOrd="0" presId="urn:microsoft.com/office/officeart/2016/7/layout/BasicTimeline"/>
    <dgm:cxn modelId="{119897AC-A77A-4169-B5CE-7F306CE88019}" type="presParOf" srcId="{B5CC3433-3663-4523-91DE-358D14B8CF51}" destId="{365FC529-9273-48C8-B43E-E1F4A84B6685}" srcOrd="1" destOrd="0" presId="urn:microsoft.com/office/officeart/2016/7/layout/BasicTimeline"/>
    <dgm:cxn modelId="{304DD2E3-9345-4577-B96C-B35C4FC46C51}" type="presParOf" srcId="{365FC529-9273-48C8-B43E-E1F4A84B6685}" destId="{173057CA-4F12-43BA-BF66-EFBC0C921040}" srcOrd="0" destOrd="0" presId="urn:microsoft.com/office/officeart/2016/7/layout/BasicTimeline"/>
    <dgm:cxn modelId="{F07A0C7E-B6FE-4FB3-8B79-8E73AAE4FC3A}" type="presParOf" srcId="{173057CA-4F12-43BA-BF66-EFBC0C921040}" destId="{78C94E5D-6A91-42C2-B0A2-B9056066F562}" srcOrd="0" destOrd="0" presId="urn:microsoft.com/office/officeart/2016/7/layout/BasicTimeline"/>
    <dgm:cxn modelId="{9755E2D2-95F0-43CE-9D59-D038F39AAFA3}" type="presParOf" srcId="{173057CA-4F12-43BA-BF66-EFBC0C921040}" destId="{D5D41E95-5BC5-4E2E-BAED-A101DFBE93D3}" srcOrd="1" destOrd="0" presId="urn:microsoft.com/office/officeart/2016/7/layout/BasicTimeline"/>
    <dgm:cxn modelId="{086693D9-973B-424A-B243-6C27C4EB37A8}" type="presParOf" srcId="{D5D41E95-5BC5-4E2E-BAED-A101DFBE93D3}" destId="{95AFF303-0019-4CC6-B959-2D4998014247}" srcOrd="0" destOrd="0" presId="urn:microsoft.com/office/officeart/2016/7/layout/BasicTimeline"/>
    <dgm:cxn modelId="{DA843834-58F2-40E1-9561-E0E7F4D93D3F}" type="presParOf" srcId="{D5D41E95-5BC5-4E2E-BAED-A101DFBE93D3}" destId="{36E5C5BB-ACE5-4B0B-8D94-635733B9381D}" srcOrd="1" destOrd="0" presId="urn:microsoft.com/office/officeart/2016/7/layout/BasicTimeline"/>
    <dgm:cxn modelId="{61E4375B-05CB-4FFB-BBDD-C89E89AFBEF5}" type="presParOf" srcId="{173057CA-4F12-43BA-BF66-EFBC0C921040}" destId="{5110A2FB-B132-45D0-AAD9-4642F0C1C6E8}" srcOrd="2" destOrd="0" presId="urn:microsoft.com/office/officeart/2016/7/layout/BasicTimeline"/>
    <dgm:cxn modelId="{6C140951-3888-4611-986D-21E13D5E3BF4}" type="presParOf" srcId="{173057CA-4F12-43BA-BF66-EFBC0C921040}" destId="{4B12ED8E-296F-47C0-BF44-20C4BB470EA3}" srcOrd="3" destOrd="0" presId="urn:microsoft.com/office/officeart/2016/7/layout/BasicTimeline"/>
    <dgm:cxn modelId="{CCAABAF1-7408-4C4F-B05F-59C3CAFFDC48}" type="presParOf" srcId="{173057CA-4F12-43BA-BF66-EFBC0C921040}" destId="{C201A0CC-F0EB-49BE-98EC-DA3FB73E52E0}" srcOrd="4" destOrd="0" presId="urn:microsoft.com/office/officeart/2016/7/layout/BasicTimeline"/>
    <dgm:cxn modelId="{8A3F72C4-4827-47E1-A3DA-2F1153ACA541}" type="presParOf" srcId="{365FC529-9273-48C8-B43E-E1F4A84B6685}" destId="{8E014A88-5676-4F30-A24C-E8196E2B5707}" srcOrd="1" destOrd="0" presId="urn:microsoft.com/office/officeart/2016/7/layout/BasicTimeline"/>
    <dgm:cxn modelId="{961C7E86-3683-4CBC-84C5-2BE22FAA1A8B}" type="presParOf" srcId="{365FC529-9273-48C8-B43E-E1F4A84B6685}" destId="{8FD9F703-33E4-4DC8-87B7-CEF4702423C1}" srcOrd="2" destOrd="0" presId="urn:microsoft.com/office/officeart/2016/7/layout/BasicTimeline"/>
    <dgm:cxn modelId="{04512113-FE09-4A08-AED4-D398CB34B17B}" type="presParOf" srcId="{8FD9F703-33E4-4DC8-87B7-CEF4702423C1}" destId="{8E43A66D-5614-40B5-B1DC-4D865993C708}" srcOrd="0" destOrd="0" presId="urn:microsoft.com/office/officeart/2016/7/layout/BasicTimeline"/>
    <dgm:cxn modelId="{F2719B38-5440-4325-A2B7-27BAA2F23EEC}" type="presParOf" srcId="{8FD9F703-33E4-4DC8-87B7-CEF4702423C1}" destId="{121FEAB4-B5E0-45C3-9BFF-66A63F4CEC0B}" srcOrd="1" destOrd="0" presId="urn:microsoft.com/office/officeart/2016/7/layout/BasicTimeline"/>
    <dgm:cxn modelId="{89C39FDB-DDAE-4879-B762-F681A224F2BA}" type="presParOf" srcId="{121FEAB4-B5E0-45C3-9BFF-66A63F4CEC0B}" destId="{A4DC5860-17BE-4271-BB5C-74E57D11CC0C}" srcOrd="0" destOrd="0" presId="urn:microsoft.com/office/officeart/2016/7/layout/BasicTimeline"/>
    <dgm:cxn modelId="{C91C8FE8-0BEA-4FA0-B359-11EF9DEE4264}" type="presParOf" srcId="{121FEAB4-B5E0-45C3-9BFF-66A63F4CEC0B}" destId="{B3103BCB-27C2-400E-97B3-FD27001F9EF6}" srcOrd="1" destOrd="0" presId="urn:microsoft.com/office/officeart/2016/7/layout/BasicTimeline"/>
    <dgm:cxn modelId="{2DA052A0-9141-4794-B935-AF4105D16F00}" type="presParOf" srcId="{8FD9F703-33E4-4DC8-87B7-CEF4702423C1}" destId="{091ABC75-0D45-4FC5-A153-386E9BCDF8DF}" srcOrd="2" destOrd="0" presId="urn:microsoft.com/office/officeart/2016/7/layout/BasicTimeline"/>
    <dgm:cxn modelId="{CE6917E9-CE27-401C-9234-EB66188F0664}" type="presParOf" srcId="{8FD9F703-33E4-4DC8-87B7-CEF4702423C1}" destId="{B4BDBA52-F326-4AB3-A6C4-B739E4F3D2F5}" srcOrd="3" destOrd="0" presId="urn:microsoft.com/office/officeart/2016/7/layout/BasicTimeline"/>
    <dgm:cxn modelId="{8DC8DD99-1D2B-4836-B8C5-7DB4E3733DC9}" type="presParOf" srcId="{8FD9F703-33E4-4DC8-87B7-CEF4702423C1}" destId="{235DB54F-DDC3-4E15-A88B-B9BC820ED251}" srcOrd="4" destOrd="0" presId="urn:microsoft.com/office/officeart/2016/7/layout/BasicTimeline"/>
    <dgm:cxn modelId="{BC7C8959-D412-429A-BB29-47F10BDE46FF}" type="presParOf" srcId="{365FC529-9273-48C8-B43E-E1F4A84B6685}" destId="{05186AA9-5E5A-404C-8AD6-620E46C63048}" srcOrd="3" destOrd="0" presId="urn:microsoft.com/office/officeart/2016/7/layout/BasicTimeline"/>
    <dgm:cxn modelId="{B5ADAFBD-08D6-4094-BEEA-E617B8608DB7}" type="presParOf" srcId="{365FC529-9273-48C8-B43E-E1F4A84B6685}" destId="{953332DE-883C-411F-A45F-675341952FA2}" srcOrd="4" destOrd="0" presId="urn:microsoft.com/office/officeart/2016/7/layout/BasicTimeline"/>
    <dgm:cxn modelId="{2AEF35AB-2823-46A2-98E1-935339605F58}" type="presParOf" srcId="{953332DE-883C-411F-A45F-675341952FA2}" destId="{F3F0C02D-023E-42BA-8EFE-23D8A52FFD30}" srcOrd="0" destOrd="0" presId="urn:microsoft.com/office/officeart/2016/7/layout/BasicTimeline"/>
    <dgm:cxn modelId="{9EA4E85A-F01F-4A28-9A41-DE4CFB1F022E}" type="presParOf" srcId="{953332DE-883C-411F-A45F-675341952FA2}" destId="{C06F2356-9DB5-492E-BD28-B3C3E1F3BE38}" srcOrd="1" destOrd="0" presId="urn:microsoft.com/office/officeart/2016/7/layout/BasicTimeline"/>
    <dgm:cxn modelId="{2065E2A9-5A0F-4218-BDC3-16FE5DB002D2}" type="presParOf" srcId="{C06F2356-9DB5-492E-BD28-B3C3E1F3BE38}" destId="{7CC689F0-3A68-42FE-812C-CC25B3D1C0E4}" srcOrd="0" destOrd="0" presId="urn:microsoft.com/office/officeart/2016/7/layout/BasicTimeline"/>
    <dgm:cxn modelId="{1EC306CB-EBE3-4C92-A3B5-3118C7914D63}" type="presParOf" srcId="{C06F2356-9DB5-492E-BD28-B3C3E1F3BE38}" destId="{92DCB953-1AE8-4E46-A95D-9C5423EA418D}" srcOrd="1" destOrd="0" presId="urn:microsoft.com/office/officeart/2016/7/layout/BasicTimeline"/>
    <dgm:cxn modelId="{014F2445-556A-471E-9366-B4E2904C6EFF}" type="presParOf" srcId="{953332DE-883C-411F-A45F-675341952FA2}" destId="{8E99AF62-7ADA-43E9-AA24-ED08A6909098}" srcOrd="2" destOrd="0" presId="urn:microsoft.com/office/officeart/2016/7/layout/BasicTimeline"/>
    <dgm:cxn modelId="{50F7234A-D1FA-40C3-9F34-0499B0BC9A8D}" type="presParOf" srcId="{953332DE-883C-411F-A45F-675341952FA2}" destId="{61B174E7-F526-47D9-918A-80A5B3CBF52B}" srcOrd="3" destOrd="0" presId="urn:microsoft.com/office/officeart/2016/7/layout/BasicTimeline"/>
    <dgm:cxn modelId="{87AB3AA2-7CCC-45B0-B800-EC2D853CBEF1}" type="presParOf" srcId="{953332DE-883C-411F-A45F-675341952FA2}" destId="{10720F79-5148-4B94-BEF5-386C3F8C8FFA}" srcOrd="4" destOrd="0" presId="urn:microsoft.com/office/officeart/2016/7/layout/BasicTimeline"/>
    <dgm:cxn modelId="{F5752F00-DB91-4BE1-8A55-3EC7524EC96D}" type="presParOf" srcId="{365FC529-9273-48C8-B43E-E1F4A84B6685}" destId="{392D266C-EF38-4C69-AA49-469E02993483}" srcOrd="5" destOrd="0" presId="urn:microsoft.com/office/officeart/2016/7/layout/BasicTimeline"/>
    <dgm:cxn modelId="{6A2664E4-A84C-4AEB-B969-41218DEDFD6F}" type="presParOf" srcId="{365FC529-9273-48C8-B43E-E1F4A84B6685}" destId="{0904E7D0-3934-4ED4-A309-4D1B13216054}" srcOrd="6" destOrd="0" presId="urn:microsoft.com/office/officeart/2016/7/layout/BasicTimeline"/>
    <dgm:cxn modelId="{446B847E-8843-4B61-B23C-D1EAE9EC2B31}" type="presParOf" srcId="{0904E7D0-3934-4ED4-A309-4D1B13216054}" destId="{A99F3688-18A7-4028-BA7D-BFBAD477FFE3}" srcOrd="0" destOrd="0" presId="urn:microsoft.com/office/officeart/2016/7/layout/BasicTimeline"/>
    <dgm:cxn modelId="{410163F1-544D-42C0-A427-BCAF396FBD11}" type="presParOf" srcId="{0904E7D0-3934-4ED4-A309-4D1B13216054}" destId="{221C564D-3510-407F-9B25-043478D57862}" srcOrd="1" destOrd="0" presId="urn:microsoft.com/office/officeart/2016/7/layout/BasicTimeline"/>
    <dgm:cxn modelId="{013D4A4A-7D8E-4F64-81B2-BA2DA54625D8}" type="presParOf" srcId="{221C564D-3510-407F-9B25-043478D57862}" destId="{940D0453-BAB7-40BF-B366-65E78631A1ED}" srcOrd="0" destOrd="0" presId="urn:microsoft.com/office/officeart/2016/7/layout/BasicTimeline"/>
    <dgm:cxn modelId="{73003CB0-7A38-49C0-ADB2-C1FFF84FE9AA}" type="presParOf" srcId="{221C564D-3510-407F-9B25-043478D57862}" destId="{5F0082D1-77E3-4209-B442-9E3BDB79DF3E}" srcOrd="1" destOrd="0" presId="urn:microsoft.com/office/officeart/2016/7/layout/BasicTimeline"/>
    <dgm:cxn modelId="{0BC8D096-5FF3-4F93-B368-E17EA73324E2}" type="presParOf" srcId="{0904E7D0-3934-4ED4-A309-4D1B13216054}" destId="{04FD3FA5-275E-4CD7-A8A8-EB7737A7DAE5}" srcOrd="2" destOrd="0" presId="urn:microsoft.com/office/officeart/2016/7/layout/BasicTimeline"/>
    <dgm:cxn modelId="{64B01577-342F-4A4C-BEF8-27F97BDCB6D5}" type="presParOf" srcId="{0904E7D0-3934-4ED4-A309-4D1B13216054}" destId="{EE8036C5-72E4-43E5-883E-0EEE776D685E}" srcOrd="3" destOrd="0" presId="urn:microsoft.com/office/officeart/2016/7/layout/BasicTimeline"/>
    <dgm:cxn modelId="{5F890F93-74D2-4DA1-98BF-9E76D153B7FB}" type="presParOf" srcId="{0904E7D0-3934-4ED4-A309-4D1B13216054}" destId="{2A1BFAC2-79B2-4838-A1EF-64FB0D274BDC}" srcOrd="4" destOrd="0" presId="urn:microsoft.com/office/officeart/2016/7/layout/Basic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DA32E9-AF17-49B7-BE12-CBE253C8FE1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A9088C7-1F07-4363-BE35-158FB8B36D78}">
      <dgm:prSet/>
      <dgm:spPr/>
      <dgm:t>
        <a:bodyPr/>
        <a:lstStyle/>
        <a:p>
          <a:pPr>
            <a:lnSpc>
              <a:spcPct val="100000"/>
            </a:lnSpc>
          </a:pPr>
          <a:r>
            <a:rPr lang="en-US" b="1" i="0" dirty="0"/>
            <a:t>Identify Your Pathway or Program </a:t>
          </a:r>
          <a:r>
            <a:rPr lang="en-US" b="0" i="0" dirty="0"/>
            <a:t>– Population, Industry, Occupation</a:t>
          </a:r>
          <a:endParaRPr lang="en-US" dirty="0"/>
        </a:p>
      </dgm:t>
    </dgm:pt>
    <dgm:pt modelId="{3DA955D5-D40D-4D6A-B44A-8BE023D39966}" type="parTrans" cxnId="{D1A6E0FF-79F4-4D39-8076-18CFA72535CA}">
      <dgm:prSet/>
      <dgm:spPr/>
      <dgm:t>
        <a:bodyPr/>
        <a:lstStyle/>
        <a:p>
          <a:endParaRPr lang="en-US"/>
        </a:p>
      </dgm:t>
    </dgm:pt>
    <dgm:pt modelId="{D4F443BD-B0D3-4EE5-AE1A-052F6F96B5A1}" type="sibTrans" cxnId="{D1A6E0FF-79F4-4D39-8076-18CFA72535CA}">
      <dgm:prSet/>
      <dgm:spPr/>
      <dgm:t>
        <a:bodyPr/>
        <a:lstStyle/>
        <a:p>
          <a:endParaRPr lang="en-US"/>
        </a:p>
      </dgm:t>
    </dgm:pt>
    <dgm:pt modelId="{65CD0F38-825B-4CD2-99C4-1D106DBB8162}">
      <dgm:prSet/>
      <dgm:spPr/>
      <dgm:t>
        <a:bodyPr/>
        <a:lstStyle/>
        <a:p>
          <a:pPr>
            <a:lnSpc>
              <a:spcPct val="100000"/>
            </a:lnSpc>
          </a:pPr>
          <a:r>
            <a:rPr lang="en-US" b="0" i="0" dirty="0"/>
            <a:t>Set Up Your Pathway – Partnerships, Shared Plan, Sustainability </a:t>
          </a:r>
          <a:endParaRPr lang="en-US" dirty="0"/>
        </a:p>
      </dgm:t>
    </dgm:pt>
    <dgm:pt modelId="{F1EBDB33-97C1-4D4A-BA86-48EFA8992262}" type="parTrans" cxnId="{6021AD09-252F-4544-BBEF-20B7FB843FDD}">
      <dgm:prSet/>
      <dgm:spPr/>
      <dgm:t>
        <a:bodyPr/>
        <a:lstStyle/>
        <a:p>
          <a:endParaRPr lang="en-US"/>
        </a:p>
      </dgm:t>
    </dgm:pt>
    <dgm:pt modelId="{A018009C-1BA4-479F-BE4A-F7F11AE45534}" type="sibTrans" cxnId="{6021AD09-252F-4544-BBEF-20B7FB843FDD}">
      <dgm:prSet/>
      <dgm:spPr/>
      <dgm:t>
        <a:bodyPr/>
        <a:lstStyle/>
        <a:p>
          <a:endParaRPr lang="en-US"/>
        </a:p>
      </dgm:t>
    </dgm:pt>
    <dgm:pt modelId="{20745730-B133-4F9E-94DF-630C51796183}">
      <dgm:prSet/>
      <dgm:spPr/>
      <dgm:t>
        <a:bodyPr/>
        <a:lstStyle/>
        <a:p>
          <a:pPr>
            <a:lnSpc>
              <a:spcPct val="100000"/>
            </a:lnSpc>
          </a:pPr>
          <a:r>
            <a:rPr lang="en-US" b="1" i="0" dirty="0"/>
            <a:t>Develop Continuous Improvement Plan </a:t>
          </a:r>
          <a:r>
            <a:rPr lang="en-US" b="0" i="0" dirty="0"/>
            <a:t>– Key Measures &amp; Data Collection</a:t>
          </a:r>
          <a:endParaRPr lang="en-US" dirty="0"/>
        </a:p>
      </dgm:t>
    </dgm:pt>
    <dgm:pt modelId="{47278CAE-AEAD-4C00-9035-E3DB0421AC9B}" type="parTrans" cxnId="{B8057053-B2C7-47CA-8F3E-EB70EADBA26F}">
      <dgm:prSet/>
      <dgm:spPr/>
      <dgm:t>
        <a:bodyPr/>
        <a:lstStyle/>
        <a:p>
          <a:endParaRPr lang="en-US"/>
        </a:p>
      </dgm:t>
    </dgm:pt>
    <dgm:pt modelId="{EB9AB497-6F3C-410F-9E9F-9C4AA488A780}" type="sibTrans" cxnId="{B8057053-B2C7-47CA-8F3E-EB70EADBA26F}">
      <dgm:prSet/>
      <dgm:spPr/>
      <dgm:t>
        <a:bodyPr/>
        <a:lstStyle/>
        <a:p>
          <a:endParaRPr lang="en-US"/>
        </a:p>
      </dgm:t>
    </dgm:pt>
    <dgm:pt modelId="{11D5178C-253E-4005-AD05-772D50EFC026}">
      <dgm:prSet/>
      <dgm:spPr/>
      <dgm:t>
        <a:bodyPr/>
        <a:lstStyle/>
        <a:p>
          <a:pPr>
            <a:lnSpc>
              <a:spcPct val="100000"/>
            </a:lnSpc>
          </a:pPr>
          <a:r>
            <a:rPr lang="en-US" b="1" i="0" dirty="0"/>
            <a:t>Implement Your Pathway Plan</a:t>
          </a:r>
          <a:endParaRPr lang="en-US" b="1" dirty="0"/>
        </a:p>
      </dgm:t>
    </dgm:pt>
    <dgm:pt modelId="{F60499E4-A2FA-4755-BF61-3211D669ECB8}" type="parTrans" cxnId="{A1776F32-986A-48A5-A5D5-9624FABF9572}">
      <dgm:prSet/>
      <dgm:spPr/>
      <dgm:t>
        <a:bodyPr/>
        <a:lstStyle/>
        <a:p>
          <a:endParaRPr lang="en-US"/>
        </a:p>
      </dgm:t>
    </dgm:pt>
    <dgm:pt modelId="{6812456B-9753-47DE-997D-66F08CF8D513}" type="sibTrans" cxnId="{A1776F32-986A-48A5-A5D5-9624FABF9572}">
      <dgm:prSet/>
      <dgm:spPr/>
      <dgm:t>
        <a:bodyPr/>
        <a:lstStyle/>
        <a:p>
          <a:endParaRPr lang="en-US"/>
        </a:p>
      </dgm:t>
    </dgm:pt>
    <dgm:pt modelId="{989D055A-5BCA-45FD-9924-2B42A1084289}">
      <dgm:prSet/>
      <dgm:spPr/>
      <dgm:t>
        <a:bodyPr/>
        <a:lstStyle/>
        <a:p>
          <a:pPr>
            <a:lnSpc>
              <a:spcPct val="100000"/>
            </a:lnSpc>
          </a:pPr>
          <a:r>
            <a:rPr lang="en-US" b="0" i="0" dirty="0"/>
            <a:t>Establish Partners</a:t>
          </a:r>
          <a:endParaRPr lang="en-US" dirty="0"/>
        </a:p>
      </dgm:t>
    </dgm:pt>
    <dgm:pt modelId="{4D612307-9120-4C92-B65F-7C01F796D0A7}" type="sibTrans" cxnId="{96CB124D-725E-4EC0-A997-244B8BA32EEB}">
      <dgm:prSet/>
      <dgm:spPr/>
      <dgm:t>
        <a:bodyPr/>
        <a:lstStyle/>
        <a:p>
          <a:endParaRPr lang="en-US"/>
        </a:p>
      </dgm:t>
    </dgm:pt>
    <dgm:pt modelId="{170B66CB-D786-4B55-B377-B65C77CA9A3B}" type="parTrans" cxnId="{96CB124D-725E-4EC0-A997-244B8BA32EEB}">
      <dgm:prSet/>
      <dgm:spPr/>
      <dgm:t>
        <a:bodyPr/>
        <a:lstStyle/>
        <a:p>
          <a:endParaRPr lang="en-US"/>
        </a:p>
      </dgm:t>
    </dgm:pt>
    <dgm:pt modelId="{C01BE110-3C70-4BA4-82AA-8809F1715187}">
      <dgm:prSet/>
      <dgm:spPr/>
      <dgm:t>
        <a:bodyPr/>
        <a:lstStyle/>
        <a:p>
          <a:pPr>
            <a:lnSpc>
              <a:spcPct val="100000"/>
            </a:lnSpc>
          </a:pPr>
          <a:r>
            <a:rPr lang="en-US" b="0" i="0" dirty="0"/>
            <a:t>Create a Shared Plan</a:t>
          </a:r>
          <a:endParaRPr lang="en-US" dirty="0"/>
        </a:p>
      </dgm:t>
    </dgm:pt>
    <dgm:pt modelId="{2AB09C5E-F917-4699-B7E4-4E9EB00AAC59}" type="sibTrans" cxnId="{26C60A62-0ED0-41E0-9BB4-987F4E8FE2E3}">
      <dgm:prSet/>
      <dgm:spPr/>
      <dgm:t>
        <a:bodyPr/>
        <a:lstStyle/>
        <a:p>
          <a:endParaRPr lang="en-US"/>
        </a:p>
      </dgm:t>
    </dgm:pt>
    <dgm:pt modelId="{A3F5FF33-8251-4419-A5A3-A9132986E742}" type="parTrans" cxnId="{26C60A62-0ED0-41E0-9BB4-987F4E8FE2E3}">
      <dgm:prSet/>
      <dgm:spPr/>
      <dgm:t>
        <a:bodyPr/>
        <a:lstStyle/>
        <a:p>
          <a:endParaRPr lang="en-US"/>
        </a:p>
      </dgm:t>
    </dgm:pt>
    <dgm:pt modelId="{1B94B28E-36E1-41CD-A5B0-AF7AEE0A67A2}">
      <dgm:prSet/>
      <dgm:spPr/>
      <dgm:t>
        <a:bodyPr/>
        <a:lstStyle/>
        <a:p>
          <a:pPr>
            <a:lnSpc>
              <a:spcPct val="100000"/>
            </a:lnSpc>
          </a:pPr>
          <a:r>
            <a:rPr lang="en-US" b="0" i="0"/>
            <a:t>Determine sustainability</a:t>
          </a:r>
          <a:endParaRPr lang="en-US"/>
        </a:p>
      </dgm:t>
    </dgm:pt>
    <dgm:pt modelId="{16E91FC4-C2D6-4E71-BD39-949B82CE9C24}" type="sibTrans" cxnId="{F8BF45F1-F466-4836-9592-070371947ADF}">
      <dgm:prSet/>
      <dgm:spPr/>
      <dgm:t>
        <a:bodyPr/>
        <a:lstStyle/>
        <a:p>
          <a:endParaRPr lang="en-US"/>
        </a:p>
      </dgm:t>
    </dgm:pt>
    <dgm:pt modelId="{6987C61F-3AE5-4648-AFAC-BD5A1904E54B}" type="parTrans" cxnId="{F8BF45F1-F466-4836-9592-070371947ADF}">
      <dgm:prSet/>
      <dgm:spPr/>
      <dgm:t>
        <a:bodyPr/>
        <a:lstStyle/>
        <a:p>
          <a:endParaRPr lang="en-US"/>
        </a:p>
      </dgm:t>
    </dgm:pt>
    <dgm:pt modelId="{83045DCD-2FCE-4097-A364-6BFA371B2D27}">
      <dgm:prSet/>
      <dgm:spPr/>
      <dgm:t>
        <a:bodyPr/>
        <a:lstStyle/>
        <a:p>
          <a:pPr>
            <a:lnSpc>
              <a:spcPct val="100000"/>
            </a:lnSpc>
          </a:pPr>
          <a:r>
            <a:rPr lang="en-US" b="1" i="0" dirty="0"/>
            <a:t>Develop Aligned Pathway Program </a:t>
          </a:r>
          <a:r>
            <a:rPr lang="en-US" b="0" i="0" dirty="0"/>
            <a:t>– Id Design Team, Design Program/Pathway </a:t>
          </a:r>
          <a:endParaRPr lang="en-US" dirty="0"/>
        </a:p>
      </dgm:t>
    </dgm:pt>
    <dgm:pt modelId="{C1C09BF6-FE75-453D-89D5-50350AFA366F}" type="sibTrans" cxnId="{AD43129B-88BB-49AB-8A5D-BD517CEB1CD4}">
      <dgm:prSet/>
      <dgm:spPr/>
      <dgm:t>
        <a:bodyPr/>
        <a:lstStyle/>
        <a:p>
          <a:endParaRPr lang="en-US"/>
        </a:p>
      </dgm:t>
    </dgm:pt>
    <dgm:pt modelId="{9DC1201F-F18C-4139-B12D-DD388867CD4A}" type="parTrans" cxnId="{AD43129B-88BB-49AB-8A5D-BD517CEB1CD4}">
      <dgm:prSet/>
      <dgm:spPr/>
      <dgm:t>
        <a:bodyPr/>
        <a:lstStyle/>
        <a:p>
          <a:endParaRPr lang="en-US"/>
        </a:p>
      </dgm:t>
    </dgm:pt>
    <dgm:pt modelId="{93F89D52-F10A-437E-96BB-06CA812E0B2B}" type="pres">
      <dgm:prSet presAssocID="{55DA32E9-AF17-49B7-BE12-CBE253C8FE10}" presName="root" presStyleCnt="0">
        <dgm:presLayoutVars>
          <dgm:dir/>
          <dgm:resizeHandles val="exact"/>
        </dgm:presLayoutVars>
      </dgm:prSet>
      <dgm:spPr/>
    </dgm:pt>
    <dgm:pt modelId="{389F139C-3DC8-46B4-A54E-2877517F3262}" type="pres">
      <dgm:prSet presAssocID="{AA9088C7-1F07-4363-BE35-158FB8B36D78}" presName="compNode" presStyleCnt="0"/>
      <dgm:spPr/>
    </dgm:pt>
    <dgm:pt modelId="{EB5A5DB8-FA17-431C-B0FE-68A49724265C}" type="pres">
      <dgm:prSet presAssocID="{AA9088C7-1F07-4363-BE35-158FB8B36D78}" presName="bgRect" presStyleLbl="bgShp" presStyleIdx="0" presStyleCnt="5" custLinFactNeighborY="-88476"/>
      <dgm:spPr/>
    </dgm:pt>
    <dgm:pt modelId="{053E8E18-CB74-407E-AC88-04CDA9CA1035}" type="pres">
      <dgm:prSet presAssocID="{AA9088C7-1F07-4363-BE35-158FB8B36D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CAA30ADA-336A-4800-B190-DEC6E87BBCB4}" type="pres">
      <dgm:prSet presAssocID="{AA9088C7-1F07-4363-BE35-158FB8B36D78}" presName="spaceRect" presStyleCnt="0"/>
      <dgm:spPr/>
    </dgm:pt>
    <dgm:pt modelId="{734AD63F-6B1C-467F-83EA-27B240092999}" type="pres">
      <dgm:prSet presAssocID="{AA9088C7-1F07-4363-BE35-158FB8B36D78}" presName="parTx" presStyleLbl="revTx" presStyleIdx="0" presStyleCnt="6">
        <dgm:presLayoutVars>
          <dgm:chMax val="0"/>
          <dgm:chPref val="0"/>
        </dgm:presLayoutVars>
      </dgm:prSet>
      <dgm:spPr/>
    </dgm:pt>
    <dgm:pt modelId="{382B8A13-9DBE-4958-BCE3-2C6E485994FC}" type="pres">
      <dgm:prSet presAssocID="{D4F443BD-B0D3-4EE5-AE1A-052F6F96B5A1}" presName="sibTrans" presStyleCnt="0"/>
      <dgm:spPr/>
    </dgm:pt>
    <dgm:pt modelId="{5F9CCAF9-23C2-407F-94E4-BBBCB99BAA86}" type="pres">
      <dgm:prSet presAssocID="{65CD0F38-825B-4CD2-99C4-1D106DBB8162}" presName="compNode" presStyleCnt="0"/>
      <dgm:spPr/>
    </dgm:pt>
    <dgm:pt modelId="{76E58E2E-C170-41B2-878B-1A69B0D356C7}" type="pres">
      <dgm:prSet presAssocID="{65CD0F38-825B-4CD2-99C4-1D106DBB8162}" presName="bgRect" presStyleLbl="bgShp" presStyleIdx="1" presStyleCnt="5"/>
      <dgm:spPr/>
    </dgm:pt>
    <dgm:pt modelId="{BDCFB505-60BD-41A5-8E81-C436D7451B57}" type="pres">
      <dgm:prSet presAssocID="{65CD0F38-825B-4CD2-99C4-1D106DBB816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775F2F6F-F255-4AB2-AE67-43261ECB5CD5}" type="pres">
      <dgm:prSet presAssocID="{65CD0F38-825B-4CD2-99C4-1D106DBB8162}" presName="spaceRect" presStyleCnt="0"/>
      <dgm:spPr/>
    </dgm:pt>
    <dgm:pt modelId="{43A10206-6B87-466B-917C-EA708C1A85E7}" type="pres">
      <dgm:prSet presAssocID="{65CD0F38-825B-4CD2-99C4-1D106DBB8162}" presName="parTx" presStyleLbl="revTx" presStyleIdx="1" presStyleCnt="6" custScaleX="121136" custLinFactY="39724" custLinFactNeighborX="25325" custLinFactNeighborY="100000">
        <dgm:presLayoutVars>
          <dgm:chMax val="0"/>
          <dgm:chPref val="0"/>
        </dgm:presLayoutVars>
      </dgm:prSet>
      <dgm:spPr/>
    </dgm:pt>
    <dgm:pt modelId="{993030CF-32FD-4D1C-8071-BB5B65F6B5B2}" type="pres">
      <dgm:prSet presAssocID="{65CD0F38-825B-4CD2-99C4-1D106DBB8162}" presName="desTx" presStyleLbl="revTx" presStyleIdx="2" presStyleCnt="6" custLinFactY="35982" custLinFactNeighborX="41387" custLinFactNeighborY="100000">
        <dgm:presLayoutVars/>
      </dgm:prSet>
      <dgm:spPr/>
    </dgm:pt>
    <dgm:pt modelId="{578E5E40-D550-4135-957D-1D2E8EF4F90B}" type="pres">
      <dgm:prSet presAssocID="{A018009C-1BA4-479F-BE4A-F7F11AE45534}" presName="sibTrans" presStyleCnt="0"/>
      <dgm:spPr/>
    </dgm:pt>
    <dgm:pt modelId="{D32F700E-4433-4248-9024-61688327F359}" type="pres">
      <dgm:prSet presAssocID="{83045DCD-2FCE-4097-A364-6BFA371B2D27}" presName="compNode" presStyleCnt="0"/>
      <dgm:spPr/>
    </dgm:pt>
    <dgm:pt modelId="{EEA429DA-C5A4-46F7-8A7F-C68C63827685}" type="pres">
      <dgm:prSet presAssocID="{83045DCD-2FCE-4097-A364-6BFA371B2D27}" presName="bgRect" presStyleLbl="bgShp" presStyleIdx="2" presStyleCnt="5"/>
      <dgm:spPr/>
    </dgm:pt>
    <dgm:pt modelId="{70843542-221A-4C69-A2A9-375B4ACA06B6}" type="pres">
      <dgm:prSet presAssocID="{83045DCD-2FCE-4097-A364-6BFA371B2D27}" presName="iconRect" presStyleLbl="node1" presStyleIdx="2" presStyleCnt="5"/>
      <dgm:spPr/>
    </dgm:pt>
    <dgm:pt modelId="{FA10A058-CCAE-4752-A528-B4AF478AB506}" type="pres">
      <dgm:prSet presAssocID="{83045DCD-2FCE-4097-A364-6BFA371B2D27}" presName="spaceRect" presStyleCnt="0"/>
      <dgm:spPr/>
    </dgm:pt>
    <dgm:pt modelId="{E99E436A-3D39-46D6-B251-5B2F25582333}" type="pres">
      <dgm:prSet presAssocID="{83045DCD-2FCE-4097-A364-6BFA371B2D27}" presName="parTx" presStyleLbl="revTx" presStyleIdx="3" presStyleCnt="6">
        <dgm:presLayoutVars>
          <dgm:chMax val="0"/>
          <dgm:chPref val="0"/>
        </dgm:presLayoutVars>
      </dgm:prSet>
      <dgm:spPr/>
    </dgm:pt>
    <dgm:pt modelId="{26D84E05-EF9A-4288-B323-DFE717CAC3FD}" type="pres">
      <dgm:prSet presAssocID="{C1C09BF6-FE75-453D-89D5-50350AFA366F}" presName="sibTrans" presStyleCnt="0"/>
      <dgm:spPr/>
    </dgm:pt>
    <dgm:pt modelId="{072189E1-63F2-4D05-89D9-549D711F474A}" type="pres">
      <dgm:prSet presAssocID="{20745730-B133-4F9E-94DF-630C51796183}" presName="compNode" presStyleCnt="0"/>
      <dgm:spPr/>
    </dgm:pt>
    <dgm:pt modelId="{A1B12655-B6D8-4C7D-BF91-A879A0F1368F}" type="pres">
      <dgm:prSet presAssocID="{20745730-B133-4F9E-94DF-630C51796183}" presName="bgRect" presStyleLbl="bgShp" presStyleIdx="3" presStyleCnt="5"/>
      <dgm:spPr/>
    </dgm:pt>
    <dgm:pt modelId="{F86CB1F3-1651-4CF0-9150-0FA9D07A1A58}" type="pres">
      <dgm:prSet presAssocID="{20745730-B133-4F9E-94DF-630C51796183}"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peat"/>
        </a:ext>
      </dgm:extLst>
    </dgm:pt>
    <dgm:pt modelId="{30FF1618-FF42-47BA-A2F1-F481A31649B6}" type="pres">
      <dgm:prSet presAssocID="{20745730-B133-4F9E-94DF-630C51796183}" presName="spaceRect" presStyleCnt="0"/>
      <dgm:spPr/>
    </dgm:pt>
    <dgm:pt modelId="{0649FE4F-B44E-4152-9BBF-F398AAA8BCC8}" type="pres">
      <dgm:prSet presAssocID="{20745730-B133-4F9E-94DF-630C51796183}" presName="parTx" presStyleLbl="revTx" presStyleIdx="4" presStyleCnt="6">
        <dgm:presLayoutVars>
          <dgm:chMax val="0"/>
          <dgm:chPref val="0"/>
        </dgm:presLayoutVars>
      </dgm:prSet>
      <dgm:spPr/>
    </dgm:pt>
    <dgm:pt modelId="{E9B170F7-8E63-4E01-9FDE-E377C21AEE78}" type="pres">
      <dgm:prSet presAssocID="{EB9AB497-6F3C-410F-9E9F-9C4AA488A780}" presName="sibTrans" presStyleCnt="0"/>
      <dgm:spPr/>
    </dgm:pt>
    <dgm:pt modelId="{D06BB7DB-5413-4748-94F4-F4990F563E79}" type="pres">
      <dgm:prSet presAssocID="{11D5178C-253E-4005-AD05-772D50EFC026}" presName="compNode" presStyleCnt="0"/>
      <dgm:spPr/>
    </dgm:pt>
    <dgm:pt modelId="{559CC9E4-7D84-4D80-A450-E0CE1EDE2A56}" type="pres">
      <dgm:prSet presAssocID="{11D5178C-253E-4005-AD05-772D50EFC026}" presName="bgRect" presStyleLbl="bgShp" presStyleIdx="4" presStyleCnt="5"/>
      <dgm:spPr/>
    </dgm:pt>
    <dgm:pt modelId="{AAA2A8F7-2F91-49A6-BAD6-1E16FF163803}" type="pres">
      <dgm:prSet presAssocID="{11D5178C-253E-4005-AD05-772D50EFC026}"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DAEE468B-7FAA-4FF3-A26D-A6F1A2314B1B}" type="pres">
      <dgm:prSet presAssocID="{11D5178C-253E-4005-AD05-772D50EFC026}" presName="spaceRect" presStyleCnt="0"/>
      <dgm:spPr/>
    </dgm:pt>
    <dgm:pt modelId="{DF713A05-397F-48D6-A64C-38CC87DA72A5}" type="pres">
      <dgm:prSet presAssocID="{11D5178C-253E-4005-AD05-772D50EFC026}" presName="parTx" presStyleLbl="revTx" presStyleIdx="5" presStyleCnt="6">
        <dgm:presLayoutVars>
          <dgm:chMax val="0"/>
          <dgm:chPref val="0"/>
        </dgm:presLayoutVars>
      </dgm:prSet>
      <dgm:spPr/>
    </dgm:pt>
  </dgm:ptLst>
  <dgm:cxnLst>
    <dgm:cxn modelId="{6021AD09-252F-4544-BBEF-20B7FB843FDD}" srcId="{55DA32E9-AF17-49B7-BE12-CBE253C8FE10}" destId="{65CD0F38-825B-4CD2-99C4-1D106DBB8162}" srcOrd="1" destOrd="0" parTransId="{F1EBDB33-97C1-4D4A-BA86-48EFA8992262}" sibTransId="{A018009C-1BA4-479F-BE4A-F7F11AE45534}"/>
    <dgm:cxn modelId="{A7D63719-5025-4625-9606-4399CFFBA0A6}" type="presOf" srcId="{C01BE110-3C70-4BA4-82AA-8809F1715187}" destId="{993030CF-32FD-4D1C-8071-BB5B65F6B5B2}" srcOrd="0" destOrd="1" presId="urn:microsoft.com/office/officeart/2018/2/layout/IconVerticalSolidList"/>
    <dgm:cxn modelId="{801A8C25-3D9D-485A-84AC-5621DF142613}" type="presOf" srcId="{AA9088C7-1F07-4363-BE35-158FB8B36D78}" destId="{734AD63F-6B1C-467F-83EA-27B240092999}" srcOrd="0" destOrd="0" presId="urn:microsoft.com/office/officeart/2018/2/layout/IconVerticalSolidList"/>
    <dgm:cxn modelId="{A1776F32-986A-48A5-A5D5-9624FABF9572}" srcId="{55DA32E9-AF17-49B7-BE12-CBE253C8FE10}" destId="{11D5178C-253E-4005-AD05-772D50EFC026}" srcOrd="4" destOrd="0" parTransId="{F60499E4-A2FA-4755-BF61-3211D669ECB8}" sibTransId="{6812456B-9753-47DE-997D-66F08CF8D513}"/>
    <dgm:cxn modelId="{8E191E40-77BC-4BE7-8949-2513AB167AA9}" type="presOf" srcId="{20745730-B133-4F9E-94DF-630C51796183}" destId="{0649FE4F-B44E-4152-9BBF-F398AAA8BCC8}" srcOrd="0" destOrd="0" presId="urn:microsoft.com/office/officeart/2018/2/layout/IconVerticalSolidList"/>
    <dgm:cxn modelId="{E77F025D-A08F-4A1A-AA52-AA835FF64F7C}" type="presOf" srcId="{1B94B28E-36E1-41CD-A5B0-AF7AEE0A67A2}" destId="{993030CF-32FD-4D1C-8071-BB5B65F6B5B2}" srcOrd="0" destOrd="2" presId="urn:microsoft.com/office/officeart/2018/2/layout/IconVerticalSolidList"/>
    <dgm:cxn modelId="{26C60A62-0ED0-41E0-9BB4-987F4E8FE2E3}" srcId="{65CD0F38-825B-4CD2-99C4-1D106DBB8162}" destId="{C01BE110-3C70-4BA4-82AA-8809F1715187}" srcOrd="1" destOrd="0" parTransId="{A3F5FF33-8251-4419-A5A3-A9132986E742}" sibTransId="{2AB09C5E-F917-4699-B7E4-4E9EB00AAC59}"/>
    <dgm:cxn modelId="{96CB124D-725E-4EC0-A997-244B8BA32EEB}" srcId="{65CD0F38-825B-4CD2-99C4-1D106DBB8162}" destId="{989D055A-5BCA-45FD-9924-2B42A1084289}" srcOrd="0" destOrd="0" parTransId="{170B66CB-D786-4B55-B377-B65C77CA9A3B}" sibTransId="{4D612307-9120-4C92-B65F-7C01F796D0A7}"/>
    <dgm:cxn modelId="{B8057053-B2C7-47CA-8F3E-EB70EADBA26F}" srcId="{55DA32E9-AF17-49B7-BE12-CBE253C8FE10}" destId="{20745730-B133-4F9E-94DF-630C51796183}" srcOrd="3" destOrd="0" parTransId="{47278CAE-AEAD-4C00-9035-E3DB0421AC9B}" sibTransId="{EB9AB497-6F3C-410F-9E9F-9C4AA488A780}"/>
    <dgm:cxn modelId="{F053DE56-742F-4DA8-976C-2B55385DDF2C}" type="presOf" srcId="{65CD0F38-825B-4CD2-99C4-1D106DBB8162}" destId="{43A10206-6B87-466B-917C-EA708C1A85E7}" srcOrd="0" destOrd="0" presId="urn:microsoft.com/office/officeart/2018/2/layout/IconVerticalSolidList"/>
    <dgm:cxn modelId="{6D830B8D-738A-4E4A-8516-AD3EAC416673}" type="presOf" srcId="{11D5178C-253E-4005-AD05-772D50EFC026}" destId="{DF713A05-397F-48D6-A64C-38CC87DA72A5}" srcOrd="0" destOrd="0" presId="urn:microsoft.com/office/officeart/2018/2/layout/IconVerticalSolidList"/>
    <dgm:cxn modelId="{A10E1F93-8237-4BF9-BBFB-B832E0A87B15}" type="presOf" srcId="{55DA32E9-AF17-49B7-BE12-CBE253C8FE10}" destId="{93F89D52-F10A-437E-96BB-06CA812E0B2B}" srcOrd="0" destOrd="0" presId="urn:microsoft.com/office/officeart/2018/2/layout/IconVerticalSolidList"/>
    <dgm:cxn modelId="{7E1C3A99-000D-46FA-AB48-ECFAE5AEF178}" type="presOf" srcId="{989D055A-5BCA-45FD-9924-2B42A1084289}" destId="{993030CF-32FD-4D1C-8071-BB5B65F6B5B2}" srcOrd="0" destOrd="0" presId="urn:microsoft.com/office/officeart/2018/2/layout/IconVerticalSolidList"/>
    <dgm:cxn modelId="{AD43129B-88BB-49AB-8A5D-BD517CEB1CD4}" srcId="{55DA32E9-AF17-49B7-BE12-CBE253C8FE10}" destId="{83045DCD-2FCE-4097-A364-6BFA371B2D27}" srcOrd="2" destOrd="0" parTransId="{9DC1201F-F18C-4139-B12D-DD388867CD4A}" sibTransId="{C1C09BF6-FE75-453D-89D5-50350AFA366F}"/>
    <dgm:cxn modelId="{8EABB2C6-EC49-416C-B07A-170DD27E0F17}" type="presOf" srcId="{83045DCD-2FCE-4097-A364-6BFA371B2D27}" destId="{E99E436A-3D39-46D6-B251-5B2F25582333}" srcOrd="0" destOrd="0" presId="urn:microsoft.com/office/officeart/2018/2/layout/IconVerticalSolidList"/>
    <dgm:cxn modelId="{F8BF45F1-F466-4836-9592-070371947ADF}" srcId="{65CD0F38-825B-4CD2-99C4-1D106DBB8162}" destId="{1B94B28E-36E1-41CD-A5B0-AF7AEE0A67A2}" srcOrd="2" destOrd="0" parTransId="{6987C61F-3AE5-4648-AFAC-BD5A1904E54B}" sibTransId="{16E91FC4-C2D6-4E71-BD39-949B82CE9C24}"/>
    <dgm:cxn modelId="{D1A6E0FF-79F4-4D39-8076-18CFA72535CA}" srcId="{55DA32E9-AF17-49B7-BE12-CBE253C8FE10}" destId="{AA9088C7-1F07-4363-BE35-158FB8B36D78}" srcOrd="0" destOrd="0" parTransId="{3DA955D5-D40D-4D6A-B44A-8BE023D39966}" sibTransId="{D4F443BD-B0D3-4EE5-AE1A-052F6F96B5A1}"/>
    <dgm:cxn modelId="{86D44E61-4B29-43D2-BE7C-DEEBF7B47425}" type="presParOf" srcId="{93F89D52-F10A-437E-96BB-06CA812E0B2B}" destId="{389F139C-3DC8-46B4-A54E-2877517F3262}" srcOrd="0" destOrd="0" presId="urn:microsoft.com/office/officeart/2018/2/layout/IconVerticalSolidList"/>
    <dgm:cxn modelId="{A1BE4050-D602-4CC3-A9AC-591006D0A535}" type="presParOf" srcId="{389F139C-3DC8-46B4-A54E-2877517F3262}" destId="{EB5A5DB8-FA17-431C-B0FE-68A49724265C}" srcOrd="0" destOrd="0" presId="urn:microsoft.com/office/officeart/2018/2/layout/IconVerticalSolidList"/>
    <dgm:cxn modelId="{0F33F9A5-E6DC-4B85-97C6-DA9BD757882D}" type="presParOf" srcId="{389F139C-3DC8-46B4-A54E-2877517F3262}" destId="{053E8E18-CB74-407E-AC88-04CDA9CA1035}" srcOrd="1" destOrd="0" presId="urn:microsoft.com/office/officeart/2018/2/layout/IconVerticalSolidList"/>
    <dgm:cxn modelId="{CD9F2164-9435-4AFA-AFF7-600D54FB5855}" type="presParOf" srcId="{389F139C-3DC8-46B4-A54E-2877517F3262}" destId="{CAA30ADA-336A-4800-B190-DEC6E87BBCB4}" srcOrd="2" destOrd="0" presId="urn:microsoft.com/office/officeart/2018/2/layout/IconVerticalSolidList"/>
    <dgm:cxn modelId="{46361CD0-42F1-4736-9B5B-B1E0CC87D7EA}" type="presParOf" srcId="{389F139C-3DC8-46B4-A54E-2877517F3262}" destId="{734AD63F-6B1C-467F-83EA-27B240092999}" srcOrd="3" destOrd="0" presId="urn:microsoft.com/office/officeart/2018/2/layout/IconVerticalSolidList"/>
    <dgm:cxn modelId="{A1719A20-EFEA-436B-8A7C-648976346C0F}" type="presParOf" srcId="{93F89D52-F10A-437E-96BB-06CA812E0B2B}" destId="{382B8A13-9DBE-4958-BCE3-2C6E485994FC}" srcOrd="1" destOrd="0" presId="urn:microsoft.com/office/officeart/2018/2/layout/IconVerticalSolidList"/>
    <dgm:cxn modelId="{5B7C2625-7280-496F-809A-222F786B9DF0}" type="presParOf" srcId="{93F89D52-F10A-437E-96BB-06CA812E0B2B}" destId="{5F9CCAF9-23C2-407F-94E4-BBBCB99BAA86}" srcOrd="2" destOrd="0" presId="urn:microsoft.com/office/officeart/2018/2/layout/IconVerticalSolidList"/>
    <dgm:cxn modelId="{3BBB136E-08EA-4B26-AC7F-A677D8054887}" type="presParOf" srcId="{5F9CCAF9-23C2-407F-94E4-BBBCB99BAA86}" destId="{76E58E2E-C170-41B2-878B-1A69B0D356C7}" srcOrd="0" destOrd="0" presId="urn:microsoft.com/office/officeart/2018/2/layout/IconVerticalSolidList"/>
    <dgm:cxn modelId="{8EFB1F97-37E4-42D2-8143-ABC920DB04C8}" type="presParOf" srcId="{5F9CCAF9-23C2-407F-94E4-BBBCB99BAA86}" destId="{BDCFB505-60BD-41A5-8E81-C436D7451B57}" srcOrd="1" destOrd="0" presId="urn:microsoft.com/office/officeart/2018/2/layout/IconVerticalSolidList"/>
    <dgm:cxn modelId="{FB264C41-E94F-481D-8D01-9462270F7F61}" type="presParOf" srcId="{5F9CCAF9-23C2-407F-94E4-BBBCB99BAA86}" destId="{775F2F6F-F255-4AB2-AE67-43261ECB5CD5}" srcOrd="2" destOrd="0" presId="urn:microsoft.com/office/officeart/2018/2/layout/IconVerticalSolidList"/>
    <dgm:cxn modelId="{465007CC-412E-4E6A-983E-98C47D49E785}" type="presParOf" srcId="{5F9CCAF9-23C2-407F-94E4-BBBCB99BAA86}" destId="{43A10206-6B87-466B-917C-EA708C1A85E7}" srcOrd="3" destOrd="0" presId="urn:microsoft.com/office/officeart/2018/2/layout/IconVerticalSolidList"/>
    <dgm:cxn modelId="{1C1BCDD8-3161-49D3-BCF5-A9FCF0527533}" type="presParOf" srcId="{5F9CCAF9-23C2-407F-94E4-BBBCB99BAA86}" destId="{993030CF-32FD-4D1C-8071-BB5B65F6B5B2}" srcOrd="4" destOrd="0" presId="urn:microsoft.com/office/officeart/2018/2/layout/IconVerticalSolidList"/>
    <dgm:cxn modelId="{113FEA17-35D5-4F66-A6E4-A24E52315D98}" type="presParOf" srcId="{93F89D52-F10A-437E-96BB-06CA812E0B2B}" destId="{578E5E40-D550-4135-957D-1D2E8EF4F90B}" srcOrd="3" destOrd="0" presId="urn:microsoft.com/office/officeart/2018/2/layout/IconVerticalSolidList"/>
    <dgm:cxn modelId="{60314FD9-9209-4478-B69C-FF4C39ACCA8B}" type="presParOf" srcId="{93F89D52-F10A-437E-96BB-06CA812E0B2B}" destId="{D32F700E-4433-4248-9024-61688327F359}" srcOrd="4" destOrd="0" presId="urn:microsoft.com/office/officeart/2018/2/layout/IconVerticalSolidList"/>
    <dgm:cxn modelId="{BDDA3F91-A74F-4536-9275-A4FB738EDA37}" type="presParOf" srcId="{D32F700E-4433-4248-9024-61688327F359}" destId="{EEA429DA-C5A4-46F7-8A7F-C68C63827685}" srcOrd="0" destOrd="0" presId="urn:microsoft.com/office/officeart/2018/2/layout/IconVerticalSolidList"/>
    <dgm:cxn modelId="{0D4DAEA6-A7DF-45A7-9B63-A9689AEE4E85}" type="presParOf" srcId="{D32F700E-4433-4248-9024-61688327F359}" destId="{70843542-221A-4C69-A2A9-375B4ACA06B6}" srcOrd="1" destOrd="0" presId="urn:microsoft.com/office/officeart/2018/2/layout/IconVerticalSolidList"/>
    <dgm:cxn modelId="{153A8B6D-2FDF-4707-9D67-15C2B6A6E320}" type="presParOf" srcId="{D32F700E-4433-4248-9024-61688327F359}" destId="{FA10A058-CCAE-4752-A528-B4AF478AB506}" srcOrd="2" destOrd="0" presId="urn:microsoft.com/office/officeart/2018/2/layout/IconVerticalSolidList"/>
    <dgm:cxn modelId="{7ED44CFA-760E-4AD9-857C-3EB8493143BB}" type="presParOf" srcId="{D32F700E-4433-4248-9024-61688327F359}" destId="{E99E436A-3D39-46D6-B251-5B2F25582333}" srcOrd="3" destOrd="0" presId="urn:microsoft.com/office/officeart/2018/2/layout/IconVerticalSolidList"/>
    <dgm:cxn modelId="{18419125-5496-4670-80E1-D4A6E94C7578}" type="presParOf" srcId="{93F89D52-F10A-437E-96BB-06CA812E0B2B}" destId="{26D84E05-EF9A-4288-B323-DFE717CAC3FD}" srcOrd="5" destOrd="0" presId="urn:microsoft.com/office/officeart/2018/2/layout/IconVerticalSolidList"/>
    <dgm:cxn modelId="{F20382EA-B42A-496D-816A-BE41AC881590}" type="presParOf" srcId="{93F89D52-F10A-437E-96BB-06CA812E0B2B}" destId="{072189E1-63F2-4D05-89D9-549D711F474A}" srcOrd="6" destOrd="0" presId="urn:microsoft.com/office/officeart/2018/2/layout/IconVerticalSolidList"/>
    <dgm:cxn modelId="{EBDA75AC-B111-4465-B237-15D5EA57E0BE}" type="presParOf" srcId="{072189E1-63F2-4D05-89D9-549D711F474A}" destId="{A1B12655-B6D8-4C7D-BF91-A879A0F1368F}" srcOrd="0" destOrd="0" presId="urn:microsoft.com/office/officeart/2018/2/layout/IconVerticalSolidList"/>
    <dgm:cxn modelId="{DD1563B7-6A5A-4B77-BF26-90241FC87C74}" type="presParOf" srcId="{072189E1-63F2-4D05-89D9-549D711F474A}" destId="{F86CB1F3-1651-4CF0-9150-0FA9D07A1A58}" srcOrd="1" destOrd="0" presId="urn:microsoft.com/office/officeart/2018/2/layout/IconVerticalSolidList"/>
    <dgm:cxn modelId="{6DF887A1-C6EB-4530-AB1F-F461C22FA114}" type="presParOf" srcId="{072189E1-63F2-4D05-89D9-549D711F474A}" destId="{30FF1618-FF42-47BA-A2F1-F481A31649B6}" srcOrd="2" destOrd="0" presId="urn:microsoft.com/office/officeart/2018/2/layout/IconVerticalSolidList"/>
    <dgm:cxn modelId="{681CF0A6-30AF-4852-AD3B-E67BB3BEE55B}" type="presParOf" srcId="{072189E1-63F2-4D05-89D9-549D711F474A}" destId="{0649FE4F-B44E-4152-9BBF-F398AAA8BCC8}" srcOrd="3" destOrd="0" presId="urn:microsoft.com/office/officeart/2018/2/layout/IconVerticalSolidList"/>
    <dgm:cxn modelId="{8532DBBA-AAC8-4D3B-A0FA-F61A25F15226}" type="presParOf" srcId="{93F89D52-F10A-437E-96BB-06CA812E0B2B}" destId="{E9B170F7-8E63-4E01-9FDE-E377C21AEE78}" srcOrd="7" destOrd="0" presId="urn:microsoft.com/office/officeart/2018/2/layout/IconVerticalSolidList"/>
    <dgm:cxn modelId="{208956F4-4FC1-4117-9292-CFB2BCE3F3E2}" type="presParOf" srcId="{93F89D52-F10A-437E-96BB-06CA812E0B2B}" destId="{D06BB7DB-5413-4748-94F4-F4990F563E79}" srcOrd="8" destOrd="0" presId="urn:microsoft.com/office/officeart/2018/2/layout/IconVerticalSolidList"/>
    <dgm:cxn modelId="{F233CB70-BA92-42F7-A15C-5DC4F27DC3CF}" type="presParOf" srcId="{D06BB7DB-5413-4748-94F4-F4990F563E79}" destId="{559CC9E4-7D84-4D80-A450-E0CE1EDE2A56}" srcOrd="0" destOrd="0" presId="urn:microsoft.com/office/officeart/2018/2/layout/IconVerticalSolidList"/>
    <dgm:cxn modelId="{56BB595D-8D1C-46EA-B621-EFF46F459AF2}" type="presParOf" srcId="{D06BB7DB-5413-4748-94F4-F4990F563E79}" destId="{AAA2A8F7-2F91-49A6-BAD6-1E16FF163803}" srcOrd="1" destOrd="0" presId="urn:microsoft.com/office/officeart/2018/2/layout/IconVerticalSolidList"/>
    <dgm:cxn modelId="{930A137C-4749-4F19-B865-FC9F8DB1BF12}" type="presParOf" srcId="{D06BB7DB-5413-4748-94F4-F4990F563E79}" destId="{DAEE468B-7FAA-4FF3-A26D-A6F1A2314B1B}" srcOrd="2" destOrd="0" presId="urn:microsoft.com/office/officeart/2018/2/layout/IconVerticalSolidList"/>
    <dgm:cxn modelId="{81893BD2-68A7-4BA7-8A7B-7D1CFEB90B36}" type="presParOf" srcId="{D06BB7DB-5413-4748-94F4-F4990F563E79}" destId="{DF713A05-397F-48D6-A64C-38CC87DA72A5}"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7045C7-CAA8-41CF-BD80-CDA9D67C4A87}"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54C1E3CE-EA3D-4CCD-A16A-BECF0B301BDB}">
      <dgm:prSet phldrT="[Text]"/>
      <dgm:spPr>
        <a:solidFill>
          <a:schemeClr val="tx1">
            <a:alpha val="86000"/>
          </a:schemeClr>
        </a:solidFill>
      </dgm:spPr>
      <dgm:t>
        <a:bodyPr/>
        <a:lstStyle/>
        <a:p>
          <a:r>
            <a:rPr lang="en-US" dirty="0">
              <a:latin typeface="Corbel" panose="020B0503020204020204" pitchFamily="34" charset="0"/>
            </a:rPr>
            <a:t>US DOL Education and Training Administration: </a:t>
          </a:r>
        </a:p>
        <a:p>
          <a:r>
            <a:rPr lang="en-US" i="1" dirty="0">
              <a:solidFill>
                <a:srgbClr val="7030A0"/>
              </a:solidFill>
              <a:hlinkClick xmlns:r="http://schemas.openxmlformats.org/officeDocument/2006/relationships" r:id="rId1">
                <a:extLst>
                  <a:ext uri="{A12FA001-AC4F-418D-AE19-62706E023703}">
                    <ahyp:hlinkClr xmlns:ahyp="http://schemas.microsoft.com/office/drawing/2018/hyperlinkcolor" val="tx"/>
                  </a:ext>
                </a:extLst>
              </a:hlinkClick>
            </a:rPr>
            <a:t>The Importance of Workforce and Labor Market Information</a:t>
          </a:r>
          <a:endParaRPr lang="en-US" dirty="0"/>
        </a:p>
      </dgm:t>
    </dgm:pt>
    <dgm:pt modelId="{2DE93258-48C6-47E1-BAD7-85FA2FC84C63}" type="parTrans" cxnId="{0A65DBC0-4AC0-440A-8B92-71575C3F603D}">
      <dgm:prSet/>
      <dgm:spPr/>
      <dgm:t>
        <a:bodyPr/>
        <a:lstStyle/>
        <a:p>
          <a:endParaRPr lang="en-US"/>
        </a:p>
      </dgm:t>
    </dgm:pt>
    <dgm:pt modelId="{3C89AB86-CE74-4501-A390-CC3EDE74B86A}" type="sibTrans" cxnId="{0A65DBC0-4AC0-440A-8B92-71575C3F603D}">
      <dgm:prSet/>
      <dgm:spPr/>
      <dgm:t>
        <a:bodyPr/>
        <a:lstStyle/>
        <a:p>
          <a:endParaRPr lang="en-US"/>
        </a:p>
      </dgm:t>
    </dgm:pt>
    <dgm:pt modelId="{82576E49-33C7-4BFC-BCAB-601D9577421F}">
      <dgm:prSet phldrT="[Text]"/>
      <dgm:spPr>
        <a:solidFill>
          <a:schemeClr val="lt1">
            <a:hueOff val="0"/>
            <a:satOff val="0"/>
            <a:lumOff val="0"/>
            <a:alpha val="90000"/>
          </a:schemeClr>
        </a:solidFill>
      </dgm:spPr>
      <dgm:t>
        <a:bodyPr/>
        <a:lstStyle/>
        <a:p>
          <a:r>
            <a:rPr lang="en-US" dirty="0" err="1">
              <a:latin typeface="Corbel" panose="020B0503020204020204" pitchFamily="34" charset="0"/>
            </a:rPr>
            <a:t>CareerOneStop</a:t>
          </a:r>
          <a:r>
            <a:rPr lang="en-US" dirty="0">
              <a:latin typeface="Corbel" panose="020B0503020204020204" pitchFamily="34" charset="0"/>
            </a:rPr>
            <a:t>:</a:t>
          </a:r>
          <a:r>
            <a:rPr lang="en-US" b="1" dirty="0">
              <a:latin typeface="Corbel" panose="020B0503020204020204" pitchFamily="34" charset="0"/>
            </a:rPr>
            <a:t> </a:t>
          </a:r>
        </a:p>
        <a:p>
          <a:r>
            <a:rPr lang="en-US" i="1" dirty="0">
              <a:solidFill>
                <a:srgbClr val="7030A0"/>
              </a:solidFill>
              <a:hlinkClick xmlns:r="http://schemas.openxmlformats.org/officeDocument/2006/relationships" r:id="rId2">
                <a:extLst>
                  <a:ext uri="{A12FA001-AC4F-418D-AE19-62706E023703}">
                    <ahyp:hlinkClr xmlns:ahyp="http://schemas.microsoft.com/office/drawing/2018/hyperlinkcolor" val="tx"/>
                  </a:ext>
                </a:extLst>
              </a:hlinkClick>
            </a:rPr>
            <a:t>State Profile: California Labor Market Information </a:t>
          </a:r>
          <a:endParaRPr lang="en-US" dirty="0"/>
        </a:p>
      </dgm:t>
    </dgm:pt>
    <dgm:pt modelId="{B667D1ED-AC8D-4D61-B398-A9F7744B5633}" type="parTrans" cxnId="{3E083E48-CFF9-42A3-83D5-1950E72204C9}">
      <dgm:prSet/>
      <dgm:spPr/>
      <dgm:t>
        <a:bodyPr/>
        <a:lstStyle/>
        <a:p>
          <a:endParaRPr lang="en-US"/>
        </a:p>
      </dgm:t>
    </dgm:pt>
    <dgm:pt modelId="{DDD79E68-CFF1-420D-AD40-6F7D46D3DEE8}" type="sibTrans" cxnId="{3E083E48-CFF9-42A3-83D5-1950E72204C9}">
      <dgm:prSet/>
      <dgm:spPr/>
      <dgm:t>
        <a:bodyPr/>
        <a:lstStyle/>
        <a:p>
          <a:endParaRPr lang="en-US"/>
        </a:p>
      </dgm:t>
    </dgm:pt>
    <dgm:pt modelId="{E57C003A-A595-4533-8F46-E86CE4D90EC7}">
      <dgm:prSet phldrT="[Text]"/>
      <dgm:spPr>
        <a:solidFill>
          <a:schemeClr val="lt1">
            <a:hueOff val="0"/>
            <a:satOff val="0"/>
            <a:lumOff val="0"/>
            <a:alpha val="90000"/>
          </a:schemeClr>
        </a:solidFill>
      </dgm:spPr>
      <dgm:t>
        <a:bodyPr/>
        <a:lstStyle/>
        <a:p>
          <a:r>
            <a:rPr lang="en-US" dirty="0">
              <a:latin typeface="Corbel" panose="020B0503020204020204" pitchFamily="34" charset="0"/>
            </a:rPr>
            <a:t>Corporation for a Skilled Workforce:</a:t>
          </a:r>
        </a:p>
        <a:p>
          <a:r>
            <a:rPr lang="en-US" i="1" dirty="0">
              <a:solidFill>
                <a:srgbClr val="7030A0"/>
              </a:solidFill>
              <a:hlinkClick xmlns:r="http://schemas.openxmlformats.org/officeDocument/2006/relationships" r:id="rId3">
                <a:extLst>
                  <a:ext uri="{A12FA001-AC4F-418D-AE19-62706E023703}">
                    <ahyp:hlinkClr xmlns:ahyp="http://schemas.microsoft.com/office/drawing/2018/hyperlinkcolor" val="tx"/>
                  </a:ext>
                </a:extLst>
              </a:hlinkClick>
            </a:rPr>
            <a:t>Understanding Your Community: Labor Market and Workforce Development System Data Toolkit </a:t>
          </a:r>
          <a:endParaRPr lang="en-US" dirty="0"/>
        </a:p>
      </dgm:t>
    </dgm:pt>
    <dgm:pt modelId="{67407C23-9B43-4FA1-9B6D-E043650A3B8F}" type="parTrans" cxnId="{EA5030E1-0CAA-4857-980D-94C99F9C6490}">
      <dgm:prSet/>
      <dgm:spPr/>
      <dgm:t>
        <a:bodyPr/>
        <a:lstStyle/>
        <a:p>
          <a:endParaRPr lang="en-US"/>
        </a:p>
      </dgm:t>
    </dgm:pt>
    <dgm:pt modelId="{857B45B4-5DD5-4673-944B-878197B57A23}" type="sibTrans" cxnId="{EA5030E1-0CAA-4857-980D-94C99F9C6490}">
      <dgm:prSet/>
      <dgm:spPr/>
      <dgm:t>
        <a:bodyPr/>
        <a:lstStyle/>
        <a:p>
          <a:endParaRPr lang="en-US"/>
        </a:p>
      </dgm:t>
    </dgm:pt>
    <dgm:pt modelId="{7C62E82F-DE70-43EE-88F1-6ED655265EB5}" type="pres">
      <dgm:prSet presAssocID="{D47045C7-CAA8-41CF-BD80-CDA9D67C4A87}" presName="Name0" presStyleCnt="0">
        <dgm:presLayoutVars>
          <dgm:dir/>
          <dgm:resizeHandles val="exact"/>
        </dgm:presLayoutVars>
      </dgm:prSet>
      <dgm:spPr/>
    </dgm:pt>
    <dgm:pt modelId="{C2609815-B012-418A-885E-E3F935292C4D}" type="pres">
      <dgm:prSet presAssocID="{54C1E3CE-EA3D-4CCD-A16A-BECF0B301BDB}" presName="composite" presStyleCnt="0"/>
      <dgm:spPr/>
    </dgm:pt>
    <dgm:pt modelId="{9CCB4C7B-97EE-407D-8FCC-37F8749DC0D9}" type="pres">
      <dgm:prSet presAssocID="{54C1E3CE-EA3D-4CCD-A16A-BECF0B301BDB}" presName="rect1" presStyleLbl="trAlignAcc1" presStyleIdx="0" presStyleCnt="3">
        <dgm:presLayoutVars>
          <dgm:bulletEnabled val="1"/>
        </dgm:presLayoutVars>
      </dgm:prSet>
      <dgm:spPr/>
    </dgm:pt>
    <dgm:pt modelId="{B0B9057A-4440-4869-A407-968325B73006}" type="pres">
      <dgm:prSet presAssocID="{54C1E3CE-EA3D-4CCD-A16A-BECF0B301BDB}" presName="rect2" presStyleLbl="fgImgPlace1" presStyleIdx="0" presStyleCnt="3"/>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020" t="-1456" r="-74980" b="1456"/>
          </a:stretch>
        </a:blipFill>
        <a:ln w="28575"/>
      </dgm:spPr>
    </dgm:pt>
    <dgm:pt modelId="{906B1787-287E-45E9-9B5A-082E513C82B3}" type="pres">
      <dgm:prSet presAssocID="{3C89AB86-CE74-4501-A390-CC3EDE74B86A}" presName="sibTrans" presStyleCnt="0"/>
      <dgm:spPr/>
    </dgm:pt>
    <dgm:pt modelId="{41DB8863-46CE-41CF-B089-EF9F0DC1B9CC}" type="pres">
      <dgm:prSet presAssocID="{82576E49-33C7-4BFC-BCAB-601D9577421F}" presName="composite" presStyleCnt="0"/>
      <dgm:spPr/>
    </dgm:pt>
    <dgm:pt modelId="{813362B2-75AD-475A-A059-6CA62AF2B937}" type="pres">
      <dgm:prSet presAssocID="{82576E49-33C7-4BFC-BCAB-601D9577421F}" presName="rect1" presStyleLbl="trAlignAcc1" presStyleIdx="1" presStyleCnt="3">
        <dgm:presLayoutVars>
          <dgm:bulletEnabled val="1"/>
        </dgm:presLayoutVars>
      </dgm:prSet>
      <dgm:spPr/>
    </dgm:pt>
    <dgm:pt modelId="{1F701EF5-9465-477C-A054-FB3028B8070F}" type="pres">
      <dgm:prSet presAssocID="{82576E49-33C7-4BFC-BCAB-601D9577421F}" presName="rect2" presStyleLbl="fgImgPlace1" presStyleIdx="1" presStyleCnt="3" custLinFactNeighborX="-264" custLinFactNeighborY="-1456"/>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119" t="4973" r="-193881" b="-4973"/>
          </a:stretch>
        </a:blipFill>
        <a:ln w="28575"/>
      </dgm:spPr>
    </dgm:pt>
    <dgm:pt modelId="{5A1D206B-AD6C-4AC3-BECB-3D50A7DD6D56}" type="pres">
      <dgm:prSet presAssocID="{DDD79E68-CFF1-420D-AD40-6F7D46D3DEE8}" presName="sibTrans" presStyleCnt="0"/>
      <dgm:spPr/>
    </dgm:pt>
    <dgm:pt modelId="{E71EFB37-D732-45BE-8DC1-D796E621F4FC}" type="pres">
      <dgm:prSet presAssocID="{E57C003A-A595-4533-8F46-E86CE4D90EC7}" presName="composite" presStyleCnt="0"/>
      <dgm:spPr/>
    </dgm:pt>
    <dgm:pt modelId="{A13A6FBB-AAEB-44FB-BA8C-E2C4E098BAB3}" type="pres">
      <dgm:prSet presAssocID="{E57C003A-A595-4533-8F46-E86CE4D90EC7}" presName="rect1" presStyleLbl="trAlignAcc1" presStyleIdx="2" presStyleCnt="3" custLinFactNeighborX="-53723" custLinFactNeighborY="858">
        <dgm:presLayoutVars>
          <dgm:bulletEnabled val="1"/>
        </dgm:presLayoutVars>
      </dgm:prSet>
      <dgm:spPr/>
    </dgm:pt>
    <dgm:pt modelId="{ED2F5E38-BD78-416B-9EC6-B14C27EEF275}" type="pres">
      <dgm:prSet presAssocID="{E57C003A-A595-4533-8F46-E86CE4D90EC7}" presName="rect2" presStyleLbl="fgImgPlace1" presStyleIdx="2" presStyleCnt="3" custLinFactX="-100000" custLinFactNeighborX="-145591" custLinFactNeighborY="817"/>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1711" t="1162" r="-83711" b="-1162"/>
          </a:stretch>
        </a:blipFill>
        <a:ln w="28575"/>
      </dgm:spPr>
    </dgm:pt>
  </dgm:ptLst>
  <dgm:cxnLst>
    <dgm:cxn modelId="{11539B60-48DC-4964-9FF0-553DCA9C4587}" type="presOf" srcId="{E57C003A-A595-4533-8F46-E86CE4D90EC7}" destId="{A13A6FBB-AAEB-44FB-BA8C-E2C4E098BAB3}" srcOrd="0" destOrd="0" presId="urn:microsoft.com/office/officeart/2008/layout/PictureStrips"/>
    <dgm:cxn modelId="{65DA6742-CA12-4022-AECE-9409F20D88D7}" type="presOf" srcId="{54C1E3CE-EA3D-4CCD-A16A-BECF0B301BDB}" destId="{9CCB4C7B-97EE-407D-8FCC-37F8749DC0D9}" srcOrd="0" destOrd="0" presId="urn:microsoft.com/office/officeart/2008/layout/PictureStrips"/>
    <dgm:cxn modelId="{3E083E48-CFF9-42A3-83D5-1950E72204C9}" srcId="{D47045C7-CAA8-41CF-BD80-CDA9D67C4A87}" destId="{82576E49-33C7-4BFC-BCAB-601D9577421F}" srcOrd="1" destOrd="0" parTransId="{B667D1ED-AC8D-4D61-B398-A9F7744B5633}" sibTransId="{DDD79E68-CFF1-420D-AD40-6F7D46D3DEE8}"/>
    <dgm:cxn modelId="{5C55EE9C-FBA9-4742-8F7D-48DACBA0A737}" type="presOf" srcId="{82576E49-33C7-4BFC-BCAB-601D9577421F}" destId="{813362B2-75AD-475A-A059-6CA62AF2B937}" srcOrd="0" destOrd="0" presId="urn:microsoft.com/office/officeart/2008/layout/PictureStrips"/>
    <dgm:cxn modelId="{DCB1AABF-ABC1-4DB8-A971-8FB7FFC1BFE4}" type="presOf" srcId="{D47045C7-CAA8-41CF-BD80-CDA9D67C4A87}" destId="{7C62E82F-DE70-43EE-88F1-6ED655265EB5}" srcOrd="0" destOrd="0" presId="urn:microsoft.com/office/officeart/2008/layout/PictureStrips"/>
    <dgm:cxn modelId="{0A65DBC0-4AC0-440A-8B92-71575C3F603D}" srcId="{D47045C7-CAA8-41CF-BD80-CDA9D67C4A87}" destId="{54C1E3CE-EA3D-4CCD-A16A-BECF0B301BDB}" srcOrd="0" destOrd="0" parTransId="{2DE93258-48C6-47E1-BAD7-85FA2FC84C63}" sibTransId="{3C89AB86-CE74-4501-A390-CC3EDE74B86A}"/>
    <dgm:cxn modelId="{EA5030E1-0CAA-4857-980D-94C99F9C6490}" srcId="{D47045C7-CAA8-41CF-BD80-CDA9D67C4A87}" destId="{E57C003A-A595-4533-8F46-E86CE4D90EC7}" srcOrd="2" destOrd="0" parTransId="{67407C23-9B43-4FA1-9B6D-E043650A3B8F}" sibTransId="{857B45B4-5DD5-4673-944B-878197B57A23}"/>
    <dgm:cxn modelId="{4C898BAC-0C71-4F53-A0CD-EC90B9E6A0A9}" type="presParOf" srcId="{7C62E82F-DE70-43EE-88F1-6ED655265EB5}" destId="{C2609815-B012-418A-885E-E3F935292C4D}" srcOrd="0" destOrd="0" presId="urn:microsoft.com/office/officeart/2008/layout/PictureStrips"/>
    <dgm:cxn modelId="{F601091B-23BD-4B34-B7C3-42FD30CB3964}" type="presParOf" srcId="{C2609815-B012-418A-885E-E3F935292C4D}" destId="{9CCB4C7B-97EE-407D-8FCC-37F8749DC0D9}" srcOrd="0" destOrd="0" presId="urn:microsoft.com/office/officeart/2008/layout/PictureStrips"/>
    <dgm:cxn modelId="{04B626E2-6A6F-473D-982D-BB4577275470}" type="presParOf" srcId="{C2609815-B012-418A-885E-E3F935292C4D}" destId="{B0B9057A-4440-4869-A407-968325B73006}" srcOrd="1" destOrd="0" presId="urn:microsoft.com/office/officeart/2008/layout/PictureStrips"/>
    <dgm:cxn modelId="{112F5F08-7613-408A-9031-6334F1C0D9CF}" type="presParOf" srcId="{7C62E82F-DE70-43EE-88F1-6ED655265EB5}" destId="{906B1787-287E-45E9-9B5A-082E513C82B3}" srcOrd="1" destOrd="0" presId="urn:microsoft.com/office/officeart/2008/layout/PictureStrips"/>
    <dgm:cxn modelId="{244387AF-FE3F-4BD3-A035-4EF6FA42CF77}" type="presParOf" srcId="{7C62E82F-DE70-43EE-88F1-6ED655265EB5}" destId="{41DB8863-46CE-41CF-B089-EF9F0DC1B9CC}" srcOrd="2" destOrd="0" presId="urn:microsoft.com/office/officeart/2008/layout/PictureStrips"/>
    <dgm:cxn modelId="{8F2083B1-AEB4-47EC-8464-9559F4B5C3AD}" type="presParOf" srcId="{41DB8863-46CE-41CF-B089-EF9F0DC1B9CC}" destId="{813362B2-75AD-475A-A059-6CA62AF2B937}" srcOrd="0" destOrd="0" presId="urn:microsoft.com/office/officeart/2008/layout/PictureStrips"/>
    <dgm:cxn modelId="{668604D8-C113-4C57-A787-CD7DD2CDC4F4}" type="presParOf" srcId="{41DB8863-46CE-41CF-B089-EF9F0DC1B9CC}" destId="{1F701EF5-9465-477C-A054-FB3028B8070F}" srcOrd="1" destOrd="0" presId="urn:microsoft.com/office/officeart/2008/layout/PictureStrips"/>
    <dgm:cxn modelId="{29157A4B-50F1-4476-9521-08668034D693}" type="presParOf" srcId="{7C62E82F-DE70-43EE-88F1-6ED655265EB5}" destId="{5A1D206B-AD6C-4AC3-BECB-3D50A7DD6D56}" srcOrd="3" destOrd="0" presId="urn:microsoft.com/office/officeart/2008/layout/PictureStrips"/>
    <dgm:cxn modelId="{1D00DC7D-0974-4F3A-BADA-D83D176F26E8}" type="presParOf" srcId="{7C62E82F-DE70-43EE-88F1-6ED655265EB5}" destId="{E71EFB37-D732-45BE-8DC1-D796E621F4FC}" srcOrd="4" destOrd="0" presId="urn:microsoft.com/office/officeart/2008/layout/PictureStrips"/>
    <dgm:cxn modelId="{DA712275-2F61-41D5-BECF-F8C9E57D6F26}" type="presParOf" srcId="{E71EFB37-D732-45BE-8DC1-D796E621F4FC}" destId="{A13A6FBB-AAEB-44FB-BA8C-E2C4E098BAB3}" srcOrd="0" destOrd="0" presId="urn:microsoft.com/office/officeart/2008/layout/PictureStrips"/>
    <dgm:cxn modelId="{4FD8E63D-321C-442C-A58C-E52BEF67C4C6}" type="presParOf" srcId="{E71EFB37-D732-45BE-8DC1-D796E621F4FC}" destId="{ED2F5E38-BD78-416B-9EC6-B14C27EEF275}"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987BE-E16D-4F42-A1F3-0C48B9B54B7C}">
      <dsp:nvSpPr>
        <dsp:cNvPr id="0" name=""/>
        <dsp:cNvSpPr/>
      </dsp:nvSpPr>
      <dsp:spPr>
        <a:xfrm>
          <a:off x="4179" y="52783"/>
          <a:ext cx="3891802" cy="1167540"/>
        </a:xfrm>
        <a:prstGeom prst="chevron">
          <a:avLst>
            <a:gd name="adj" fmla="val 3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159" tIns="144159" rIns="144159" bIns="144159" numCol="1" spcCol="1270" anchor="ctr" anchorCtr="0">
          <a:noAutofit/>
        </a:bodyPr>
        <a:lstStyle/>
        <a:p>
          <a:pPr marL="0" lvl="0" indent="0" algn="ctr" defTabSz="1022350">
            <a:lnSpc>
              <a:spcPct val="90000"/>
            </a:lnSpc>
            <a:spcBef>
              <a:spcPct val="0"/>
            </a:spcBef>
            <a:spcAft>
              <a:spcPct val="35000"/>
            </a:spcAft>
            <a:buNone/>
          </a:pPr>
          <a:r>
            <a:rPr lang="en-US" sz="2300" b="1" kern="1200" dirty="0"/>
            <a:t>Workforce Preparation</a:t>
          </a:r>
        </a:p>
      </dsp:txBody>
      <dsp:txXfrm>
        <a:off x="354441" y="52783"/>
        <a:ext cx="3191278" cy="1167540"/>
      </dsp:txXfrm>
    </dsp:sp>
    <dsp:sp modelId="{5CB37DD5-FA8A-4593-BF37-2E199A0985AF}">
      <dsp:nvSpPr>
        <dsp:cNvPr id="0" name=""/>
        <dsp:cNvSpPr/>
      </dsp:nvSpPr>
      <dsp:spPr>
        <a:xfrm>
          <a:off x="4179" y="1220324"/>
          <a:ext cx="3541540" cy="3315029"/>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860" tIns="279860" rIns="279860" bIns="559721" numCol="1" spcCol="1270" anchor="t" anchorCtr="0">
          <a:noAutofit/>
        </a:bodyPr>
        <a:lstStyle/>
        <a:p>
          <a:pPr marL="0" lvl="0" indent="0" algn="l" defTabSz="1066800">
            <a:lnSpc>
              <a:spcPct val="100000"/>
            </a:lnSpc>
            <a:spcBef>
              <a:spcPct val="0"/>
            </a:spcBef>
            <a:spcAft>
              <a:spcPct val="35000"/>
            </a:spcAft>
            <a:buNone/>
          </a:pPr>
          <a:r>
            <a:rPr lang="en-US" sz="2400" kern="1200" dirty="0">
              <a:solidFill>
                <a:schemeClr val="bg1">
                  <a:lumMod val="65000"/>
                  <a:lumOff val="35000"/>
                </a:schemeClr>
              </a:solidFill>
              <a:latin typeface="Corbel" panose="020B0503020204020204" pitchFamily="34" charset="0"/>
            </a:rPr>
            <a:t>Workforce Readiness, OSHA, </a:t>
          </a:r>
          <a:r>
            <a:rPr lang="en-US" sz="2400" kern="1200" dirty="0" err="1">
              <a:solidFill>
                <a:schemeClr val="bg1">
                  <a:lumMod val="65000"/>
                  <a:lumOff val="35000"/>
                </a:schemeClr>
              </a:solidFill>
              <a:latin typeface="Corbel" panose="020B0503020204020204" pitchFamily="34" charset="0"/>
            </a:rPr>
            <a:t>ServeSafe</a:t>
          </a:r>
          <a:r>
            <a:rPr lang="en-US" sz="2400" kern="1200" dirty="0">
              <a:solidFill>
                <a:schemeClr val="bg1">
                  <a:lumMod val="65000"/>
                  <a:lumOff val="35000"/>
                </a:schemeClr>
              </a:solidFill>
              <a:latin typeface="Corbel" panose="020B0503020204020204" pitchFamily="34" charset="0"/>
            </a:rPr>
            <a:t> – general skills necessary for success in the workforce</a:t>
          </a:r>
        </a:p>
      </dsp:txBody>
      <dsp:txXfrm>
        <a:off x="4179" y="1220324"/>
        <a:ext cx="3541540" cy="3315029"/>
      </dsp:txXfrm>
    </dsp:sp>
    <dsp:sp modelId="{079FEDD3-6921-4102-86DF-777A994EC0C0}">
      <dsp:nvSpPr>
        <dsp:cNvPr id="0" name=""/>
        <dsp:cNvSpPr/>
      </dsp:nvSpPr>
      <dsp:spPr>
        <a:xfrm>
          <a:off x="3838141" y="52783"/>
          <a:ext cx="3891802" cy="1167540"/>
        </a:xfrm>
        <a:prstGeom prst="chevron">
          <a:avLst>
            <a:gd name="adj" fmla="val 30000"/>
          </a:avLst>
        </a:prstGeom>
        <a:solidFill>
          <a:schemeClr val="accent2">
            <a:hueOff val="677407"/>
            <a:satOff val="-3316"/>
            <a:lumOff val="1862"/>
            <a:alphaOff val="0"/>
          </a:schemeClr>
        </a:solidFill>
        <a:ln w="19050" cap="rnd" cmpd="sng" algn="ctr">
          <a:solidFill>
            <a:schemeClr val="accent2">
              <a:hueOff val="677407"/>
              <a:satOff val="-3316"/>
              <a:lumOff val="18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159" tIns="144159" rIns="144159" bIns="144159" numCol="1" spcCol="1270" anchor="ctr" anchorCtr="0">
          <a:noAutofit/>
        </a:bodyPr>
        <a:lstStyle/>
        <a:p>
          <a:pPr marL="0" lvl="0" indent="0" algn="ctr" defTabSz="1022350">
            <a:lnSpc>
              <a:spcPct val="90000"/>
            </a:lnSpc>
            <a:spcBef>
              <a:spcPct val="0"/>
            </a:spcBef>
            <a:spcAft>
              <a:spcPct val="35000"/>
            </a:spcAft>
            <a:buNone/>
          </a:pPr>
          <a:r>
            <a:rPr lang="en-US" sz="2300" b="1" kern="1200" dirty="0"/>
            <a:t>Occupational Skills Builder</a:t>
          </a:r>
        </a:p>
      </dsp:txBody>
      <dsp:txXfrm>
        <a:off x="4188403" y="52783"/>
        <a:ext cx="3191278" cy="1167540"/>
      </dsp:txXfrm>
    </dsp:sp>
    <dsp:sp modelId="{E3D58900-2044-4DE7-B159-C320DBFDE93C}">
      <dsp:nvSpPr>
        <dsp:cNvPr id="0" name=""/>
        <dsp:cNvSpPr/>
      </dsp:nvSpPr>
      <dsp:spPr>
        <a:xfrm>
          <a:off x="3838141" y="1220324"/>
          <a:ext cx="3541540" cy="3315029"/>
        </a:xfrm>
        <a:prstGeom prst="rect">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860" tIns="279860" rIns="279860" bIns="559721" numCol="1" spcCol="1270" anchor="t" anchorCtr="0">
          <a:noAutofit/>
        </a:bodyPr>
        <a:lstStyle/>
        <a:p>
          <a:pPr marL="0" lvl="0" indent="0" algn="l" defTabSz="1066800">
            <a:lnSpc>
              <a:spcPct val="100000"/>
            </a:lnSpc>
            <a:spcBef>
              <a:spcPct val="0"/>
            </a:spcBef>
            <a:spcAft>
              <a:spcPct val="35000"/>
            </a:spcAft>
            <a:buNone/>
          </a:pPr>
          <a:r>
            <a:rPr lang="en-US" sz="2400" kern="1200" dirty="0">
              <a:solidFill>
                <a:schemeClr val="bg1">
                  <a:lumMod val="65000"/>
                  <a:lumOff val="35000"/>
                </a:schemeClr>
              </a:solidFill>
              <a:latin typeface="Corbel" panose="020B0503020204020204" pitchFamily="34" charset="0"/>
            </a:rPr>
            <a:t>Offerings that advance skills related to an industry but that by themselves do not qualify a student for a specific occupation within an industry</a:t>
          </a:r>
        </a:p>
      </dsp:txBody>
      <dsp:txXfrm>
        <a:off x="3838141" y="1220324"/>
        <a:ext cx="3541540" cy="3315029"/>
      </dsp:txXfrm>
    </dsp:sp>
    <dsp:sp modelId="{405C0374-B6CC-47DC-97C8-13A4AF84E298}">
      <dsp:nvSpPr>
        <dsp:cNvPr id="0" name=""/>
        <dsp:cNvSpPr/>
      </dsp:nvSpPr>
      <dsp:spPr>
        <a:xfrm>
          <a:off x="7682378" y="44622"/>
          <a:ext cx="3891802" cy="1167540"/>
        </a:xfrm>
        <a:prstGeom prst="chevron">
          <a:avLst>
            <a:gd name="adj" fmla="val 30000"/>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159" tIns="144159" rIns="144159" bIns="144159" numCol="1" spcCol="1270" anchor="ctr" anchorCtr="0">
          <a:noAutofit/>
        </a:bodyPr>
        <a:lstStyle/>
        <a:p>
          <a:pPr marL="0" lvl="0" indent="0" algn="ctr" defTabSz="1022350">
            <a:lnSpc>
              <a:spcPct val="90000"/>
            </a:lnSpc>
            <a:spcBef>
              <a:spcPct val="0"/>
            </a:spcBef>
            <a:spcAft>
              <a:spcPct val="35000"/>
            </a:spcAft>
            <a:buNone/>
          </a:pPr>
          <a:r>
            <a:rPr lang="en-US" sz="2300" b="1" kern="1200" dirty="0"/>
            <a:t>Occupational Credential Programs</a:t>
          </a:r>
        </a:p>
      </dsp:txBody>
      <dsp:txXfrm>
        <a:off x="8032640" y="44622"/>
        <a:ext cx="3191278" cy="1167540"/>
      </dsp:txXfrm>
    </dsp:sp>
    <dsp:sp modelId="{AD729563-1A07-4DDC-8940-3778D2E51E89}">
      <dsp:nvSpPr>
        <dsp:cNvPr id="0" name=""/>
        <dsp:cNvSpPr/>
      </dsp:nvSpPr>
      <dsp:spPr>
        <a:xfrm>
          <a:off x="7672103" y="1220324"/>
          <a:ext cx="3541540" cy="3315029"/>
        </a:xfrm>
        <a:prstGeom prst="rect">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860" tIns="279860" rIns="279860" bIns="559721" numCol="1" spcCol="1270" anchor="t" anchorCtr="0">
          <a:noAutofit/>
        </a:bodyPr>
        <a:lstStyle/>
        <a:p>
          <a:pPr marL="0" lvl="0" indent="0" algn="l" defTabSz="1066800">
            <a:lnSpc>
              <a:spcPct val="100000"/>
            </a:lnSpc>
            <a:spcBef>
              <a:spcPct val="0"/>
            </a:spcBef>
            <a:spcAft>
              <a:spcPct val="35000"/>
            </a:spcAft>
            <a:buNone/>
          </a:pPr>
          <a:r>
            <a:rPr lang="en-US" sz="2400" kern="1200" dirty="0">
              <a:solidFill>
                <a:schemeClr val="bg1">
                  <a:lumMod val="65000"/>
                  <a:lumOff val="35000"/>
                </a:schemeClr>
              </a:solidFill>
              <a:latin typeface="Corbel" panose="020B0503020204020204" pitchFamily="34" charset="0"/>
            </a:rPr>
            <a:t>Programs/courses of sufficient duration and intensity that provide skills for an individual to enter into or advance in a specific occupation and industry</a:t>
          </a:r>
        </a:p>
      </dsp:txBody>
      <dsp:txXfrm>
        <a:off x="7672103" y="1220324"/>
        <a:ext cx="3541540" cy="3315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987BE-E16D-4F42-A1F3-0C48B9B54B7C}">
      <dsp:nvSpPr>
        <dsp:cNvPr id="0" name=""/>
        <dsp:cNvSpPr/>
      </dsp:nvSpPr>
      <dsp:spPr>
        <a:xfrm>
          <a:off x="9843" y="719602"/>
          <a:ext cx="3895606" cy="1168681"/>
        </a:xfrm>
        <a:prstGeom prst="chevron">
          <a:avLst>
            <a:gd name="adj" fmla="val 30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300" tIns="144300" rIns="144300" bIns="144300" numCol="1" spcCol="1270" anchor="ctr" anchorCtr="0">
          <a:noAutofit/>
        </a:bodyPr>
        <a:lstStyle/>
        <a:p>
          <a:pPr marL="0" lvl="0" indent="0" algn="ctr" defTabSz="1022350">
            <a:lnSpc>
              <a:spcPct val="90000"/>
            </a:lnSpc>
            <a:spcBef>
              <a:spcPct val="0"/>
            </a:spcBef>
            <a:spcAft>
              <a:spcPct val="35000"/>
            </a:spcAft>
            <a:buNone/>
          </a:pPr>
          <a:r>
            <a:rPr lang="en-US" sz="2300" b="1" kern="1200" dirty="0"/>
            <a:t>Workforce Preparation</a:t>
          </a:r>
        </a:p>
      </dsp:txBody>
      <dsp:txXfrm>
        <a:off x="360447" y="719602"/>
        <a:ext cx="3194398" cy="1168681"/>
      </dsp:txXfrm>
    </dsp:sp>
    <dsp:sp modelId="{5CB37DD5-FA8A-4593-BF37-2E199A0985AF}">
      <dsp:nvSpPr>
        <dsp:cNvPr id="0" name=""/>
        <dsp:cNvSpPr/>
      </dsp:nvSpPr>
      <dsp:spPr>
        <a:xfrm>
          <a:off x="9843" y="1888284"/>
          <a:ext cx="3545002" cy="198025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0134" tIns="280134" rIns="280134" bIns="560268" numCol="1" spcCol="1270" anchor="t" anchorCtr="0">
          <a:noAutofit/>
        </a:bodyPr>
        <a:lstStyle/>
        <a:p>
          <a:pPr marL="0" lvl="0" indent="0" algn="ctr" defTabSz="1600200">
            <a:lnSpc>
              <a:spcPct val="100000"/>
            </a:lnSpc>
            <a:spcBef>
              <a:spcPct val="0"/>
            </a:spcBef>
            <a:spcAft>
              <a:spcPct val="35000"/>
            </a:spcAft>
            <a:buNone/>
          </a:pPr>
          <a:r>
            <a:rPr lang="en-US" sz="3600" kern="1200" dirty="0">
              <a:solidFill>
                <a:schemeClr val="bg1">
                  <a:lumMod val="65000"/>
                  <a:lumOff val="35000"/>
                </a:schemeClr>
              </a:solidFill>
              <a:latin typeface="Calibri" panose="020F0502020204030204" pitchFamily="34" charset="0"/>
              <a:cs typeface="Calibri" panose="020F0502020204030204" pitchFamily="34" charset="0"/>
            </a:rPr>
            <a:t>OSHA 10</a:t>
          </a:r>
        </a:p>
      </dsp:txBody>
      <dsp:txXfrm>
        <a:off x="9843" y="1888284"/>
        <a:ext cx="3545002" cy="1980250"/>
      </dsp:txXfrm>
    </dsp:sp>
    <dsp:sp modelId="{079FEDD3-6921-4102-86DF-777A994EC0C0}">
      <dsp:nvSpPr>
        <dsp:cNvPr id="0" name=""/>
        <dsp:cNvSpPr/>
      </dsp:nvSpPr>
      <dsp:spPr>
        <a:xfrm>
          <a:off x="3847553" y="719602"/>
          <a:ext cx="3895606" cy="1168681"/>
        </a:xfrm>
        <a:prstGeom prst="chevron">
          <a:avLst>
            <a:gd name="adj" fmla="val 30000"/>
          </a:avLst>
        </a:prstGeom>
        <a:solidFill>
          <a:schemeClr val="accent2">
            <a:hueOff val="677407"/>
            <a:satOff val="-3316"/>
            <a:lumOff val="1862"/>
            <a:alphaOff val="0"/>
          </a:schemeClr>
        </a:solidFill>
        <a:ln w="19050" cap="rnd" cmpd="sng" algn="ctr">
          <a:solidFill>
            <a:schemeClr val="accent2">
              <a:hueOff val="677407"/>
              <a:satOff val="-3316"/>
              <a:lumOff val="186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300" tIns="144300" rIns="144300" bIns="144300" numCol="1" spcCol="1270" anchor="ctr" anchorCtr="0">
          <a:noAutofit/>
        </a:bodyPr>
        <a:lstStyle/>
        <a:p>
          <a:pPr marL="0" lvl="0" indent="0" algn="ctr" defTabSz="1022350">
            <a:lnSpc>
              <a:spcPct val="90000"/>
            </a:lnSpc>
            <a:spcBef>
              <a:spcPct val="0"/>
            </a:spcBef>
            <a:spcAft>
              <a:spcPct val="35000"/>
            </a:spcAft>
            <a:buNone/>
          </a:pPr>
          <a:r>
            <a:rPr lang="en-US" sz="2300" b="1" kern="1200" dirty="0"/>
            <a:t>Occupational Skills Builder</a:t>
          </a:r>
        </a:p>
      </dsp:txBody>
      <dsp:txXfrm>
        <a:off x="4198157" y="719602"/>
        <a:ext cx="3194398" cy="1168681"/>
      </dsp:txXfrm>
    </dsp:sp>
    <dsp:sp modelId="{E3D58900-2044-4DE7-B159-C320DBFDE93C}">
      <dsp:nvSpPr>
        <dsp:cNvPr id="0" name=""/>
        <dsp:cNvSpPr/>
      </dsp:nvSpPr>
      <dsp:spPr>
        <a:xfrm>
          <a:off x="3847553" y="1888284"/>
          <a:ext cx="3545002" cy="1980250"/>
        </a:xfrm>
        <a:prstGeom prst="rect">
          <a:avLst/>
        </a:prstGeom>
        <a:solidFill>
          <a:schemeClr val="accent2">
            <a:tint val="40000"/>
            <a:alpha val="90000"/>
            <a:hueOff val="814885"/>
            <a:satOff val="-2356"/>
            <a:lumOff val="-50"/>
            <a:alphaOff val="0"/>
          </a:schemeClr>
        </a:solidFill>
        <a:ln w="19050" cap="rnd" cmpd="sng" algn="ctr">
          <a:solidFill>
            <a:schemeClr val="accent2">
              <a:tint val="40000"/>
              <a:alpha val="90000"/>
              <a:hueOff val="814885"/>
              <a:satOff val="-2356"/>
              <a:lumOff val="-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0134" tIns="280134" rIns="280134" bIns="560268" numCol="1" spcCol="1270" anchor="t" anchorCtr="0">
          <a:noAutofit/>
        </a:bodyPr>
        <a:lstStyle/>
        <a:p>
          <a:pPr marL="0" lvl="0" indent="0" algn="ctr" defTabSz="1600200">
            <a:lnSpc>
              <a:spcPct val="100000"/>
            </a:lnSpc>
            <a:spcBef>
              <a:spcPct val="0"/>
            </a:spcBef>
            <a:spcAft>
              <a:spcPct val="35000"/>
            </a:spcAft>
            <a:buNone/>
          </a:pPr>
          <a:r>
            <a:rPr lang="en-US" sz="3600" kern="1200" dirty="0">
              <a:solidFill>
                <a:schemeClr val="bg1">
                  <a:lumMod val="65000"/>
                  <a:lumOff val="35000"/>
                </a:schemeClr>
              </a:solidFill>
              <a:latin typeface="Calibri" panose="020F0502020204030204" pitchFamily="34" charset="0"/>
              <a:cs typeface="Calibri" panose="020F0502020204030204" pitchFamily="34" charset="0"/>
            </a:rPr>
            <a:t>Blueprint</a:t>
          </a:r>
          <a:r>
            <a:rPr lang="en-US" sz="3600" kern="1200" dirty="0">
              <a:solidFill>
                <a:schemeClr val="bg1">
                  <a:lumMod val="65000"/>
                  <a:lumOff val="35000"/>
                </a:schemeClr>
              </a:solidFill>
              <a:latin typeface="Corbel" panose="020B0503020204020204" pitchFamily="34" charset="0"/>
            </a:rPr>
            <a:t> Reading</a:t>
          </a:r>
        </a:p>
      </dsp:txBody>
      <dsp:txXfrm>
        <a:off x="3847553" y="1888284"/>
        <a:ext cx="3545002" cy="1980250"/>
      </dsp:txXfrm>
    </dsp:sp>
    <dsp:sp modelId="{405C0374-B6CC-47DC-97C8-13A4AF84E298}">
      <dsp:nvSpPr>
        <dsp:cNvPr id="0" name=""/>
        <dsp:cNvSpPr/>
      </dsp:nvSpPr>
      <dsp:spPr>
        <a:xfrm>
          <a:off x="7695106" y="711433"/>
          <a:ext cx="3895606" cy="1168681"/>
        </a:xfrm>
        <a:prstGeom prst="chevron">
          <a:avLst>
            <a:gd name="adj" fmla="val 30000"/>
          </a:avLst>
        </a:prstGeom>
        <a:solidFill>
          <a:schemeClr val="accent2">
            <a:hueOff val="1354814"/>
            <a:satOff val="-6632"/>
            <a:lumOff val="3725"/>
            <a:alphaOff val="0"/>
          </a:schemeClr>
        </a:solidFill>
        <a:ln w="19050" cap="rnd" cmpd="sng" algn="ctr">
          <a:solidFill>
            <a:schemeClr val="accent2">
              <a:hueOff val="1354814"/>
              <a:satOff val="-6632"/>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300" tIns="144300" rIns="144300" bIns="144300" numCol="1" spcCol="1270" anchor="ctr" anchorCtr="0">
          <a:noAutofit/>
        </a:bodyPr>
        <a:lstStyle/>
        <a:p>
          <a:pPr marL="0" lvl="0" indent="0" algn="ctr" defTabSz="1022350">
            <a:lnSpc>
              <a:spcPct val="90000"/>
            </a:lnSpc>
            <a:spcBef>
              <a:spcPct val="0"/>
            </a:spcBef>
            <a:spcAft>
              <a:spcPct val="35000"/>
            </a:spcAft>
            <a:buNone/>
          </a:pPr>
          <a:r>
            <a:rPr lang="en-US" sz="2300" b="1" kern="1200" dirty="0"/>
            <a:t>Occupational Credential Programs</a:t>
          </a:r>
        </a:p>
      </dsp:txBody>
      <dsp:txXfrm>
        <a:off x="8045710" y="711433"/>
        <a:ext cx="3194398" cy="1168681"/>
      </dsp:txXfrm>
    </dsp:sp>
    <dsp:sp modelId="{AD729563-1A07-4DDC-8940-3778D2E51E89}">
      <dsp:nvSpPr>
        <dsp:cNvPr id="0" name=""/>
        <dsp:cNvSpPr/>
      </dsp:nvSpPr>
      <dsp:spPr>
        <a:xfrm>
          <a:off x="7685262" y="1888284"/>
          <a:ext cx="3545002" cy="1980250"/>
        </a:xfrm>
        <a:prstGeom prst="rect">
          <a:avLst/>
        </a:prstGeom>
        <a:solidFill>
          <a:schemeClr val="accent2">
            <a:tint val="40000"/>
            <a:alpha val="90000"/>
            <a:hueOff val="1629769"/>
            <a:satOff val="-4713"/>
            <a:lumOff val="-100"/>
            <a:alphaOff val="0"/>
          </a:schemeClr>
        </a:solidFill>
        <a:ln w="19050" cap="rnd" cmpd="sng" algn="ctr">
          <a:solidFill>
            <a:schemeClr val="accent2">
              <a:tint val="40000"/>
              <a:alpha val="90000"/>
              <a:hueOff val="1629769"/>
              <a:satOff val="-4713"/>
              <a:lumOff val="-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0134" tIns="280134" rIns="280134" bIns="560268" numCol="1" spcCol="1270" anchor="t" anchorCtr="0">
          <a:noAutofit/>
        </a:bodyPr>
        <a:lstStyle/>
        <a:p>
          <a:pPr marL="0" lvl="0" indent="0" algn="ctr" defTabSz="1600200">
            <a:lnSpc>
              <a:spcPct val="100000"/>
            </a:lnSpc>
            <a:spcBef>
              <a:spcPct val="0"/>
            </a:spcBef>
            <a:spcAft>
              <a:spcPct val="35000"/>
            </a:spcAft>
            <a:buNone/>
          </a:pPr>
          <a:r>
            <a:rPr lang="en-US" sz="3600" kern="1200" dirty="0">
              <a:solidFill>
                <a:schemeClr val="bg1">
                  <a:lumMod val="65000"/>
                  <a:lumOff val="35000"/>
                </a:schemeClr>
              </a:solidFill>
              <a:latin typeface="Calibri" panose="020F0502020204030204" pitchFamily="34" charset="0"/>
              <a:cs typeface="Calibri" panose="020F0502020204030204" pitchFamily="34" charset="0"/>
            </a:rPr>
            <a:t>Construction</a:t>
          </a:r>
        </a:p>
      </dsp:txBody>
      <dsp:txXfrm>
        <a:off x="7685262" y="1888284"/>
        <a:ext cx="3545002" cy="1980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8DDCC3-671D-410E-8E8B-1AA88EFCD990}">
      <dsp:nvSpPr>
        <dsp:cNvPr id="0" name=""/>
        <dsp:cNvSpPr/>
      </dsp:nvSpPr>
      <dsp:spPr>
        <a:xfrm>
          <a:off x="4894241" y="4872837"/>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286DCC-8529-44F4-A7BC-B40EA4ED455A}">
      <dsp:nvSpPr>
        <dsp:cNvPr id="0" name=""/>
        <dsp:cNvSpPr/>
      </dsp:nvSpPr>
      <dsp:spPr>
        <a:xfrm>
          <a:off x="4558396" y="5034510"/>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2843A-40D6-42FC-B1A7-E4B01DE62467}">
      <dsp:nvSpPr>
        <dsp:cNvPr id="0" name=""/>
        <dsp:cNvSpPr/>
      </dsp:nvSpPr>
      <dsp:spPr>
        <a:xfrm>
          <a:off x="4206516" y="5162212"/>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D73CD4-84E6-4226-A9F2-835117872742}">
      <dsp:nvSpPr>
        <dsp:cNvPr id="0" name=""/>
        <dsp:cNvSpPr/>
      </dsp:nvSpPr>
      <dsp:spPr>
        <a:xfrm>
          <a:off x="6506651" y="3001336"/>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28310-5354-4511-AC95-BD9F0CFE1212}">
      <dsp:nvSpPr>
        <dsp:cNvPr id="0" name=""/>
        <dsp:cNvSpPr/>
      </dsp:nvSpPr>
      <dsp:spPr>
        <a:xfrm>
          <a:off x="6371245" y="3330343"/>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EC92AF-7F3C-49F3-B6AB-B9AB6D03E33D}">
      <dsp:nvSpPr>
        <dsp:cNvPr id="0" name=""/>
        <dsp:cNvSpPr/>
      </dsp:nvSpPr>
      <dsp:spPr>
        <a:xfrm>
          <a:off x="6275034" y="524664"/>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D549D8-319B-4276-BD3E-608C90874604}">
      <dsp:nvSpPr>
        <dsp:cNvPr id="0" name=""/>
        <dsp:cNvSpPr/>
      </dsp:nvSpPr>
      <dsp:spPr>
        <a:xfrm>
          <a:off x="6522686" y="367395"/>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BC438-91E4-4C75-AF82-5BC194578E89}">
      <dsp:nvSpPr>
        <dsp:cNvPr id="0" name=""/>
        <dsp:cNvSpPr/>
      </dsp:nvSpPr>
      <dsp:spPr>
        <a:xfrm>
          <a:off x="6770338" y="210126"/>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D7FA9-47A9-4DB9-97FD-44D778AB7DE5}">
      <dsp:nvSpPr>
        <dsp:cNvPr id="0" name=""/>
        <dsp:cNvSpPr/>
      </dsp:nvSpPr>
      <dsp:spPr>
        <a:xfrm>
          <a:off x="7017990" y="367395"/>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DADB4C-8F6C-4613-B28B-D80B9E15A701}">
      <dsp:nvSpPr>
        <dsp:cNvPr id="0" name=""/>
        <dsp:cNvSpPr/>
      </dsp:nvSpPr>
      <dsp:spPr>
        <a:xfrm>
          <a:off x="7265642" y="524664"/>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87A4D-2554-4685-BF39-ABE72E368F34}">
      <dsp:nvSpPr>
        <dsp:cNvPr id="0" name=""/>
        <dsp:cNvSpPr/>
      </dsp:nvSpPr>
      <dsp:spPr>
        <a:xfrm>
          <a:off x="6770338" y="541649"/>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BB98C8-50F6-4EF0-8A73-68BF4179D6FA}">
      <dsp:nvSpPr>
        <dsp:cNvPr id="0" name=""/>
        <dsp:cNvSpPr/>
      </dsp:nvSpPr>
      <dsp:spPr>
        <a:xfrm>
          <a:off x="6770338" y="873801"/>
          <a:ext cx="178166" cy="178166"/>
        </a:xfrm>
        <a:prstGeom prst="ellips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4A49EE-DCA5-4245-ADC1-042A41C0F460}">
      <dsp:nvSpPr>
        <dsp:cNvPr id="0" name=""/>
        <dsp:cNvSpPr/>
      </dsp:nvSpPr>
      <dsp:spPr>
        <a:xfrm>
          <a:off x="3337953" y="5541300"/>
          <a:ext cx="3843060" cy="103042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3448"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orbel" panose="020B0503020204020204" pitchFamily="34" charset="0"/>
            </a:rPr>
            <a:t>Establish common definitions, organize courses and programs, and code courses and programs</a:t>
          </a:r>
        </a:p>
      </dsp:txBody>
      <dsp:txXfrm>
        <a:off x="3388254" y="5591601"/>
        <a:ext cx="3742458" cy="929824"/>
      </dsp:txXfrm>
    </dsp:sp>
    <dsp:sp modelId="{A6DCF168-B365-4E0A-9593-2912783A63F2}">
      <dsp:nvSpPr>
        <dsp:cNvPr id="0" name=""/>
        <dsp:cNvSpPr/>
      </dsp:nvSpPr>
      <dsp:spPr>
        <a:xfrm>
          <a:off x="2272515" y="4531004"/>
          <a:ext cx="1781669" cy="178154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07EB31-DEDC-4814-AA89-EFB11C0ECAF5}">
      <dsp:nvSpPr>
        <dsp:cNvPr id="0" name=""/>
        <dsp:cNvSpPr/>
      </dsp:nvSpPr>
      <dsp:spPr>
        <a:xfrm>
          <a:off x="5810019" y="4203255"/>
          <a:ext cx="3843060" cy="103042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3448"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Corbel" panose="020B0503020204020204" pitchFamily="34" charset="0"/>
            </a:rPr>
            <a:t>Establish processes and a data structure for aggregating and updating course and program data</a:t>
          </a:r>
        </a:p>
      </dsp:txBody>
      <dsp:txXfrm>
        <a:off x="5860320" y="4253556"/>
        <a:ext cx="3742458" cy="929824"/>
      </dsp:txXfrm>
    </dsp:sp>
    <dsp:sp modelId="{CF652A09-D5C8-4930-979E-416EF0BD1B69}">
      <dsp:nvSpPr>
        <dsp:cNvPr id="0" name=""/>
        <dsp:cNvSpPr/>
      </dsp:nvSpPr>
      <dsp:spPr>
        <a:xfrm>
          <a:off x="4744581" y="3192959"/>
          <a:ext cx="1781669" cy="178154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1BBEE4-09D9-4AB6-8298-33469EF5A8AE}">
      <dsp:nvSpPr>
        <dsp:cNvPr id="0" name=""/>
        <dsp:cNvSpPr/>
      </dsp:nvSpPr>
      <dsp:spPr>
        <a:xfrm>
          <a:off x="6944942" y="2173856"/>
          <a:ext cx="3843060" cy="103042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3448"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orbel" panose="020B0503020204020204" pitchFamily="34" charset="0"/>
            </a:rPr>
            <a:t>Implement an adult learner career exploration portal that captures the regional AE career pathways and system</a:t>
          </a:r>
        </a:p>
      </dsp:txBody>
      <dsp:txXfrm>
        <a:off x="6995243" y="2224157"/>
        <a:ext cx="3742458" cy="929824"/>
      </dsp:txXfrm>
    </dsp:sp>
    <dsp:sp modelId="{9B9E478F-C1E7-4FA7-A1D2-6A83754E514A}">
      <dsp:nvSpPr>
        <dsp:cNvPr id="0" name=""/>
        <dsp:cNvSpPr/>
      </dsp:nvSpPr>
      <dsp:spPr>
        <a:xfrm>
          <a:off x="5879504" y="1163560"/>
          <a:ext cx="1781669" cy="178154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D9122-21DA-4AA7-A0A6-3A292E620C51}">
      <dsp:nvSpPr>
        <dsp:cNvPr id="0" name=""/>
        <dsp:cNvSpPr/>
      </dsp:nvSpPr>
      <dsp:spPr>
        <a:xfrm>
          <a:off x="0" y="2173206"/>
          <a:ext cx="11272453" cy="0"/>
        </a:xfrm>
        <a:prstGeom prst="line">
          <a:avLst/>
        </a:prstGeom>
        <a:solidFill>
          <a:schemeClr val="accent5">
            <a:tint val="40000"/>
            <a:alpha val="90000"/>
            <a:hueOff val="0"/>
            <a:satOff val="0"/>
            <a:lumOff val="0"/>
            <a:alphaOff val="0"/>
          </a:schemeClr>
        </a:solidFill>
        <a:ln w="38100" cap="rnd" cmpd="sng" algn="ctr">
          <a:solidFill>
            <a:schemeClr val="accent5">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78C94E5D-6A91-42C2-B0A2-B9056066F562}">
      <dsp:nvSpPr>
        <dsp:cNvPr id="0" name=""/>
        <dsp:cNvSpPr/>
      </dsp:nvSpPr>
      <dsp:spPr>
        <a:xfrm>
          <a:off x="250052" y="2370737"/>
          <a:ext cx="3618193" cy="49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December</a:t>
          </a:r>
        </a:p>
      </dsp:txBody>
      <dsp:txXfrm>
        <a:off x="250052" y="2370737"/>
        <a:ext cx="3618193" cy="498870"/>
      </dsp:txXfrm>
    </dsp:sp>
    <dsp:sp modelId="{95AFF303-0019-4CC6-B959-2D4998014247}">
      <dsp:nvSpPr>
        <dsp:cNvPr id="0" name=""/>
        <dsp:cNvSpPr/>
      </dsp:nvSpPr>
      <dsp:spPr>
        <a:xfrm>
          <a:off x="3357" y="615862"/>
          <a:ext cx="4111583" cy="752720"/>
        </a:xfrm>
        <a:prstGeom prst="round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Kickoff and Preparation</a:t>
          </a:r>
        </a:p>
      </dsp:txBody>
      <dsp:txXfrm>
        <a:off x="40102" y="652607"/>
        <a:ext cx="4038093" cy="679230"/>
      </dsp:txXfrm>
    </dsp:sp>
    <dsp:sp modelId="{5110A2FB-B132-45D0-AAD9-4642F0C1C6E8}">
      <dsp:nvSpPr>
        <dsp:cNvPr id="0" name=""/>
        <dsp:cNvSpPr/>
      </dsp:nvSpPr>
      <dsp:spPr>
        <a:xfrm>
          <a:off x="2059149" y="1368582"/>
          <a:ext cx="0" cy="838808"/>
        </a:xfrm>
        <a:prstGeom prst="line">
          <a:avLst/>
        </a:prstGeom>
        <a:noFill/>
        <a:ln w="19050" cap="rnd"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E43A66D-5614-40B5-B1DC-4D865993C708}">
      <dsp:nvSpPr>
        <dsp:cNvPr id="0" name=""/>
        <dsp:cNvSpPr/>
      </dsp:nvSpPr>
      <dsp:spPr>
        <a:xfrm>
          <a:off x="2634770" y="1820160"/>
          <a:ext cx="3618193" cy="279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Late January</a:t>
          </a:r>
        </a:p>
      </dsp:txBody>
      <dsp:txXfrm>
        <a:off x="2634770" y="1820160"/>
        <a:ext cx="3618193" cy="279382"/>
      </dsp:txXfrm>
    </dsp:sp>
    <dsp:sp modelId="{4B12ED8E-296F-47C0-BF44-20C4BB470EA3}">
      <dsp:nvSpPr>
        <dsp:cNvPr id="0" name=""/>
        <dsp:cNvSpPr/>
      </dsp:nvSpPr>
      <dsp:spPr>
        <a:xfrm>
          <a:off x="2026038" y="2174280"/>
          <a:ext cx="66221" cy="66221"/>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C5860-17BE-4271-BB5C-74E57D11CC0C}">
      <dsp:nvSpPr>
        <dsp:cNvPr id="0" name=""/>
        <dsp:cNvSpPr/>
      </dsp:nvSpPr>
      <dsp:spPr>
        <a:xfrm>
          <a:off x="2379523" y="2766905"/>
          <a:ext cx="4111583" cy="870769"/>
        </a:xfrm>
        <a:prstGeom prst="roundRect">
          <a:avLst/>
        </a:prstGeom>
        <a:solidFill>
          <a:schemeClr val="lt1">
            <a:alpha val="90000"/>
            <a:hueOff val="0"/>
            <a:satOff val="0"/>
            <a:lumOff val="0"/>
            <a:alphaOff val="0"/>
          </a:schemeClr>
        </a:solidFill>
        <a:ln w="19050" cap="rnd" cmpd="sng" algn="ctr">
          <a:solidFill>
            <a:schemeClr val="accent5">
              <a:hueOff val="2079079"/>
              <a:satOff val="-1338"/>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889000">
            <a:lnSpc>
              <a:spcPct val="90000"/>
            </a:lnSpc>
            <a:spcBef>
              <a:spcPct val="0"/>
            </a:spcBef>
            <a:spcAft>
              <a:spcPct val="35000"/>
            </a:spcAft>
            <a:buNone/>
          </a:pPr>
          <a:r>
            <a:rPr lang="en-US" sz="2000" kern="1200" dirty="0"/>
            <a:t>Train the Trainer Event</a:t>
          </a:r>
        </a:p>
      </dsp:txBody>
      <dsp:txXfrm>
        <a:off x="2422030" y="2809412"/>
        <a:ext cx="4026569" cy="785755"/>
      </dsp:txXfrm>
    </dsp:sp>
    <dsp:sp modelId="{091ABC75-0D45-4FC5-A153-386E9BCDF8DF}">
      <dsp:nvSpPr>
        <dsp:cNvPr id="0" name=""/>
        <dsp:cNvSpPr/>
      </dsp:nvSpPr>
      <dsp:spPr>
        <a:xfrm>
          <a:off x="4443867" y="2252919"/>
          <a:ext cx="0" cy="469759"/>
        </a:xfrm>
        <a:prstGeom prst="line">
          <a:avLst/>
        </a:prstGeom>
        <a:noFill/>
        <a:ln w="19050" cap="rnd" cmpd="sng" algn="ctr">
          <a:solidFill>
            <a:schemeClr val="accent5">
              <a:hueOff val="2079079"/>
              <a:satOff val="-1338"/>
              <a:lumOff val="915"/>
              <a:alphaOff val="0"/>
            </a:schemeClr>
          </a:solidFill>
          <a:prstDash val="dash"/>
        </a:ln>
        <a:effectLst/>
      </dsp:spPr>
      <dsp:style>
        <a:lnRef idx="1">
          <a:scrgbClr r="0" g="0" b="0"/>
        </a:lnRef>
        <a:fillRef idx="0">
          <a:scrgbClr r="0" g="0" b="0"/>
        </a:fillRef>
        <a:effectRef idx="0">
          <a:scrgbClr r="0" g="0" b="0"/>
        </a:effectRef>
        <a:fontRef idx="minor"/>
      </dsp:style>
    </dsp:sp>
    <dsp:sp modelId="{F3F0C02D-023E-42BA-8EFE-23D8A52FFD30}">
      <dsp:nvSpPr>
        <dsp:cNvPr id="0" name=""/>
        <dsp:cNvSpPr/>
      </dsp:nvSpPr>
      <dsp:spPr>
        <a:xfrm>
          <a:off x="5019489" y="2370737"/>
          <a:ext cx="3618193" cy="49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Feb.–Mar.</a:t>
          </a:r>
        </a:p>
      </dsp:txBody>
      <dsp:txXfrm>
        <a:off x="5019489" y="2370737"/>
        <a:ext cx="3618193" cy="498870"/>
      </dsp:txXfrm>
    </dsp:sp>
    <dsp:sp modelId="{B4BDBA52-F326-4AB3-A6C4-B739E4F3D2F5}">
      <dsp:nvSpPr>
        <dsp:cNvPr id="0" name=""/>
        <dsp:cNvSpPr/>
      </dsp:nvSpPr>
      <dsp:spPr>
        <a:xfrm>
          <a:off x="4410756" y="2147635"/>
          <a:ext cx="66221" cy="37086"/>
        </a:xfrm>
        <a:prstGeom prst="ellipse">
          <a:avLst/>
        </a:prstGeom>
        <a:solidFill>
          <a:schemeClr val="accent5">
            <a:hueOff val="2079079"/>
            <a:satOff val="-1338"/>
            <a:lumOff val="915"/>
            <a:alphaOff val="0"/>
          </a:schemeClr>
        </a:solidFill>
        <a:ln w="19050" cap="rnd" cmpd="sng" algn="ctr">
          <a:solidFill>
            <a:schemeClr val="accent5">
              <a:hueOff val="2079079"/>
              <a:satOff val="-1338"/>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689F0-3A68-42FE-812C-CC25B3D1C0E4}">
      <dsp:nvSpPr>
        <dsp:cNvPr id="0" name=""/>
        <dsp:cNvSpPr/>
      </dsp:nvSpPr>
      <dsp:spPr>
        <a:xfrm>
          <a:off x="4772794" y="333591"/>
          <a:ext cx="4111583" cy="1034990"/>
        </a:xfrm>
        <a:prstGeom prst="roundRect">
          <a:avLst/>
        </a:prstGeom>
        <a:solidFill>
          <a:schemeClr val="lt1">
            <a:alpha val="90000"/>
            <a:hueOff val="0"/>
            <a:satOff val="0"/>
            <a:lumOff val="0"/>
            <a:alphaOff val="0"/>
          </a:schemeClr>
        </a:solidFill>
        <a:ln w="19050" cap="rnd" cmpd="sng" algn="ctr">
          <a:solidFill>
            <a:schemeClr val="accent5">
              <a:hueOff val="4158159"/>
              <a:satOff val="-2675"/>
              <a:lumOff val="18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889000">
            <a:lnSpc>
              <a:spcPct val="90000"/>
            </a:lnSpc>
            <a:spcBef>
              <a:spcPct val="0"/>
            </a:spcBef>
            <a:spcAft>
              <a:spcPct val="35000"/>
            </a:spcAft>
            <a:buNone/>
          </a:pPr>
          <a:r>
            <a:rPr lang="en-US" sz="2000" kern="1200" dirty="0"/>
            <a:t>Consortium planning to code courses and programs</a:t>
          </a:r>
        </a:p>
      </dsp:txBody>
      <dsp:txXfrm>
        <a:off x="4823318" y="384115"/>
        <a:ext cx="4010535" cy="933942"/>
      </dsp:txXfrm>
    </dsp:sp>
    <dsp:sp modelId="{8E99AF62-7ADA-43E9-AA24-ED08A6909098}">
      <dsp:nvSpPr>
        <dsp:cNvPr id="0" name=""/>
        <dsp:cNvSpPr/>
      </dsp:nvSpPr>
      <dsp:spPr>
        <a:xfrm>
          <a:off x="6828585" y="1368582"/>
          <a:ext cx="0" cy="838808"/>
        </a:xfrm>
        <a:prstGeom prst="line">
          <a:avLst/>
        </a:prstGeom>
        <a:noFill/>
        <a:ln w="19050" cap="rnd" cmpd="sng" algn="ctr">
          <a:solidFill>
            <a:schemeClr val="accent5">
              <a:hueOff val="4158159"/>
              <a:satOff val="-2675"/>
              <a:lumOff val="1829"/>
              <a:alphaOff val="0"/>
            </a:schemeClr>
          </a:solidFill>
          <a:prstDash val="dash"/>
        </a:ln>
        <a:effectLst/>
      </dsp:spPr>
      <dsp:style>
        <a:lnRef idx="1">
          <a:scrgbClr r="0" g="0" b="0"/>
        </a:lnRef>
        <a:fillRef idx="0">
          <a:scrgbClr r="0" g="0" b="0"/>
        </a:fillRef>
        <a:effectRef idx="0">
          <a:scrgbClr r="0" g="0" b="0"/>
        </a:effectRef>
        <a:fontRef idx="minor"/>
      </dsp:style>
    </dsp:sp>
    <dsp:sp modelId="{A99F3688-18A7-4028-BA7D-BFBAD477FFE3}">
      <dsp:nvSpPr>
        <dsp:cNvPr id="0" name=""/>
        <dsp:cNvSpPr/>
      </dsp:nvSpPr>
      <dsp:spPr>
        <a:xfrm>
          <a:off x="7404207" y="1545173"/>
          <a:ext cx="3618193" cy="498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March</a:t>
          </a:r>
        </a:p>
      </dsp:txBody>
      <dsp:txXfrm>
        <a:off x="7404207" y="1545173"/>
        <a:ext cx="3618193" cy="498870"/>
      </dsp:txXfrm>
    </dsp:sp>
    <dsp:sp modelId="{61B174E7-F526-47D9-918A-80A5B3CBF52B}">
      <dsp:nvSpPr>
        <dsp:cNvPr id="0" name=""/>
        <dsp:cNvSpPr/>
      </dsp:nvSpPr>
      <dsp:spPr>
        <a:xfrm>
          <a:off x="6795474" y="2174280"/>
          <a:ext cx="66221" cy="66221"/>
        </a:xfrm>
        <a:prstGeom prst="ellipse">
          <a:avLst/>
        </a:prstGeom>
        <a:solidFill>
          <a:schemeClr val="accent5">
            <a:hueOff val="4158159"/>
            <a:satOff val="-2675"/>
            <a:lumOff val="1829"/>
            <a:alphaOff val="0"/>
          </a:schemeClr>
        </a:solidFill>
        <a:ln w="19050" cap="rnd" cmpd="sng" algn="ctr">
          <a:solidFill>
            <a:schemeClr val="accent5">
              <a:hueOff val="4158159"/>
              <a:satOff val="-2675"/>
              <a:lumOff val="1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0D0453-BAB7-40BF-B366-65E78631A1ED}">
      <dsp:nvSpPr>
        <dsp:cNvPr id="0" name=""/>
        <dsp:cNvSpPr/>
      </dsp:nvSpPr>
      <dsp:spPr>
        <a:xfrm>
          <a:off x="7157512" y="3046199"/>
          <a:ext cx="4111583" cy="1034990"/>
        </a:xfrm>
        <a:prstGeom prst="roundRect">
          <a:avLst/>
        </a:prstGeom>
        <a:solidFill>
          <a:schemeClr val="lt1">
            <a:alpha val="90000"/>
            <a:hueOff val="0"/>
            <a:satOff val="0"/>
            <a:lumOff val="0"/>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889000">
            <a:lnSpc>
              <a:spcPct val="90000"/>
            </a:lnSpc>
            <a:spcBef>
              <a:spcPct val="0"/>
            </a:spcBef>
            <a:spcAft>
              <a:spcPct val="35000"/>
            </a:spcAft>
            <a:buNone/>
          </a:pPr>
          <a:r>
            <a:rPr lang="en-US" sz="2000" kern="1200" dirty="0"/>
            <a:t>Aggregate course and program information</a:t>
          </a:r>
        </a:p>
      </dsp:txBody>
      <dsp:txXfrm>
        <a:off x="7208036" y="3096723"/>
        <a:ext cx="4010535" cy="933942"/>
      </dsp:txXfrm>
    </dsp:sp>
    <dsp:sp modelId="{04FD3FA5-275E-4CD7-A8A8-EB7737A7DAE5}">
      <dsp:nvSpPr>
        <dsp:cNvPr id="0" name=""/>
        <dsp:cNvSpPr/>
      </dsp:nvSpPr>
      <dsp:spPr>
        <a:xfrm>
          <a:off x="9213303" y="2207390"/>
          <a:ext cx="0" cy="838808"/>
        </a:xfrm>
        <a:prstGeom prst="line">
          <a:avLst/>
        </a:prstGeom>
        <a:noFill/>
        <a:ln w="19050" cap="rnd" cmpd="sng" algn="ctr">
          <a:solidFill>
            <a:schemeClr val="accent5">
              <a:hueOff val="6237238"/>
              <a:satOff val="-4013"/>
              <a:lumOff val="2744"/>
              <a:alphaOff val="0"/>
            </a:schemeClr>
          </a:solidFill>
          <a:prstDash val="dash"/>
        </a:ln>
        <a:effectLst/>
      </dsp:spPr>
      <dsp:style>
        <a:lnRef idx="1">
          <a:scrgbClr r="0" g="0" b="0"/>
        </a:lnRef>
        <a:fillRef idx="0">
          <a:scrgbClr r="0" g="0" b="0"/>
        </a:fillRef>
        <a:effectRef idx="0">
          <a:scrgbClr r="0" g="0" b="0"/>
        </a:effectRef>
        <a:fontRef idx="minor"/>
      </dsp:style>
    </dsp:sp>
    <dsp:sp modelId="{EE8036C5-72E4-43E5-883E-0EEE776D685E}">
      <dsp:nvSpPr>
        <dsp:cNvPr id="0" name=""/>
        <dsp:cNvSpPr/>
      </dsp:nvSpPr>
      <dsp:spPr>
        <a:xfrm>
          <a:off x="9180193" y="2174280"/>
          <a:ext cx="66221" cy="66221"/>
        </a:xfrm>
        <a:prstGeom prst="ellipse">
          <a:avLst/>
        </a:prstGeom>
        <a:solidFill>
          <a:schemeClr val="accent5">
            <a:hueOff val="6237238"/>
            <a:satOff val="-4013"/>
            <a:lumOff val="2744"/>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A5DB8-FA17-431C-B0FE-68A49724265C}">
      <dsp:nvSpPr>
        <dsp:cNvPr id="0" name=""/>
        <dsp:cNvSpPr/>
      </dsp:nvSpPr>
      <dsp:spPr>
        <a:xfrm>
          <a:off x="0" y="0"/>
          <a:ext cx="10949891" cy="7576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3E8E18-CB74-407E-AC88-04CDA9CA1035}">
      <dsp:nvSpPr>
        <dsp:cNvPr id="0" name=""/>
        <dsp:cNvSpPr/>
      </dsp:nvSpPr>
      <dsp:spPr>
        <a:xfrm>
          <a:off x="229182" y="176248"/>
          <a:ext cx="416694" cy="4166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34AD63F-6B1C-467F-83EA-27B240092999}">
      <dsp:nvSpPr>
        <dsp:cNvPr id="0" name=""/>
        <dsp:cNvSpPr/>
      </dsp:nvSpPr>
      <dsp:spPr>
        <a:xfrm>
          <a:off x="875059" y="5782"/>
          <a:ext cx="10073977" cy="75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2" tIns="80182" rIns="80182" bIns="80182" numCol="1" spcCol="1270" anchor="ctr" anchorCtr="0">
          <a:noAutofit/>
        </a:bodyPr>
        <a:lstStyle/>
        <a:p>
          <a:pPr marL="0" lvl="0" indent="0" algn="l" defTabSz="844550">
            <a:lnSpc>
              <a:spcPct val="100000"/>
            </a:lnSpc>
            <a:spcBef>
              <a:spcPct val="0"/>
            </a:spcBef>
            <a:spcAft>
              <a:spcPct val="35000"/>
            </a:spcAft>
            <a:buNone/>
          </a:pPr>
          <a:r>
            <a:rPr lang="en-US" sz="1900" b="1" i="0" kern="1200" dirty="0"/>
            <a:t>Identify Your Pathway or Program </a:t>
          </a:r>
          <a:r>
            <a:rPr lang="en-US" sz="1900" b="0" i="0" kern="1200" dirty="0"/>
            <a:t>– Population, Industry, Occupation</a:t>
          </a:r>
          <a:endParaRPr lang="en-US" sz="1900" kern="1200" dirty="0"/>
        </a:p>
      </dsp:txBody>
      <dsp:txXfrm>
        <a:off x="875059" y="5782"/>
        <a:ext cx="10073977" cy="757627"/>
      </dsp:txXfrm>
    </dsp:sp>
    <dsp:sp modelId="{76E58E2E-C170-41B2-878B-1A69B0D356C7}">
      <dsp:nvSpPr>
        <dsp:cNvPr id="0" name=""/>
        <dsp:cNvSpPr/>
      </dsp:nvSpPr>
      <dsp:spPr>
        <a:xfrm>
          <a:off x="0" y="952816"/>
          <a:ext cx="10949891" cy="7576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CFB505-60BD-41A5-8E81-C436D7451B57}">
      <dsp:nvSpPr>
        <dsp:cNvPr id="0" name=""/>
        <dsp:cNvSpPr/>
      </dsp:nvSpPr>
      <dsp:spPr>
        <a:xfrm>
          <a:off x="229182" y="1123282"/>
          <a:ext cx="416694" cy="4166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A10206-6B87-466B-917C-EA708C1A85E7}">
      <dsp:nvSpPr>
        <dsp:cNvPr id="0" name=""/>
        <dsp:cNvSpPr/>
      </dsp:nvSpPr>
      <dsp:spPr>
        <a:xfrm>
          <a:off x="1602203" y="2011403"/>
          <a:ext cx="5968917" cy="75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2" tIns="80182" rIns="80182" bIns="80182" numCol="1" spcCol="1270" anchor="ctr" anchorCtr="0">
          <a:noAutofit/>
        </a:bodyPr>
        <a:lstStyle/>
        <a:p>
          <a:pPr marL="0" lvl="0" indent="0" algn="l" defTabSz="844550">
            <a:lnSpc>
              <a:spcPct val="100000"/>
            </a:lnSpc>
            <a:spcBef>
              <a:spcPct val="0"/>
            </a:spcBef>
            <a:spcAft>
              <a:spcPct val="35000"/>
            </a:spcAft>
            <a:buNone/>
          </a:pPr>
          <a:r>
            <a:rPr lang="en-US" sz="1900" b="0" i="0" kern="1200" dirty="0"/>
            <a:t>Set Up Your Pathway – Partnerships, Shared Plan, Sustainability </a:t>
          </a:r>
          <a:endParaRPr lang="en-US" sz="1900" kern="1200" dirty="0"/>
        </a:p>
      </dsp:txBody>
      <dsp:txXfrm>
        <a:off x="1602203" y="2011403"/>
        <a:ext cx="5968917" cy="757627"/>
      </dsp:txXfrm>
    </dsp:sp>
    <dsp:sp modelId="{993030CF-32FD-4D1C-8071-BB5B65F6B5B2}">
      <dsp:nvSpPr>
        <dsp:cNvPr id="0" name=""/>
        <dsp:cNvSpPr/>
      </dsp:nvSpPr>
      <dsp:spPr>
        <a:xfrm>
          <a:off x="5803366" y="1983052"/>
          <a:ext cx="5146525" cy="75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2" tIns="80182" rIns="80182" bIns="80182" numCol="1" spcCol="1270" anchor="ctr" anchorCtr="0">
          <a:noAutofit/>
        </a:bodyPr>
        <a:lstStyle/>
        <a:p>
          <a:pPr marL="0" lvl="0" indent="0" algn="l" defTabSz="488950">
            <a:lnSpc>
              <a:spcPct val="100000"/>
            </a:lnSpc>
            <a:spcBef>
              <a:spcPct val="0"/>
            </a:spcBef>
            <a:spcAft>
              <a:spcPct val="35000"/>
            </a:spcAft>
            <a:buNone/>
          </a:pPr>
          <a:r>
            <a:rPr lang="en-US" sz="1100" b="0" i="0" kern="1200" dirty="0"/>
            <a:t>Establish Partners</a:t>
          </a:r>
          <a:endParaRPr lang="en-US" sz="1100" kern="1200" dirty="0"/>
        </a:p>
        <a:p>
          <a:pPr marL="0" lvl="0" indent="0" algn="l" defTabSz="488950">
            <a:lnSpc>
              <a:spcPct val="100000"/>
            </a:lnSpc>
            <a:spcBef>
              <a:spcPct val="0"/>
            </a:spcBef>
            <a:spcAft>
              <a:spcPct val="35000"/>
            </a:spcAft>
            <a:buNone/>
          </a:pPr>
          <a:r>
            <a:rPr lang="en-US" sz="1100" b="0" i="0" kern="1200" dirty="0"/>
            <a:t>Create a Shared Plan</a:t>
          </a:r>
          <a:endParaRPr lang="en-US" sz="1100" kern="1200" dirty="0"/>
        </a:p>
        <a:p>
          <a:pPr marL="0" lvl="0" indent="0" algn="l" defTabSz="488950">
            <a:lnSpc>
              <a:spcPct val="100000"/>
            </a:lnSpc>
            <a:spcBef>
              <a:spcPct val="0"/>
            </a:spcBef>
            <a:spcAft>
              <a:spcPct val="35000"/>
            </a:spcAft>
            <a:buNone/>
          </a:pPr>
          <a:r>
            <a:rPr lang="en-US" sz="1100" b="0" i="0" kern="1200"/>
            <a:t>Determine sustainability</a:t>
          </a:r>
          <a:endParaRPr lang="en-US" sz="1100" kern="1200"/>
        </a:p>
      </dsp:txBody>
      <dsp:txXfrm>
        <a:off x="5803366" y="1983052"/>
        <a:ext cx="5146525" cy="757627"/>
      </dsp:txXfrm>
    </dsp:sp>
    <dsp:sp modelId="{EEA429DA-C5A4-46F7-8A7F-C68C63827685}">
      <dsp:nvSpPr>
        <dsp:cNvPr id="0" name=""/>
        <dsp:cNvSpPr/>
      </dsp:nvSpPr>
      <dsp:spPr>
        <a:xfrm>
          <a:off x="0" y="1899850"/>
          <a:ext cx="10949891" cy="7576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843542-221A-4C69-A2A9-375B4ACA06B6}">
      <dsp:nvSpPr>
        <dsp:cNvPr id="0" name=""/>
        <dsp:cNvSpPr/>
      </dsp:nvSpPr>
      <dsp:spPr>
        <a:xfrm>
          <a:off x="229182" y="2070316"/>
          <a:ext cx="416694" cy="416694"/>
        </a:xfrm>
        <a:prstGeom prst="rect">
          <a:avLst/>
        </a:prstGeom>
        <a:solidFill>
          <a:schemeClr val="bg1">
            <a:hueOff val="0"/>
            <a:satOff val="0"/>
            <a:lumOff val="0"/>
            <a:alphaOff val="0"/>
          </a:schemeClr>
        </a:solid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9E436A-3D39-46D6-B251-5B2F25582333}">
      <dsp:nvSpPr>
        <dsp:cNvPr id="0" name=""/>
        <dsp:cNvSpPr/>
      </dsp:nvSpPr>
      <dsp:spPr>
        <a:xfrm>
          <a:off x="875059" y="1899850"/>
          <a:ext cx="10073977" cy="75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2" tIns="80182" rIns="80182" bIns="80182" numCol="1" spcCol="1270" anchor="ctr" anchorCtr="0">
          <a:noAutofit/>
        </a:bodyPr>
        <a:lstStyle/>
        <a:p>
          <a:pPr marL="0" lvl="0" indent="0" algn="l" defTabSz="844550">
            <a:lnSpc>
              <a:spcPct val="100000"/>
            </a:lnSpc>
            <a:spcBef>
              <a:spcPct val="0"/>
            </a:spcBef>
            <a:spcAft>
              <a:spcPct val="35000"/>
            </a:spcAft>
            <a:buNone/>
          </a:pPr>
          <a:r>
            <a:rPr lang="en-US" sz="1900" b="1" i="0" kern="1200" dirty="0"/>
            <a:t>Develop Aligned Pathway Program </a:t>
          </a:r>
          <a:r>
            <a:rPr lang="en-US" sz="1900" b="0" i="0" kern="1200" dirty="0"/>
            <a:t>– Id Design Team, Design Program/Pathway </a:t>
          </a:r>
          <a:endParaRPr lang="en-US" sz="1900" kern="1200" dirty="0"/>
        </a:p>
      </dsp:txBody>
      <dsp:txXfrm>
        <a:off x="875059" y="1899850"/>
        <a:ext cx="10073977" cy="757627"/>
      </dsp:txXfrm>
    </dsp:sp>
    <dsp:sp modelId="{A1B12655-B6D8-4C7D-BF91-A879A0F1368F}">
      <dsp:nvSpPr>
        <dsp:cNvPr id="0" name=""/>
        <dsp:cNvSpPr/>
      </dsp:nvSpPr>
      <dsp:spPr>
        <a:xfrm>
          <a:off x="0" y="2846884"/>
          <a:ext cx="10949891" cy="7576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CB1F3-1651-4CF0-9150-0FA9D07A1A58}">
      <dsp:nvSpPr>
        <dsp:cNvPr id="0" name=""/>
        <dsp:cNvSpPr/>
      </dsp:nvSpPr>
      <dsp:spPr>
        <a:xfrm>
          <a:off x="229182" y="3017350"/>
          <a:ext cx="416694" cy="4166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49FE4F-B44E-4152-9BBF-F398AAA8BCC8}">
      <dsp:nvSpPr>
        <dsp:cNvPr id="0" name=""/>
        <dsp:cNvSpPr/>
      </dsp:nvSpPr>
      <dsp:spPr>
        <a:xfrm>
          <a:off x="875059" y="2846884"/>
          <a:ext cx="10073977" cy="75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2" tIns="80182" rIns="80182" bIns="80182" numCol="1" spcCol="1270" anchor="ctr" anchorCtr="0">
          <a:noAutofit/>
        </a:bodyPr>
        <a:lstStyle/>
        <a:p>
          <a:pPr marL="0" lvl="0" indent="0" algn="l" defTabSz="844550">
            <a:lnSpc>
              <a:spcPct val="100000"/>
            </a:lnSpc>
            <a:spcBef>
              <a:spcPct val="0"/>
            </a:spcBef>
            <a:spcAft>
              <a:spcPct val="35000"/>
            </a:spcAft>
            <a:buNone/>
          </a:pPr>
          <a:r>
            <a:rPr lang="en-US" sz="1900" b="1" i="0" kern="1200" dirty="0"/>
            <a:t>Develop Continuous Improvement Plan </a:t>
          </a:r>
          <a:r>
            <a:rPr lang="en-US" sz="1900" b="0" i="0" kern="1200" dirty="0"/>
            <a:t>– Key Measures &amp; Data Collection</a:t>
          </a:r>
          <a:endParaRPr lang="en-US" sz="1900" kern="1200" dirty="0"/>
        </a:p>
      </dsp:txBody>
      <dsp:txXfrm>
        <a:off x="875059" y="2846884"/>
        <a:ext cx="10073977" cy="757627"/>
      </dsp:txXfrm>
    </dsp:sp>
    <dsp:sp modelId="{559CC9E4-7D84-4D80-A450-E0CE1EDE2A56}">
      <dsp:nvSpPr>
        <dsp:cNvPr id="0" name=""/>
        <dsp:cNvSpPr/>
      </dsp:nvSpPr>
      <dsp:spPr>
        <a:xfrm>
          <a:off x="0" y="3793918"/>
          <a:ext cx="10949891" cy="75762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A2A8F7-2F91-49A6-BAD6-1E16FF163803}">
      <dsp:nvSpPr>
        <dsp:cNvPr id="0" name=""/>
        <dsp:cNvSpPr/>
      </dsp:nvSpPr>
      <dsp:spPr>
        <a:xfrm>
          <a:off x="229182" y="3964384"/>
          <a:ext cx="416694" cy="4166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713A05-397F-48D6-A64C-38CC87DA72A5}">
      <dsp:nvSpPr>
        <dsp:cNvPr id="0" name=""/>
        <dsp:cNvSpPr/>
      </dsp:nvSpPr>
      <dsp:spPr>
        <a:xfrm>
          <a:off x="875059" y="3793918"/>
          <a:ext cx="10073977" cy="757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82" tIns="80182" rIns="80182" bIns="80182" numCol="1" spcCol="1270" anchor="ctr" anchorCtr="0">
          <a:noAutofit/>
        </a:bodyPr>
        <a:lstStyle/>
        <a:p>
          <a:pPr marL="0" lvl="0" indent="0" algn="l" defTabSz="844550">
            <a:lnSpc>
              <a:spcPct val="100000"/>
            </a:lnSpc>
            <a:spcBef>
              <a:spcPct val="0"/>
            </a:spcBef>
            <a:spcAft>
              <a:spcPct val="35000"/>
            </a:spcAft>
            <a:buNone/>
          </a:pPr>
          <a:r>
            <a:rPr lang="en-US" sz="1900" b="1" i="0" kern="1200" dirty="0"/>
            <a:t>Implement Your Pathway Plan</a:t>
          </a:r>
          <a:endParaRPr lang="en-US" sz="1900" b="1" kern="1200" dirty="0"/>
        </a:p>
      </dsp:txBody>
      <dsp:txXfrm>
        <a:off x="875059" y="3793918"/>
        <a:ext cx="10073977" cy="7576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B4C7B-97EE-407D-8FCC-37F8749DC0D9}">
      <dsp:nvSpPr>
        <dsp:cNvPr id="0" name=""/>
        <dsp:cNvSpPr/>
      </dsp:nvSpPr>
      <dsp:spPr>
        <a:xfrm>
          <a:off x="207272" y="542268"/>
          <a:ext cx="4943975" cy="1544992"/>
        </a:xfrm>
        <a:prstGeom prst="rect">
          <a:avLst/>
        </a:prstGeom>
        <a:solidFill>
          <a:schemeClr val="tx1">
            <a:alpha val="86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6475"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orbel" panose="020B0503020204020204" pitchFamily="34" charset="0"/>
            </a:rPr>
            <a:t>US DOL Education and Training Administration: </a:t>
          </a:r>
        </a:p>
        <a:p>
          <a:pPr marL="0" lvl="0" indent="0" algn="l" defTabSz="800100">
            <a:lnSpc>
              <a:spcPct val="90000"/>
            </a:lnSpc>
            <a:spcBef>
              <a:spcPct val="0"/>
            </a:spcBef>
            <a:spcAft>
              <a:spcPct val="35000"/>
            </a:spcAft>
            <a:buNone/>
          </a:pPr>
          <a:r>
            <a:rPr lang="en-US" sz="1800" i="1" kern="1200" dirty="0">
              <a:solidFill>
                <a:srgbClr val="7030A0"/>
              </a:solidFill>
              <a:hlinkClick xmlns:r="http://schemas.openxmlformats.org/officeDocument/2006/relationships" r:id="rId1">
                <a:extLst>
                  <a:ext uri="{A12FA001-AC4F-418D-AE19-62706E023703}">
                    <ahyp:hlinkClr xmlns:ahyp="http://schemas.microsoft.com/office/drawing/2018/hyperlinkcolor" val="tx"/>
                  </a:ext>
                </a:extLst>
              </a:hlinkClick>
            </a:rPr>
            <a:t>The Importance of Workforce and Labor Market Information</a:t>
          </a:r>
          <a:endParaRPr lang="en-US" sz="1800" kern="1200" dirty="0"/>
        </a:p>
      </dsp:txBody>
      <dsp:txXfrm>
        <a:off x="207272" y="542268"/>
        <a:ext cx="4943975" cy="1544992"/>
      </dsp:txXfrm>
    </dsp:sp>
    <dsp:sp modelId="{B0B9057A-4440-4869-A407-968325B73006}">
      <dsp:nvSpPr>
        <dsp:cNvPr id="0" name=""/>
        <dsp:cNvSpPr/>
      </dsp:nvSpPr>
      <dsp:spPr>
        <a:xfrm>
          <a:off x="1273" y="319103"/>
          <a:ext cx="1081494" cy="1622241"/>
        </a:xfrm>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1020" t="-1456" r="-74980" b="1456"/>
          </a:stretch>
        </a:blipFill>
        <a:ln w="28575" cap="rnd"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813362B2-75AD-475A-A059-6CA62AF2B937}">
      <dsp:nvSpPr>
        <dsp:cNvPr id="0" name=""/>
        <dsp:cNvSpPr/>
      </dsp:nvSpPr>
      <dsp:spPr>
        <a:xfrm>
          <a:off x="5570351" y="542268"/>
          <a:ext cx="4943975" cy="1544992"/>
        </a:xfrm>
        <a:prstGeom prst="rect">
          <a:avLst/>
        </a:prstGeom>
        <a:solidFill>
          <a:schemeClr val="lt1">
            <a:hueOff val="0"/>
            <a:satOff val="0"/>
            <a:lumOff val="0"/>
            <a:alpha val="9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6475"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latin typeface="Corbel" panose="020B0503020204020204" pitchFamily="34" charset="0"/>
            </a:rPr>
            <a:t>CareerOneStop</a:t>
          </a:r>
          <a:r>
            <a:rPr lang="en-US" sz="1800" kern="1200" dirty="0">
              <a:latin typeface="Corbel" panose="020B0503020204020204" pitchFamily="34" charset="0"/>
            </a:rPr>
            <a:t>:</a:t>
          </a:r>
          <a:r>
            <a:rPr lang="en-US" sz="1800" b="1" kern="1200" dirty="0">
              <a:latin typeface="Corbel" panose="020B0503020204020204" pitchFamily="34" charset="0"/>
            </a:rPr>
            <a:t> </a:t>
          </a:r>
        </a:p>
        <a:p>
          <a:pPr marL="0" lvl="0" indent="0" algn="l" defTabSz="800100">
            <a:lnSpc>
              <a:spcPct val="90000"/>
            </a:lnSpc>
            <a:spcBef>
              <a:spcPct val="0"/>
            </a:spcBef>
            <a:spcAft>
              <a:spcPct val="35000"/>
            </a:spcAft>
            <a:buNone/>
          </a:pPr>
          <a:r>
            <a:rPr lang="en-US" sz="1800" i="1" kern="1200" dirty="0">
              <a:solidFill>
                <a:srgbClr val="7030A0"/>
              </a:solidFill>
              <a:hlinkClick xmlns:r="http://schemas.openxmlformats.org/officeDocument/2006/relationships" r:id="rId3">
                <a:extLst>
                  <a:ext uri="{A12FA001-AC4F-418D-AE19-62706E023703}">
                    <ahyp:hlinkClr xmlns:ahyp="http://schemas.microsoft.com/office/drawing/2018/hyperlinkcolor" val="tx"/>
                  </a:ext>
                </a:extLst>
              </a:hlinkClick>
            </a:rPr>
            <a:t>State Profile: California Labor Market Information </a:t>
          </a:r>
          <a:endParaRPr lang="en-US" sz="1800" kern="1200" dirty="0"/>
        </a:p>
      </dsp:txBody>
      <dsp:txXfrm>
        <a:off x="5570351" y="542268"/>
        <a:ext cx="4943975" cy="1544992"/>
      </dsp:txXfrm>
    </dsp:sp>
    <dsp:sp modelId="{1F701EF5-9465-477C-A054-FB3028B8070F}">
      <dsp:nvSpPr>
        <dsp:cNvPr id="0" name=""/>
        <dsp:cNvSpPr/>
      </dsp:nvSpPr>
      <dsp:spPr>
        <a:xfrm>
          <a:off x="5361497" y="295483"/>
          <a:ext cx="1081494" cy="162224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2119" t="4973" r="-193881" b="-4973"/>
          </a:stretch>
        </a:blipFill>
        <a:ln w="28575" cap="rnd"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A13A6FBB-AAEB-44FB-BA8C-E2C4E098BAB3}">
      <dsp:nvSpPr>
        <dsp:cNvPr id="0" name=""/>
        <dsp:cNvSpPr/>
      </dsp:nvSpPr>
      <dsp:spPr>
        <a:xfrm>
          <a:off x="232760" y="2500498"/>
          <a:ext cx="4943975" cy="1544992"/>
        </a:xfrm>
        <a:prstGeom prst="rect">
          <a:avLst/>
        </a:prstGeom>
        <a:solidFill>
          <a:schemeClr val="lt1">
            <a:hueOff val="0"/>
            <a:satOff val="0"/>
            <a:lumOff val="0"/>
            <a:alpha val="9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6475"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orbel" panose="020B0503020204020204" pitchFamily="34" charset="0"/>
            </a:rPr>
            <a:t>Corporation for a Skilled Workforce:</a:t>
          </a:r>
        </a:p>
        <a:p>
          <a:pPr marL="0" lvl="0" indent="0" algn="l" defTabSz="800100">
            <a:lnSpc>
              <a:spcPct val="90000"/>
            </a:lnSpc>
            <a:spcBef>
              <a:spcPct val="0"/>
            </a:spcBef>
            <a:spcAft>
              <a:spcPct val="35000"/>
            </a:spcAft>
            <a:buNone/>
          </a:pPr>
          <a:r>
            <a:rPr lang="en-US" sz="1800" i="1" kern="1200" dirty="0">
              <a:solidFill>
                <a:srgbClr val="7030A0"/>
              </a:solidFill>
              <a:hlinkClick xmlns:r="http://schemas.openxmlformats.org/officeDocument/2006/relationships" r:id="rId5">
                <a:extLst>
                  <a:ext uri="{A12FA001-AC4F-418D-AE19-62706E023703}">
                    <ahyp:hlinkClr xmlns:ahyp="http://schemas.microsoft.com/office/drawing/2018/hyperlinkcolor" val="tx"/>
                  </a:ext>
                </a:extLst>
              </a:hlinkClick>
            </a:rPr>
            <a:t>Understanding Your Community: Labor Market and Workforce Development System Data Toolkit </a:t>
          </a:r>
          <a:endParaRPr lang="en-US" sz="1800" kern="1200" dirty="0"/>
        </a:p>
      </dsp:txBody>
      <dsp:txXfrm>
        <a:off x="232760" y="2500498"/>
        <a:ext cx="4943975" cy="1544992"/>
      </dsp:txXfrm>
    </dsp:sp>
    <dsp:sp modelId="{ED2F5E38-BD78-416B-9EC6-B14C27EEF275}">
      <dsp:nvSpPr>
        <dsp:cNvPr id="0" name=""/>
        <dsp:cNvSpPr/>
      </dsp:nvSpPr>
      <dsp:spPr>
        <a:xfrm>
          <a:off x="26759" y="2277330"/>
          <a:ext cx="1081494" cy="1622241"/>
        </a:xfrm>
        <a:prstGeom prst="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1711" t="1162" r="-83711" b="-1162"/>
          </a:stretch>
        </a:blipFill>
        <a:ln w="28575" cap="rnd" cmpd="sng" algn="ctr">
          <a:solidFill>
            <a:scrgbClr r="0" g="0" b="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345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3451"/>
          </a:xfrm>
          <a:prstGeom prst="rect">
            <a:avLst/>
          </a:prstGeom>
        </p:spPr>
        <p:txBody>
          <a:bodyPr vert="horz" lIns="91440" tIns="45720" rIns="91440" bIns="45720" rtlCol="0"/>
          <a:lstStyle>
            <a:lvl1pPr algn="r">
              <a:defRPr sz="1200"/>
            </a:lvl1pPr>
          </a:lstStyle>
          <a:p>
            <a:fld id="{609ABB8C-6DD3-4212-8ACA-CB1E1DAEB18D}" type="datetimeFigureOut">
              <a:rPr lang="en-US" smtClean="0"/>
              <a:t>3/10/2021</a:t>
            </a:fld>
            <a:endParaRPr lang="en-US"/>
          </a:p>
        </p:txBody>
      </p:sp>
      <p:sp>
        <p:nvSpPr>
          <p:cNvPr id="4" name="Slide Image Placeholder 3"/>
          <p:cNvSpPr>
            <a:spLocks noGrp="1" noRot="1" noChangeAspect="1"/>
          </p:cNvSpPr>
          <p:nvPr>
            <p:ph type="sldImg" idx="2"/>
          </p:nvPr>
        </p:nvSpPr>
        <p:spPr>
          <a:xfrm>
            <a:off x="839788" y="1130300"/>
            <a:ext cx="5422900" cy="30495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349363"/>
            <a:ext cx="5681980" cy="35585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34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3450"/>
          </a:xfrm>
          <a:prstGeom prst="rect">
            <a:avLst/>
          </a:prstGeom>
        </p:spPr>
        <p:txBody>
          <a:bodyPr vert="horz" lIns="91440" tIns="45720" rIns="91440" bIns="45720" rtlCol="0" anchor="b"/>
          <a:lstStyle>
            <a:lvl1pPr algn="r">
              <a:defRPr sz="1200"/>
            </a:lvl1pPr>
          </a:lstStyle>
          <a:p>
            <a:fld id="{815CA769-5F26-4BEF-84F1-2B1412892A05}" type="slidenum">
              <a:rPr lang="en-US" smtClean="0"/>
              <a:t>‹#›</a:t>
            </a:fld>
            <a:endParaRPr lang="en-US"/>
          </a:p>
        </p:txBody>
      </p:sp>
    </p:spTree>
    <p:extLst>
      <p:ext uri="{BB962C8B-B14F-4D97-AF65-F5344CB8AC3E}">
        <p14:creationId xmlns:p14="http://schemas.microsoft.com/office/powerpoint/2010/main" val="187630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600"/>
              </a:spcBef>
              <a:spcAft>
                <a:spcPts val="0"/>
              </a:spcAft>
              <a:buClr>
                <a:srgbClr val="0070C0"/>
              </a:buClr>
              <a:buSzPct val="100000"/>
              <a:buFont typeface="+mj-lt"/>
              <a:buNone/>
              <a:tabLst/>
              <a:defRPr/>
            </a:pPr>
            <a:r>
              <a:rPr kumimoji="0" lang="en-US" sz="1200" b="0" i="0" u="none" strike="noStrike" kern="1200" cap="none" spc="0" normalizeH="0" baseline="0" noProof="0" dirty="0" err="1">
                <a:ln>
                  <a:noFill/>
                </a:ln>
                <a:solidFill>
                  <a:srgbClr val="0070C0"/>
                </a:solidFill>
                <a:effectLst/>
                <a:uLnTx/>
                <a:uFillTx/>
                <a:latin typeface="Century Gothic" panose="020B0502020202020204" pitchFamily="34" charset="0"/>
                <a:ea typeface="+mn-ea"/>
                <a:cs typeface="Calibri" panose="020F0502020204030204" pitchFamily="34" charset="0"/>
              </a:rPr>
              <a:t>Nort</a:t>
            </a:r>
            <a:r>
              <a:rPr lang="en-US" sz="1200" dirty="0">
                <a:solidFill>
                  <a:srgbClr val="0070C0"/>
                </a:solidFill>
                <a:latin typeface="Century Gothic" panose="020B0502020202020204" pitchFamily="34" charset="0"/>
                <a:ea typeface="+mn-ea"/>
                <a:cs typeface="Calibri" panose="020F0502020204030204" pitchFamily="34" charset="0"/>
              </a:rPr>
              <a:t>h Alameda Pathway Development: </a:t>
            </a:r>
            <a:r>
              <a:rPr kumimoji="0" lang="en-US" sz="1200" b="0" i="0" u="none" strike="noStrike" kern="1200" cap="none" spc="0" normalizeH="0" baseline="0" noProof="0" dirty="0">
                <a:ln>
                  <a:noFill/>
                </a:ln>
                <a:solidFill>
                  <a:srgbClr val="54849A">
                    <a:lumMod val="75000"/>
                  </a:srgbClr>
                </a:solidFill>
                <a:effectLst/>
                <a:uLnTx/>
                <a:uFillTx/>
                <a:latin typeface="Calibri" panose="020F0502020204030204" pitchFamily="34" charset="0"/>
                <a:ea typeface="+mn-ea"/>
                <a:cs typeface="Calibri" panose="020F0502020204030204" pitchFamily="34" charset="0"/>
              </a:rPr>
              <a:t>Creating a consistent language and frameworks to inform shared adult education and </a:t>
            </a:r>
            <a:r>
              <a:rPr kumimoji="0" lang="en-US" sz="1200" b="0" i="0" u="none" strike="noStrike" kern="1200" cap="none" spc="0" normalizeH="0" baseline="0" noProof="0" dirty="0" err="1">
                <a:ln>
                  <a:noFill/>
                </a:ln>
                <a:solidFill>
                  <a:srgbClr val="54849A">
                    <a:lumMod val="75000"/>
                  </a:srgbClr>
                </a:solidFill>
                <a:effectLst/>
                <a:uLnTx/>
                <a:uFillTx/>
                <a:latin typeface="Calibri" panose="020F0502020204030204" pitchFamily="34" charset="0"/>
                <a:ea typeface="+mn-ea"/>
                <a:cs typeface="Calibri" panose="020F0502020204030204" pitchFamily="34" charset="0"/>
              </a:rPr>
              <a:t>colleg</a:t>
            </a:r>
            <a:r>
              <a:rPr lang="en-US" sz="1200" dirty="0">
                <a:solidFill>
                  <a:srgbClr val="54849A">
                    <a:lumMod val="75000"/>
                  </a:srgbClr>
                </a:solidFill>
                <a:latin typeface="Calibri" panose="020F0502020204030204" pitchFamily="34" charset="0"/>
                <a:ea typeface="+mn-ea"/>
                <a:cs typeface="Calibri" panose="020F0502020204030204" pitchFamily="34" charset="0"/>
              </a:rPr>
              <a:t>e pathway design processes</a:t>
            </a:r>
            <a:endParaRPr kumimoji="0" lang="en-US" sz="1200" b="0" i="0" u="none" strike="noStrike" kern="1200" cap="none" spc="0" normalizeH="0" baseline="0" noProof="0" dirty="0">
              <a:ln>
                <a:noFill/>
              </a:ln>
              <a:solidFill>
                <a:srgbClr val="54849A">
                  <a:lumMod val="75000"/>
                </a:srgbClr>
              </a:solidFill>
              <a:effectLst/>
              <a:uLnTx/>
              <a:uFillTx/>
              <a:latin typeface="Calibri" panose="020F0502020204030204" pitchFamily="34" charset="0"/>
              <a:ea typeface="+mn-ea"/>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15CA769-5F26-4BEF-84F1-2B1412892A05}" type="slidenum">
              <a:rPr lang="en-US" smtClean="0"/>
              <a:t>7</a:t>
            </a:fld>
            <a:endParaRPr lang="en-US"/>
          </a:p>
        </p:txBody>
      </p:sp>
    </p:spTree>
    <p:extLst>
      <p:ext uri="{BB962C8B-B14F-4D97-AF65-F5344CB8AC3E}">
        <p14:creationId xmlns:p14="http://schemas.microsoft.com/office/powerpoint/2010/main" val="134996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5CA769-5F26-4BEF-84F1-2B1412892A05}" type="slidenum">
              <a:rPr lang="en-US" smtClean="0"/>
              <a:t>25</a:t>
            </a:fld>
            <a:endParaRPr lang="en-US"/>
          </a:p>
        </p:txBody>
      </p:sp>
    </p:spTree>
    <p:extLst>
      <p:ext uri="{BB962C8B-B14F-4D97-AF65-F5344CB8AC3E}">
        <p14:creationId xmlns:p14="http://schemas.microsoft.com/office/powerpoint/2010/main" val="37176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1"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INITIAL PARTNER LIST </a:t>
            </a:r>
            <a:r>
              <a:rPr lang="en-US" dirty="0">
                <a:sym typeface="Wingdings" pitchFamily="2" charset="2"/>
              </a:rPr>
              <a:t> WILL ADD ADDITIONAL AS PROJECT MOVES FORWARD  LEADERSHIP = Strategy Coordination Team </a:t>
            </a:r>
            <a:r>
              <a:rPr lang="en-US">
                <a:sym typeface="Wingdings" pitchFamily="2" charset="2"/>
              </a:rPr>
              <a:t>– BH/MAS, DH/SJDC, PV/SJWN</a:t>
            </a:r>
            <a:endParaRPr/>
          </a:p>
        </p:txBody>
      </p:sp>
      <p:sp>
        <p:nvSpPr>
          <p:cNvPr id="208" name="Google Shape;208;p2:notes"/>
          <p:cNvSpPr>
            <a:spLocks noGrp="1" noRot="1" noChangeAspect="1"/>
          </p:cNvSpPr>
          <p:nvPr>
            <p:ph type="sldImg" idx="2"/>
          </p:nvPr>
        </p:nvSpPr>
        <p:spPr>
          <a:xfrm>
            <a:off x="331788" y="698500"/>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127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1" y="4415791"/>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8" name="Google Shape;208;p2:notes"/>
          <p:cNvSpPr>
            <a:spLocks noGrp="1" noRot="1" noChangeAspect="1"/>
          </p:cNvSpPr>
          <p:nvPr>
            <p:ph type="sldImg" idx="2"/>
          </p:nvPr>
        </p:nvSpPr>
        <p:spPr>
          <a:xfrm>
            <a:off x="331788" y="698500"/>
            <a:ext cx="619601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48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346705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327637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227869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39930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245613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714413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3831631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1543595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2626783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09600" y="342900"/>
            <a:ext cx="10972800" cy="609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body" idx="1"/>
          </p:nvPr>
        </p:nvSpPr>
        <p:spPr>
          <a:xfrm>
            <a:off x="609600" y="1143000"/>
            <a:ext cx="10972800" cy="45720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hlink"/>
              </a:buClr>
              <a:buSzPts val="2400"/>
              <a:buFont typeface="Times"/>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hlink"/>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4782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963084" y="4406900"/>
            <a:ext cx="10363200" cy="1362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1"/>
          </p:nvPr>
        </p:nvSpPr>
        <p:spPr>
          <a:xfrm>
            <a:off x="963084" y="2906713"/>
            <a:ext cx="103632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hlink"/>
              </a:buClr>
              <a:buSzPts val="1800"/>
              <a:buFont typeface="Times"/>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hlink"/>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hlink"/>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hlink"/>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hlink"/>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hlink"/>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hlink"/>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hlink"/>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2865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1395974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body" idx="1"/>
          </p:nvPr>
        </p:nvSpPr>
        <p:spPr>
          <a:xfrm>
            <a:off x="609600" y="1535113"/>
            <a:ext cx="53868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hlink"/>
              </a:buClr>
              <a:buSzPts val="2000"/>
              <a:buFont typeface="Time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hlink"/>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609600" y="2174875"/>
            <a:ext cx="5386800" cy="39513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hlink"/>
              </a:buClr>
              <a:buSzPts val="2000"/>
              <a:buFont typeface="Times"/>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hlink"/>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6193367" y="1535113"/>
            <a:ext cx="53892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hlink"/>
              </a:buClr>
              <a:buSzPts val="2000"/>
              <a:buFont typeface="Time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hlink"/>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hlink"/>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body" idx="4"/>
          </p:nvPr>
        </p:nvSpPr>
        <p:spPr>
          <a:xfrm>
            <a:off x="6193367" y="2174875"/>
            <a:ext cx="5389200" cy="39513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hlink"/>
              </a:buClr>
              <a:buSzPts val="2000"/>
              <a:buFont typeface="Times"/>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hlink"/>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54174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09600" y="342900"/>
            <a:ext cx="10972800" cy="609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310277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760122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09600" y="273050"/>
            <a:ext cx="4011200" cy="11619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body" idx="1"/>
          </p:nvPr>
        </p:nvSpPr>
        <p:spPr>
          <a:xfrm>
            <a:off x="4766733" y="273050"/>
            <a:ext cx="6815600" cy="5853000"/>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SzPts val="1400"/>
              <a:buNone/>
              <a:defRPr sz="3200" b="1"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hlink"/>
              </a:buClr>
              <a:buSzPts val="2800"/>
              <a:buFont typeface="Times"/>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hlink"/>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body" idx="2"/>
          </p:nvPr>
        </p:nvSpPr>
        <p:spPr>
          <a:xfrm>
            <a:off x="609600" y="1435100"/>
            <a:ext cx="40112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hlink"/>
              </a:buClr>
              <a:buSzPts val="1200"/>
              <a:buFont typeface="Time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hlink"/>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01745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2389717" y="4800600"/>
            <a:ext cx="7315200" cy="5667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41" name="Shape 41"/>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spcBef>
                <a:spcPts val="560"/>
              </a:spcBef>
              <a:spcAft>
                <a:spcPts val="0"/>
              </a:spcAft>
              <a:buClr>
                <a:schemeClr val="hlink"/>
              </a:buClr>
              <a:buSzPts val="2800"/>
              <a:buFont typeface="Time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hlink"/>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hlink"/>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hlink"/>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hlink"/>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hlink"/>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hlink"/>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hlink"/>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1"/>
          </p:nvPr>
        </p:nvSpPr>
        <p:spPr>
          <a:xfrm>
            <a:off x="2389717" y="5367338"/>
            <a:ext cx="73152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hlink"/>
              </a:buClr>
              <a:buSzPts val="1200"/>
              <a:buFont typeface="Time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hlink"/>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hlink"/>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12194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342900"/>
            <a:ext cx="10972800" cy="609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1"/>
          </p:nvPr>
        </p:nvSpPr>
        <p:spPr>
          <a:xfrm rot="5400000">
            <a:off x="3810000" y="-2057400"/>
            <a:ext cx="4572000" cy="109728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hlink"/>
              </a:buClr>
              <a:buSzPts val="2400"/>
              <a:buFont typeface="Times"/>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hlink"/>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062455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rot="5400000">
            <a:off x="7524750" y="1657350"/>
            <a:ext cx="5372100" cy="27432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body" idx="1"/>
          </p:nvPr>
        </p:nvSpPr>
        <p:spPr>
          <a:xfrm rot="5400000">
            <a:off x="1936750" y="-984250"/>
            <a:ext cx="5372100" cy="80264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hlink"/>
              </a:buClr>
              <a:buSzPts val="2400"/>
              <a:buFont typeface="Times"/>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hlink"/>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65742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5_New FSG Layout - no grey box blank">
  <p:cSld name="5_New FSG Layout - no grey box blank">
    <p:spTree>
      <p:nvGrpSpPr>
        <p:cNvPr id="1" name="Shape 49"/>
        <p:cNvGrpSpPr/>
        <p:nvPr/>
      </p:nvGrpSpPr>
      <p:grpSpPr>
        <a:xfrm>
          <a:off x="0" y="0"/>
          <a:ext cx="0" cy="0"/>
          <a:chOff x="0" y="0"/>
          <a:chExt cx="0" cy="0"/>
        </a:xfrm>
      </p:grpSpPr>
      <p:sp>
        <p:nvSpPr>
          <p:cNvPr id="50" name="Shape 50"/>
          <p:cNvSpPr/>
          <p:nvPr/>
        </p:nvSpPr>
        <p:spPr>
          <a:xfrm>
            <a:off x="0" y="1"/>
            <a:ext cx="12192000" cy="228600"/>
          </a:xfrm>
          <a:prstGeom prst="rect">
            <a:avLst/>
          </a:prstGeom>
          <a:solidFill>
            <a:srgbClr val="665A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pic>
        <p:nvPicPr>
          <p:cNvPr id="51" name="Shape 51"/>
          <p:cNvPicPr preferRelativeResize="0"/>
          <p:nvPr/>
        </p:nvPicPr>
        <p:blipFill rotWithShape="1">
          <a:blip r:embed="rId2">
            <a:alphaModFix/>
          </a:blip>
          <a:srcRect t="89720"/>
          <a:stretch/>
        </p:blipFill>
        <p:spPr>
          <a:xfrm>
            <a:off x="0" y="223840"/>
            <a:ext cx="12191997" cy="192087"/>
          </a:xfrm>
          <a:prstGeom prst="rect">
            <a:avLst/>
          </a:prstGeom>
          <a:noFill/>
          <a:ln>
            <a:noFill/>
          </a:ln>
        </p:spPr>
      </p:pic>
      <p:sp>
        <p:nvSpPr>
          <p:cNvPr id="52" name="Shape 52"/>
          <p:cNvSpPr txBox="1">
            <a:spLocks noGrp="1"/>
          </p:cNvSpPr>
          <p:nvPr>
            <p:ph type="title"/>
          </p:nvPr>
        </p:nvSpPr>
        <p:spPr>
          <a:xfrm>
            <a:off x="525992" y="526689"/>
            <a:ext cx="11140000" cy="65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body" idx="1"/>
          </p:nvPr>
        </p:nvSpPr>
        <p:spPr>
          <a:xfrm>
            <a:off x="0" y="0"/>
            <a:ext cx="5586000" cy="223800"/>
          </a:xfrm>
          <a:prstGeom prst="rect">
            <a:avLst/>
          </a:prstGeom>
          <a:noFill/>
          <a:ln>
            <a:noFill/>
          </a:ln>
        </p:spPr>
        <p:txBody>
          <a:bodyPr spcFirstLastPara="1" wrap="square" lIns="91425" tIns="91425" rIns="91425" bIns="91425" anchor="ctr" anchorCtr="0"/>
          <a:lstStyle>
            <a:lvl1pPr marL="457200" marR="0" lvl="0" indent="-228600" algn="l" rtl="0">
              <a:spcBef>
                <a:spcPts val="24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04800" algn="l" rtl="0">
              <a:spcBef>
                <a:spcPts val="240"/>
              </a:spcBef>
              <a:spcAft>
                <a:spcPts val="0"/>
              </a:spcAft>
              <a:buClr>
                <a:schemeClr val="hlink"/>
              </a:buClr>
              <a:buSzPts val="1200"/>
              <a:buFont typeface="Times"/>
              <a:buChar char="•"/>
              <a:defRPr sz="1200" b="0" i="0" u="none" strike="noStrike" cap="none">
                <a:solidFill>
                  <a:schemeClr val="dk1"/>
                </a:solidFill>
                <a:latin typeface="Arial"/>
                <a:ea typeface="Arial"/>
                <a:cs typeface="Arial"/>
                <a:sym typeface="Arial"/>
              </a:defRPr>
            </a:lvl2pPr>
            <a:lvl3pPr marL="1371600" marR="0" lvl="2" indent="-304800" algn="l" rtl="0">
              <a:spcBef>
                <a:spcPts val="240"/>
              </a:spcBef>
              <a:spcAft>
                <a:spcPts val="0"/>
              </a:spcAft>
              <a:buClr>
                <a:schemeClr val="hlink"/>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hlink"/>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hlink"/>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p:nvPr/>
        </p:nvSpPr>
        <p:spPr>
          <a:xfrm>
            <a:off x="11738883" y="6586970"/>
            <a:ext cx="453200" cy="246300"/>
          </a:xfrm>
          <a:prstGeom prst="rect">
            <a:avLst/>
          </a:prstGeom>
          <a:noFill/>
          <a:ln>
            <a:noFill/>
          </a:ln>
        </p:spPr>
        <p:txBody>
          <a:bodyPr spcFirstLastPara="1" wrap="square" lIns="90475" tIns="45700" rIns="90475" bIns="45700" anchor="ctr" anchorCtr="0">
            <a:noAutofit/>
          </a:bodyPr>
          <a:lstStyle/>
          <a:p>
            <a:pPr marL="0" marR="0" lvl="0" indent="0" algn="ctr" rtl="0">
              <a:spcBef>
                <a:spcPts val="0"/>
              </a:spcBef>
              <a:spcAft>
                <a:spcPts val="0"/>
              </a:spcAft>
              <a:buNone/>
            </a:pPr>
            <a:fld id="{00000000-1234-1234-1234-123412341234}" type="slidenum">
              <a:rPr lang="en-US" sz="1000" b="0" i="0" u="none" strike="noStrike" cap="none">
                <a:solidFill>
                  <a:schemeClr val="dk1"/>
                </a:solidFill>
                <a:latin typeface="Arial"/>
                <a:ea typeface="Arial"/>
                <a:cs typeface="Arial"/>
                <a:sym typeface="Arial"/>
              </a:rPr>
              <a:pPr marL="0" marR="0" lvl="0" indent="0" algn="ctr" rtl="0">
                <a:spcBef>
                  <a:spcPts val="0"/>
                </a:spcBef>
                <a:spcAft>
                  <a:spcPts val="0"/>
                </a:spcAft>
                <a:buNone/>
              </a:pPr>
              <a:t>‹#›</a:t>
            </a:fld>
            <a:endParaRPr sz="10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58448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amp; Subtitle" type="title">
  <p:cSld name="Title &amp; Subtitle">
    <p:spTree>
      <p:nvGrpSpPr>
        <p:cNvPr id="1" name="Shape 48"/>
        <p:cNvGrpSpPr/>
        <p:nvPr/>
      </p:nvGrpSpPr>
      <p:grpSpPr>
        <a:xfrm>
          <a:off x="0" y="0"/>
          <a:ext cx="0" cy="0"/>
          <a:chOff x="0" y="0"/>
          <a:chExt cx="0" cy="0"/>
        </a:xfrm>
      </p:grpSpPr>
      <p:sp>
        <p:nvSpPr>
          <p:cNvPr id="49" name="Google Shape;49;gbfc9325f26_0_200"/>
          <p:cNvSpPr txBox="1">
            <a:spLocks noGrp="1"/>
          </p:cNvSpPr>
          <p:nvPr>
            <p:ph type="title"/>
          </p:nvPr>
        </p:nvSpPr>
        <p:spPr>
          <a:xfrm>
            <a:off x="889000" y="1149350"/>
            <a:ext cx="10414200" cy="2324100"/>
          </a:xfrm>
          <a:prstGeom prst="rect">
            <a:avLst/>
          </a:prstGeom>
          <a:noFill/>
          <a:ln>
            <a:noFill/>
          </a:ln>
        </p:spPr>
        <p:txBody>
          <a:bodyPr spcFirstLastPara="1" wrap="square" lIns="25400" tIns="25400" rIns="25400" bIns="25400" anchor="b" anchorCtr="0">
            <a:noAutofit/>
          </a:bodyPr>
          <a:lstStyle>
            <a:lvl1pPr lvl="0" algn="ctr" rtl="0">
              <a:lnSpc>
                <a:spcPct val="100000"/>
              </a:lnSpc>
              <a:spcBef>
                <a:spcPts val="0"/>
              </a:spcBef>
              <a:spcAft>
                <a:spcPts val="0"/>
              </a:spcAft>
              <a:buClr>
                <a:srgbClr val="000000"/>
              </a:buClr>
              <a:buSzPts val="900"/>
              <a:buNone/>
              <a:defRPr/>
            </a:lvl1pPr>
            <a:lvl2pPr lvl="1" algn="ctr" rtl="0">
              <a:lnSpc>
                <a:spcPct val="100000"/>
              </a:lnSpc>
              <a:spcBef>
                <a:spcPts val="0"/>
              </a:spcBef>
              <a:spcAft>
                <a:spcPts val="0"/>
              </a:spcAft>
              <a:buClr>
                <a:srgbClr val="000000"/>
              </a:buClr>
              <a:buSzPts val="900"/>
              <a:buNone/>
              <a:defRPr/>
            </a:lvl2pPr>
            <a:lvl3pPr lvl="2" algn="ctr" rtl="0">
              <a:lnSpc>
                <a:spcPct val="100000"/>
              </a:lnSpc>
              <a:spcBef>
                <a:spcPts val="0"/>
              </a:spcBef>
              <a:spcAft>
                <a:spcPts val="0"/>
              </a:spcAft>
              <a:buClr>
                <a:srgbClr val="000000"/>
              </a:buClr>
              <a:buSzPts val="900"/>
              <a:buNone/>
              <a:defRPr/>
            </a:lvl3pPr>
            <a:lvl4pPr lvl="3" algn="ctr" rtl="0">
              <a:lnSpc>
                <a:spcPct val="100000"/>
              </a:lnSpc>
              <a:spcBef>
                <a:spcPts val="0"/>
              </a:spcBef>
              <a:spcAft>
                <a:spcPts val="0"/>
              </a:spcAft>
              <a:buClr>
                <a:srgbClr val="000000"/>
              </a:buClr>
              <a:buSzPts val="900"/>
              <a:buNone/>
              <a:defRPr/>
            </a:lvl4pPr>
            <a:lvl5pPr lvl="4" algn="ctr" rtl="0">
              <a:lnSpc>
                <a:spcPct val="100000"/>
              </a:lnSpc>
              <a:spcBef>
                <a:spcPts val="0"/>
              </a:spcBef>
              <a:spcAft>
                <a:spcPts val="0"/>
              </a:spcAft>
              <a:buClr>
                <a:srgbClr val="000000"/>
              </a:buClr>
              <a:buSzPts val="900"/>
              <a:buNone/>
              <a:defRPr/>
            </a:lvl5pPr>
            <a:lvl6pPr lvl="5" algn="ctr" rtl="0">
              <a:lnSpc>
                <a:spcPct val="100000"/>
              </a:lnSpc>
              <a:spcBef>
                <a:spcPts val="0"/>
              </a:spcBef>
              <a:spcAft>
                <a:spcPts val="0"/>
              </a:spcAft>
              <a:buClr>
                <a:srgbClr val="000000"/>
              </a:buClr>
              <a:buSzPts val="900"/>
              <a:buNone/>
              <a:defRPr/>
            </a:lvl6pPr>
            <a:lvl7pPr lvl="6" algn="ctr" rtl="0">
              <a:lnSpc>
                <a:spcPct val="100000"/>
              </a:lnSpc>
              <a:spcBef>
                <a:spcPts val="0"/>
              </a:spcBef>
              <a:spcAft>
                <a:spcPts val="0"/>
              </a:spcAft>
              <a:buClr>
                <a:srgbClr val="000000"/>
              </a:buClr>
              <a:buSzPts val="900"/>
              <a:buNone/>
              <a:defRPr/>
            </a:lvl7pPr>
            <a:lvl8pPr lvl="7" algn="ctr" rtl="0">
              <a:lnSpc>
                <a:spcPct val="100000"/>
              </a:lnSpc>
              <a:spcBef>
                <a:spcPts val="0"/>
              </a:spcBef>
              <a:spcAft>
                <a:spcPts val="0"/>
              </a:spcAft>
              <a:buClr>
                <a:srgbClr val="000000"/>
              </a:buClr>
              <a:buSzPts val="900"/>
              <a:buNone/>
              <a:defRPr/>
            </a:lvl8pPr>
            <a:lvl9pPr lvl="8" algn="ctr" rtl="0">
              <a:lnSpc>
                <a:spcPct val="100000"/>
              </a:lnSpc>
              <a:spcBef>
                <a:spcPts val="0"/>
              </a:spcBef>
              <a:spcAft>
                <a:spcPts val="0"/>
              </a:spcAft>
              <a:buClr>
                <a:srgbClr val="000000"/>
              </a:buClr>
              <a:buSzPts val="900"/>
              <a:buNone/>
              <a:defRPr/>
            </a:lvl9pPr>
          </a:lstStyle>
          <a:p>
            <a:endParaRPr/>
          </a:p>
        </p:txBody>
      </p:sp>
      <p:sp>
        <p:nvSpPr>
          <p:cNvPr id="50" name="Google Shape;50;gbfc9325f26_0_200"/>
          <p:cNvSpPr txBox="1">
            <a:spLocks noGrp="1"/>
          </p:cNvSpPr>
          <p:nvPr>
            <p:ph type="body" idx="1"/>
          </p:nvPr>
        </p:nvSpPr>
        <p:spPr>
          <a:xfrm>
            <a:off x="889000" y="3536950"/>
            <a:ext cx="10414200" cy="793800"/>
          </a:xfrm>
          <a:prstGeom prst="rect">
            <a:avLst/>
          </a:prstGeom>
          <a:noFill/>
          <a:ln>
            <a:noFill/>
          </a:ln>
        </p:spPr>
        <p:txBody>
          <a:bodyPr spcFirstLastPara="1" wrap="square" lIns="25400" tIns="25400" rIns="25400" bIns="25400" anchor="t" anchorCtr="0">
            <a:noAutofit/>
          </a:bodyPr>
          <a:lstStyle>
            <a:lvl1pPr marL="457200" lvl="0" indent="-228600" algn="ctr" rtl="0">
              <a:lnSpc>
                <a:spcPct val="100000"/>
              </a:lnSpc>
              <a:spcBef>
                <a:spcPts val="0"/>
              </a:spcBef>
              <a:spcAft>
                <a:spcPts val="0"/>
              </a:spcAft>
              <a:buClr>
                <a:srgbClr val="000000"/>
              </a:buClr>
              <a:buSzPts val="2200"/>
              <a:buFont typeface="Helvetica Neue Light"/>
              <a:buNone/>
              <a:defRPr sz="2200"/>
            </a:lvl1pPr>
            <a:lvl2pPr marL="914400" lvl="1" indent="-228600" algn="ctr" rtl="0">
              <a:lnSpc>
                <a:spcPct val="100000"/>
              </a:lnSpc>
              <a:spcBef>
                <a:spcPts val="0"/>
              </a:spcBef>
              <a:spcAft>
                <a:spcPts val="0"/>
              </a:spcAft>
              <a:buClr>
                <a:srgbClr val="000000"/>
              </a:buClr>
              <a:buSzPts val="2200"/>
              <a:buFont typeface="Helvetica Neue Light"/>
              <a:buNone/>
              <a:defRPr sz="2200"/>
            </a:lvl2pPr>
            <a:lvl3pPr marL="1371600" lvl="2" indent="-228600" algn="ctr" rtl="0">
              <a:lnSpc>
                <a:spcPct val="100000"/>
              </a:lnSpc>
              <a:spcBef>
                <a:spcPts val="0"/>
              </a:spcBef>
              <a:spcAft>
                <a:spcPts val="0"/>
              </a:spcAft>
              <a:buClr>
                <a:srgbClr val="000000"/>
              </a:buClr>
              <a:buSzPts val="2200"/>
              <a:buFont typeface="Helvetica Neue Light"/>
              <a:buNone/>
              <a:defRPr sz="2200"/>
            </a:lvl3pPr>
            <a:lvl4pPr marL="1828800" lvl="3" indent="-228600" algn="ctr" rtl="0">
              <a:lnSpc>
                <a:spcPct val="100000"/>
              </a:lnSpc>
              <a:spcBef>
                <a:spcPts val="0"/>
              </a:spcBef>
              <a:spcAft>
                <a:spcPts val="0"/>
              </a:spcAft>
              <a:buClr>
                <a:srgbClr val="000000"/>
              </a:buClr>
              <a:buSzPts val="2200"/>
              <a:buFont typeface="Helvetica Neue Light"/>
              <a:buNone/>
              <a:defRPr sz="2200"/>
            </a:lvl4pPr>
            <a:lvl5pPr marL="2286000" lvl="4" indent="-228600" algn="ctr" rtl="0">
              <a:lnSpc>
                <a:spcPct val="100000"/>
              </a:lnSpc>
              <a:spcBef>
                <a:spcPts val="0"/>
              </a:spcBef>
              <a:spcAft>
                <a:spcPts val="0"/>
              </a:spcAft>
              <a:buClr>
                <a:srgbClr val="000000"/>
              </a:buClr>
              <a:buSzPts val="2200"/>
              <a:buFont typeface="Helvetica Neue Light"/>
              <a:buNone/>
              <a:defRPr sz="2200"/>
            </a:lvl5pPr>
            <a:lvl6pPr marL="2743200" lvl="5" indent="-273050" algn="l" rtl="0">
              <a:lnSpc>
                <a:spcPct val="100000"/>
              </a:lnSpc>
              <a:spcBef>
                <a:spcPts val="3000"/>
              </a:spcBef>
              <a:spcAft>
                <a:spcPts val="0"/>
              </a:spcAft>
              <a:buClr>
                <a:srgbClr val="000000"/>
              </a:buClr>
              <a:buSzPts val="700"/>
              <a:buChar char="•"/>
              <a:defRPr/>
            </a:lvl6pPr>
            <a:lvl7pPr marL="3200400" lvl="6" indent="-273050" algn="l" rtl="0">
              <a:lnSpc>
                <a:spcPct val="100000"/>
              </a:lnSpc>
              <a:spcBef>
                <a:spcPts val="3000"/>
              </a:spcBef>
              <a:spcAft>
                <a:spcPts val="0"/>
              </a:spcAft>
              <a:buClr>
                <a:srgbClr val="000000"/>
              </a:buClr>
              <a:buSzPts val="700"/>
              <a:buChar char="•"/>
              <a:defRPr/>
            </a:lvl7pPr>
            <a:lvl8pPr marL="3657600" lvl="7" indent="-273050" algn="l" rtl="0">
              <a:lnSpc>
                <a:spcPct val="100000"/>
              </a:lnSpc>
              <a:spcBef>
                <a:spcPts val="3000"/>
              </a:spcBef>
              <a:spcAft>
                <a:spcPts val="0"/>
              </a:spcAft>
              <a:buClr>
                <a:srgbClr val="000000"/>
              </a:buClr>
              <a:buSzPts val="700"/>
              <a:buChar char="•"/>
              <a:defRPr/>
            </a:lvl8pPr>
            <a:lvl9pPr marL="4114800" lvl="8" indent="-273050" algn="l" rtl="0">
              <a:lnSpc>
                <a:spcPct val="100000"/>
              </a:lnSpc>
              <a:spcBef>
                <a:spcPts val="3000"/>
              </a:spcBef>
              <a:spcAft>
                <a:spcPts val="0"/>
              </a:spcAft>
              <a:buClr>
                <a:srgbClr val="000000"/>
              </a:buClr>
              <a:buSzPts val="700"/>
              <a:buChar char="•"/>
              <a:defRPr/>
            </a:lvl9pPr>
          </a:lstStyle>
          <a:p>
            <a:endParaRPr/>
          </a:p>
        </p:txBody>
      </p:sp>
      <p:sp>
        <p:nvSpPr>
          <p:cNvPr id="51" name="Google Shape;51;gbfc9325f26_0_200"/>
          <p:cNvSpPr txBox="1">
            <a:spLocks noGrp="1"/>
          </p:cNvSpPr>
          <p:nvPr>
            <p:ph type="sldNum" idx="12"/>
          </p:nvPr>
        </p:nvSpPr>
        <p:spPr>
          <a:xfrm>
            <a:off x="5979516" y="6540500"/>
            <a:ext cx="226800" cy="234900"/>
          </a:xfrm>
          <a:prstGeom prst="rect">
            <a:avLst/>
          </a:prstGeom>
          <a:noFill/>
          <a:ln>
            <a:noFill/>
          </a:ln>
        </p:spPr>
        <p:txBody>
          <a:bodyPr spcFirstLastPara="1" wrap="square" lIns="25400" tIns="25400" rIns="25400" bIns="25400" anchor="t" anchorCtr="0">
            <a:noAutofit/>
          </a:bodyPr>
          <a:lstStyle>
            <a:lvl1pPr marL="0" marR="0" lvl="0"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1200"/>
              <a:buFont typeface="Helvetica Neue Light"/>
              <a:buNone/>
              <a:defRPr sz="12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0650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180584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2490481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397564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278155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31317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1896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5A796-1069-4F24-BA10-A15A55CE2FF3}" type="datetimeFigureOut">
              <a:rPr lang="en-US" smtClean="0"/>
              <a:t>3/10/2021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85323-8648-4C98-8FF4-30DE07A2CF0E}" type="slidenum">
              <a:rPr lang="en-US" smtClean="0"/>
              <a:t>‹#›</a:t>
            </a:fld>
            <a:endParaRPr lang="en-US" dirty="0"/>
          </a:p>
        </p:txBody>
      </p:sp>
    </p:spTree>
    <p:extLst>
      <p:ext uri="{BB962C8B-B14F-4D97-AF65-F5344CB8AC3E}">
        <p14:creationId xmlns:p14="http://schemas.microsoft.com/office/powerpoint/2010/main" val="45141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6.gif"/><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B5A796-1069-4F24-BA10-A15A55CE2FF3}" type="datetimeFigureOut">
              <a:rPr lang="en-US" smtClean="0"/>
              <a:t>3/10/2021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7085323-8648-4C98-8FF4-30DE07A2CF0E}" type="slidenum">
              <a:rPr lang="en-US" smtClean="0"/>
              <a:t>‹#›</a:t>
            </a:fld>
            <a:endParaRPr lang="en-US" dirty="0"/>
          </a:p>
        </p:txBody>
      </p:sp>
    </p:spTree>
    <p:extLst>
      <p:ext uri="{BB962C8B-B14F-4D97-AF65-F5344CB8AC3E}">
        <p14:creationId xmlns:p14="http://schemas.microsoft.com/office/powerpoint/2010/main" val="2834039280"/>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09600" y="342900"/>
            <a:ext cx="10972800" cy="609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6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09600" y="1143000"/>
            <a:ext cx="10972800" cy="4572000"/>
          </a:xfrm>
          <a:prstGeom prst="rect">
            <a:avLst/>
          </a:prstGeom>
          <a:noFill/>
          <a:ln>
            <a:noFill/>
          </a:ln>
        </p:spPr>
        <p:txBody>
          <a:bodyPr spcFirstLastPara="1" wrap="square" lIns="91425" tIns="91425" rIns="91425" bIns="91425" anchor="t" anchorCtr="0"/>
          <a:lstStyle>
            <a:lvl1pPr marL="457200" marR="0" lvl="0" indent="-228600" algn="l" rtl="0">
              <a:spcBef>
                <a:spcPts val="480"/>
              </a:spcBef>
              <a:spcAft>
                <a:spcPts val="0"/>
              </a:spcAft>
              <a:buSzPts val="1400"/>
              <a:buNone/>
              <a:defRPr sz="2400" b="1"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hlink"/>
              </a:buClr>
              <a:buSzPts val="2400"/>
              <a:buFont typeface="Times"/>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hlink"/>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hlink"/>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hlink"/>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5" name="Shape 12"/>
          <p:cNvPicPr preferRelativeResize="0"/>
          <p:nvPr userDrawn="1"/>
        </p:nvPicPr>
        <p:blipFill rotWithShape="1">
          <a:blip r:embed="rId13">
            <a:alphaModFix/>
          </a:blip>
          <a:srcRect t="28985" r="-1505" b="28260"/>
          <a:stretch/>
        </p:blipFill>
        <p:spPr>
          <a:xfrm>
            <a:off x="584548" y="6153150"/>
            <a:ext cx="2209800" cy="552450"/>
          </a:xfrm>
          <a:prstGeom prst="rect">
            <a:avLst/>
          </a:prstGeom>
          <a:noFill/>
          <a:ln>
            <a:noFill/>
          </a:ln>
        </p:spPr>
      </p:pic>
    </p:spTree>
    <p:extLst>
      <p:ext uri="{BB962C8B-B14F-4D97-AF65-F5344CB8AC3E}">
        <p14:creationId xmlns:p14="http://schemas.microsoft.com/office/powerpoint/2010/main" val="1949248371"/>
      </p:ext>
    </p:extLst>
  </p:cSld>
  <p:clrMap bg1="lt1" tx1="dk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png"/><Relationship Id="rId4" Type="http://schemas.openxmlformats.org/officeDocument/2006/relationships/image" Target="../media/image10.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png"/><Relationship Id="rId7" Type="http://schemas.openxmlformats.org/officeDocument/2006/relationships/diagramQuickStyle" Target="../diagrams/quickStyle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2.png"/><Relationship Id="rId4" Type="http://schemas.openxmlformats.org/officeDocument/2006/relationships/image" Target="../media/image10.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1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datastudio.google.com/reporting/4e37494e-a5d7-44f0-9788-4a29ed294ed3" TargetMode="Externa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hyperlink" Target="https://wested.box.com/v/201920AECourses" TargetMode="External"/><Relationship Id="rId3" Type="http://schemas.openxmlformats.org/officeDocument/2006/relationships/image" Target="../media/image8.png"/><Relationship Id="rId7" Type="http://schemas.openxmlformats.org/officeDocument/2006/relationships/hyperlink" Target="https://bit.ly/CAEPcourse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2.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0.png"/><Relationship Id="rId7" Type="http://schemas.openxmlformats.org/officeDocument/2006/relationships/diagramQuickStyle" Target="../diagrams/quickStyle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2.png"/><Relationship Id="rId9" Type="http://schemas.microsoft.com/office/2007/relationships/diagramDrawing" Target="../diagrams/drawing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8.png"/><Relationship Id="rId7" Type="http://schemas.openxmlformats.org/officeDocument/2006/relationships/diagramQuickStyle" Target="../diagrams/quickStyle4.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5.png"/><Relationship Id="rId9" Type="http://schemas.microsoft.com/office/2007/relationships/diagramDrawing" Target="../diagrams/drawing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8.png"/><Relationship Id="rId7" Type="http://schemas.openxmlformats.org/officeDocument/2006/relationships/diagramQuickStyle" Target="../diagrams/quickStyle5.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5.png"/><Relationship Id="rId9" Type="http://schemas.microsoft.com/office/2007/relationships/diagramDrawing" Target="../diagrams/drawing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coeccc.net/COE/media/SupplyandDemandPageDocuments/Understanding-Labor-Market-Information-Resources.pdf" TargetMode="External"/><Relationship Id="rId5" Type="http://schemas.openxmlformats.org/officeDocument/2006/relationships/hyperlink" Target="http://www.coeccc.net/COE/media/SupplyandDemandPageDocuments/Making-Use-of-Labor-Market-Information.pdf" TargetMode="Externa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0.png"/><Relationship Id="rId7" Type="http://schemas.openxmlformats.org/officeDocument/2006/relationships/diagramQuickStyle" Target="../diagrams/quickStyle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2.png"/><Relationship Id="rId9" Type="http://schemas.microsoft.com/office/2007/relationships/diagramDrawing" Target="../diagrams/drawing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hyperlink" Target="mailto:abollel@wested.or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mailto:btoso@wested.org" TargetMode="External"/><Relationship Id="rId11" Type="http://schemas.microsoft.com/office/2007/relationships/hdphoto" Target="../media/hdphoto1.wdp"/><Relationship Id="rId5" Type="http://schemas.openxmlformats.org/officeDocument/2006/relationships/hyperlink" Target="mailto:jchitta@wested.org" TargetMode="External"/><Relationship Id="rId10" Type="http://schemas.openxmlformats.org/officeDocument/2006/relationships/image" Target="../media/image15.png"/><Relationship Id="rId4" Type="http://schemas.openxmlformats.org/officeDocument/2006/relationships/hyperlink" Target="mailto:rtiller@wested.org" TargetMode="External"/><Relationship Id="rId9" Type="http://schemas.openxmlformats.org/officeDocument/2006/relationships/image" Target="../media/image12.png"/><Relationship Id="rId14"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53.tiff"/></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53.tiff"/></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8.xml"/><Relationship Id="rId5" Type="http://schemas.openxmlformats.org/officeDocument/2006/relationships/image" Target="../media/image56.png"/><Relationship Id="rId4" Type="http://schemas.openxmlformats.org/officeDocument/2006/relationships/image" Target="../media/image53.tiff"/></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hyperlink" Target="mailto:abollel@wested.or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mailto:btoso@wested.org" TargetMode="External"/><Relationship Id="rId11" Type="http://schemas.microsoft.com/office/2007/relationships/hdphoto" Target="../media/hdphoto1.wdp"/><Relationship Id="rId5" Type="http://schemas.openxmlformats.org/officeDocument/2006/relationships/hyperlink" Target="mailto:jchitta@wested.org" TargetMode="External"/><Relationship Id="rId10" Type="http://schemas.openxmlformats.org/officeDocument/2006/relationships/image" Target="../media/image15.png"/><Relationship Id="rId4" Type="http://schemas.openxmlformats.org/officeDocument/2006/relationships/hyperlink" Target="mailto:rtiller@wested.org" TargetMode="External"/><Relationship Id="rId9" Type="http://schemas.openxmlformats.org/officeDocument/2006/relationships/image" Target="../media/image12.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9DD44B3-6A97-4922-9F90-BB0860A6E645}"/>
              </a:ext>
            </a:extLst>
          </p:cNvPr>
          <p:cNvSpPr txBox="1">
            <a:spLocks/>
          </p:cNvSpPr>
          <p:nvPr/>
        </p:nvSpPr>
        <p:spPr>
          <a:xfrm>
            <a:off x="1104801" y="1569188"/>
            <a:ext cx="10760148" cy="921072"/>
          </a:xfrm>
          <a:prstGeom prst="rect">
            <a:avLst/>
          </a:prstGeom>
          <a:ln>
            <a:noFill/>
          </a:ln>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EBEBEB"/>
                </a:solidFill>
                <a:effectLst/>
                <a:uLnTx/>
                <a:uFillTx/>
                <a:latin typeface="Century Gothic" panose="020B0502020202020204"/>
                <a:ea typeface="+mj-ea"/>
                <a:cs typeface="+mj-cs"/>
              </a:rPr>
              <a:t>Education to Workforce Pathways </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srgbClr val="EBEBEB"/>
                </a:solidFill>
                <a:effectLst/>
                <a:uLnTx/>
                <a:uFillTx/>
                <a:latin typeface="Century Gothic" panose="020B0502020202020204"/>
                <a:ea typeface="+mj-ea"/>
                <a:cs typeface="+mj-cs"/>
              </a:rPr>
              <a:t>Smoothing the Route and Finding a Relevant Destination</a:t>
            </a:r>
          </a:p>
          <a:p>
            <a:pPr marL="0" marR="0" lvl="0" indent="0" algn="l" defTabSz="457200" rtl="0" eaLnBrk="1" fontAlgn="auto" latinLnBrk="0" hangingPunct="1">
              <a:lnSpc>
                <a:spcPct val="100000"/>
              </a:lnSpc>
              <a:spcBef>
                <a:spcPts val="3000"/>
              </a:spcBef>
              <a:spcAft>
                <a:spcPts val="0"/>
              </a:spcAft>
              <a:buClrTx/>
              <a:buSzTx/>
              <a:buFontTx/>
              <a:buNone/>
              <a:tabLst/>
              <a:defRPr/>
            </a:pPr>
            <a:r>
              <a:rPr kumimoji="0" lang="en-US" sz="2400" b="0" i="0" u="none" strike="noStrike" kern="1200" cap="none" spc="0" normalizeH="0" baseline="0" noProof="0" dirty="0">
                <a:ln>
                  <a:noFill/>
                </a:ln>
                <a:solidFill>
                  <a:srgbClr val="EBEBEB"/>
                </a:solidFill>
                <a:effectLst/>
                <a:uLnTx/>
                <a:uFillTx/>
                <a:latin typeface="Century Gothic" panose="020B0502020202020204"/>
                <a:ea typeface="+mj-ea"/>
                <a:cs typeface="+mj-cs"/>
              </a:rPr>
              <a:t>March 10th</a:t>
            </a:r>
            <a:r>
              <a:rPr kumimoji="0" lang="en-US" sz="2400" b="0" i="0" u="none" strike="noStrike" kern="1200" cap="none" spc="0" normalizeH="0" baseline="0" noProof="0">
                <a:ln>
                  <a:noFill/>
                </a:ln>
                <a:solidFill>
                  <a:srgbClr val="EBEBEB"/>
                </a:solidFill>
                <a:effectLst/>
                <a:uLnTx/>
                <a:uFillTx/>
                <a:latin typeface="Century Gothic" panose="020B0502020202020204"/>
                <a:ea typeface="+mj-ea"/>
                <a:cs typeface="+mj-cs"/>
              </a:rPr>
              <a:t>, 2021</a:t>
            </a:r>
          </a:p>
          <a:p>
            <a:pPr marL="0" marR="0" lvl="0" indent="0" algn="l" defTabSz="457200" rtl="0" eaLnBrk="1" fontAlgn="auto" latinLnBrk="0" hangingPunct="1">
              <a:lnSpc>
                <a:spcPct val="100000"/>
              </a:lnSpc>
              <a:spcBef>
                <a:spcPts val="1200"/>
              </a:spcBef>
              <a:spcAft>
                <a:spcPts val="0"/>
              </a:spcAft>
              <a:buClrTx/>
              <a:buSzTx/>
              <a:buFontTx/>
              <a:buNone/>
              <a:tabLst/>
              <a:defRPr/>
            </a:pPr>
            <a:r>
              <a:rPr kumimoji="0" lang="en-US" sz="2400" b="0" i="0" u="none" strike="noStrike" kern="1200" cap="none" spc="0" normalizeH="0" baseline="0" noProof="0">
                <a:ln>
                  <a:noFill/>
                </a:ln>
                <a:solidFill>
                  <a:srgbClr val="EBEBEB"/>
                </a:solidFill>
                <a:effectLst/>
                <a:uLnTx/>
                <a:uFillTx/>
                <a:latin typeface="Century Gothic" panose="020B0502020202020204"/>
                <a:ea typeface="+mj-ea"/>
                <a:cs typeface="+mj-cs"/>
              </a:rPr>
              <a:t>1 </a:t>
            </a:r>
            <a:r>
              <a:rPr kumimoji="0" lang="en-US" sz="2400" b="0" i="0" u="none" strike="noStrike" kern="1200" cap="none" spc="0" normalizeH="0" baseline="0" noProof="0" dirty="0">
                <a:ln>
                  <a:noFill/>
                </a:ln>
                <a:solidFill>
                  <a:srgbClr val="EBEBEB"/>
                </a:solidFill>
                <a:effectLst/>
                <a:uLnTx/>
                <a:uFillTx/>
                <a:latin typeface="Century Gothic" panose="020B0502020202020204"/>
                <a:ea typeface="+mj-ea"/>
                <a:cs typeface="+mj-cs"/>
              </a:rPr>
              <a:t>p.m. – 2:30 p.m.</a:t>
            </a:r>
          </a:p>
        </p:txBody>
      </p:sp>
      <p:pic>
        <p:nvPicPr>
          <p:cNvPr id="11" name="Picture 10" descr="A picture containing object&#10;&#10;Description automatically generated">
            <a:extLst>
              <a:ext uri="{FF2B5EF4-FFF2-40B4-BE49-F238E27FC236}">
                <a16:creationId xmlns:a16="http://schemas.microsoft.com/office/drawing/2014/main" id="{FAC41230-2766-4D0D-ADD6-01005550C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2" name="Picture 11" descr="A picture containing flower, drawing&#10;&#10;Description automatically generated">
            <a:extLst>
              <a:ext uri="{FF2B5EF4-FFF2-40B4-BE49-F238E27FC236}">
                <a16:creationId xmlns:a16="http://schemas.microsoft.com/office/drawing/2014/main" id="{410C2E9A-A596-4111-936D-F4E138DED218}"/>
              </a:ext>
            </a:extLst>
          </p:cNvPr>
          <p:cNvPicPr>
            <a:picLocks noChangeAspect="1"/>
          </p:cNvPicPr>
          <p:nvPr/>
        </p:nvPicPr>
        <p:blipFill rotWithShape="1">
          <a:blip r:embed="rId3" cstate="print">
            <a:alphaModFix amt="30000"/>
            <a:extLst>
              <a:ext uri="{28A0092B-C50C-407E-A947-70E740481C1C}">
                <a14:useLocalDpi xmlns:a14="http://schemas.microsoft.com/office/drawing/2010/main" val="0"/>
              </a:ext>
            </a:extLst>
          </a:blip>
          <a:srcRect l="27172" t="24533" r="27385" b="22638"/>
          <a:stretch/>
        </p:blipFill>
        <p:spPr>
          <a:xfrm>
            <a:off x="11089935" y="5721578"/>
            <a:ext cx="870665" cy="921072"/>
          </a:xfrm>
          <a:prstGeom prst="rect">
            <a:avLst/>
          </a:prstGeom>
        </p:spPr>
      </p:pic>
      <p:pic>
        <p:nvPicPr>
          <p:cNvPr id="2" name="Picture 1" descr="A picture containing drawing&#10;&#10;Description automatically generated">
            <a:extLst>
              <a:ext uri="{FF2B5EF4-FFF2-40B4-BE49-F238E27FC236}">
                <a16:creationId xmlns:a16="http://schemas.microsoft.com/office/drawing/2014/main" id="{83A9C560-76D3-4205-B11B-363870429D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spTree>
    <p:extLst>
      <p:ext uri="{BB962C8B-B14F-4D97-AF65-F5344CB8AC3E}">
        <p14:creationId xmlns:p14="http://schemas.microsoft.com/office/powerpoint/2010/main" val="172784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81FFA3-96C7-4AED-AE71-A08842CF8D31}"/>
              </a:ext>
            </a:extLst>
          </p:cNvPr>
          <p:cNvSpPr/>
          <p:nvPr/>
        </p:nvSpPr>
        <p:spPr>
          <a:xfrm>
            <a:off x="2304467" y="562262"/>
            <a:ext cx="9582733" cy="6097769"/>
          </a:xfrm>
          <a:prstGeom prst="rect">
            <a:avLst/>
          </a:prstGeom>
          <a:solidFill>
            <a:schemeClr val="tx1">
              <a:lumMod val="85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0"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Title 1">
            <a:extLst>
              <a:ext uri="{FF2B5EF4-FFF2-40B4-BE49-F238E27FC236}">
                <a16:creationId xmlns:a16="http://schemas.microsoft.com/office/drawing/2014/main" id="{97E7C8FF-92B2-42C0-8DDB-55E8AA81E088}"/>
              </a:ext>
            </a:extLst>
          </p:cNvPr>
          <p:cNvSpPr txBox="1">
            <a:spLocks/>
          </p:cNvSpPr>
          <p:nvPr/>
        </p:nvSpPr>
        <p:spPr>
          <a:xfrm>
            <a:off x="179074" y="739363"/>
            <a:ext cx="2092644" cy="14754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3600"/>
              </a:lnSpc>
              <a:spcBef>
                <a:spcPct val="0"/>
              </a:spcBef>
              <a:spcAft>
                <a:spcPts val="600"/>
              </a:spcAft>
              <a:buClrTx/>
              <a:buSzTx/>
              <a:buFontTx/>
              <a:buNone/>
              <a:tabLst/>
              <a:defRPr/>
            </a:pPr>
            <a:r>
              <a:rPr kumimoji="0" lang="en-US" sz="3600" b="0" i="0" u="none" strike="noStrike" kern="1200" cap="none" spc="0" normalizeH="0" baseline="0" noProof="0" dirty="0">
                <a:ln>
                  <a:noFill/>
                </a:ln>
                <a:solidFill>
                  <a:schemeClr val="tx1">
                    <a:lumMod val="85000"/>
                  </a:schemeClr>
                </a:solidFill>
                <a:effectLst/>
                <a:uLnTx/>
                <a:uFillTx/>
                <a:latin typeface="Century Gothic" panose="020B0502020202020204"/>
                <a:ea typeface="+mj-ea"/>
                <a:cs typeface="+mj-cs"/>
              </a:rPr>
              <a:t>Project </a:t>
            </a:r>
          </a:p>
          <a:p>
            <a:pPr marL="0" marR="0" lvl="0" indent="0" algn="l" defTabSz="457200" rtl="0" eaLnBrk="1" fontAlgn="auto" latinLnBrk="0" hangingPunct="1">
              <a:lnSpc>
                <a:spcPts val="3600"/>
              </a:lnSpc>
              <a:spcBef>
                <a:spcPct val="0"/>
              </a:spcBef>
              <a:spcAft>
                <a:spcPts val="600"/>
              </a:spcAft>
              <a:buClrTx/>
              <a:buSzTx/>
              <a:buFontTx/>
              <a:buNone/>
              <a:tabLst/>
              <a:defRPr/>
            </a:pPr>
            <a:r>
              <a:rPr kumimoji="0" lang="en-US" sz="3600" b="0" i="0" u="none" strike="noStrike" kern="1200" cap="none" spc="0" normalizeH="0" baseline="0" noProof="0" dirty="0">
                <a:ln>
                  <a:noFill/>
                </a:ln>
                <a:solidFill>
                  <a:schemeClr val="tx1">
                    <a:lumMod val="85000"/>
                  </a:schemeClr>
                </a:solidFill>
                <a:effectLst/>
                <a:uLnTx/>
                <a:uFillTx/>
                <a:latin typeface="Century Gothic" panose="020B0502020202020204"/>
                <a:ea typeface="+mj-ea"/>
                <a:cs typeface="+mj-cs"/>
              </a:rPr>
              <a:t>Goal</a:t>
            </a:r>
          </a:p>
        </p:txBody>
      </p:sp>
      <p:pic>
        <p:nvPicPr>
          <p:cNvPr id="11" name="Picture 10" descr="A picture containing object&#10;&#10;Description automatically generated">
            <a:extLst>
              <a:ext uri="{FF2B5EF4-FFF2-40B4-BE49-F238E27FC236}">
                <a16:creationId xmlns:a16="http://schemas.microsoft.com/office/drawing/2014/main" id="{8D6B2CFE-32F1-4E1A-9677-4BFEB0B4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1CE03EA-198F-4A16-9A9E-91E63EBC3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5" name="Picture 14" descr="A picture containing flower, drawing&#10;&#10;Description automatically generated">
            <a:extLst>
              <a:ext uri="{FF2B5EF4-FFF2-40B4-BE49-F238E27FC236}">
                <a16:creationId xmlns:a16="http://schemas.microsoft.com/office/drawing/2014/main" id="{F4919426-22C0-42A2-960C-CC16376967A7}"/>
              </a:ext>
            </a:extLst>
          </p:cNvPr>
          <p:cNvPicPr>
            <a:picLocks noChangeAspect="1"/>
          </p:cNvPicPr>
          <p:nvPr/>
        </p:nvPicPr>
        <p:blipFill rotWithShape="1">
          <a:blip r:embed="rId5"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pic>
        <p:nvPicPr>
          <p:cNvPr id="9" name="Content Placeholder 8">
            <a:extLst>
              <a:ext uri="{FF2B5EF4-FFF2-40B4-BE49-F238E27FC236}">
                <a16:creationId xmlns:a16="http://schemas.microsoft.com/office/drawing/2014/main" id="{AEBA639D-3CC9-4959-B2C2-822D1769B92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996" b="12509"/>
          <a:stretch/>
        </p:blipFill>
        <p:spPr>
          <a:xfrm>
            <a:off x="2498048" y="686856"/>
            <a:ext cx="9245347" cy="5880884"/>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2C8A7222-F199-482B-BE95-1AFA93A1A283}"/>
              </a:ext>
            </a:extLst>
          </p:cNvPr>
          <p:cNvSpPr txBox="1"/>
          <p:nvPr/>
        </p:nvSpPr>
        <p:spPr>
          <a:xfrm>
            <a:off x="175260" y="2286162"/>
            <a:ext cx="2261409" cy="2800767"/>
          </a:xfrm>
          <a:prstGeom prst="rect">
            <a:avLst/>
          </a:prstGeom>
          <a:noFill/>
        </p:spPr>
        <p:txBody>
          <a:bodyPr wrap="square">
            <a:spAutoFit/>
          </a:bodyPr>
          <a:lstStyle/>
          <a:p>
            <a:pPr marL="0" indent="0">
              <a:buClr>
                <a:schemeClr val="accent4"/>
              </a:buClr>
              <a:buNone/>
            </a:pPr>
            <a:r>
              <a:rPr lang="en-US" sz="2200" dirty="0">
                <a:solidFill>
                  <a:schemeClr val="accent5">
                    <a:lumMod val="75000"/>
                  </a:schemeClr>
                </a:solidFill>
                <a:latin typeface="Corbel" panose="020B0503020204020204" pitchFamily="34" charset="0"/>
              </a:rPr>
              <a:t>Map K12 &amp; college offerings &amp; demand for employment to inform local pathway and curriculum development</a:t>
            </a:r>
          </a:p>
        </p:txBody>
      </p:sp>
    </p:spTree>
    <p:extLst>
      <p:ext uri="{BB962C8B-B14F-4D97-AF65-F5344CB8AC3E}">
        <p14:creationId xmlns:p14="http://schemas.microsoft.com/office/powerpoint/2010/main" val="64529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pic>
        <p:nvPicPr>
          <p:cNvPr id="14" name="Picture 13" descr="Timeline&#10;&#10;Description automatically generated">
            <a:extLst>
              <a:ext uri="{FF2B5EF4-FFF2-40B4-BE49-F238E27FC236}">
                <a16:creationId xmlns:a16="http://schemas.microsoft.com/office/drawing/2014/main" id="{0CF7B6C5-7867-40EA-89B2-F25D0500D194}"/>
              </a:ext>
            </a:extLst>
          </p:cNvPr>
          <p:cNvPicPr>
            <a:picLocks noChangeAspect="1"/>
          </p:cNvPicPr>
          <p:nvPr/>
        </p:nvPicPr>
        <p:blipFill rotWithShape="1">
          <a:blip r:embed="rId3">
            <a:extLst>
              <a:ext uri="{28A0092B-C50C-407E-A947-70E740481C1C}">
                <a14:useLocalDpi xmlns:a14="http://schemas.microsoft.com/office/drawing/2010/main" val="0"/>
              </a:ext>
            </a:extLst>
          </a:blip>
          <a:srcRect t="7132" b="9558"/>
          <a:stretch/>
        </p:blipFill>
        <p:spPr>
          <a:xfrm>
            <a:off x="2340885" y="579120"/>
            <a:ext cx="9271995" cy="5968917"/>
          </a:xfrm>
          <a:prstGeom prst="rect">
            <a:avLst/>
          </a:prstGeom>
          <a:effectLst>
            <a:softEdge rad="63500"/>
          </a:effectLst>
        </p:spPr>
      </p:pic>
      <p:sp>
        <p:nvSpPr>
          <p:cNvPr id="30"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Title 1">
            <a:extLst>
              <a:ext uri="{FF2B5EF4-FFF2-40B4-BE49-F238E27FC236}">
                <a16:creationId xmlns:a16="http://schemas.microsoft.com/office/drawing/2014/main" id="{97E7C8FF-92B2-42C0-8DDB-55E8AA81E088}"/>
              </a:ext>
            </a:extLst>
          </p:cNvPr>
          <p:cNvSpPr txBox="1">
            <a:spLocks/>
          </p:cNvSpPr>
          <p:nvPr/>
        </p:nvSpPr>
        <p:spPr>
          <a:xfrm>
            <a:off x="308614" y="739363"/>
            <a:ext cx="2092644" cy="1475403"/>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3600"/>
              </a:lnSpc>
              <a:spcBef>
                <a:spcPct val="0"/>
              </a:spcBef>
              <a:spcAft>
                <a:spcPts val="600"/>
              </a:spcAft>
              <a:buClrTx/>
              <a:buSzTx/>
              <a:buFontTx/>
              <a:buNone/>
              <a:tabLst/>
              <a:defRPr/>
            </a:pPr>
            <a:r>
              <a:rPr kumimoji="0" lang="en-US" sz="3600" b="0" i="0" u="none" strike="noStrike" kern="1200" cap="none" spc="0" normalizeH="0" baseline="0" noProof="0" dirty="0">
                <a:ln>
                  <a:noFill/>
                </a:ln>
                <a:solidFill>
                  <a:schemeClr val="tx1">
                    <a:lumMod val="85000"/>
                  </a:schemeClr>
                </a:solidFill>
                <a:effectLst/>
                <a:uLnTx/>
                <a:uFillTx/>
                <a:latin typeface="Century Gothic" panose="020B0502020202020204"/>
                <a:ea typeface="+mj-ea"/>
                <a:cs typeface="+mj-cs"/>
              </a:rPr>
              <a:t>Project </a:t>
            </a:r>
          </a:p>
          <a:p>
            <a:pPr marL="0" marR="0" lvl="0" indent="0" algn="l" defTabSz="457200" rtl="0" eaLnBrk="1" fontAlgn="auto" latinLnBrk="0" hangingPunct="1">
              <a:lnSpc>
                <a:spcPts val="3600"/>
              </a:lnSpc>
              <a:spcBef>
                <a:spcPct val="0"/>
              </a:spcBef>
              <a:spcAft>
                <a:spcPts val="600"/>
              </a:spcAft>
              <a:buClrTx/>
              <a:buSzTx/>
              <a:buFontTx/>
              <a:buNone/>
              <a:tabLst/>
              <a:defRPr/>
            </a:pPr>
            <a:r>
              <a:rPr kumimoji="0" lang="en-US" sz="3600" b="0" i="0" u="none" strike="noStrike" kern="1200" cap="none" spc="0" normalizeH="0" baseline="0" noProof="0" dirty="0">
                <a:ln>
                  <a:noFill/>
                </a:ln>
                <a:solidFill>
                  <a:schemeClr val="tx1">
                    <a:lumMod val="85000"/>
                  </a:schemeClr>
                </a:solidFill>
                <a:effectLst/>
                <a:uLnTx/>
                <a:uFillTx/>
                <a:latin typeface="Century Gothic" panose="020B0502020202020204"/>
                <a:ea typeface="+mj-ea"/>
                <a:cs typeface="+mj-cs"/>
              </a:rPr>
              <a:t>Goal</a:t>
            </a:r>
          </a:p>
        </p:txBody>
      </p:sp>
      <p:pic>
        <p:nvPicPr>
          <p:cNvPr id="11" name="Picture 10" descr="A picture containing object&#10;&#10;Description automatically generated">
            <a:extLst>
              <a:ext uri="{FF2B5EF4-FFF2-40B4-BE49-F238E27FC236}">
                <a16:creationId xmlns:a16="http://schemas.microsoft.com/office/drawing/2014/main" id="{8D6B2CFE-32F1-4E1A-9677-4BFEB0B44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1CE03EA-198F-4A16-9A9E-91E63EBC35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5" name="Picture 14" descr="A picture containing flower, drawing&#10;&#10;Description automatically generated">
            <a:extLst>
              <a:ext uri="{FF2B5EF4-FFF2-40B4-BE49-F238E27FC236}">
                <a16:creationId xmlns:a16="http://schemas.microsoft.com/office/drawing/2014/main" id="{F4919426-22C0-42A2-960C-CC16376967A7}"/>
              </a:ext>
            </a:extLst>
          </p:cNvPr>
          <p:cNvPicPr>
            <a:picLocks noChangeAspect="1"/>
          </p:cNvPicPr>
          <p:nvPr/>
        </p:nvPicPr>
        <p:blipFill rotWithShape="1">
          <a:blip r:embed="rId6"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13" name="TextBox 12">
            <a:extLst>
              <a:ext uri="{FF2B5EF4-FFF2-40B4-BE49-F238E27FC236}">
                <a16:creationId xmlns:a16="http://schemas.microsoft.com/office/drawing/2014/main" id="{2C8A7222-F199-482B-BE95-1AFA93A1A283}"/>
              </a:ext>
            </a:extLst>
          </p:cNvPr>
          <p:cNvSpPr txBox="1"/>
          <p:nvPr/>
        </p:nvSpPr>
        <p:spPr>
          <a:xfrm>
            <a:off x="304800" y="2286162"/>
            <a:ext cx="2261409" cy="2800767"/>
          </a:xfrm>
          <a:prstGeom prst="rect">
            <a:avLst/>
          </a:prstGeom>
          <a:noFill/>
        </p:spPr>
        <p:txBody>
          <a:bodyPr wrap="square">
            <a:spAutoFit/>
          </a:bodyPr>
          <a:lstStyle/>
          <a:p>
            <a:pPr marL="0" indent="0">
              <a:buClr>
                <a:schemeClr val="accent4"/>
              </a:buClr>
              <a:buNone/>
            </a:pPr>
            <a:r>
              <a:rPr lang="en-US" sz="2200" dirty="0">
                <a:solidFill>
                  <a:schemeClr val="accent5">
                    <a:lumMod val="75000"/>
                  </a:schemeClr>
                </a:solidFill>
                <a:latin typeface="Corbel" panose="020B0503020204020204" pitchFamily="34" charset="0"/>
              </a:rPr>
              <a:t>Map K12 &amp; college offerings &amp; demand for employment to inform local pathway and curriculum development</a:t>
            </a:r>
          </a:p>
        </p:txBody>
      </p:sp>
    </p:spTree>
    <p:extLst>
      <p:ext uri="{BB962C8B-B14F-4D97-AF65-F5344CB8AC3E}">
        <p14:creationId xmlns:p14="http://schemas.microsoft.com/office/powerpoint/2010/main" val="245684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94C926-01A9-489F-B771-3536105F191E}"/>
              </a:ext>
            </a:extLst>
          </p:cNvPr>
          <p:cNvSpPr/>
          <p:nvPr/>
        </p:nvSpPr>
        <p:spPr>
          <a:xfrm>
            <a:off x="7227692" y="1570491"/>
            <a:ext cx="4518660" cy="27919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4" name="Picture 3" descr="A picture containing object&#10;&#10;Description automatically generated">
            <a:extLst>
              <a:ext uri="{FF2B5EF4-FFF2-40B4-BE49-F238E27FC236}">
                <a16:creationId xmlns:a16="http://schemas.microsoft.com/office/drawing/2014/main" id="{04994EB2-DB6E-4D57-A274-D6B28A4BC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9399633-39B2-4F9B-9A4A-B49C92754B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A2B7B878-84E4-4B12-B4E8-CD0247441368}"/>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pic>
        <p:nvPicPr>
          <p:cNvPr id="12" name="Picture 11">
            <a:extLst>
              <a:ext uri="{FF2B5EF4-FFF2-40B4-BE49-F238E27FC236}">
                <a16:creationId xmlns:a16="http://schemas.microsoft.com/office/drawing/2014/main" id="{90348064-4F12-400B-B77D-4B5D0B11BC3C}"/>
              </a:ext>
            </a:extLst>
          </p:cNvPr>
          <p:cNvPicPr>
            <a:picLocks noChangeAspect="1"/>
          </p:cNvPicPr>
          <p:nvPr/>
        </p:nvPicPr>
        <p:blipFill rotWithShape="1">
          <a:blip r:embed="rId5"/>
          <a:srcRect r="59463"/>
          <a:stretch/>
        </p:blipFill>
        <p:spPr>
          <a:xfrm>
            <a:off x="4243433" y="1162792"/>
            <a:ext cx="2014609" cy="4969767"/>
          </a:xfrm>
          <a:prstGeom prst="rect">
            <a:avLst/>
          </a:prstGeom>
          <a:ln w="15875" cap="sq">
            <a:solidFill>
              <a:schemeClr val="bg2">
                <a:lumMod val="90000"/>
              </a:schemeClr>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151F47B2-B7CA-4EE5-B4D7-BDEBC7B01DF9}"/>
              </a:ext>
            </a:extLst>
          </p:cNvPr>
          <p:cNvPicPr>
            <a:picLocks noChangeAspect="1"/>
          </p:cNvPicPr>
          <p:nvPr/>
        </p:nvPicPr>
        <p:blipFill rotWithShape="1">
          <a:blip r:embed="rId5"/>
          <a:srcRect l="38326" t="37839" r="1" b="23932"/>
          <a:stretch/>
        </p:blipFill>
        <p:spPr>
          <a:xfrm>
            <a:off x="7223760" y="1570491"/>
            <a:ext cx="4522592" cy="2803389"/>
          </a:xfrm>
          <a:prstGeom prst="rect">
            <a:avLst/>
          </a:prstGeom>
          <a:ln w="19050" cap="sq">
            <a:solidFill>
              <a:schemeClr val="tx2">
                <a:lumMod val="40000"/>
                <a:lumOff val="60000"/>
              </a:schemeClr>
            </a:solidFill>
            <a:prstDash val="solid"/>
            <a:miter lim="800000"/>
          </a:ln>
          <a:effectLst>
            <a:outerShdw blurRad="50800" dist="38100" dir="2700000" algn="tl" rotWithShape="0">
              <a:srgbClr val="000000">
                <a:alpha val="43000"/>
              </a:srgbClr>
            </a:outerShdw>
          </a:effectLst>
        </p:spPr>
      </p:pic>
      <p:cxnSp>
        <p:nvCxnSpPr>
          <p:cNvPr id="14" name="Straight Connector 13">
            <a:extLst>
              <a:ext uri="{FF2B5EF4-FFF2-40B4-BE49-F238E27FC236}">
                <a16:creationId xmlns:a16="http://schemas.microsoft.com/office/drawing/2014/main" id="{8EBD7EBD-68E5-48EF-BE1B-9FB30897A9BF}"/>
              </a:ext>
            </a:extLst>
          </p:cNvPr>
          <p:cNvCxnSpPr>
            <a:cxnSpLocks/>
            <a:stCxn id="12" idx="3"/>
            <a:endCxn id="13" idx="1"/>
          </p:cNvCxnSpPr>
          <p:nvPr/>
        </p:nvCxnSpPr>
        <p:spPr>
          <a:xfrm flipV="1">
            <a:off x="6258042" y="2972186"/>
            <a:ext cx="965718" cy="675490"/>
          </a:xfrm>
          <a:prstGeom prst="line">
            <a:avLst/>
          </a:prstGeom>
          <a:ln w="63500" cap="flat" cmpd="sng" algn="ctr">
            <a:solidFill>
              <a:schemeClr val="tx2">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itle 1">
            <a:extLst>
              <a:ext uri="{FF2B5EF4-FFF2-40B4-BE49-F238E27FC236}">
                <a16:creationId xmlns:a16="http://schemas.microsoft.com/office/drawing/2014/main" id="{026B7391-401B-47F1-B3D0-1D3DB5BF798B}"/>
              </a:ext>
            </a:extLst>
          </p:cNvPr>
          <p:cNvSpPr>
            <a:spLocks noGrp="1"/>
          </p:cNvSpPr>
          <p:nvPr>
            <p:ph type="title"/>
          </p:nvPr>
        </p:nvSpPr>
        <p:spPr>
          <a:xfrm>
            <a:off x="123716" y="951923"/>
            <a:ext cx="4425462" cy="795460"/>
          </a:xfrm>
        </p:spPr>
        <p:txBody>
          <a:bodyPr>
            <a:noAutofit/>
          </a:bodyPr>
          <a:lstStyle/>
          <a:p>
            <a:r>
              <a:rPr lang="en-US" sz="3200" dirty="0">
                <a:solidFill>
                  <a:schemeClr val="accent4">
                    <a:lumMod val="20000"/>
                    <a:lumOff val="80000"/>
                  </a:schemeClr>
                </a:solidFill>
              </a:rPr>
              <a:t>Scope &amp; Scale</a:t>
            </a:r>
          </a:p>
        </p:txBody>
      </p:sp>
      <p:sp>
        <p:nvSpPr>
          <p:cNvPr id="21" name="Content Placeholder 2">
            <a:extLst>
              <a:ext uri="{FF2B5EF4-FFF2-40B4-BE49-F238E27FC236}">
                <a16:creationId xmlns:a16="http://schemas.microsoft.com/office/drawing/2014/main" id="{A9A0FC67-D12B-4D31-AF72-D39175B88FE5}"/>
              </a:ext>
            </a:extLst>
          </p:cNvPr>
          <p:cNvSpPr>
            <a:spLocks noGrp="1"/>
          </p:cNvSpPr>
          <p:nvPr>
            <p:ph sz="half" idx="1"/>
          </p:nvPr>
        </p:nvSpPr>
        <p:spPr>
          <a:xfrm>
            <a:off x="368650" y="1606142"/>
            <a:ext cx="3669949" cy="3297057"/>
          </a:xfrm>
        </p:spPr>
        <p:txBody>
          <a:bodyPr>
            <a:normAutofit/>
          </a:bodyPr>
          <a:lstStyle/>
          <a:p>
            <a:pPr>
              <a:buClr>
                <a:schemeClr val="bg2">
                  <a:lumMod val="20000"/>
                  <a:lumOff val="80000"/>
                </a:schemeClr>
              </a:buClr>
              <a:buSzPct val="125000"/>
              <a:buFont typeface="Arial" panose="020B0604020202020204" pitchFamily="34" charset="0"/>
              <a:buChar char="•"/>
            </a:pPr>
            <a:r>
              <a:rPr lang="en-US" sz="2200" dirty="0"/>
              <a:t> Scanned 521 institutions</a:t>
            </a:r>
          </a:p>
          <a:p>
            <a:pPr>
              <a:spcBef>
                <a:spcPts val="1200"/>
              </a:spcBef>
              <a:buClr>
                <a:schemeClr val="bg2">
                  <a:lumMod val="20000"/>
                  <a:lumOff val="80000"/>
                </a:schemeClr>
              </a:buClr>
              <a:buSzPct val="125000"/>
              <a:buFont typeface="Arial" panose="020B0604020202020204" pitchFamily="34" charset="0"/>
              <a:buChar char="•"/>
            </a:pPr>
            <a:r>
              <a:rPr lang="en-US" sz="2200" dirty="0"/>
              <a:t>225 agencies providing CTE &amp; Workforce Preparation Courses</a:t>
            </a:r>
          </a:p>
          <a:p>
            <a:pPr>
              <a:spcBef>
                <a:spcPts val="1200"/>
              </a:spcBef>
              <a:buClr>
                <a:schemeClr val="bg2">
                  <a:lumMod val="20000"/>
                  <a:lumOff val="80000"/>
                </a:schemeClr>
              </a:buClr>
              <a:buSzPct val="125000"/>
              <a:buFont typeface="Arial" panose="020B0604020202020204" pitchFamily="34" charset="0"/>
              <a:buChar char="•"/>
            </a:pPr>
            <a:r>
              <a:rPr lang="en-US" sz="2200" dirty="0"/>
              <a:t>Includes Over 7000 course offerings</a:t>
            </a:r>
          </a:p>
        </p:txBody>
      </p:sp>
    </p:spTree>
    <p:extLst>
      <p:ext uri="{BB962C8B-B14F-4D97-AF65-F5344CB8AC3E}">
        <p14:creationId xmlns:p14="http://schemas.microsoft.com/office/powerpoint/2010/main" val="117571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0"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Title 1">
            <a:extLst>
              <a:ext uri="{FF2B5EF4-FFF2-40B4-BE49-F238E27FC236}">
                <a16:creationId xmlns:a16="http://schemas.microsoft.com/office/drawing/2014/main" id="{97E7C8FF-92B2-42C0-8DDB-55E8AA81E088}"/>
              </a:ext>
            </a:extLst>
          </p:cNvPr>
          <p:cNvSpPr txBox="1">
            <a:spLocks/>
          </p:cNvSpPr>
          <p:nvPr/>
        </p:nvSpPr>
        <p:spPr>
          <a:xfrm>
            <a:off x="238016" y="853046"/>
            <a:ext cx="10292824" cy="72086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3600"/>
              </a:lnSpc>
              <a:spcBef>
                <a:spcPct val="0"/>
              </a:spcBef>
              <a:spcAft>
                <a:spcPts val="600"/>
              </a:spcAft>
              <a:buClrTx/>
              <a:buSzTx/>
              <a:buFontTx/>
              <a:buNone/>
              <a:tabLst/>
              <a:defRPr/>
            </a:pPr>
            <a:r>
              <a:rPr kumimoji="0" lang="en-US" sz="3600" b="0" i="0" u="none" strike="noStrike" kern="1200" cap="none" spc="0" normalizeH="0" baseline="0" noProof="0" dirty="0">
                <a:ln>
                  <a:noFill/>
                </a:ln>
                <a:solidFill>
                  <a:schemeClr val="tx1">
                    <a:lumMod val="85000"/>
                  </a:schemeClr>
                </a:solidFill>
                <a:effectLst/>
                <a:uLnTx/>
                <a:uFillTx/>
                <a:latin typeface="Century Gothic" panose="020B0502020202020204"/>
                <a:ea typeface="+mj-ea"/>
                <a:cs typeface="+mj-cs"/>
              </a:rPr>
              <a:t>CTE &amp; Workforce Course Types</a:t>
            </a:r>
          </a:p>
        </p:txBody>
      </p:sp>
      <p:pic>
        <p:nvPicPr>
          <p:cNvPr id="11" name="Picture 10" descr="A picture containing object&#10;&#10;Description automatically generated">
            <a:extLst>
              <a:ext uri="{FF2B5EF4-FFF2-40B4-BE49-F238E27FC236}">
                <a16:creationId xmlns:a16="http://schemas.microsoft.com/office/drawing/2014/main" id="{8D6B2CFE-32F1-4E1A-9677-4BFEB0B4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1CE03EA-198F-4A16-9A9E-91E63EBC3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graphicFrame>
        <p:nvGraphicFramePr>
          <p:cNvPr id="10" name="Content Placeholder 2">
            <a:extLst>
              <a:ext uri="{FF2B5EF4-FFF2-40B4-BE49-F238E27FC236}">
                <a16:creationId xmlns:a16="http://schemas.microsoft.com/office/drawing/2014/main" id="{E168E6D2-1F01-4810-AA11-4CB118CEB09F}"/>
              </a:ext>
            </a:extLst>
          </p:cNvPr>
          <p:cNvGraphicFramePr>
            <a:graphicFrameLocks noGrp="1"/>
          </p:cNvGraphicFramePr>
          <p:nvPr>
            <p:ph idx="1"/>
            <p:extLst>
              <p:ext uri="{D42A27DB-BD31-4B8C-83A1-F6EECF244321}">
                <p14:modId xmlns:p14="http://schemas.microsoft.com/office/powerpoint/2010/main" val="3158282050"/>
              </p:ext>
            </p:extLst>
          </p:nvPr>
        </p:nvGraphicFramePr>
        <p:xfrm>
          <a:off x="292673" y="1902352"/>
          <a:ext cx="11590713" cy="45881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descr="A picture containing flower, drawing&#10;&#10;Description automatically generated">
            <a:extLst>
              <a:ext uri="{FF2B5EF4-FFF2-40B4-BE49-F238E27FC236}">
                <a16:creationId xmlns:a16="http://schemas.microsoft.com/office/drawing/2014/main" id="{F4919426-22C0-42A2-960C-CC16376967A7}"/>
              </a:ext>
            </a:extLst>
          </p:cNvPr>
          <p:cNvPicPr>
            <a:picLocks noChangeAspect="1"/>
          </p:cNvPicPr>
          <p:nvPr/>
        </p:nvPicPr>
        <p:blipFill rotWithShape="1">
          <a:blip r:embed="rId10"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Tree>
    <p:extLst>
      <p:ext uri="{BB962C8B-B14F-4D97-AF65-F5344CB8AC3E}">
        <p14:creationId xmlns:p14="http://schemas.microsoft.com/office/powerpoint/2010/main" val="183341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0"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Title 1">
            <a:extLst>
              <a:ext uri="{FF2B5EF4-FFF2-40B4-BE49-F238E27FC236}">
                <a16:creationId xmlns:a16="http://schemas.microsoft.com/office/drawing/2014/main" id="{97E7C8FF-92B2-42C0-8DDB-55E8AA81E088}"/>
              </a:ext>
            </a:extLst>
          </p:cNvPr>
          <p:cNvSpPr txBox="1">
            <a:spLocks/>
          </p:cNvSpPr>
          <p:nvPr/>
        </p:nvSpPr>
        <p:spPr>
          <a:xfrm>
            <a:off x="238016" y="853046"/>
            <a:ext cx="10292824" cy="72086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3600"/>
              </a:lnSpc>
              <a:spcBef>
                <a:spcPct val="0"/>
              </a:spcBef>
              <a:spcAft>
                <a:spcPts val="600"/>
              </a:spcAft>
              <a:buClrTx/>
              <a:buSzTx/>
              <a:buFontTx/>
              <a:buNone/>
              <a:tabLst/>
              <a:defRPr/>
            </a:pPr>
            <a:r>
              <a:rPr kumimoji="0" lang="en-US" sz="3600" b="0" i="0" u="none" strike="noStrike" kern="1200" cap="none" spc="0" normalizeH="0" baseline="0" noProof="0" dirty="0">
                <a:ln>
                  <a:noFill/>
                </a:ln>
                <a:solidFill>
                  <a:schemeClr val="tx1">
                    <a:lumMod val="85000"/>
                  </a:schemeClr>
                </a:solidFill>
                <a:effectLst/>
                <a:uLnTx/>
                <a:uFillTx/>
                <a:latin typeface="Century Gothic" panose="020B0502020202020204"/>
                <a:ea typeface="+mj-ea"/>
                <a:cs typeface="+mj-cs"/>
              </a:rPr>
              <a:t>CTE &amp; Workforce Course Types</a:t>
            </a:r>
          </a:p>
        </p:txBody>
      </p:sp>
      <p:pic>
        <p:nvPicPr>
          <p:cNvPr id="11" name="Picture 10" descr="A picture containing object&#10;&#10;Description automatically generated">
            <a:extLst>
              <a:ext uri="{FF2B5EF4-FFF2-40B4-BE49-F238E27FC236}">
                <a16:creationId xmlns:a16="http://schemas.microsoft.com/office/drawing/2014/main" id="{8D6B2CFE-32F1-4E1A-9677-4BFEB0B4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1CE03EA-198F-4A16-9A9E-91E63EBC3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graphicFrame>
        <p:nvGraphicFramePr>
          <p:cNvPr id="10" name="Content Placeholder 2">
            <a:extLst>
              <a:ext uri="{FF2B5EF4-FFF2-40B4-BE49-F238E27FC236}">
                <a16:creationId xmlns:a16="http://schemas.microsoft.com/office/drawing/2014/main" id="{E168E6D2-1F01-4810-AA11-4CB118CEB09F}"/>
              </a:ext>
            </a:extLst>
          </p:cNvPr>
          <p:cNvGraphicFramePr>
            <a:graphicFrameLocks noGrp="1"/>
          </p:cNvGraphicFramePr>
          <p:nvPr>
            <p:ph idx="1"/>
            <p:extLst>
              <p:ext uri="{D42A27DB-BD31-4B8C-83A1-F6EECF244321}">
                <p14:modId xmlns:p14="http://schemas.microsoft.com/office/powerpoint/2010/main" val="2335301984"/>
              </p:ext>
            </p:extLst>
          </p:nvPr>
        </p:nvGraphicFramePr>
        <p:xfrm>
          <a:off x="292673" y="1902352"/>
          <a:ext cx="11590713" cy="45881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5" name="Picture 14" descr="A picture containing flower, drawing&#10;&#10;Description automatically generated">
            <a:extLst>
              <a:ext uri="{FF2B5EF4-FFF2-40B4-BE49-F238E27FC236}">
                <a16:creationId xmlns:a16="http://schemas.microsoft.com/office/drawing/2014/main" id="{F4919426-22C0-42A2-960C-CC16376967A7}"/>
              </a:ext>
            </a:extLst>
          </p:cNvPr>
          <p:cNvPicPr>
            <a:picLocks noChangeAspect="1"/>
          </p:cNvPicPr>
          <p:nvPr/>
        </p:nvPicPr>
        <p:blipFill rotWithShape="1">
          <a:blip r:embed="rId10"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Tree>
    <p:extLst>
      <p:ext uri="{BB962C8B-B14F-4D97-AF65-F5344CB8AC3E}">
        <p14:creationId xmlns:p14="http://schemas.microsoft.com/office/powerpoint/2010/main" val="201926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04994EB2-DB6E-4D57-A274-D6B28A4BC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9399633-39B2-4F9B-9A4A-B49C92754B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A2B7B878-84E4-4B12-B4E8-CD0247441368}"/>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cxnSp>
        <p:nvCxnSpPr>
          <p:cNvPr id="14" name="Straight Connector 13">
            <a:extLst>
              <a:ext uri="{FF2B5EF4-FFF2-40B4-BE49-F238E27FC236}">
                <a16:creationId xmlns:a16="http://schemas.microsoft.com/office/drawing/2014/main" id="{8EBD7EBD-68E5-48EF-BE1B-9FB30897A9BF}"/>
              </a:ext>
            </a:extLst>
          </p:cNvPr>
          <p:cNvCxnSpPr>
            <a:cxnSpLocks/>
          </p:cNvCxnSpPr>
          <p:nvPr/>
        </p:nvCxnSpPr>
        <p:spPr>
          <a:xfrm>
            <a:off x="4941764" y="2415733"/>
            <a:ext cx="1031228" cy="0"/>
          </a:xfrm>
          <a:prstGeom prst="line">
            <a:avLst/>
          </a:prstGeom>
          <a:ln w="63500" cap="flat" cmpd="sng" algn="ctr">
            <a:solidFill>
              <a:schemeClr val="tx2">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itle 1">
            <a:extLst>
              <a:ext uri="{FF2B5EF4-FFF2-40B4-BE49-F238E27FC236}">
                <a16:creationId xmlns:a16="http://schemas.microsoft.com/office/drawing/2014/main" id="{026B7391-401B-47F1-B3D0-1D3DB5BF798B}"/>
              </a:ext>
            </a:extLst>
          </p:cNvPr>
          <p:cNvSpPr>
            <a:spLocks noGrp="1"/>
          </p:cNvSpPr>
          <p:nvPr>
            <p:ph type="title"/>
          </p:nvPr>
        </p:nvSpPr>
        <p:spPr>
          <a:xfrm>
            <a:off x="88407" y="775031"/>
            <a:ext cx="9751804" cy="795460"/>
          </a:xfrm>
        </p:spPr>
        <p:txBody>
          <a:bodyPr>
            <a:noAutofit/>
          </a:bodyPr>
          <a:lstStyle/>
          <a:p>
            <a:r>
              <a:rPr lang="en-US" sz="3200" dirty="0">
                <a:solidFill>
                  <a:schemeClr val="accent4">
                    <a:lumMod val="20000"/>
                    <a:lumOff val="80000"/>
                  </a:schemeClr>
                </a:solidFill>
              </a:rPr>
              <a:t>Organization – Occupational Clusters</a:t>
            </a:r>
          </a:p>
        </p:txBody>
      </p:sp>
      <p:pic>
        <p:nvPicPr>
          <p:cNvPr id="7" name="Picture 6">
            <a:extLst>
              <a:ext uri="{FF2B5EF4-FFF2-40B4-BE49-F238E27FC236}">
                <a16:creationId xmlns:a16="http://schemas.microsoft.com/office/drawing/2014/main" id="{91FCC16D-CC0B-401F-B21D-952F5DA44283}"/>
              </a:ext>
            </a:extLst>
          </p:cNvPr>
          <p:cNvPicPr>
            <a:picLocks noChangeAspect="1"/>
          </p:cNvPicPr>
          <p:nvPr/>
        </p:nvPicPr>
        <p:blipFill rotWithShape="1">
          <a:blip r:embed="rId5"/>
          <a:srcRect r="48718" b="7661"/>
          <a:stretch/>
        </p:blipFill>
        <p:spPr>
          <a:xfrm>
            <a:off x="659009" y="1730126"/>
            <a:ext cx="4305300" cy="4435503"/>
          </a:xfrm>
          <a:prstGeom prst="rect">
            <a:avLst/>
          </a:prstGeom>
        </p:spPr>
      </p:pic>
      <p:pic>
        <p:nvPicPr>
          <p:cNvPr id="9" name="Picture 8">
            <a:extLst>
              <a:ext uri="{FF2B5EF4-FFF2-40B4-BE49-F238E27FC236}">
                <a16:creationId xmlns:a16="http://schemas.microsoft.com/office/drawing/2014/main" id="{77B233CD-58CE-4C1F-A1F3-F071589255B3}"/>
              </a:ext>
            </a:extLst>
          </p:cNvPr>
          <p:cNvPicPr>
            <a:picLocks noChangeAspect="1"/>
          </p:cNvPicPr>
          <p:nvPr/>
        </p:nvPicPr>
        <p:blipFill rotWithShape="1">
          <a:blip r:embed="rId6"/>
          <a:srcRect r="28723" b="12937"/>
          <a:stretch/>
        </p:blipFill>
        <p:spPr>
          <a:xfrm>
            <a:off x="5972992" y="1730126"/>
            <a:ext cx="5559999" cy="2489552"/>
          </a:xfrm>
          <a:prstGeom prst="rect">
            <a:avLst/>
          </a:prstGeom>
        </p:spPr>
      </p:pic>
    </p:spTree>
    <p:extLst>
      <p:ext uri="{BB962C8B-B14F-4D97-AF65-F5344CB8AC3E}">
        <p14:creationId xmlns:p14="http://schemas.microsoft.com/office/powerpoint/2010/main" val="265349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FD9D015-9526-4268-97F1-7CF1E03840AE}"/>
              </a:ext>
            </a:extLst>
          </p:cNvPr>
          <p:cNvSpPr>
            <a:spLocks noGrp="1"/>
          </p:cNvSpPr>
          <p:nvPr>
            <p:ph type="title"/>
          </p:nvPr>
        </p:nvSpPr>
        <p:spPr>
          <a:xfrm>
            <a:off x="138789" y="461315"/>
            <a:ext cx="3108626" cy="1438939"/>
          </a:xfrm>
        </p:spPr>
        <p:txBody>
          <a:bodyPr anchor="ctr">
            <a:normAutofit/>
          </a:bodyPr>
          <a:lstStyle/>
          <a:p>
            <a:r>
              <a:rPr lang="en-US" sz="3200" b="1" dirty="0">
                <a:solidFill>
                  <a:srgbClr val="F2F2F2"/>
                </a:solidFill>
              </a:rPr>
              <a:t>Occupational Clusters</a:t>
            </a:r>
          </a:p>
        </p:txBody>
      </p:sp>
      <p:sp>
        <p:nvSpPr>
          <p:cNvPr id="20" name="Freeform: Shape 19">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 name="Picture 11" descr="A picture containing flower, drawing&#10;&#10;Description automatically generated">
            <a:extLst>
              <a:ext uri="{FF2B5EF4-FFF2-40B4-BE49-F238E27FC236}">
                <a16:creationId xmlns:a16="http://schemas.microsoft.com/office/drawing/2014/main" id="{44A0BC1C-E056-4E10-8916-68A364653FD3}"/>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11" name="Rectangle 10">
            <a:extLst>
              <a:ext uri="{FF2B5EF4-FFF2-40B4-BE49-F238E27FC236}">
                <a16:creationId xmlns:a16="http://schemas.microsoft.com/office/drawing/2014/main" id="{F4738728-9C66-4325-9E0A-560F09B709C9}"/>
              </a:ext>
            </a:extLst>
          </p:cNvPr>
          <p:cNvSpPr/>
          <p:nvPr/>
        </p:nvSpPr>
        <p:spPr>
          <a:xfrm>
            <a:off x="9884918" y="71619"/>
            <a:ext cx="1791586" cy="311004"/>
          </a:xfrm>
          <a:prstGeom prst="rect">
            <a:avLst/>
          </a:prstGeom>
          <a:solidFill>
            <a:schemeClr val="tx1">
              <a:lumMod val="50000"/>
              <a:lumOff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13" name="Picture 12" descr="A picture containing drawing&#10;&#10;Description automatically generated">
            <a:extLst>
              <a:ext uri="{FF2B5EF4-FFF2-40B4-BE49-F238E27FC236}">
                <a16:creationId xmlns:a16="http://schemas.microsoft.com/office/drawing/2014/main" id="{B1D8CFD9-0BB8-44C2-87B4-A647F29984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926376" y="82401"/>
            <a:ext cx="1708671" cy="300667"/>
          </a:xfrm>
          <a:prstGeom prst="rect">
            <a:avLst/>
          </a:prstGeom>
        </p:spPr>
      </p:pic>
      <p:pic>
        <p:nvPicPr>
          <p:cNvPr id="6" name="Picture 5">
            <a:extLst>
              <a:ext uri="{FF2B5EF4-FFF2-40B4-BE49-F238E27FC236}">
                <a16:creationId xmlns:a16="http://schemas.microsoft.com/office/drawing/2014/main" id="{5CA635D8-95F3-4864-B855-04BF5AF178A1}"/>
              </a:ext>
            </a:extLst>
          </p:cNvPr>
          <p:cNvPicPr>
            <a:picLocks noChangeAspect="1"/>
          </p:cNvPicPr>
          <p:nvPr/>
        </p:nvPicPr>
        <p:blipFill rotWithShape="1">
          <a:blip r:embed="rId4"/>
          <a:srcRect l="4317" b="4051"/>
          <a:stretch/>
        </p:blipFill>
        <p:spPr>
          <a:xfrm>
            <a:off x="5019018" y="390390"/>
            <a:ext cx="5669853" cy="6052884"/>
          </a:xfrm>
          <a:prstGeom prst="rect">
            <a:avLst/>
          </a:prstGeom>
        </p:spPr>
      </p:pic>
      <p:sp>
        <p:nvSpPr>
          <p:cNvPr id="16" name="TextBox 15">
            <a:extLst>
              <a:ext uri="{FF2B5EF4-FFF2-40B4-BE49-F238E27FC236}">
                <a16:creationId xmlns:a16="http://schemas.microsoft.com/office/drawing/2014/main" id="{65683C3D-7F33-4173-A03D-008CFD6F5971}"/>
              </a:ext>
            </a:extLst>
          </p:cNvPr>
          <p:cNvSpPr txBox="1"/>
          <p:nvPr/>
        </p:nvSpPr>
        <p:spPr>
          <a:xfrm>
            <a:off x="402161" y="1874235"/>
            <a:ext cx="3825685"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Why They Are Important</a:t>
            </a:r>
          </a:p>
          <a:p>
            <a:pPr marL="4572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lang="en-US" noProof="0" dirty="0">
                <a:solidFill>
                  <a:prstClr val="white"/>
                </a:solidFill>
                <a:latin typeface="Century Gothic" panose="020B0502020202020204"/>
              </a:rPr>
              <a:t>Keeps the focus on jobs</a:t>
            </a:r>
            <a:endParaRPr kumimoji="0" lang="en-US" b="0" i="0" u="none" strike="noStrike" kern="1200" cap="none" spc="0" normalizeH="0" baseline="0" noProof="0" dirty="0">
              <a:ln>
                <a:noFill/>
              </a:ln>
              <a:solidFill>
                <a:prstClr val="white"/>
              </a:solidFill>
              <a:effectLst/>
              <a:uLnTx/>
              <a:uFillTx/>
              <a:latin typeface="Century Gothic" panose="020B0502020202020204"/>
            </a:endParaRPr>
          </a:p>
          <a:p>
            <a:pPr marL="4572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Century Gothic" panose="020B0502020202020204"/>
              </a:rPr>
              <a:t>Connects programs to labor market and wage data</a:t>
            </a:r>
          </a:p>
          <a:p>
            <a:pPr marL="4572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Century Gothic" panose="020B0502020202020204"/>
              </a:rPr>
              <a:t>Groups programs into related clusters by industry and skills</a:t>
            </a:r>
          </a:p>
          <a:p>
            <a:pPr marL="4572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Century Gothic" panose="020B0502020202020204"/>
              </a:rPr>
              <a:t>Allows you to research knowledge, skills, and abilities for all 800 occupations</a:t>
            </a:r>
          </a:p>
        </p:txBody>
      </p:sp>
      <p:pic>
        <p:nvPicPr>
          <p:cNvPr id="14" name="Picture 13" descr="A picture containing object&#10;&#10;Description automatically generated">
            <a:extLst>
              <a:ext uri="{FF2B5EF4-FFF2-40B4-BE49-F238E27FC236}">
                <a16:creationId xmlns:a16="http://schemas.microsoft.com/office/drawing/2014/main" id="{72EEA410-FBC5-4A74-90C4-078F2B08C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651249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0"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Title 1">
            <a:extLst>
              <a:ext uri="{FF2B5EF4-FFF2-40B4-BE49-F238E27FC236}">
                <a16:creationId xmlns:a16="http://schemas.microsoft.com/office/drawing/2014/main" id="{97E7C8FF-92B2-42C0-8DDB-55E8AA81E088}"/>
              </a:ext>
            </a:extLst>
          </p:cNvPr>
          <p:cNvSpPr txBox="1">
            <a:spLocks/>
          </p:cNvSpPr>
          <p:nvPr/>
        </p:nvSpPr>
        <p:spPr>
          <a:xfrm>
            <a:off x="163145" y="702127"/>
            <a:ext cx="10292824" cy="72086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36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Occupational &amp; Skills Builder Courses</a:t>
            </a:r>
          </a:p>
        </p:txBody>
      </p:sp>
      <p:pic>
        <p:nvPicPr>
          <p:cNvPr id="11" name="Picture 10" descr="A picture containing object&#10;&#10;Description automatically generated">
            <a:extLst>
              <a:ext uri="{FF2B5EF4-FFF2-40B4-BE49-F238E27FC236}">
                <a16:creationId xmlns:a16="http://schemas.microsoft.com/office/drawing/2014/main" id="{8D6B2CFE-32F1-4E1A-9677-4BFEB0B4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1CE03EA-198F-4A16-9A9E-91E63EBC3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5" name="Picture 14" descr="A picture containing flower, drawing&#10;&#10;Description automatically generated">
            <a:extLst>
              <a:ext uri="{FF2B5EF4-FFF2-40B4-BE49-F238E27FC236}">
                <a16:creationId xmlns:a16="http://schemas.microsoft.com/office/drawing/2014/main" id="{F4919426-22C0-42A2-960C-CC16376967A7}"/>
              </a:ext>
            </a:extLst>
          </p:cNvPr>
          <p:cNvPicPr>
            <a:picLocks noChangeAspect="1"/>
          </p:cNvPicPr>
          <p:nvPr/>
        </p:nvPicPr>
        <p:blipFill rotWithShape="1">
          <a:blip r:embed="rId5"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pic>
        <p:nvPicPr>
          <p:cNvPr id="13" name="Picture 12">
            <a:extLst>
              <a:ext uri="{FF2B5EF4-FFF2-40B4-BE49-F238E27FC236}">
                <a16:creationId xmlns:a16="http://schemas.microsoft.com/office/drawing/2014/main" id="{9723328C-66F1-4426-AB99-EEE2166E0E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2379494" y="1520918"/>
            <a:ext cx="7325862" cy="492436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C70D4C79-417E-496D-B999-BDFAB5164474}"/>
              </a:ext>
            </a:extLst>
          </p:cNvPr>
          <p:cNvSpPr/>
          <p:nvPr/>
        </p:nvSpPr>
        <p:spPr>
          <a:xfrm>
            <a:off x="3315522" y="1685645"/>
            <a:ext cx="5453806"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1">
                    <a:lumMod val="65000"/>
                    <a:lumOff val="35000"/>
                  </a:schemeClr>
                </a:solidFill>
                <a:latin typeface="Corbel" panose="020B0503020204020204" pitchFamily="34" charset="0"/>
              </a:rPr>
              <a:t>Occupational and Skills Builder Courses</a:t>
            </a:r>
          </a:p>
        </p:txBody>
      </p:sp>
    </p:spTree>
    <p:extLst>
      <p:ext uri="{BB962C8B-B14F-4D97-AF65-F5344CB8AC3E}">
        <p14:creationId xmlns:p14="http://schemas.microsoft.com/office/powerpoint/2010/main" val="231809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0"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Title 1">
            <a:extLst>
              <a:ext uri="{FF2B5EF4-FFF2-40B4-BE49-F238E27FC236}">
                <a16:creationId xmlns:a16="http://schemas.microsoft.com/office/drawing/2014/main" id="{97E7C8FF-92B2-42C0-8DDB-55E8AA81E088}"/>
              </a:ext>
            </a:extLst>
          </p:cNvPr>
          <p:cNvSpPr txBox="1">
            <a:spLocks/>
          </p:cNvSpPr>
          <p:nvPr/>
        </p:nvSpPr>
        <p:spPr>
          <a:xfrm>
            <a:off x="163145" y="702127"/>
            <a:ext cx="10292824" cy="72086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3600"/>
              </a:lnSpc>
              <a:spcBef>
                <a:spcPct val="0"/>
              </a:spcBef>
              <a:spcAft>
                <a:spcPts val="600"/>
              </a:spcAft>
              <a:buClrTx/>
              <a:buSzTx/>
              <a:buFontTx/>
              <a:buNone/>
              <a:tabLst/>
              <a:defRPr/>
            </a:pPr>
            <a:r>
              <a:rPr lang="en-US" sz="3600" dirty="0">
                <a:solidFill>
                  <a:prstClr val="white">
                    <a:lumMod val="85000"/>
                  </a:prstClr>
                </a:solidFill>
                <a:latin typeface="Century Gothic" panose="020B0502020202020204"/>
              </a:rPr>
              <a:t>Workforce Preparation Courses</a:t>
            </a:r>
            <a:endParaRPr kumimoji="0" lang="en-US" sz="3600" b="0" i="0"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endParaRPr>
          </a:p>
        </p:txBody>
      </p:sp>
      <p:pic>
        <p:nvPicPr>
          <p:cNvPr id="11" name="Picture 10" descr="A picture containing object&#10;&#10;Description automatically generated">
            <a:extLst>
              <a:ext uri="{FF2B5EF4-FFF2-40B4-BE49-F238E27FC236}">
                <a16:creationId xmlns:a16="http://schemas.microsoft.com/office/drawing/2014/main" id="{8D6B2CFE-32F1-4E1A-9677-4BFEB0B4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1CE03EA-198F-4A16-9A9E-91E63EBC3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5" name="Picture 14" descr="A picture containing flower, drawing&#10;&#10;Description automatically generated">
            <a:extLst>
              <a:ext uri="{FF2B5EF4-FFF2-40B4-BE49-F238E27FC236}">
                <a16:creationId xmlns:a16="http://schemas.microsoft.com/office/drawing/2014/main" id="{F4919426-22C0-42A2-960C-CC16376967A7}"/>
              </a:ext>
            </a:extLst>
          </p:cNvPr>
          <p:cNvPicPr>
            <a:picLocks noChangeAspect="1"/>
          </p:cNvPicPr>
          <p:nvPr/>
        </p:nvPicPr>
        <p:blipFill rotWithShape="1">
          <a:blip r:embed="rId5"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2" name="Rectangle 1">
            <a:extLst>
              <a:ext uri="{FF2B5EF4-FFF2-40B4-BE49-F238E27FC236}">
                <a16:creationId xmlns:a16="http://schemas.microsoft.com/office/drawing/2014/main" id="{2EE8D980-6A6A-47C1-9EBD-7CAC6DB4B1CE}"/>
              </a:ext>
            </a:extLst>
          </p:cNvPr>
          <p:cNvSpPr/>
          <p:nvPr/>
        </p:nvSpPr>
        <p:spPr>
          <a:xfrm>
            <a:off x="2426619" y="1676962"/>
            <a:ext cx="7342620" cy="4749964"/>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EFEAB852-6B13-4644-B83D-00C16E421ECA}"/>
              </a:ext>
            </a:extLst>
          </p:cNvPr>
          <p:cNvPicPr>
            <a:picLocks noChangeAspect="1"/>
          </p:cNvPicPr>
          <p:nvPr/>
        </p:nvPicPr>
        <p:blipFill>
          <a:blip r:embed="rId6"/>
          <a:stretch>
            <a:fillRect/>
          </a:stretch>
        </p:blipFill>
        <p:spPr>
          <a:xfrm>
            <a:off x="2426619" y="1676962"/>
            <a:ext cx="7338762" cy="476584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4321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0"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Title 1">
            <a:extLst>
              <a:ext uri="{FF2B5EF4-FFF2-40B4-BE49-F238E27FC236}">
                <a16:creationId xmlns:a16="http://schemas.microsoft.com/office/drawing/2014/main" id="{97E7C8FF-92B2-42C0-8DDB-55E8AA81E088}"/>
              </a:ext>
            </a:extLst>
          </p:cNvPr>
          <p:cNvSpPr txBox="1">
            <a:spLocks/>
          </p:cNvSpPr>
          <p:nvPr/>
        </p:nvSpPr>
        <p:spPr>
          <a:xfrm>
            <a:off x="359129" y="1124560"/>
            <a:ext cx="10292824" cy="72086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3600"/>
              </a:lnSpc>
              <a:spcBef>
                <a:spcPct val="0"/>
              </a:spcBef>
              <a:spcAft>
                <a:spcPts val="600"/>
              </a:spcAft>
              <a:buClrTx/>
              <a:buSzTx/>
              <a:buFontTx/>
              <a:buNone/>
              <a:tabLst/>
              <a:defRPr/>
            </a:pPr>
            <a:r>
              <a:rPr kumimoji="0" lang="en-US" sz="3600" b="0" i="0" u="none" strike="noStrike" kern="1200" cap="none" spc="0" normalizeH="0" baseline="0" noProof="0" dirty="0">
                <a:ln>
                  <a:noFill/>
                </a:ln>
                <a:solidFill>
                  <a:schemeClr val="tx1">
                    <a:lumMod val="85000"/>
                  </a:schemeClr>
                </a:solidFill>
                <a:effectLst/>
                <a:uLnTx/>
                <a:uFillTx/>
                <a:latin typeface="Century Gothic" panose="020B0502020202020204"/>
                <a:ea typeface="+mj-ea"/>
                <a:cs typeface="+mj-cs"/>
              </a:rPr>
              <a:t>Higher Level Findings</a:t>
            </a:r>
          </a:p>
        </p:txBody>
      </p:sp>
      <p:pic>
        <p:nvPicPr>
          <p:cNvPr id="11" name="Picture 10" descr="A picture containing object&#10;&#10;Description automatically generated">
            <a:extLst>
              <a:ext uri="{FF2B5EF4-FFF2-40B4-BE49-F238E27FC236}">
                <a16:creationId xmlns:a16="http://schemas.microsoft.com/office/drawing/2014/main" id="{8D6B2CFE-32F1-4E1A-9677-4BFEB0B4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1CE03EA-198F-4A16-9A9E-91E63EBC3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5" name="Picture 14" descr="A picture containing flower, drawing&#10;&#10;Description automatically generated">
            <a:extLst>
              <a:ext uri="{FF2B5EF4-FFF2-40B4-BE49-F238E27FC236}">
                <a16:creationId xmlns:a16="http://schemas.microsoft.com/office/drawing/2014/main" id="{F4919426-22C0-42A2-960C-CC16376967A7}"/>
              </a:ext>
            </a:extLst>
          </p:cNvPr>
          <p:cNvPicPr>
            <a:picLocks noChangeAspect="1"/>
          </p:cNvPicPr>
          <p:nvPr/>
        </p:nvPicPr>
        <p:blipFill rotWithShape="1">
          <a:blip r:embed="rId5"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13" name="Content Placeholder 2">
            <a:extLst>
              <a:ext uri="{FF2B5EF4-FFF2-40B4-BE49-F238E27FC236}">
                <a16:creationId xmlns:a16="http://schemas.microsoft.com/office/drawing/2014/main" id="{32DA2733-08D9-4C5E-B924-5385334EAE9B}"/>
              </a:ext>
            </a:extLst>
          </p:cNvPr>
          <p:cNvSpPr txBox="1">
            <a:spLocks/>
          </p:cNvSpPr>
          <p:nvPr/>
        </p:nvSpPr>
        <p:spPr>
          <a:xfrm>
            <a:off x="788137" y="2337851"/>
            <a:ext cx="10494614" cy="414772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0070C0"/>
              </a:buClr>
              <a:buSzPct val="120000"/>
              <a:buFont typeface="Arial" panose="020B0604020202020204" pitchFamily="34" charset="0"/>
              <a:buChar char="•"/>
            </a:pPr>
            <a:r>
              <a:rPr lang="en-US" sz="2400" dirty="0">
                <a:solidFill>
                  <a:schemeClr val="accent5">
                    <a:lumMod val="75000"/>
                  </a:schemeClr>
                </a:solidFill>
                <a:latin typeface="Corbel" panose="020B0503020204020204" pitchFamily="34" charset="0"/>
              </a:rPr>
              <a:t>Regions across California had a diverse mix of occupational training courses and skills builder courses, as well as occupational sectors, however statewide approximately 60% of courses were skills builder courses</a:t>
            </a:r>
          </a:p>
          <a:p>
            <a:pPr>
              <a:buClr>
                <a:srgbClr val="0070C0"/>
              </a:buClr>
              <a:buSzPct val="120000"/>
              <a:buFont typeface="Arial" panose="020B0604020202020204" pitchFamily="34" charset="0"/>
              <a:buChar char="•"/>
            </a:pPr>
            <a:r>
              <a:rPr lang="en-US" sz="2400" dirty="0">
                <a:solidFill>
                  <a:schemeClr val="accent5">
                    <a:lumMod val="75000"/>
                  </a:schemeClr>
                </a:solidFill>
                <a:latin typeface="Corbel" panose="020B0503020204020204" pitchFamily="34" charset="0"/>
              </a:rPr>
              <a:t>At least a third of the adult education schools did not have any CTE or Workforce Preparation courses in their catalogues, websites, or associated brochures</a:t>
            </a:r>
          </a:p>
          <a:p>
            <a:pPr>
              <a:buClr>
                <a:srgbClr val="0070C0"/>
              </a:buClr>
              <a:buSzPct val="120000"/>
              <a:buFont typeface="Arial" panose="020B0604020202020204" pitchFamily="34" charset="0"/>
              <a:buChar char="•"/>
            </a:pPr>
            <a:r>
              <a:rPr lang="en-US" sz="2400" dirty="0">
                <a:solidFill>
                  <a:schemeClr val="accent5">
                    <a:lumMod val="75000"/>
                  </a:schemeClr>
                </a:solidFill>
                <a:latin typeface="Corbel" panose="020B0503020204020204" pitchFamily="34" charset="0"/>
              </a:rPr>
              <a:t>From the public information it was hard to identify which schools were offering integrated or IET programs</a:t>
            </a:r>
          </a:p>
          <a:p>
            <a:pPr>
              <a:buClr>
                <a:srgbClr val="0070C0"/>
              </a:buClr>
              <a:buSzPct val="120000"/>
              <a:buFont typeface="Arial" panose="020B0604020202020204" pitchFamily="34" charset="0"/>
              <a:buChar char="•"/>
            </a:pPr>
            <a:r>
              <a:rPr lang="en-US" sz="2400" dirty="0">
                <a:solidFill>
                  <a:schemeClr val="accent5">
                    <a:lumMod val="75000"/>
                  </a:schemeClr>
                </a:solidFill>
                <a:latin typeface="Corbel" panose="020B0503020204020204" pitchFamily="34" charset="0"/>
              </a:rPr>
              <a:t>Emphasis on skills builder courses is strongly aligned with mission of adult education to help adults get skills quickly relevant to their needs</a:t>
            </a:r>
          </a:p>
        </p:txBody>
      </p:sp>
    </p:spTree>
    <p:extLst>
      <p:ext uri="{BB962C8B-B14F-4D97-AF65-F5344CB8AC3E}">
        <p14:creationId xmlns:p14="http://schemas.microsoft.com/office/powerpoint/2010/main" val="93859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7E7C8FF-92B2-42C0-8DDB-55E8AA81E088}"/>
              </a:ext>
            </a:extLst>
          </p:cNvPr>
          <p:cNvSpPr txBox="1">
            <a:spLocks/>
          </p:cNvSpPr>
          <p:nvPr/>
        </p:nvSpPr>
        <p:spPr>
          <a:xfrm>
            <a:off x="601619" y="1104026"/>
            <a:ext cx="10423579" cy="57673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prstClr val="white">
                    <a:lumMod val="95000"/>
                  </a:prstClr>
                </a:solidFill>
                <a:effectLst/>
                <a:uLnTx/>
                <a:uFillTx/>
                <a:latin typeface="Century Gothic" panose="020B0502020202020204"/>
                <a:ea typeface="+mj-ea"/>
                <a:cs typeface="+mj-cs"/>
              </a:rPr>
              <a:t>Postsecondary Education &amp; Workforce Group</a:t>
            </a:r>
            <a:endParaRPr kumimoji="0" lang="en-US" sz="3600" b="0" i="0" u="none" strike="noStrike" kern="1200" cap="none" spc="0" normalizeH="0" baseline="0" noProof="0" dirty="0">
              <a:ln>
                <a:noFill/>
              </a:ln>
              <a:solidFill>
                <a:prstClr val="white">
                  <a:lumMod val="95000"/>
                </a:prstClr>
              </a:solidFill>
              <a:effectLst/>
              <a:uLnTx/>
              <a:uFillTx/>
              <a:latin typeface="Century Gothic" panose="020B0502020202020204"/>
              <a:ea typeface="+mj-ea"/>
              <a:cs typeface="+mj-cs"/>
            </a:endParaRPr>
          </a:p>
        </p:txBody>
      </p:sp>
      <p:sp>
        <p:nvSpPr>
          <p:cNvPr id="22" name="Content Placeholder 2">
            <a:extLst>
              <a:ext uri="{FF2B5EF4-FFF2-40B4-BE49-F238E27FC236}">
                <a16:creationId xmlns:a16="http://schemas.microsoft.com/office/drawing/2014/main" id="{F18A1A3A-FDA6-47FB-B4C6-E39A268F5474}"/>
              </a:ext>
            </a:extLst>
          </p:cNvPr>
          <p:cNvSpPr txBox="1">
            <a:spLocks/>
          </p:cNvSpPr>
          <p:nvPr/>
        </p:nvSpPr>
        <p:spPr>
          <a:xfrm>
            <a:off x="2285369" y="2033825"/>
            <a:ext cx="8800387" cy="361394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marR="0" lvl="0" indent="0" algn="l" defTabSz="457200" rtl="0" eaLnBrk="1" fontAlgn="auto" latinLnBrk="0" hangingPunct="1">
              <a:lnSpc>
                <a:spcPct val="100000"/>
              </a:lnSpc>
              <a:spcBef>
                <a:spcPts val="1000"/>
              </a:spcBef>
              <a:spcAft>
                <a:spcPts val="0"/>
              </a:spcAft>
              <a:buClr>
                <a:srgbClr val="1E5155">
                  <a:lumMod val="40000"/>
                  <a:lumOff val="60000"/>
                </a:srgbClr>
              </a:buClr>
              <a:buSzPct val="80000"/>
              <a:buFont typeface="Wingdings 3" charset="2"/>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a:ea typeface="+mj-ea"/>
                <a:cs typeface="+mj-cs"/>
              </a:rPr>
              <a:t>The Postsecondary Education and Workforce Development Group at WestEd strengthens the role of higher education, workforce, and economic development programs to improve student access and outcomes in higher education and increase economic mobility for low income families and communities. </a:t>
            </a:r>
          </a:p>
        </p:txBody>
      </p:sp>
      <p:pic>
        <p:nvPicPr>
          <p:cNvPr id="23" name="Picture 22" descr="A picture containing flower, drawing&#10;&#10;Description automatically generated">
            <a:extLst>
              <a:ext uri="{FF2B5EF4-FFF2-40B4-BE49-F238E27FC236}">
                <a16:creationId xmlns:a16="http://schemas.microsoft.com/office/drawing/2014/main" id="{2490BC0E-29FA-4495-92EA-2B9EB1877802}"/>
              </a:ext>
            </a:extLst>
          </p:cNvPr>
          <p:cNvPicPr>
            <a:picLocks noChangeAspect="1"/>
          </p:cNvPicPr>
          <p:nvPr/>
        </p:nvPicPr>
        <p:blipFill rotWithShape="1">
          <a:blip r:embed="rId2">
            <a:alphaModFix amt="30000"/>
            <a:extLst>
              <a:ext uri="{28A0092B-C50C-407E-A947-70E740481C1C}">
                <a14:useLocalDpi xmlns:a14="http://schemas.microsoft.com/office/drawing/2010/main" val="0"/>
              </a:ext>
            </a:extLst>
          </a:blip>
          <a:srcRect l="27172" t="24533" r="27385" b="22638"/>
          <a:stretch/>
        </p:blipFill>
        <p:spPr>
          <a:xfrm>
            <a:off x="736686" y="2108828"/>
            <a:ext cx="1507232" cy="1594493"/>
          </a:xfrm>
          <a:prstGeom prst="rect">
            <a:avLst/>
          </a:prstGeom>
        </p:spPr>
      </p:pic>
      <p:pic>
        <p:nvPicPr>
          <p:cNvPr id="2" name="Picture 1" descr="A picture containing object&#10;&#10;Description automatically generated">
            <a:extLst>
              <a:ext uri="{FF2B5EF4-FFF2-40B4-BE49-F238E27FC236}">
                <a16:creationId xmlns:a16="http://schemas.microsoft.com/office/drawing/2014/main" id="{43D7D1CF-08F5-4959-BB06-12213EDB4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A373E480-B141-4EAD-97F8-2C0F22128D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spTree>
    <p:extLst>
      <p:ext uri="{BB962C8B-B14F-4D97-AF65-F5344CB8AC3E}">
        <p14:creationId xmlns:p14="http://schemas.microsoft.com/office/powerpoint/2010/main" val="213216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Title 1">
            <a:extLst>
              <a:ext uri="{FF2B5EF4-FFF2-40B4-BE49-F238E27FC236}">
                <a16:creationId xmlns:a16="http://schemas.microsoft.com/office/drawing/2014/main" id="{8940875B-32F3-4481-9942-DABC0759DA68}"/>
              </a:ext>
            </a:extLst>
          </p:cNvPr>
          <p:cNvSpPr>
            <a:spLocks noGrp="1"/>
          </p:cNvSpPr>
          <p:nvPr>
            <p:ph type="title"/>
          </p:nvPr>
        </p:nvSpPr>
        <p:spPr>
          <a:xfrm>
            <a:off x="214821" y="568841"/>
            <a:ext cx="4005953" cy="1726019"/>
          </a:xfrm>
        </p:spPr>
        <p:txBody>
          <a:bodyPr anchor="ctr">
            <a:normAutofit/>
          </a:bodyPr>
          <a:lstStyle/>
          <a:p>
            <a:r>
              <a:rPr lang="en-US" sz="2800" dirty="0">
                <a:solidFill>
                  <a:srgbClr val="F2F2F2"/>
                </a:solidFill>
              </a:rPr>
              <a:t>Education to Workforce Dashboard</a:t>
            </a:r>
          </a:p>
        </p:txBody>
      </p:sp>
      <p:sp>
        <p:nvSpPr>
          <p:cNvPr id="38" name="Freeform: Shape 37">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2" name="Rectangle 41">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picture containing flower, drawing&#10;&#10;Description automatically generated">
            <a:extLst>
              <a:ext uri="{FF2B5EF4-FFF2-40B4-BE49-F238E27FC236}">
                <a16:creationId xmlns:a16="http://schemas.microsoft.com/office/drawing/2014/main" id="{EFE4AEBF-838F-4EEC-AB79-1E885D86DD09}"/>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6" name="Rectangle 5">
            <a:extLst>
              <a:ext uri="{FF2B5EF4-FFF2-40B4-BE49-F238E27FC236}">
                <a16:creationId xmlns:a16="http://schemas.microsoft.com/office/drawing/2014/main" id="{B15069C7-F65A-48A3-B1D1-E2FC57AB19DF}"/>
              </a:ext>
            </a:extLst>
          </p:cNvPr>
          <p:cNvSpPr/>
          <p:nvPr/>
        </p:nvSpPr>
        <p:spPr>
          <a:xfrm>
            <a:off x="9884918" y="71619"/>
            <a:ext cx="1791586" cy="311004"/>
          </a:xfrm>
          <a:prstGeom prst="rect">
            <a:avLst/>
          </a:prstGeom>
          <a:solidFill>
            <a:schemeClr val="tx1">
              <a:lumMod val="50000"/>
              <a:lumOff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2" name="Picture 1" descr="A picture containing drawing&#10;&#10;Description automatically generated">
            <a:extLst>
              <a:ext uri="{FF2B5EF4-FFF2-40B4-BE49-F238E27FC236}">
                <a16:creationId xmlns:a16="http://schemas.microsoft.com/office/drawing/2014/main" id="{4AB07859-0422-49E4-B381-69CB44BD67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926376" y="82401"/>
            <a:ext cx="1708671" cy="300667"/>
          </a:xfrm>
          <a:prstGeom prst="rect">
            <a:avLst/>
          </a:prstGeom>
        </p:spPr>
      </p:pic>
      <p:pic>
        <p:nvPicPr>
          <p:cNvPr id="9" name="Picture 8">
            <a:extLst>
              <a:ext uri="{FF2B5EF4-FFF2-40B4-BE49-F238E27FC236}">
                <a16:creationId xmlns:a16="http://schemas.microsoft.com/office/drawing/2014/main" id="{7873EFF2-C034-4137-8D16-F74FA1D75789}"/>
              </a:ext>
            </a:extLst>
          </p:cNvPr>
          <p:cNvPicPr>
            <a:picLocks noChangeAspect="1"/>
          </p:cNvPicPr>
          <p:nvPr/>
        </p:nvPicPr>
        <p:blipFill rotWithShape="1">
          <a:blip r:embed="rId4"/>
          <a:srcRect l="23196" t="5737" r="23471" b="5349"/>
          <a:stretch/>
        </p:blipFill>
        <p:spPr>
          <a:xfrm>
            <a:off x="5030595" y="568841"/>
            <a:ext cx="5486400" cy="6097773"/>
          </a:xfrm>
          <a:prstGeom prst="rect">
            <a:avLst/>
          </a:prstGeom>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166FDA5F-81BD-455D-A0C9-59778390A263}"/>
              </a:ext>
            </a:extLst>
          </p:cNvPr>
          <p:cNvSpPr txBox="1"/>
          <p:nvPr/>
        </p:nvSpPr>
        <p:spPr>
          <a:xfrm>
            <a:off x="284286" y="2255505"/>
            <a:ext cx="4005952" cy="33855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Critical Framework Issues</a:t>
            </a:r>
          </a:p>
          <a:p>
            <a:pPr marL="4572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Connects Occupational Codes to Pathways</a:t>
            </a:r>
          </a:p>
          <a:p>
            <a:pPr marL="4572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Organizes Pathway Courses into Broader </a:t>
            </a:r>
            <a:r>
              <a:rPr kumimoji="0" lang="en-US" b="0" i="0" u="none" strike="noStrike" kern="1200" cap="none" spc="0" normalizeH="0" baseline="0" noProof="0" dirty="0" err="1">
                <a:ln>
                  <a:noFill/>
                </a:ln>
                <a:solidFill>
                  <a:prstClr val="white"/>
                </a:solidFill>
                <a:effectLst/>
                <a:uLnTx/>
                <a:uFillTx/>
                <a:latin typeface="Century Gothic" panose="020B0502020202020204"/>
                <a:ea typeface="+mn-ea"/>
                <a:cs typeface="+mn-cs"/>
              </a:rPr>
              <a:t>metaclusters</a:t>
            </a:r>
            <a:endPar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Distinguishes between courses that build occupational skills and courses/programs that lead to postsecondary credentials and jobs</a:t>
            </a:r>
          </a:p>
        </p:txBody>
      </p:sp>
      <p:pic>
        <p:nvPicPr>
          <p:cNvPr id="12" name="Picture 11" descr="A picture containing object&#10;&#10;Description automatically generated">
            <a:extLst>
              <a:ext uri="{FF2B5EF4-FFF2-40B4-BE49-F238E27FC236}">
                <a16:creationId xmlns:a16="http://schemas.microsoft.com/office/drawing/2014/main" id="{B6ED0FDC-CFCA-453F-9B65-FB6BE0F34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1558602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0" name="Title 1">
            <a:extLst>
              <a:ext uri="{FF2B5EF4-FFF2-40B4-BE49-F238E27FC236}">
                <a16:creationId xmlns:a16="http://schemas.microsoft.com/office/drawing/2014/main" id="{8940875B-32F3-4481-9942-DABC0759DA68}"/>
              </a:ext>
            </a:extLst>
          </p:cNvPr>
          <p:cNvSpPr>
            <a:spLocks noGrp="1"/>
          </p:cNvSpPr>
          <p:nvPr>
            <p:ph type="title"/>
          </p:nvPr>
        </p:nvSpPr>
        <p:spPr>
          <a:xfrm>
            <a:off x="214821" y="568841"/>
            <a:ext cx="4005953" cy="1726019"/>
          </a:xfrm>
        </p:spPr>
        <p:txBody>
          <a:bodyPr anchor="ctr">
            <a:normAutofit/>
          </a:bodyPr>
          <a:lstStyle/>
          <a:p>
            <a:r>
              <a:rPr lang="en-US" sz="2800" dirty="0">
                <a:solidFill>
                  <a:srgbClr val="F2F2F2"/>
                </a:solidFill>
              </a:rPr>
              <a:t>During the Demonstration</a:t>
            </a:r>
          </a:p>
        </p:txBody>
      </p:sp>
      <p:sp>
        <p:nvSpPr>
          <p:cNvPr id="38" name="Freeform: Shape 37">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0"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2" name="Rectangle 41">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picture containing flower, drawing&#10;&#10;Description automatically generated">
            <a:extLst>
              <a:ext uri="{FF2B5EF4-FFF2-40B4-BE49-F238E27FC236}">
                <a16:creationId xmlns:a16="http://schemas.microsoft.com/office/drawing/2014/main" id="{EFE4AEBF-838F-4EEC-AB79-1E885D86DD09}"/>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6" name="Rectangle 5">
            <a:extLst>
              <a:ext uri="{FF2B5EF4-FFF2-40B4-BE49-F238E27FC236}">
                <a16:creationId xmlns:a16="http://schemas.microsoft.com/office/drawing/2014/main" id="{B15069C7-F65A-48A3-B1D1-E2FC57AB19DF}"/>
              </a:ext>
            </a:extLst>
          </p:cNvPr>
          <p:cNvSpPr/>
          <p:nvPr/>
        </p:nvSpPr>
        <p:spPr>
          <a:xfrm>
            <a:off x="9884918" y="71619"/>
            <a:ext cx="1791586" cy="311004"/>
          </a:xfrm>
          <a:prstGeom prst="rect">
            <a:avLst/>
          </a:prstGeom>
          <a:solidFill>
            <a:schemeClr val="tx1">
              <a:lumMod val="50000"/>
              <a:lumOff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2" name="Picture 1" descr="A picture containing drawing&#10;&#10;Description automatically generated">
            <a:extLst>
              <a:ext uri="{FF2B5EF4-FFF2-40B4-BE49-F238E27FC236}">
                <a16:creationId xmlns:a16="http://schemas.microsoft.com/office/drawing/2014/main" id="{4AB07859-0422-49E4-B381-69CB44BD67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926376" y="82401"/>
            <a:ext cx="1708671" cy="300667"/>
          </a:xfrm>
          <a:prstGeom prst="rect">
            <a:avLst/>
          </a:prstGeom>
        </p:spPr>
      </p:pic>
      <p:pic>
        <p:nvPicPr>
          <p:cNvPr id="9" name="Picture 8">
            <a:extLst>
              <a:ext uri="{FF2B5EF4-FFF2-40B4-BE49-F238E27FC236}">
                <a16:creationId xmlns:a16="http://schemas.microsoft.com/office/drawing/2014/main" id="{7873EFF2-C034-4137-8D16-F74FA1D75789}"/>
              </a:ext>
            </a:extLst>
          </p:cNvPr>
          <p:cNvPicPr>
            <a:picLocks noChangeAspect="1"/>
          </p:cNvPicPr>
          <p:nvPr/>
        </p:nvPicPr>
        <p:blipFill rotWithShape="1">
          <a:blip r:embed="rId4"/>
          <a:srcRect l="23196" t="5737" r="23471" b="5349"/>
          <a:stretch/>
        </p:blipFill>
        <p:spPr>
          <a:xfrm>
            <a:off x="5030595" y="568841"/>
            <a:ext cx="5486400" cy="6097773"/>
          </a:xfrm>
          <a:prstGeom prst="rect">
            <a:avLst/>
          </a:prstGeom>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166FDA5F-81BD-455D-A0C9-59778390A263}"/>
              </a:ext>
            </a:extLst>
          </p:cNvPr>
          <p:cNvSpPr txBox="1"/>
          <p:nvPr/>
        </p:nvSpPr>
        <p:spPr>
          <a:xfrm>
            <a:off x="284286" y="2255505"/>
            <a:ext cx="4005952" cy="43088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Century Gothic" panose="020B0502020202020204"/>
                <a:ea typeface="+mn-ea"/>
                <a:cs typeface="+mn-cs"/>
              </a:rPr>
              <a:t>Important Questions</a:t>
            </a:r>
          </a:p>
          <a:p>
            <a:pPr marL="4572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How could</a:t>
            </a:r>
            <a:r>
              <a:rPr kumimoji="0" lang="en-US" b="0" i="0" u="none" strike="noStrike" kern="1200" cap="none" spc="0" normalizeH="0" noProof="0" dirty="0">
                <a:ln>
                  <a:noFill/>
                </a:ln>
                <a:solidFill>
                  <a:prstClr val="white"/>
                </a:solidFill>
                <a:effectLst/>
                <a:uLnTx/>
                <a:uFillTx/>
                <a:latin typeface="Century Gothic" panose="020B0502020202020204"/>
                <a:ea typeface="+mn-ea"/>
                <a:cs typeface="+mn-cs"/>
              </a:rPr>
              <a:t> you imagine using this information to build or strengthen a career pathway?</a:t>
            </a:r>
            <a:endPar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How could it</a:t>
            </a:r>
            <a:r>
              <a:rPr kumimoji="0" lang="en-US" b="0" i="0" u="none" strike="noStrike" kern="1200" cap="none" spc="0" normalizeH="0" noProof="0" dirty="0">
                <a:ln>
                  <a:noFill/>
                </a:ln>
                <a:solidFill>
                  <a:prstClr val="white"/>
                </a:solidFill>
                <a:effectLst/>
                <a:uLnTx/>
                <a:uFillTx/>
                <a:latin typeface="Century Gothic" panose="020B0502020202020204"/>
                <a:ea typeface="+mn-ea"/>
                <a:cs typeface="+mn-cs"/>
              </a:rPr>
              <a:t> inform student advising?</a:t>
            </a:r>
            <a:endPar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4572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Century Gothic" panose="020B0502020202020204"/>
                <a:ea typeface="+mn-ea"/>
                <a:cs typeface="+mn-cs"/>
              </a:rPr>
              <a:t>What conversations between adult</a:t>
            </a:r>
            <a:r>
              <a:rPr kumimoji="0" lang="en-US" b="0" i="0" u="none" strike="noStrike" kern="1200" cap="none" spc="0" normalizeH="0" noProof="0" dirty="0">
                <a:ln>
                  <a:noFill/>
                </a:ln>
                <a:solidFill>
                  <a:prstClr val="white"/>
                </a:solidFill>
                <a:effectLst/>
                <a:uLnTx/>
                <a:uFillTx/>
                <a:latin typeface="Century Gothic" panose="020B0502020202020204"/>
                <a:ea typeface="+mn-ea"/>
                <a:cs typeface="+mn-cs"/>
              </a:rPr>
              <a:t> education and college practitioners could you have using this information</a:t>
            </a:r>
            <a:r>
              <a:rPr kumimoji="0" lang="en-US" sz="1600" b="0" i="0" u="none" strike="noStrike" kern="1200" cap="none" spc="0" normalizeH="0" noProof="0" dirty="0">
                <a:ln>
                  <a:noFill/>
                </a:ln>
                <a:solidFill>
                  <a:prstClr val="white"/>
                </a:solidFill>
                <a:effectLst/>
                <a:uLnTx/>
                <a:uFillTx/>
                <a:latin typeface="Century Gothic" panose="020B0502020202020204"/>
                <a:ea typeface="+mn-ea"/>
                <a:cs typeface="+mn-cs"/>
              </a:rPr>
              <a:t>?</a:t>
            </a:r>
          </a:p>
          <a:p>
            <a:pPr marL="457200" marR="0" lvl="0" indent="-342900" algn="l" defTabSz="457200" rtl="0" eaLnBrk="1" fontAlgn="auto" latinLnBrk="0" hangingPunct="1">
              <a:lnSpc>
                <a:spcPct val="100000"/>
              </a:lnSpc>
              <a:spcBef>
                <a:spcPts val="1200"/>
              </a:spcBef>
              <a:spcAft>
                <a:spcPts val="0"/>
              </a:spcAft>
              <a:buClrTx/>
              <a:buSzTx/>
              <a:buFont typeface="+mj-lt"/>
              <a:buAutoNum type="arabicPeriod"/>
              <a:tabLst/>
              <a:defRPr/>
            </a:pPr>
            <a:r>
              <a:rPr lang="en-US" sz="1600" b="1" i="1" noProof="0" dirty="0">
                <a:solidFill>
                  <a:prstClr val="white"/>
                </a:solidFill>
                <a:latin typeface="Century Gothic" panose="020B0502020202020204"/>
              </a:rPr>
              <a:t>Be sure to share your thoughts in the chat</a:t>
            </a:r>
            <a:endParaRPr kumimoji="0" lang="en-US" sz="1600" b="1" i="1"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descr="A picture containing object&#10;&#10;Description automatically generated">
            <a:extLst>
              <a:ext uri="{FF2B5EF4-FFF2-40B4-BE49-F238E27FC236}">
                <a16:creationId xmlns:a16="http://schemas.microsoft.com/office/drawing/2014/main" id="{B6ED0FDC-CFCA-453F-9B65-FB6BE0F34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Tree>
    <p:extLst>
      <p:ext uri="{BB962C8B-B14F-4D97-AF65-F5344CB8AC3E}">
        <p14:creationId xmlns:p14="http://schemas.microsoft.com/office/powerpoint/2010/main" val="662420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04994EB2-DB6E-4D57-A274-D6B28A4BC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9399633-39B2-4F9B-9A4A-B49C92754B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A2B7B878-84E4-4B12-B4E8-CD0247441368}"/>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12" name="Title 1">
            <a:extLst>
              <a:ext uri="{FF2B5EF4-FFF2-40B4-BE49-F238E27FC236}">
                <a16:creationId xmlns:a16="http://schemas.microsoft.com/office/drawing/2014/main" id="{E77F7364-7D97-42B9-9103-ECEC860DF070}"/>
              </a:ext>
            </a:extLst>
          </p:cNvPr>
          <p:cNvSpPr>
            <a:spLocks noGrp="1"/>
          </p:cNvSpPr>
          <p:nvPr>
            <p:ph type="title"/>
          </p:nvPr>
        </p:nvSpPr>
        <p:spPr>
          <a:xfrm>
            <a:off x="2847788" y="2440091"/>
            <a:ext cx="6299199" cy="1326643"/>
          </a:xfrm>
        </p:spPr>
        <p:txBody>
          <a:bodyPr>
            <a:normAutofit/>
          </a:bodyPr>
          <a:lstStyle/>
          <a:p>
            <a:pPr algn="ctr"/>
            <a:r>
              <a:rPr lang="en-US" sz="7200" b="1" dirty="0">
                <a:solidFill>
                  <a:schemeClr val="bg2">
                    <a:lumMod val="20000"/>
                    <a:lumOff val="80000"/>
                  </a:schemeClr>
                </a:solidFill>
                <a:latin typeface="Century Gothic" panose="020B0502020202020204" pitchFamily="34" charset="0"/>
                <a:hlinkClick r:id="rId5"/>
              </a:rPr>
              <a:t>Live Demo</a:t>
            </a:r>
          </a:p>
        </p:txBody>
      </p:sp>
    </p:spTree>
    <p:extLst>
      <p:ext uri="{BB962C8B-B14F-4D97-AF65-F5344CB8AC3E}">
        <p14:creationId xmlns:p14="http://schemas.microsoft.com/office/powerpoint/2010/main" val="239512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0"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Title 1">
            <a:extLst>
              <a:ext uri="{FF2B5EF4-FFF2-40B4-BE49-F238E27FC236}">
                <a16:creationId xmlns:a16="http://schemas.microsoft.com/office/drawing/2014/main" id="{97E7C8FF-92B2-42C0-8DDB-55E8AA81E088}"/>
              </a:ext>
            </a:extLst>
          </p:cNvPr>
          <p:cNvSpPr txBox="1">
            <a:spLocks/>
          </p:cNvSpPr>
          <p:nvPr/>
        </p:nvSpPr>
        <p:spPr>
          <a:xfrm>
            <a:off x="359129" y="1124560"/>
            <a:ext cx="10292824" cy="720867"/>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36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Adult Ed to Workforce Dashboard</a:t>
            </a:r>
          </a:p>
        </p:txBody>
      </p:sp>
      <p:pic>
        <p:nvPicPr>
          <p:cNvPr id="11" name="Picture 10" descr="A picture containing object&#10;&#10;Description automatically generated">
            <a:extLst>
              <a:ext uri="{FF2B5EF4-FFF2-40B4-BE49-F238E27FC236}">
                <a16:creationId xmlns:a16="http://schemas.microsoft.com/office/drawing/2014/main" id="{8D6B2CFE-32F1-4E1A-9677-4BFEB0B44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1CE03EA-198F-4A16-9A9E-91E63EBC35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5" name="Picture 14" descr="A picture containing flower, drawing&#10;&#10;Description automatically generated">
            <a:extLst>
              <a:ext uri="{FF2B5EF4-FFF2-40B4-BE49-F238E27FC236}">
                <a16:creationId xmlns:a16="http://schemas.microsoft.com/office/drawing/2014/main" id="{F4919426-22C0-42A2-960C-CC16376967A7}"/>
              </a:ext>
            </a:extLst>
          </p:cNvPr>
          <p:cNvPicPr>
            <a:picLocks noChangeAspect="1"/>
          </p:cNvPicPr>
          <p:nvPr/>
        </p:nvPicPr>
        <p:blipFill rotWithShape="1">
          <a:blip r:embed="rId5"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pic>
        <p:nvPicPr>
          <p:cNvPr id="9" name="Picture 8">
            <a:extLst>
              <a:ext uri="{FF2B5EF4-FFF2-40B4-BE49-F238E27FC236}">
                <a16:creationId xmlns:a16="http://schemas.microsoft.com/office/drawing/2014/main" id="{4C5FF4D1-E5E1-4C33-AF7E-98F564B1900E}"/>
              </a:ext>
            </a:extLst>
          </p:cNvPr>
          <p:cNvPicPr>
            <a:picLocks noChangeAspect="1"/>
          </p:cNvPicPr>
          <p:nvPr/>
        </p:nvPicPr>
        <p:blipFill rotWithShape="1">
          <a:blip r:embed="rId6"/>
          <a:srcRect l="23199" t="19895" r="50156" b="55164"/>
          <a:stretch/>
        </p:blipFill>
        <p:spPr>
          <a:xfrm>
            <a:off x="463972" y="1980590"/>
            <a:ext cx="5140155" cy="3207569"/>
          </a:xfrm>
          <a:prstGeom prst="rect">
            <a:avLst/>
          </a:prstGeom>
          <a:ln w="12700" cap="sq">
            <a:solidFill>
              <a:schemeClr val="bg1">
                <a:lumMod val="50000"/>
                <a:lumOff val="50000"/>
              </a:schemeClr>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28A85465-55B9-44EC-9432-1C4774A67F7A}"/>
              </a:ext>
            </a:extLst>
          </p:cNvPr>
          <p:cNvPicPr>
            <a:picLocks noChangeAspect="1"/>
          </p:cNvPicPr>
          <p:nvPr/>
        </p:nvPicPr>
        <p:blipFill rotWithShape="1">
          <a:blip r:embed="rId6"/>
          <a:srcRect l="49779" t="20797" r="23640" b="45901"/>
          <a:stretch/>
        </p:blipFill>
        <p:spPr>
          <a:xfrm>
            <a:off x="3795163" y="3167114"/>
            <a:ext cx="4019110" cy="3356984"/>
          </a:xfrm>
          <a:prstGeom prst="rect">
            <a:avLst/>
          </a:prstGeom>
          <a:ln w="12700" cap="sq">
            <a:solidFill>
              <a:schemeClr val="bg1">
                <a:lumMod val="50000"/>
                <a:lumOff val="50000"/>
              </a:schemeClr>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B41A1C5F-9E37-4F32-9E81-26CE51026812}"/>
              </a:ext>
            </a:extLst>
          </p:cNvPr>
          <p:cNvSpPr txBox="1"/>
          <p:nvPr/>
        </p:nvSpPr>
        <p:spPr>
          <a:xfrm>
            <a:off x="8179792" y="2377020"/>
            <a:ext cx="3743742" cy="2123658"/>
          </a:xfrm>
          <a:prstGeom prst="rect">
            <a:avLst/>
          </a:prstGeom>
          <a:noFill/>
        </p:spPr>
        <p:txBody>
          <a:bodyPr wrap="square" rtlCol="0">
            <a:spAutoFit/>
          </a:bodyPr>
          <a:lstStyle/>
          <a:p>
            <a:r>
              <a:rPr lang="en-US" sz="2200" dirty="0">
                <a:solidFill>
                  <a:srgbClr val="0070C0"/>
                </a:solidFill>
                <a:latin typeface="Corbel" panose="020B0503020204020204" pitchFamily="34" charset="0"/>
              </a:rPr>
              <a:t>Dashboard:</a:t>
            </a:r>
            <a:r>
              <a:rPr lang="en-US" sz="2200" dirty="0">
                <a:solidFill>
                  <a:srgbClr val="0070C0"/>
                </a:solidFill>
              </a:rPr>
              <a:t> </a:t>
            </a:r>
            <a:r>
              <a:rPr lang="en-US" sz="2200" dirty="0">
                <a:solidFill>
                  <a:srgbClr val="0070C0"/>
                </a:solidFill>
                <a:hlinkClick r:id="rId7">
                  <a:extLst>
                    <a:ext uri="{A12FA001-AC4F-418D-AE19-62706E023703}">
                      <ahyp:hlinkClr xmlns:ahyp="http://schemas.microsoft.com/office/drawing/2018/hyperlinkcolor" val="tx"/>
                    </a:ext>
                  </a:extLst>
                </a:hlinkClick>
              </a:rPr>
              <a:t>https://bit.ly/CAEPcourses</a:t>
            </a:r>
            <a:endParaRPr lang="en-US" sz="2200" dirty="0">
              <a:solidFill>
                <a:srgbClr val="0070C0"/>
              </a:solidFill>
            </a:endParaRPr>
          </a:p>
          <a:p>
            <a:endParaRPr lang="en-US" sz="2200" dirty="0">
              <a:solidFill>
                <a:srgbClr val="0070C0"/>
              </a:solidFill>
            </a:endParaRPr>
          </a:p>
          <a:p>
            <a:r>
              <a:rPr lang="en-US" sz="2200" dirty="0">
                <a:solidFill>
                  <a:srgbClr val="0070C0"/>
                </a:solidFill>
                <a:latin typeface="Corbel" panose="020B0503020204020204" pitchFamily="34" charset="0"/>
              </a:rPr>
              <a:t>Public Data Set:</a:t>
            </a:r>
          </a:p>
          <a:p>
            <a:r>
              <a:rPr lang="en-US" sz="2200" dirty="0">
                <a:solidFill>
                  <a:srgbClr val="0070C0"/>
                </a:solidFill>
                <a:hlinkClick r:id="rId8">
                  <a:extLst>
                    <a:ext uri="{A12FA001-AC4F-418D-AE19-62706E023703}">
                      <ahyp:hlinkClr xmlns:ahyp="http://schemas.microsoft.com/office/drawing/2018/hyperlinkcolor" val="tx"/>
                    </a:ext>
                  </a:extLst>
                </a:hlinkClick>
              </a:rPr>
              <a:t>https://wested.box.com/v/201920AECourses</a:t>
            </a:r>
            <a:endParaRPr lang="en-US" sz="2200" dirty="0">
              <a:solidFill>
                <a:srgbClr val="0070C0"/>
              </a:solidFill>
            </a:endParaRPr>
          </a:p>
        </p:txBody>
      </p:sp>
    </p:spTree>
    <p:extLst>
      <p:ext uri="{BB962C8B-B14F-4D97-AF65-F5344CB8AC3E}">
        <p14:creationId xmlns:p14="http://schemas.microsoft.com/office/powerpoint/2010/main" val="183474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04994EB2-DB6E-4D57-A274-D6B28A4BC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9399633-39B2-4F9B-9A4A-B49C92754B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A2B7B878-84E4-4B12-B4E8-CD0247441368}"/>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graphicFrame>
        <p:nvGraphicFramePr>
          <p:cNvPr id="8" name="Diagram 7">
            <a:extLst>
              <a:ext uri="{FF2B5EF4-FFF2-40B4-BE49-F238E27FC236}">
                <a16:creationId xmlns:a16="http://schemas.microsoft.com/office/drawing/2014/main" id="{1C71158A-0CB2-4B8E-85C4-AE2D338FF025}"/>
              </a:ext>
            </a:extLst>
          </p:cNvPr>
          <p:cNvGraphicFramePr/>
          <p:nvPr>
            <p:extLst>
              <p:ext uri="{D42A27DB-BD31-4B8C-83A1-F6EECF244321}">
                <p14:modId xmlns:p14="http://schemas.microsoft.com/office/powerpoint/2010/main" val="257188824"/>
              </p:ext>
            </p:extLst>
          </p:nvPr>
        </p:nvGraphicFramePr>
        <p:xfrm>
          <a:off x="808003" y="-44425"/>
          <a:ext cx="13060518" cy="67818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itle 1">
            <a:extLst>
              <a:ext uri="{FF2B5EF4-FFF2-40B4-BE49-F238E27FC236}">
                <a16:creationId xmlns:a16="http://schemas.microsoft.com/office/drawing/2014/main" id="{F405C0FF-B708-405D-89CF-25D64979A4D5}"/>
              </a:ext>
            </a:extLst>
          </p:cNvPr>
          <p:cNvSpPr>
            <a:spLocks noGrp="1"/>
          </p:cNvSpPr>
          <p:nvPr>
            <p:ph type="title"/>
          </p:nvPr>
        </p:nvSpPr>
        <p:spPr>
          <a:xfrm>
            <a:off x="238300" y="541111"/>
            <a:ext cx="5690770" cy="1268643"/>
          </a:xfrm>
        </p:spPr>
        <p:txBody>
          <a:bodyPr>
            <a:noAutofit/>
          </a:bodyPr>
          <a:lstStyle/>
          <a:p>
            <a:pPr>
              <a:spcBef>
                <a:spcPts val="1200"/>
              </a:spcBef>
            </a:pPr>
            <a:r>
              <a:rPr lang="en-US" sz="3600" dirty="0">
                <a:solidFill>
                  <a:schemeClr val="tx1">
                    <a:lumMod val="85000"/>
                  </a:schemeClr>
                </a:solidFill>
                <a:latin typeface="Century Gothic" panose="020B0502020202020204" pitchFamily="34" charset="0"/>
              </a:rPr>
              <a:t>Case Study: </a:t>
            </a:r>
            <a:br>
              <a:rPr lang="en-US" sz="3600" dirty="0">
                <a:solidFill>
                  <a:schemeClr val="tx1">
                    <a:lumMod val="85000"/>
                  </a:schemeClr>
                </a:solidFill>
                <a:latin typeface="Century Gothic" panose="020B0502020202020204" pitchFamily="34" charset="0"/>
              </a:rPr>
            </a:br>
            <a:r>
              <a:rPr lang="en-US" sz="2800" dirty="0">
                <a:solidFill>
                  <a:schemeClr val="tx1">
                    <a:lumMod val="85000"/>
                  </a:schemeClr>
                </a:solidFill>
                <a:latin typeface="Century Gothic" panose="020B0502020202020204" pitchFamily="34" charset="0"/>
              </a:rPr>
              <a:t>San Diego/Imperial CTE Course</a:t>
            </a:r>
            <a:br>
              <a:rPr lang="en-US" sz="2800" dirty="0">
                <a:solidFill>
                  <a:schemeClr val="tx1">
                    <a:lumMod val="85000"/>
                  </a:schemeClr>
                </a:solidFill>
                <a:latin typeface="Century Gothic" panose="020B0502020202020204" pitchFamily="34" charset="0"/>
              </a:rPr>
            </a:br>
            <a:r>
              <a:rPr lang="en-US" sz="2800" dirty="0">
                <a:solidFill>
                  <a:schemeClr val="tx1">
                    <a:lumMod val="85000"/>
                  </a:schemeClr>
                </a:solidFill>
                <a:latin typeface="Century Gothic" panose="020B0502020202020204" pitchFamily="34" charset="0"/>
              </a:rPr>
              <a:t>Alignment &amp; Career System</a:t>
            </a:r>
            <a:endParaRPr lang="en-US" sz="3200" dirty="0">
              <a:solidFill>
                <a:schemeClr val="tx1">
                  <a:lumMod val="8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58748045-781E-4AE2-9FAD-8F21CCD4E63F}"/>
              </a:ext>
            </a:extLst>
          </p:cNvPr>
          <p:cNvSpPr txBox="1"/>
          <p:nvPr/>
        </p:nvSpPr>
        <p:spPr>
          <a:xfrm>
            <a:off x="617345" y="2197893"/>
            <a:ext cx="4005952" cy="24622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chemeClr val="tx1">
                    <a:lumMod val="85000"/>
                  </a:schemeClr>
                </a:solidFill>
                <a:effectLst/>
                <a:uLnTx/>
                <a:uFillTx/>
                <a:latin typeface="Century Gothic" panose="020B0502020202020204"/>
              </a:rPr>
              <a:t>Goal</a:t>
            </a:r>
            <a:r>
              <a:rPr lang="en-US" sz="2200" b="1" dirty="0">
                <a:solidFill>
                  <a:schemeClr val="tx1">
                    <a:lumMod val="85000"/>
                  </a:schemeClr>
                </a:solidFill>
                <a:latin typeface="Century Gothic" panose="020B0502020202020204"/>
              </a:rPr>
              <a:t>: </a:t>
            </a:r>
            <a:r>
              <a:rPr kumimoji="0" lang="en-US" sz="2200" b="0" i="0" u="none" strike="noStrike" kern="1200" cap="none" spc="0" normalizeH="0" baseline="0" noProof="0" dirty="0">
                <a:ln>
                  <a:noFill/>
                </a:ln>
                <a:solidFill>
                  <a:schemeClr val="accent5">
                    <a:lumMod val="40000"/>
                    <a:lumOff val="60000"/>
                  </a:schemeClr>
                </a:solidFill>
                <a:effectLst/>
                <a:uLnTx/>
                <a:uFillTx/>
                <a:latin typeface="Century Gothic" panose="020B0502020202020204"/>
                <a:ea typeface="+mn-ea"/>
                <a:cs typeface="+mn-cs"/>
              </a:rPr>
              <a:t>Organize and classify regional CTE courses to build a career pathway</a:t>
            </a:r>
            <a:r>
              <a:rPr kumimoji="0" lang="en-US" sz="2200" b="0" i="0" u="none" strike="noStrike" kern="1200" cap="none" spc="0" normalizeH="0" noProof="0" dirty="0">
                <a:ln>
                  <a:noFill/>
                </a:ln>
                <a:solidFill>
                  <a:schemeClr val="accent5">
                    <a:lumMod val="40000"/>
                    <a:lumOff val="60000"/>
                  </a:schemeClr>
                </a:solidFill>
                <a:effectLst/>
                <a:uLnTx/>
                <a:uFillTx/>
                <a:latin typeface="Century Gothic" panose="020B0502020202020204"/>
                <a:ea typeface="+mn-ea"/>
                <a:cs typeface="+mn-cs"/>
              </a:rPr>
              <a:t> system and career navigation platform across the SDIC Region/Super-region</a:t>
            </a:r>
            <a:endParaRPr kumimoji="0" lang="en-US" sz="2200" b="0" i="0" u="none" strike="noStrike" kern="1200" cap="none" spc="0" normalizeH="0" baseline="0" noProof="0" dirty="0">
              <a:ln>
                <a:noFill/>
              </a:ln>
              <a:solidFill>
                <a:schemeClr val="accent5">
                  <a:lumMod val="40000"/>
                  <a:lumOff val="60000"/>
                </a:scheme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257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0"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Title 1">
            <a:extLst>
              <a:ext uri="{FF2B5EF4-FFF2-40B4-BE49-F238E27FC236}">
                <a16:creationId xmlns:a16="http://schemas.microsoft.com/office/drawing/2014/main" id="{97E7C8FF-92B2-42C0-8DDB-55E8AA81E088}"/>
              </a:ext>
            </a:extLst>
          </p:cNvPr>
          <p:cNvSpPr txBox="1">
            <a:spLocks/>
          </p:cNvSpPr>
          <p:nvPr/>
        </p:nvSpPr>
        <p:spPr>
          <a:xfrm>
            <a:off x="308614" y="739363"/>
            <a:ext cx="2092644" cy="6246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ts val="3600"/>
              </a:lnSpc>
              <a:spcBef>
                <a:spcPct val="0"/>
              </a:spcBef>
              <a:spcAft>
                <a:spcPts val="600"/>
              </a:spcAft>
              <a:buClrTx/>
              <a:buSzTx/>
              <a:buFontTx/>
              <a:buNone/>
              <a:tabLst/>
              <a:defRPr/>
            </a:pPr>
            <a:r>
              <a:rPr kumimoji="0" lang="en-US" sz="3600" b="0" i="0" u="none" strike="noStrike" kern="1200" cap="none" spc="0" normalizeH="0" baseline="0" noProof="0" dirty="0">
                <a:ln>
                  <a:noFill/>
                </a:ln>
                <a:solidFill>
                  <a:prstClr val="white">
                    <a:lumMod val="85000"/>
                  </a:prstClr>
                </a:solidFill>
                <a:effectLst/>
                <a:uLnTx/>
                <a:uFillTx/>
                <a:latin typeface="Century Gothic" panose="020B0502020202020204"/>
                <a:ea typeface="+mj-ea"/>
                <a:cs typeface="+mj-cs"/>
              </a:rPr>
              <a:t>Strategy</a:t>
            </a:r>
          </a:p>
        </p:txBody>
      </p:sp>
      <p:pic>
        <p:nvPicPr>
          <p:cNvPr id="11" name="Picture 10" descr="A picture containing object&#10;&#10;Description automatically generated">
            <a:extLst>
              <a:ext uri="{FF2B5EF4-FFF2-40B4-BE49-F238E27FC236}">
                <a16:creationId xmlns:a16="http://schemas.microsoft.com/office/drawing/2014/main" id="{8D6B2CFE-32F1-4E1A-9677-4BFEB0B44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1CE03EA-198F-4A16-9A9E-91E63EBC35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5" name="Picture 14" descr="A picture containing flower, drawing&#10;&#10;Description automatically generated">
            <a:extLst>
              <a:ext uri="{FF2B5EF4-FFF2-40B4-BE49-F238E27FC236}">
                <a16:creationId xmlns:a16="http://schemas.microsoft.com/office/drawing/2014/main" id="{F4919426-22C0-42A2-960C-CC16376967A7}"/>
              </a:ext>
            </a:extLst>
          </p:cNvPr>
          <p:cNvPicPr>
            <a:picLocks noChangeAspect="1"/>
          </p:cNvPicPr>
          <p:nvPr/>
        </p:nvPicPr>
        <p:blipFill rotWithShape="1">
          <a:blip r:embed="rId6"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13" name="TextBox 12">
            <a:extLst>
              <a:ext uri="{FF2B5EF4-FFF2-40B4-BE49-F238E27FC236}">
                <a16:creationId xmlns:a16="http://schemas.microsoft.com/office/drawing/2014/main" id="{2C8A7222-F199-482B-BE95-1AFA93A1A283}"/>
              </a:ext>
            </a:extLst>
          </p:cNvPr>
          <p:cNvSpPr txBox="1"/>
          <p:nvPr/>
        </p:nvSpPr>
        <p:spPr>
          <a:xfrm>
            <a:off x="304800" y="2286162"/>
            <a:ext cx="2261409" cy="280076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6AAC90"/>
              </a:buClr>
              <a:buSzTx/>
              <a:buFontTx/>
              <a:buNone/>
              <a:tabLst/>
              <a:defRPr/>
            </a:pPr>
            <a:r>
              <a:rPr kumimoji="0" lang="en-US" sz="2200" b="0" i="0" u="none" strike="noStrike" kern="1200" cap="none" spc="0" normalizeH="0" baseline="0" noProof="0" dirty="0">
                <a:ln>
                  <a:noFill/>
                </a:ln>
                <a:solidFill>
                  <a:srgbClr val="54849A">
                    <a:lumMod val="75000"/>
                  </a:srgbClr>
                </a:solidFill>
                <a:effectLst/>
                <a:uLnTx/>
                <a:uFillTx/>
                <a:latin typeface="Corbel" panose="020B0503020204020204" pitchFamily="34" charset="0"/>
                <a:ea typeface="+mn-ea"/>
                <a:cs typeface="+mn-cs"/>
              </a:rPr>
              <a:t>Help practitioners organize their programs and courses to assign SOC codes and outline the regional career system.</a:t>
            </a:r>
          </a:p>
        </p:txBody>
      </p:sp>
      <p:pic>
        <p:nvPicPr>
          <p:cNvPr id="5" name="Picture 4" descr="Graphical user interface&#10;&#10;Description automatically generated with medium confidence">
            <a:extLst>
              <a:ext uri="{FF2B5EF4-FFF2-40B4-BE49-F238E27FC236}">
                <a16:creationId xmlns:a16="http://schemas.microsoft.com/office/drawing/2014/main" id="{C041CACE-8BF7-4D17-8492-8A2199D9638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464"/>
          <a:stretch/>
        </p:blipFill>
        <p:spPr>
          <a:xfrm>
            <a:off x="2763394" y="512178"/>
            <a:ext cx="8357802" cy="6213250"/>
          </a:xfrm>
          <a:prstGeom prst="rect">
            <a:avLst/>
          </a:prstGeom>
          <a:effectLst>
            <a:softEdge rad="0"/>
          </a:effectLst>
        </p:spPr>
      </p:pic>
    </p:spTree>
    <p:extLst>
      <p:ext uri="{BB962C8B-B14F-4D97-AF65-F5344CB8AC3E}">
        <p14:creationId xmlns:p14="http://schemas.microsoft.com/office/powerpoint/2010/main" val="146120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FD9D015-9526-4268-97F1-7CF1E03840AE}"/>
              </a:ext>
            </a:extLst>
          </p:cNvPr>
          <p:cNvSpPr>
            <a:spLocks noGrp="1"/>
          </p:cNvSpPr>
          <p:nvPr>
            <p:ph type="title"/>
          </p:nvPr>
        </p:nvSpPr>
        <p:spPr>
          <a:xfrm>
            <a:off x="563037" y="979475"/>
            <a:ext cx="3108626" cy="1438939"/>
          </a:xfrm>
        </p:spPr>
        <p:txBody>
          <a:bodyPr anchor="ctr">
            <a:normAutofit/>
          </a:bodyPr>
          <a:lstStyle/>
          <a:p>
            <a:r>
              <a:rPr lang="en-US" sz="4000" dirty="0">
                <a:solidFill>
                  <a:srgbClr val="F2F2F2"/>
                </a:solidFill>
              </a:rPr>
              <a:t>Structure &amp; Focus</a:t>
            </a:r>
          </a:p>
        </p:txBody>
      </p:sp>
      <p:sp>
        <p:nvSpPr>
          <p:cNvPr id="20" name="Freeform: Shape 19">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 name="Picture 11" descr="A picture containing flower, drawing&#10;&#10;Description automatically generated">
            <a:extLst>
              <a:ext uri="{FF2B5EF4-FFF2-40B4-BE49-F238E27FC236}">
                <a16:creationId xmlns:a16="http://schemas.microsoft.com/office/drawing/2014/main" id="{44A0BC1C-E056-4E10-8916-68A364653FD3}"/>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11" name="Rectangle 10">
            <a:extLst>
              <a:ext uri="{FF2B5EF4-FFF2-40B4-BE49-F238E27FC236}">
                <a16:creationId xmlns:a16="http://schemas.microsoft.com/office/drawing/2014/main" id="{F4738728-9C66-4325-9E0A-560F09B709C9}"/>
              </a:ext>
            </a:extLst>
          </p:cNvPr>
          <p:cNvSpPr/>
          <p:nvPr/>
        </p:nvSpPr>
        <p:spPr>
          <a:xfrm>
            <a:off x="9884918" y="71619"/>
            <a:ext cx="1791586" cy="311004"/>
          </a:xfrm>
          <a:prstGeom prst="rect">
            <a:avLst/>
          </a:prstGeom>
          <a:solidFill>
            <a:schemeClr val="tx1">
              <a:lumMod val="50000"/>
              <a:lumOff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13" name="Picture 12" descr="A picture containing drawing&#10;&#10;Description automatically generated">
            <a:extLst>
              <a:ext uri="{FF2B5EF4-FFF2-40B4-BE49-F238E27FC236}">
                <a16:creationId xmlns:a16="http://schemas.microsoft.com/office/drawing/2014/main" id="{B1D8CFD9-0BB8-44C2-87B4-A647F29984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926376" y="82401"/>
            <a:ext cx="1708671" cy="300667"/>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2EEA410-FBC5-4A74-90C4-078F2B08C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
        <p:nvSpPr>
          <p:cNvPr id="17" name="Content Placeholder 2">
            <a:extLst>
              <a:ext uri="{FF2B5EF4-FFF2-40B4-BE49-F238E27FC236}">
                <a16:creationId xmlns:a16="http://schemas.microsoft.com/office/drawing/2014/main" id="{A572D4A8-B922-4C56-ABC3-69684202D3B2}"/>
              </a:ext>
            </a:extLst>
          </p:cNvPr>
          <p:cNvSpPr txBox="1">
            <a:spLocks/>
          </p:cNvSpPr>
          <p:nvPr/>
        </p:nvSpPr>
        <p:spPr>
          <a:xfrm>
            <a:off x="4574975" y="852141"/>
            <a:ext cx="6515996" cy="571500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1000"/>
              </a:spcBef>
              <a:spcAft>
                <a:spcPts val="0"/>
              </a:spcAft>
              <a:buClr>
                <a:srgbClr val="006B76"/>
              </a:buClr>
              <a:buSzPct val="120000"/>
              <a:buFont typeface="Arial" panose="020B0604020202020204" pitchFamily="34" charset="0"/>
              <a:buChar char="•"/>
              <a:tabLst/>
              <a:defRPr/>
            </a:pPr>
            <a:r>
              <a:rPr kumimoji="0" lang="en-US" sz="2800" b="1" i="0" u="none" strike="noStrike" kern="1200" cap="none" spc="0" normalizeH="0" baseline="0" noProof="0" dirty="0">
                <a:ln>
                  <a:noFill/>
                </a:ln>
                <a:effectLst/>
                <a:uLnTx/>
                <a:uFillTx/>
                <a:latin typeface="Corbel" panose="020B0503020204020204" pitchFamily="34" charset="0"/>
                <a:ea typeface="+mn-ea"/>
                <a:cs typeface="+mn-cs"/>
              </a:rPr>
              <a:t>Target Region</a:t>
            </a:r>
            <a:r>
              <a:rPr kumimoji="0" lang="en-US" sz="2800" b="0" i="0" u="none" strike="noStrike" kern="1200" cap="none" spc="0" normalizeH="0" baseline="0" noProof="0" dirty="0">
                <a:ln>
                  <a:noFill/>
                </a:ln>
                <a:effectLst/>
                <a:uLnTx/>
                <a:uFillTx/>
                <a:latin typeface="Corbel" panose="020B0503020204020204" pitchFamily="34" charset="0"/>
                <a:ea typeface="+mn-ea"/>
                <a:cs typeface="+mn-cs"/>
              </a:rPr>
              <a:t>: </a:t>
            </a:r>
            <a:r>
              <a:rPr kumimoji="0" lang="en-US" sz="28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rPr>
              <a:t>Greater San Diego Region</a:t>
            </a:r>
          </a:p>
          <a:p>
            <a:pPr marL="342900" marR="0" lvl="0" indent="-342900" algn="l" defTabSz="914400" rtl="0" eaLnBrk="1" fontAlgn="auto" latinLnBrk="0" hangingPunct="1">
              <a:lnSpc>
                <a:spcPct val="120000"/>
              </a:lnSpc>
              <a:spcBef>
                <a:spcPts val="1000"/>
              </a:spcBef>
              <a:spcAft>
                <a:spcPts val="0"/>
              </a:spcAft>
              <a:buClr>
                <a:srgbClr val="006B76"/>
              </a:buClr>
              <a:buSzPct val="120000"/>
              <a:buFont typeface="Arial" panose="020B0604020202020204" pitchFamily="34" charset="0"/>
              <a:buChar char="•"/>
              <a:tabLst/>
              <a:defRPr/>
            </a:pPr>
            <a:r>
              <a:rPr kumimoji="0" lang="en-US" sz="2800" b="1"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rPr>
              <a:t>Participants:</a:t>
            </a:r>
            <a:r>
              <a:rPr kumimoji="0" lang="en-US" sz="28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rPr>
              <a:t> Super-region adult schools &amp; college noncredit programs</a:t>
            </a:r>
          </a:p>
          <a:p>
            <a:pPr marL="342900" marR="0" lvl="0" indent="-342900" algn="l" defTabSz="914400" rtl="0" eaLnBrk="1" fontAlgn="auto" latinLnBrk="0" hangingPunct="1">
              <a:lnSpc>
                <a:spcPct val="120000"/>
              </a:lnSpc>
              <a:spcBef>
                <a:spcPts val="1000"/>
              </a:spcBef>
              <a:spcAft>
                <a:spcPts val="0"/>
              </a:spcAft>
              <a:buClr>
                <a:srgbClr val="006B76"/>
              </a:buClr>
              <a:buSzPct val="120000"/>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rPr>
              <a:t>3 Train the Trainer sessions for consortia reps to learn about occupational coding and framework</a:t>
            </a:r>
          </a:p>
          <a:p>
            <a:pPr marL="342900" marR="0" lvl="0" indent="-342900" algn="l" defTabSz="914400" rtl="0" eaLnBrk="1" fontAlgn="auto" latinLnBrk="0" hangingPunct="1">
              <a:lnSpc>
                <a:spcPct val="120000"/>
              </a:lnSpc>
              <a:spcBef>
                <a:spcPts val="1000"/>
              </a:spcBef>
              <a:spcAft>
                <a:spcPts val="0"/>
              </a:spcAft>
              <a:buClr>
                <a:srgbClr val="006B76"/>
              </a:buClr>
              <a:buSzPct val="120000"/>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rPr>
              <a:t>Consortia course </a:t>
            </a:r>
            <a:r>
              <a:rPr lang="en-US" dirty="0">
                <a:solidFill>
                  <a:sysClr val="windowText" lastClr="000000"/>
                </a:solidFill>
                <a:latin typeface="Corbel" panose="020B0503020204020204" pitchFamily="34" charset="0"/>
              </a:rPr>
              <a:t>c</a:t>
            </a:r>
            <a:r>
              <a:rPr kumimoji="0" lang="en-US" sz="2800" b="0" i="0" u="none" strike="noStrike" kern="1200" cap="none" spc="0" normalizeH="0" baseline="0" noProof="0" dirty="0" err="1">
                <a:ln>
                  <a:noFill/>
                </a:ln>
                <a:solidFill>
                  <a:sysClr val="windowText" lastClr="000000"/>
                </a:solidFill>
                <a:effectLst/>
                <a:uLnTx/>
                <a:uFillTx/>
                <a:latin typeface="Corbel" panose="020B0503020204020204" pitchFamily="34" charset="0"/>
                <a:ea typeface="+mn-ea"/>
                <a:cs typeface="+mn-cs"/>
              </a:rPr>
              <a:t>ategorizing</a:t>
            </a:r>
            <a:r>
              <a:rPr kumimoji="0" lang="en-US" sz="28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rPr>
              <a:t> and SOC coding </a:t>
            </a:r>
            <a:r>
              <a:rPr lang="en-US" dirty="0">
                <a:solidFill>
                  <a:sysClr val="windowText" lastClr="000000"/>
                </a:solidFill>
                <a:latin typeface="Corbel" panose="020B0503020204020204" pitchFamily="34" charset="0"/>
              </a:rPr>
              <a:t>p</a:t>
            </a:r>
            <a:r>
              <a:rPr kumimoji="0" lang="en-US" sz="2800" b="0" i="0" u="none" strike="noStrike" kern="1200" cap="none" spc="0" normalizeH="0" baseline="0" noProof="0" dirty="0" err="1">
                <a:ln>
                  <a:noFill/>
                </a:ln>
                <a:solidFill>
                  <a:sysClr val="windowText" lastClr="000000"/>
                </a:solidFill>
                <a:effectLst/>
                <a:uLnTx/>
                <a:uFillTx/>
                <a:latin typeface="Corbel" panose="020B0503020204020204" pitchFamily="34" charset="0"/>
                <a:ea typeface="+mn-ea"/>
                <a:cs typeface="+mn-cs"/>
              </a:rPr>
              <a:t>lanning</a:t>
            </a:r>
            <a:r>
              <a:rPr kumimoji="0" lang="en-US" sz="28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rPr>
              <a:t> sessions (w support from WestEd)</a:t>
            </a:r>
          </a:p>
          <a:p>
            <a:pPr marL="342900" marR="0" lvl="0" indent="-342900" algn="l" defTabSz="914400" rtl="0" eaLnBrk="1" fontAlgn="auto" latinLnBrk="0" hangingPunct="1">
              <a:lnSpc>
                <a:spcPct val="120000"/>
              </a:lnSpc>
              <a:spcBef>
                <a:spcPts val="1000"/>
              </a:spcBef>
              <a:spcAft>
                <a:spcPts val="0"/>
              </a:spcAft>
              <a:buClr>
                <a:srgbClr val="006B76"/>
              </a:buClr>
              <a:buSzPct val="120000"/>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rPr>
              <a:t>Developing &amp; populating dataset</a:t>
            </a:r>
          </a:p>
          <a:p>
            <a:pPr marL="0" marR="0" lvl="0" indent="0" algn="l" defTabSz="914400" rtl="0" eaLnBrk="1" fontAlgn="auto" latinLnBrk="0" hangingPunct="1">
              <a:lnSpc>
                <a:spcPct val="120000"/>
              </a:lnSpc>
              <a:spcBef>
                <a:spcPts val="1000"/>
              </a:spcBef>
              <a:spcAft>
                <a:spcPts val="0"/>
              </a:spcAft>
              <a:buClr>
                <a:srgbClr val="006B76"/>
              </a:buClr>
              <a:buSzPct val="120000"/>
              <a:buNone/>
              <a:tabLst/>
              <a:defRPr/>
            </a:pPr>
            <a:r>
              <a:rPr kumimoji="0" lang="en-US" sz="28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rPr>
              <a:t>Next Steps</a:t>
            </a:r>
          </a:p>
          <a:p>
            <a:pPr marL="685800" marR="0" lvl="1" indent="-228600" algn="l" defTabSz="914400" rtl="0" eaLnBrk="1" fontAlgn="auto" latinLnBrk="0" hangingPunct="1">
              <a:lnSpc>
                <a:spcPct val="120000"/>
              </a:lnSpc>
              <a:spcBef>
                <a:spcPts val="500"/>
              </a:spcBef>
              <a:spcAft>
                <a:spcPts val="0"/>
              </a:spcAft>
              <a:buClr>
                <a:srgbClr val="006B76"/>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rPr>
              <a:t>Align with Community College credit pathways</a:t>
            </a:r>
          </a:p>
          <a:p>
            <a:pPr marL="685800" marR="0" lvl="1" indent="-228600" algn="l" defTabSz="914400" rtl="0" eaLnBrk="1" fontAlgn="auto" latinLnBrk="0" hangingPunct="1">
              <a:lnSpc>
                <a:spcPct val="120000"/>
              </a:lnSpc>
              <a:spcBef>
                <a:spcPts val="500"/>
              </a:spcBef>
              <a:spcAft>
                <a:spcPts val="0"/>
              </a:spcAft>
              <a:buClr>
                <a:srgbClr val="006B76"/>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rPr>
              <a:t>Explore development of online career platform</a:t>
            </a:r>
          </a:p>
          <a:p>
            <a:pPr marL="228600" marR="0" lvl="0" indent="-228600" algn="l" defTabSz="914400" rtl="0" eaLnBrk="1" fontAlgn="auto" latinLnBrk="0" hangingPunct="1">
              <a:lnSpc>
                <a:spcPct val="120000"/>
              </a:lnSpc>
              <a:spcBef>
                <a:spcPts val="1000"/>
              </a:spcBef>
              <a:spcAft>
                <a:spcPts val="0"/>
              </a:spcAft>
              <a:buClrTx/>
              <a:buSzPct val="120000"/>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424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7">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0" name="Title 1">
            <a:extLst>
              <a:ext uri="{FF2B5EF4-FFF2-40B4-BE49-F238E27FC236}">
                <a16:creationId xmlns:a16="http://schemas.microsoft.com/office/drawing/2014/main" id="{8940875B-32F3-4481-9942-DABC0759DA68}"/>
              </a:ext>
            </a:extLst>
          </p:cNvPr>
          <p:cNvSpPr>
            <a:spLocks noGrp="1"/>
          </p:cNvSpPr>
          <p:nvPr>
            <p:ph type="title"/>
          </p:nvPr>
        </p:nvSpPr>
        <p:spPr>
          <a:xfrm>
            <a:off x="648930" y="629267"/>
            <a:ext cx="9252154" cy="1016654"/>
          </a:xfrm>
        </p:spPr>
        <p:txBody>
          <a:bodyPr>
            <a:normAutofit/>
          </a:bodyPr>
          <a:lstStyle/>
          <a:p>
            <a:r>
              <a:rPr lang="en-US">
                <a:solidFill>
                  <a:srgbClr val="EBEBEB"/>
                </a:solidFill>
              </a:rPr>
              <a:t>Timeline for Mapping and Coding</a:t>
            </a:r>
          </a:p>
        </p:txBody>
      </p:sp>
      <p:sp>
        <p:nvSpPr>
          <p:cNvPr id="58" name="Rectangle 51">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9" name="Freeform: Shape 53">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2" name="Picture 1" descr="A picture containing drawing&#10;&#10;Description automatically generated">
            <a:extLst>
              <a:ext uri="{FF2B5EF4-FFF2-40B4-BE49-F238E27FC236}">
                <a16:creationId xmlns:a16="http://schemas.microsoft.com/office/drawing/2014/main" id="{4AB07859-0422-49E4-B381-69CB44BD67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966959" y="134499"/>
            <a:ext cx="1708671" cy="300667"/>
          </a:xfrm>
          <a:prstGeom prst="rect">
            <a:avLst/>
          </a:prstGeom>
        </p:spPr>
      </p:pic>
      <p:pic>
        <p:nvPicPr>
          <p:cNvPr id="3" name="Picture 2" descr="A picture containing object&#10;&#10;Description automatically generated">
            <a:extLst>
              <a:ext uri="{FF2B5EF4-FFF2-40B4-BE49-F238E27FC236}">
                <a16:creationId xmlns:a16="http://schemas.microsoft.com/office/drawing/2014/main" id="{4DC8BF3E-21FE-4B99-B0D9-CA2D1E903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45268"/>
            <a:ext cx="1379339" cy="358144"/>
          </a:xfrm>
          <a:prstGeom prst="rect">
            <a:avLst/>
          </a:prstGeom>
        </p:spPr>
      </p:pic>
      <p:pic>
        <p:nvPicPr>
          <p:cNvPr id="4" name="Picture 3" descr="A picture containing flower, drawing&#10;&#10;Description automatically generated">
            <a:extLst>
              <a:ext uri="{FF2B5EF4-FFF2-40B4-BE49-F238E27FC236}">
                <a16:creationId xmlns:a16="http://schemas.microsoft.com/office/drawing/2014/main" id="{EFE4AEBF-838F-4EEC-AB79-1E885D86DD09}"/>
              </a:ext>
            </a:extLst>
          </p:cNvPr>
          <p:cNvPicPr>
            <a:picLocks noChangeAspect="1"/>
          </p:cNvPicPr>
          <p:nvPr/>
        </p:nvPicPr>
        <p:blipFill rotWithShape="1">
          <a:blip r:embed="rId4"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graphicFrame>
        <p:nvGraphicFramePr>
          <p:cNvPr id="60" name="Content Placeholder 2">
            <a:extLst>
              <a:ext uri="{FF2B5EF4-FFF2-40B4-BE49-F238E27FC236}">
                <a16:creationId xmlns:a16="http://schemas.microsoft.com/office/drawing/2014/main" id="{CC1E349A-6A97-47CD-8444-8DC9166AF4D7}"/>
              </a:ext>
            </a:extLst>
          </p:cNvPr>
          <p:cNvGraphicFramePr/>
          <p:nvPr/>
        </p:nvGraphicFramePr>
        <p:xfrm>
          <a:off x="648929" y="2165480"/>
          <a:ext cx="11272453" cy="44147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28468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7">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0" name="Title 1">
            <a:extLst>
              <a:ext uri="{FF2B5EF4-FFF2-40B4-BE49-F238E27FC236}">
                <a16:creationId xmlns:a16="http://schemas.microsoft.com/office/drawing/2014/main" id="{8940875B-32F3-4481-9942-DABC0759DA68}"/>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Questions</a:t>
            </a:r>
          </a:p>
        </p:txBody>
      </p:sp>
      <p:sp>
        <p:nvSpPr>
          <p:cNvPr id="58" name="Rectangle 51">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9" name="Freeform: Shape 53">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2" name="Picture 1" descr="A picture containing drawing&#10;&#10;Description automatically generated">
            <a:extLst>
              <a:ext uri="{FF2B5EF4-FFF2-40B4-BE49-F238E27FC236}">
                <a16:creationId xmlns:a16="http://schemas.microsoft.com/office/drawing/2014/main" id="{4AB07859-0422-49E4-B381-69CB44BD67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966959" y="134499"/>
            <a:ext cx="1708671" cy="300667"/>
          </a:xfrm>
          <a:prstGeom prst="rect">
            <a:avLst/>
          </a:prstGeom>
        </p:spPr>
      </p:pic>
      <p:pic>
        <p:nvPicPr>
          <p:cNvPr id="3" name="Picture 2" descr="A picture containing object&#10;&#10;Description automatically generated">
            <a:extLst>
              <a:ext uri="{FF2B5EF4-FFF2-40B4-BE49-F238E27FC236}">
                <a16:creationId xmlns:a16="http://schemas.microsoft.com/office/drawing/2014/main" id="{4DC8BF3E-21FE-4B99-B0D9-CA2D1E903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45268"/>
            <a:ext cx="1379339" cy="358144"/>
          </a:xfrm>
          <a:prstGeom prst="rect">
            <a:avLst/>
          </a:prstGeom>
        </p:spPr>
      </p:pic>
      <p:pic>
        <p:nvPicPr>
          <p:cNvPr id="4" name="Picture 3" descr="A picture containing flower, drawing&#10;&#10;Description automatically generated">
            <a:extLst>
              <a:ext uri="{FF2B5EF4-FFF2-40B4-BE49-F238E27FC236}">
                <a16:creationId xmlns:a16="http://schemas.microsoft.com/office/drawing/2014/main" id="{EFE4AEBF-838F-4EEC-AB79-1E885D86DD09}"/>
              </a:ext>
            </a:extLst>
          </p:cNvPr>
          <p:cNvPicPr>
            <a:picLocks noChangeAspect="1"/>
          </p:cNvPicPr>
          <p:nvPr/>
        </p:nvPicPr>
        <p:blipFill rotWithShape="1">
          <a:blip r:embed="rId4"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11" name="Content Placeholder 2">
            <a:extLst>
              <a:ext uri="{FF2B5EF4-FFF2-40B4-BE49-F238E27FC236}">
                <a16:creationId xmlns:a16="http://schemas.microsoft.com/office/drawing/2014/main" id="{95DEDC49-0C91-40E4-94EF-F752FFFFBCE6}"/>
              </a:ext>
            </a:extLst>
          </p:cNvPr>
          <p:cNvSpPr txBox="1">
            <a:spLocks/>
          </p:cNvSpPr>
          <p:nvPr/>
        </p:nvSpPr>
        <p:spPr>
          <a:xfrm>
            <a:off x="948600" y="2695728"/>
            <a:ext cx="10294797" cy="28501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
                <a:srgbClr val="006B76"/>
              </a:buClr>
              <a:buSzPct val="125000"/>
              <a:tabLst/>
              <a:defRPr/>
            </a:pPr>
            <a:r>
              <a:rPr kumimoji="0" lang="en-US" sz="3600" b="0" i="0" u="none" strike="noStrike" kern="1200" cap="none" spc="0" normalizeH="0" baseline="0" noProof="0" dirty="0">
                <a:ln>
                  <a:noFill/>
                </a:ln>
                <a:solidFill>
                  <a:sysClr val="windowText" lastClr="000000"/>
                </a:solidFill>
                <a:effectLst/>
                <a:uLnTx/>
                <a:uFillTx/>
                <a:latin typeface="+mj-lt"/>
                <a:ea typeface="+mn-ea"/>
                <a:cs typeface="+mn-cs"/>
              </a:rPr>
              <a:t>How might a similar project benefit your region?</a:t>
            </a:r>
          </a:p>
          <a:p>
            <a:pPr marL="457200" marR="0" lvl="0" indent="-457200" algn="l" defTabSz="914400" rtl="0" eaLnBrk="1" fontAlgn="auto" latinLnBrk="0" hangingPunct="1">
              <a:lnSpc>
                <a:spcPct val="100000"/>
              </a:lnSpc>
              <a:spcBef>
                <a:spcPts val="0"/>
              </a:spcBef>
              <a:spcAft>
                <a:spcPts val="0"/>
              </a:spcAft>
              <a:buClr>
                <a:srgbClr val="006B76"/>
              </a:buClr>
              <a:buSzPct val="125000"/>
              <a:tabLst/>
              <a:defRPr/>
            </a:pPr>
            <a:r>
              <a:rPr kumimoji="0" lang="en-US" sz="3600" b="0" i="0" u="none" strike="noStrike" kern="1200" cap="none" spc="0" normalizeH="0" baseline="0" noProof="0">
                <a:ln>
                  <a:noFill/>
                </a:ln>
                <a:solidFill>
                  <a:sysClr val="windowText" lastClr="000000"/>
                </a:solidFill>
                <a:effectLst/>
                <a:uLnTx/>
                <a:uFillTx/>
                <a:latin typeface="+mj-lt"/>
                <a:ea typeface="+mn-ea"/>
                <a:cs typeface="+mn-cs"/>
              </a:rPr>
              <a:t>What </a:t>
            </a:r>
            <a:r>
              <a:rPr kumimoji="0" lang="en-US" sz="3600" b="0" i="0" u="none" strike="noStrike" kern="1200" cap="none" spc="0" normalizeH="0" baseline="0" noProof="0" dirty="0">
                <a:ln>
                  <a:noFill/>
                </a:ln>
                <a:solidFill>
                  <a:sysClr val="windowText" lastClr="000000"/>
                </a:solidFill>
                <a:effectLst/>
                <a:uLnTx/>
                <a:uFillTx/>
                <a:latin typeface="+mj-lt"/>
                <a:ea typeface="+mn-ea"/>
                <a:cs typeface="+mn-cs"/>
              </a:rPr>
              <a:t>kinds of support would you need to carry out a similar project?</a:t>
            </a:r>
          </a:p>
          <a:p>
            <a:pPr marR="0" lvl="0" algn="l" defTabSz="914400" rtl="0" eaLnBrk="1" fontAlgn="auto" latinLnBrk="0" hangingPunct="1">
              <a:lnSpc>
                <a:spcPct val="100000"/>
              </a:lnSpc>
              <a:spcBef>
                <a:spcPts val="0"/>
              </a:spcBef>
              <a:spcAft>
                <a:spcPts val="0"/>
              </a:spcAft>
              <a:buClr>
                <a:srgbClr val="FFC000"/>
              </a:buClr>
              <a:buSzPct val="125000"/>
              <a:tabLst/>
              <a:defRPr/>
            </a:pPr>
            <a:endParaRPr kumimoji="0" lang="en-US" sz="3600" b="1" i="0" u="none" strike="noStrike" kern="1200" cap="none" spc="0" normalizeH="0" baseline="0" noProof="0" dirty="0">
              <a:ln>
                <a:noFill/>
              </a:ln>
              <a:solidFill>
                <a:sysClr val="windowText" lastClr="000000"/>
              </a:solidFill>
              <a:effectLst/>
              <a:uLnTx/>
              <a:uFillTx/>
              <a:latin typeface="+mj-lt"/>
              <a:ea typeface="+mn-ea"/>
              <a:cs typeface="+mn-cs"/>
            </a:endParaRPr>
          </a:p>
          <a:p>
            <a:pPr marR="0" lvl="0" algn="l" defTabSz="914400" rtl="0" eaLnBrk="1" fontAlgn="auto" latinLnBrk="0" hangingPunct="1">
              <a:lnSpc>
                <a:spcPct val="100000"/>
              </a:lnSpc>
              <a:spcBef>
                <a:spcPts val="1000"/>
              </a:spcBef>
              <a:spcAft>
                <a:spcPts val="0"/>
              </a:spcAft>
              <a:buClrTx/>
              <a:buSzPct val="125000"/>
              <a:tabLst/>
              <a:defRPr/>
            </a:pPr>
            <a:endParaRPr kumimoji="0" lang="en-US" sz="2800" b="1" i="0" u="none" strike="noStrike" kern="1200" cap="none" spc="0" normalizeH="0" baseline="0" noProof="0" dirty="0">
              <a:ln>
                <a:noFill/>
              </a:ln>
              <a:solidFill>
                <a:sysClr val="windowText" lastClr="000000"/>
              </a:solidFill>
              <a:effectLst/>
              <a:uLnTx/>
              <a:uFillTx/>
              <a:latin typeface="+mj-lt"/>
              <a:ea typeface="+mn-ea"/>
              <a:cs typeface="+mn-cs"/>
            </a:endParaRPr>
          </a:p>
        </p:txBody>
      </p:sp>
    </p:spTree>
    <p:extLst>
      <p:ext uri="{BB962C8B-B14F-4D97-AF65-F5344CB8AC3E}">
        <p14:creationId xmlns:p14="http://schemas.microsoft.com/office/powerpoint/2010/main" val="11567974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D015-9526-4268-97F1-7CF1E03840AE}"/>
              </a:ext>
            </a:extLst>
          </p:cNvPr>
          <p:cNvSpPr>
            <a:spLocks noGrp="1"/>
          </p:cNvSpPr>
          <p:nvPr>
            <p:ph type="title"/>
          </p:nvPr>
        </p:nvSpPr>
        <p:spPr>
          <a:xfrm>
            <a:off x="0" y="2775730"/>
            <a:ext cx="12192000" cy="576739"/>
          </a:xfrm>
        </p:spPr>
        <p:txBody>
          <a:bodyPr/>
          <a:lstStyle/>
          <a:p>
            <a:pPr algn="ctr"/>
            <a:r>
              <a:rPr lang="en-US" sz="3600" dirty="0">
                <a:solidFill>
                  <a:schemeClr val="tx1">
                    <a:lumMod val="95000"/>
                  </a:schemeClr>
                </a:solidFill>
              </a:rPr>
              <a:t>Career Pathway Design</a:t>
            </a:r>
          </a:p>
        </p:txBody>
      </p:sp>
      <p:pic>
        <p:nvPicPr>
          <p:cNvPr id="4" name="Picture 3" descr="A picture containing object&#10;&#10;Description automatically generated">
            <a:extLst>
              <a:ext uri="{FF2B5EF4-FFF2-40B4-BE49-F238E27FC236}">
                <a16:creationId xmlns:a16="http://schemas.microsoft.com/office/drawing/2014/main" id="{04994EB2-DB6E-4D57-A274-D6B28A4BC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9399633-39B2-4F9B-9A4A-B49C92754B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A2B7B878-84E4-4B12-B4E8-CD0247441368}"/>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Tree>
    <p:extLst>
      <p:ext uri="{BB962C8B-B14F-4D97-AF65-F5344CB8AC3E}">
        <p14:creationId xmlns:p14="http://schemas.microsoft.com/office/powerpoint/2010/main" val="238062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D015-9526-4268-97F1-7CF1E03840AE}"/>
              </a:ext>
            </a:extLst>
          </p:cNvPr>
          <p:cNvSpPr>
            <a:spLocks noGrp="1"/>
          </p:cNvSpPr>
          <p:nvPr>
            <p:ph type="title"/>
          </p:nvPr>
        </p:nvSpPr>
        <p:spPr>
          <a:xfrm>
            <a:off x="226171" y="746724"/>
            <a:ext cx="10423579" cy="576739"/>
          </a:xfrm>
        </p:spPr>
        <p:txBody>
          <a:bodyPr/>
          <a:lstStyle/>
          <a:p>
            <a:r>
              <a:rPr lang="en-US" sz="3600" dirty="0">
                <a:solidFill>
                  <a:schemeClr val="tx1">
                    <a:lumMod val="95000"/>
                  </a:schemeClr>
                </a:solidFill>
              </a:rPr>
              <a:t>Some of Our Lines of Work</a:t>
            </a:r>
          </a:p>
        </p:txBody>
      </p:sp>
      <p:sp>
        <p:nvSpPr>
          <p:cNvPr id="3" name="Content Placeholder 2">
            <a:extLst>
              <a:ext uri="{FF2B5EF4-FFF2-40B4-BE49-F238E27FC236}">
                <a16:creationId xmlns:a16="http://schemas.microsoft.com/office/drawing/2014/main" id="{2D93A3A0-709C-4BF2-A610-BDA8C20A421E}"/>
              </a:ext>
            </a:extLst>
          </p:cNvPr>
          <p:cNvSpPr>
            <a:spLocks noGrp="1"/>
          </p:cNvSpPr>
          <p:nvPr>
            <p:ph idx="1"/>
          </p:nvPr>
        </p:nvSpPr>
        <p:spPr>
          <a:xfrm>
            <a:off x="775392" y="1548066"/>
            <a:ext cx="10316678" cy="3613942"/>
          </a:xfrm>
        </p:spPr>
        <p:txBody>
          <a:bodyPr>
            <a:noAutofit/>
          </a:bodyPr>
          <a:lstStyle/>
          <a:p>
            <a:pPr>
              <a:spcBef>
                <a:spcPts val="1200"/>
              </a:spcBef>
              <a:buClr>
                <a:srgbClr val="C00000"/>
              </a:buClr>
              <a:buSzPct val="125000"/>
              <a:buFont typeface="Arial" panose="020B0604020202020204" pitchFamily="34" charset="0"/>
              <a:buChar char="•"/>
            </a:pPr>
            <a:r>
              <a:rPr lang="en-US" sz="2400" b="1" dirty="0"/>
              <a:t>Data tools and analysis </a:t>
            </a:r>
            <a:r>
              <a:rPr lang="en-US" sz="2400" dirty="0"/>
              <a:t>for adult education, K14 pathways, higher education, and workforce development</a:t>
            </a:r>
          </a:p>
          <a:p>
            <a:pPr>
              <a:spcBef>
                <a:spcPts val="1200"/>
              </a:spcBef>
              <a:buClr>
                <a:srgbClr val="C00000"/>
              </a:buClr>
              <a:buSzPct val="125000"/>
              <a:buFont typeface="Arial" panose="020B0604020202020204" pitchFamily="34" charset="0"/>
              <a:buChar char="•"/>
            </a:pPr>
            <a:r>
              <a:rPr lang="en-US" sz="2400" b="1" dirty="0"/>
              <a:t>Pathway development &amp; planning </a:t>
            </a:r>
            <a:r>
              <a:rPr lang="en-US" sz="2400" dirty="0"/>
              <a:t>to connect K12, higher ed, adult ed, &amp; workforce programs into regional systems</a:t>
            </a:r>
          </a:p>
          <a:p>
            <a:pPr>
              <a:spcBef>
                <a:spcPts val="1200"/>
              </a:spcBef>
              <a:buClr>
                <a:srgbClr val="C00000"/>
              </a:buClr>
              <a:buSzPct val="125000"/>
              <a:buFont typeface="Arial" panose="020B0604020202020204" pitchFamily="34" charset="0"/>
              <a:buChar char="•"/>
            </a:pPr>
            <a:r>
              <a:rPr lang="en-US" sz="2400" dirty="0"/>
              <a:t>Assisting colleges on implementation of </a:t>
            </a:r>
            <a:r>
              <a:rPr lang="en-US" sz="2400" b="1" dirty="0"/>
              <a:t>Guided Pathways and systems that increase student equity </a:t>
            </a:r>
            <a:r>
              <a:rPr lang="en-US" sz="2400" dirty="0"/>
              <a:t>and outcomes</a:t>
            </a:r>
          </a:p>
          <a:p>
            <a:pPr>
              <a:spcBef>
                <a:spcPts val="1200"/>
              </a:spcBef>
              <a:buClr>
                <a:srgbClr val="C00000"/>
              </a:buClr>
              <a:buSzPct val="125000"/>
              <a:buFont typeface="Arial" panose="020B0604020202020204" pitchFamily="34" charset="0"/>
              <a:buChar char="•"/>
            </a:pPr>
            <a:r>
              <a:rPr lang="en-US" sz="2400" b="1" dirty="0"/>
              <a:t>Labor market and economic analysis </a:t>
            </a:r>
            <a:r>
              <a:rPr lang="en-US" sz="2400" dirty="0"/>
              <a:t>to support local and regional program and pathway systems</a:t>
            </a:r>
          </a:p>
          <a:p>
            <a:pPr>
              <a:spcBef>
                <a:spcPts val="1200"/>
              </a:spcBef>
              <a:buClr>
                <a:srgbClr val="C00000"/>
              </a:buClr>
              <a:buSzPct val="125000"/>
              <a:buFont typeface="Arial" panose="020B0604020202020204" pitchFamily="34" charset="0"/>
              <a:buChar char="•"/>
            </a:pPr>
            <a:r>
              <a:rPr lang="en-US" sz="2400" b="1" dirty="0"/>
              <a:t>Professional Development </a:t>
            </a:r>
            <a:r>
              <a:rPr lang="en-US" sz="2400" dirty="0"/>
              <a:t>on the use of data to increase educational success and economic mobility</a:t>
            </a:r>
          </a:p>
        </p:txBody>
      </p:sp>
      <p:pic>
        <p:nvPicPr>
          <p:cNvPr id="4" name="Picture 3" descr="A picture containing object&#10;&#10;Description automatically generated">
            <a:extLst>
              <a:ext uri="{FF2B5EF4-FFF2-40B4-BE49-F238E27FC236}">
                <a16:creationId xmlns:a16="http://schemas.microsoft.com/office/drawing/2014/main" id="{04994EB2-DB6E-4D57-A274-D6B28A4BC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9399633-39B2-4F9B-9A4A-B49C92754B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A2B7B878-84E4-4B12-B4E8-CD0247441368}"/>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Tree>
    <p:extLst>
      <p:ext uri="{BB962C8B-B14F-4D97-AF65-F5344CB8AC3E}">
        <p14:creationId xmlns:p14="http://schemas.microsoft.com/office/powerpoint/2010/main" val="339114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3" name="Rectangle 32">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7" name="Freeform: Shape 3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Rectangle 3">
            <a:extLst>
              <a:ext uri="{FF2B5EF4-FFF2-40B4-BE49-F238E27FC236}">
                <a16:creationId xmlns:a16="http://schemas.microsoft.com/office/drawing/2014/main" id="{7224E526-1C38-47D9-98FB-2346C3D58902}"/>
              </a:ext>
            </a:extLst>
          </p:cNvPr>
          <p:cNvSpPr/>
          <p:nvPr/>
        </p:nvSpPr>
        <p:spPr>
          <a:xfrm>
            <a:off x="9848745" y="130184"/>
            <a:ext cx="1845157" cy="413078"/>
          </a:xfrm>
          <a:prstGeom prst="rect">
            <a:avLst/>
          </a:prstGeom>
          <a:solidFill>
            <a:schemeClr val="tx1">
              <a:lumMod val="75000"/>
              <a:lumOff val="25000"/>
              <a:alpha val="2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 name="Picture 9" descr="A picture containing object&#10;&#10;Description automatically generated">
            <a:extLst>
              <a:ext uri="{FF2B5EF4-FFF2-40B4-BE49-F238E27FC236}">
                <a16:creationId xmlns:a16="http://schemas.microsoft.com/office/drawing/2014/main" id="{8638C3E0-0DA1-447B-BC07-432D66C4B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129" y="150876"/>
            <a:ext cx="1619971" cy="420624"/>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3CA7DBFA-282C-40B9-B5E1-02768BCC90B1}"/>
              </a:ext>
            </a:extLst>
          </p:cNvPr>
          <p:cNvPicPr>
            <a:picLocks noChangeAspect="1"/>
          </p:cNvPicPr>
          <p:nvPr/>
        </p:nvPicPr>
        <p:blipFill rotWithShape="1">
          <a:blip r:embed="rId3"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16" name="Rectangle 15">
            <a:extLst>
              <a:ext uri="{FF2B5EF4-FFF2-40B4-BE49-F238E27FC236}">
                <a16:creationId xmlns:a16="http://schemas.microsoft.com/office/drawing/2014/main" id="{AC70D5BA-CE37-4CBA-A8C9-AEFF66F10E89}"/>
              </a:ext>
            </a:extLst>
          </p:cNvPr>
          <p:cNvSpPr/>
          <p:nvPr/>
        </p:nvSpPr>
        <p:spPr>
          <a:xfrm>
            <a:off x="373222" y="158422"/>
            <a:ext cx="1845157" cy="413078"/>
          </a:xfrm>
          <a:prstGeom prst="rect">
            <a:avLst/>
          </a:prstGeom>
          <a:solidFill>
            <a:schemeClr val="tx1">
              <a:lumMod val="75000"/>
              <a:lumOff val="25000"/>
              <a:alpha val="3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descr="A picture containing drawing&#10;&#10;Description automatically generated">
            <a:extLst>
              <a:ext uri="{FF2B5EF4-FFF2-40B4-BE49-F238E27FC236}">
                <a16:creationId xmlns:a16="http://schemas.microsoft.com/office/drawing/2014/main" id="{09171D06-B910-4038-8182-FB61B765FE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498098" y="222048"/>
            <a:ext cx="1667451" cy="293413"/>
          </a:xfrm>
          <a:prstGeom prst="rect">
            <a:avLst/>
          </a:prstGeom>
        </p:spPr>
      </p:pic>
      <p:pic>
        <p:nvPicPr>
          <p:cNvPr id="21" name="Google Shape;846;p106">
            <a:extLst>
              <a:ext uri="{FF2B5EF4-FFF2-40B4-BE49-F238E27FC236}">
                <a16:creationId xmlns:a16="http://schemas.microsoft.com/office/drawing/2014/main" id="{A6D25295-0386-4489-9FD4-BB70BE920109}"/>
              </a:ext>
            </a:extLst>
          </p:cNvPr>
          <p:cNvPicPr preferRelativeResize="0">
            <a:picLocks noChangeAspect="1"/>
          </p:cNvPicPr>
          <p:nvPr/>
        </p:nvPicPr>
        <p:blipFill rotWithShape="1">
          <a:blip r:embed="rId5">
            <a:alphaModFix amt="93000"/>
          </a:blip>
          <a:srcRect l="2778" t="3807" r="2778" b="3555"/>
          <a:stretch/>
        </p:blipFill>
        <p:spPr>
          <a:xfrm>
            <a:off x="130704" y="1277615"/>
            <a:ext cx="6939680" cy="4966633"/>
          </a:xfrm>
          <a:prstGeom prst="rect">
            <a:avLst/>
          </a:prstGeom>
          <a:noFill/>
          <a:ln>
            <a:noFill/>
          </a:ln>
          <a:effectLst>
            <a:softEdge rad="63500"/>
          </a:effectLst>
        </p:spPr>
      </p:pic>
      <p:sp>
        <p:nvSpPr>
          <p:cNvPr id="23" name="TextBox 22">
            <a:extLst>
              <a:ext uri="{FF2B5EF4-FFF2-40B4-BE49-F238E27FC236}">
                <a16:creationId xmlns:a16="http://schemas.microsoft.com/office/drawing/2014/main" id="{1B82F4FA-6C7D-4E7C-AF73-6CA2C68DF410}"/>
              </a:ext>
            </a:extLst>
          </p:cNvPr>
          <p:cNvSpPr txBox="1"/>
          <p:nvPr/>
        </p:nvSpPr>
        <p:spPr>
          <a:xfrm>
            <a:off x="7448202" y="1143000"/>
            <a:ext cx="4458897" cy="519501"/>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95000"/>
                  </a:prstClr>
                </a:solidFill>
                <a:effectLst/>
                <a:uLnTx/>
                <a:uFillTx/>
                <a:latin typeface="Century Gothic" panose="020B0502020202020204" pitchFamily="34" charset="0"/>
                <a:ea typeface="Calibri" panose="020F0502020204030204" pitchFamily="34" charset="0"/>
                <a:cs typeface="Arial" panose="020B0604020202020204" pitchFamily="34" charset="0"/>
              </a:rPr>
              <a:t>Career Pathway System</a:t>
            </a:r>
            <a:r>
              <a:rPr kumimoji="0" lang="en-US"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Calibri" panose="020F050202020403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98F88A97-F12E-41F9-9A6F-D06DA86AF53D}"/>
              </a:ext>
            </a:extLst>
          </p:cNvPr>
          <p:cNvSpPr txBox="1"/>
          <p:nvPr/>
        </p:nvSpPr>
        <p:spPr>
          <a:xfrm>
            <a:off x="7848102" y="1918743"/>
            <a:ext cx="3991793" cy="3981796"/>
          </a:xfrm>
          <a:prstGeom prst="rect">
            <a:avLst/>
          </a:prstGeom>
          <a:noFill/>
        </p:spPr>
        <p:txBody>
          <a:bodyPr wrap="square">
            <a:spAutoFit/>
          </a:bodyPr>
          <a:lstStyle/>
          <a:p>
            <a:pPr marL="285750" marR="0" lvl="0" indent="-285750" algn="l" defTabSz="457200" rtl="0" eaLnBrk="1" fontAlgn="auto" latinLnBrk="0" hangingPunct="1">
              <a:lnSpc>
                <a:spcPct val="107000"/>
              </a:lnSpc>
              <a:spcBef>
                <a:spcPts val="900"/>
              </a:spcBef>
              <a:spcAft>
                <a:spcPts val="0"/>
              </a:spcAft>
              <a:buClr>
                <a:srgbClr val="54849A">
                  <a:lumMod val="60000"/>
                  <a:lumOff val="40000"/>
                </a:srgbClr>
              </a:buClr>
              <a:buSzPct val="130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Multiple entry and exit points for entry, middle skill, and higher skilled workers</a:t>
            </a:r>
          </a:p>
          <a:p>
            <a:pPr marL="285750" marR="0" lvl="0" indent="-285750" algn="l" defTabSz="457200" rtl="0" eaLnBrk="1" fontAlgn="auto" latinLnBrk="0" hangingPunct="1">
              <a:lnSpc>
                <a:spcPct val="107000"/>
              </a:lnSpc>
              <a:spcBef>
                <a:spcPts val="900"/>
              </a:spcBef>
              <a:spcAft>
                <a:spcPts val="0"/>
              </a:spcAft>
              <a:buClr>
                <a:srgbClr val="54849A">
                  <a:lumMod val="60000"/>
                  <a:lumOff val="40000"/>
                </a:srgbClr>
              </a:buClr>
              <a:buSzPct val="130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Aligned to both immediate employment and ongoing education and training</a:t>
            </a:r>
          </a:p>
          <a:p>
            <a:pPr marL="285750" marR="0" lvl="0" indent="-285750" algn="l" defTabSz="457200" rtl="0" eaLnBrk="1" fontAlgn="auto" latinLnBrk="0" hangingPunct="1">
              <a:lnSpc>
                <a:spcPct val="107000"/>
              </a:lnSpc>
              <a:spcBef>
                <a:spcPts val="900"/>
              </a:spcBef>
              <a:spcAft>
                <a:spcPts val="0"/>
              </a:spcAft>
              <a:buClr>
                <a:srgbClr val="54849A">
                  <a:lumMod val="60000"/>
                  <a:lumOff val="40000"/>
                </a:srgbClr>
              </a:buClr>
              <a:buSzPct val="130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Well developed transition strategies to help learners get from one level or system to the next</a:t>
            </a:r>
          </a:p>
          <a:p>
            <a:pPr marL="285750" marR="0" lvl="0" indent="-285750" algn="l" defTabSz="457200" rtl="0" eaLnBrk="1" fontAlgn="auto" latinLnBrk="0" hangingPunct="1">
              <a:lnSpc>
                <a:spcPct val="107000"/>
              </a:lnSpc>
              <a:spcBef>
                <a:spcPts val="900"/>
              </a:spcBef>
              <a:spcAft>
                <a:spcPts val="0"/>
              </a:spcAft>
              <a:buClr>
                <a:srgbClr val="54849A">
                  <a:lumMod val="60000"/>
                  <a:lumOff val="40000"/>
                </a:srgbClr>
              </a:buClr>
              <a:buSzPct val="130000"/>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9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Strengthens student capacity for lifelong learning &amp; setting future goals</a:t>
            </a:r>
          </a:p>
        </p:txBody>
      </p:sp>
    </p:spTree>
    <p:extLst>
      <p:ext uri="{BB962C8B-B14F-4D97-AF65-F5344CB8AC3E}">
        <p14:creationId xmlns:p14="http://schemas.microsoft.com/office/powerpoint/2010/main" val="41783905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FD9D015-9526-4268-97F1-7CF1E03840AE}"/>
              </a:ext>
            </a:extLst>
          </p:cNvPr>
          <p:cNvSpPr>
            <a:spLocks noGrp="1"/>
          </p:cNvSpPr>
          <p:nvPr>
            <p:ph type="title"/>
          </p:nvPr>
        </p:nvSpPr>
        <p:spPr>
          <a:xfrm>
            <a:off x="97386" y="597221"/>
            <a:ext cx="4152654" cy="1438939"/>
          </a:xfrm>
        </p:spPr>
        <p:txBody>
          <a:bodyPr anchor="ctr">
            <a:normAutofit/>
          </a:bodyPr>
          <a:lstStyle/>
          <a:p>
            <a:r>
              <a:rPr lang="en-US" sz="2400" dirty="0">
                <a:solidFill>
                  <a:srgbClr val="F2F2F2"/>
                </a:solidFill>
              </a:rPr>
              <a:t>Building Pathway Systems: From Many to Many</a:t>
            </a:r>
          </a:p>
        </p:txBody>
      </p:sp>
      <p:sp>
        <p:nvSpPr>
          <p:cNvPr id="20" name="Freeform: Shape 19">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 name="Picture 11" descr="A picture containing flower, drawing&#10;&#10;Description automatically generated">
            <a:extLst>
              <a:ext uri="{FF2B5EF4-FFF2-40B4-BE49-F238E27FC236}">
                <a16:creationId xmlns:a16="http://schemas.microsoft.com/office/drawing/2014/main" id="{44A0BC1C-E056-4E10-8916-68A364653FD3}"/>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11" name="Rectangle 10">
            <a:extLst>
              <a:ext uri="{FF2B5EF4-FFF2-40B4-BE49-F238E27FC236}">
                <a16:creationId xmlns:a16="http://schemas.microsoft.com/office/drawing/2014/main" id="{F4738728-9C66-4325-9E0A-560F09B709C9}"/>
              </a:ext>
            </a:extLst>
          </p:cNvPr>
          <p:cNvSpPr/>
          <p:nvPr/>
        </p:nvSpPr>
        <p:spPr>
          <a:xfrm>
            <a:off x="9884918" y="71619"/>
            <a:ext cx="1791586" cy="311004"/>
          </a:xfrm>
          <a:prstGeom prst="rect">
            <a:avLst/>
          </a:prstGeom>
          <a:solidFill>
            <a:schemeClr val="tx1">
              <a:lumMod val="50000"/>
              <a:lumOff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13" name="Picture 12" descr="A picture containing drawing&#10;&#10;Description automatically generated">
            <a:extLst>
              <a:ext uri="{FF2B5EF4-FFF2-40B4-BE49-F238E27FC236}">
                <a16:creationId xmlns:a16="http://schemas.microsoft.com/office/drawing/2014/main" id="{B1D8CFD9-0BB8-44C2-87B4-A647F29984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926376" y="82401"/>
            <a:ext cx="1708671" cy="300667"/>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2EEA410-FBC5-4A74-90C4-078F2B08C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
        <p:nvSpPr>
          <p:cNvPr id="15" name="Content Placeholder 2">
            <a:extLst>
              <a:ext uri="{FF2B5EF4-FFF2-40B4-BE49-F238E27FC236}">
                <a16:creationId xmlns:a16="http://schemas.microsoft.com/office/drawing/2014/main" id="{C98BBDE2-47C8-4024-8770-8B3B68AE1AD8}"/>
              </a:ext>
            </a:extLst>
          </p:cNvPr>
          <p:cNvSpPr>
            <a:spLocks noGrp="1"/>
          </p:cNvSpPr>
          <p:nvPr>
            <p:ph idx="1"/>
          </p:nvPr>
        </p:nvSpPr>
        <p:spPr>
          <a:xfrm>
            <a:off x="433412" y="1884231"/>
            <a:ext cx="3660506" cy="3484603"/>
          </a:xfrm>
        </p:spPr>
        <p:txBody>
          <a:bodyPr>
            <a:normAutofit/>
          </a:bodyPr>
          <a:lstStyle/>
          <a:p>
            <a:pPr marL="342900" indent="-342900" defTabSz="914400">
              <a:lnSpc>
                <a:spcPct val="90000"/>
              </a:lnSpc>
              <a:spcAft>
                <a:spcPts val="600"/>
              </a:spcAft>
              <a:buClr>
                <a:srgbClr val="0070C0"/>
              </a:buClr>
              <a:buSzPct val="120000"/>
              <a:buFont typeface="Arial" panose="020B0604020202020204" pitchFamily="34" charset="0"/>
              <a:buChar char="•"/>
            </a:pPr>
            <a:r>
              <a:rPr lang="en-US" sz="2400" dirty="0">
                <a:solidFill>
                  <a:schemeClr val="bg1">
                    <a:lumMod val="95000"/>
                  </a:schemeClr>
                </a:solidFill>
                <a:latin typeface="Corbel" panose="020B0503020204020204" pitchFamily="34" charset="0"/>
              </a:rPr>
              <a:t>Multiple routes and destinations</a:t>
            </a:r>
          </a:p>
          <a:p>
            <a:pPr marL="342900" indent="-342900" defTabSz="914400">
              <a:lnSpc>
                <a:spcPct val="90000"/>
              </a:lnSpc>
              <a:spcBef>
                <a:spcPts val="600"/>
              </a:spcBef>
              <a:buClr>
                <a:srgbClr val="0070C0"/>
              </a:buClr>
              <a:buSzPct val="120000"/>
              <a:buFont typeface="Arial" panose="020B0604020202020204" pitchFamily="34" charset="0"/>
              <a:buChar char="•"/>
            </a:pPr>
            <a:r>
              <a:rPr lang="en-US" sz="2400" dirty="0">
                <a:solidFill>
                  <a:schemeClr val="bg1">
                    <a:lumMod val="95000"/>
                  </a:schemeClr>
                </a:solidFill>
                <a:latin typeface="Corbel" panose="020B0503020204020204" pitchFamily="34" charset="0"/>
              </a:rPr>
              <a:t>Connections based on transferable skills</a:t>
            </a:r>
          </a:p>
          <a:p>
            <a:pPr marL="342900" indent="-342900" defTabSz="914400">
              <a:lnSpc>
                <a:spcPct val="90000"/>
              </a:lnSpc>
              <a:spcBef>
                <a:spcPts val="600"/>
              </a:spcBef>
              <a:buClr>
                <a:srgbClr val="0070C0"/>
              </a:buClr>
              <a:buSzPct val="120000"/>
              <a:buFont typeface="Arial" panose="020B0604020202020204" pitchFamily="34" charset="0"/>
              <a:buChar char="•"/>
            </a:pPr>
            <a:r>
              <a:rPr lang="en-US" sz="2400" dirty="0">
                <a:solidFill>
                  <a:schemeClr val="bg1">
                    <a:lumMod val="95000"/>
                  </a:schemeClr>
                </a:solidFill>
                <a:latin typeface="Corbel" panose="020B0503020204020204" pitchFamily="34" charset="0"/>
              </a:rPr>
              <a:t>Clear options for students at each stage</a:t>
            </a:r>
          </a:p>
          <a:p>
            <a:pPr marL="342900" indent="-342900" defTabSz="914400">
              <a:lnSpc>
                <a:spcPct val="90000"/>
              </a:lnSpc>
              <a:spcBef>
                <a:spcPts val="600"/>
              </a:spcBef>
              <a:buClr>
                <a:srgbClr val="0070C0"/>
              </a:buClr>
              <a:buSzPct val="120000"/>
              <a:buFont typeface="Arial" panose="020B0604020202020204" pitchFamily="34" charset="0"/>
              <a:buChar char="•"/>
            </a:pPr>
            <a:r>
              <a:rPr lang="en-US" sz="2400" dirty="0">
                <a:solidFill>
                  <a:schemeClr val="bg1">
                    <a:lumMod val="95000"/>
                  </a:schemeClr>
                </a:solidFill>
                <a:latin typeface="Corbel" panose="020B0503020204020204" pitchFamily="34" charset="0"/>
              </a:rPr>
              <a:t>Doesn’t have to be within the same industry or occupational cluster</a:t>
            </a:r>
          </a:p>
        </p:txBody>
      </p:sp>
      <p:sp>
        <p:nvSpPr>
          <p:cNvPr id="16" name="TextBox 15">
            <a:extLst>
              <a:ext uri="{FF2B5EF4-FFF2-40B4-BE49-F238E27FC236}">
                <a16:creationId xmlns:a16="http://schemas.microsoft.com/office/drawing/2014/main" id="{964E4048-CDE6-4181-9687-E453D1A91C22}"/>
              </a:ext>
            </a:extLst>
          </p:cNvPr>
          <p:cNvSpPr txBox="1"/>
          <p:nvPr/>
        </p:nvSpPr>
        <p:spPr>
          <a:xfrm>
            <a:off x="4736439" y="6486218"/>
            <a:ext cx="4612355" cy="341632"/>
          </a:xfrm>
          <a:prstGeom prst="rect">
            <a:avLst/>
          </a:prstGeom>
          <a:noFill/>
        </p:spPr>
        <p:txBody>
          <a:bodyPr wrap="square">
            <a:spAutoFit/>
          </a:bodyPr>
          <a:lstStyle/>
          <a:p>
            <a:pPr defTabSz="914400">
              <a:lnSpc>
                <a:spcPct val="90000"/>
              </a:lnSpc>
              <a:spcAft>
                <a:spcPts val="600"/>
              </a:spcAft>
            </a:pPr>
            <a:r>
              <a:rPr lang="en-US" i="1" dirty="0">
                <a:solidFill>
                  <a:prstClr val="black"/>
                </a:solidFill>
                <a:latin typeface="Corbel" panose="020B0503020204020204" pitchFamily="34" charset="0"/>
              </a:rPr>
              <a:t>From: Yavapai College Adult Education </a:t>
            </a:r>
          </a:p>
        </p:txBody>
      </p:sp>
      <p:pic>
        <p:nvPicPr>
          <p:cNvPr id="19" name="Picture 18">
            <a:extLst>
              <a:ext uri="{FF2B5EF4-FFF2-40B4-BE49-F238E27FC236}">
                <a16:creationId xmlns:a16="http://schemas.microsoft.com/office/drawing/2014/main" id="{4D2B2418-8E9C-4885-928A-16F4A0A832E7}"/>
              </a:ext>
            </a:extLst>
          </p:cNvPr>
          <p:cNvPicPr>
            <a:picLocks noChangeAspect="1"/>
          </p:cNvPicPr>
          <p:nvPr/>
        </p:nvPicPr>
        <p:blipFill rotWithShape="1">
          <a:blip r:embed="rId5"/>
          <a:srcRect t="1" r="4185" b="4410"/>
          <a:stretch/>
        </p:blipFill>
        <p:spPr>
          <a:xfrm>
            <a:off x="4820306" y="137548"/>
            <a:ext cx="4848528" cy="630245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211625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7">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8" name="Rectangle 51">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9" name="Freeform: Shape 53">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2" name="Picture 1" descr="A picture containing drawing&#10;&#10;Description automatically generated">
            <a:extLst>
              <a:ext uri="{FF2B5EF4-FFF2-40B4-BE49-F238E27FC236}">
                <a16:creationId xmlns:a16="http://schemas.microsoft.com/office/drawing/2014/main" id="{4AB07859-0422-49E4-B381-69CB44BD67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966959" y="134499"/>
            <a:ext cx="1708671" cy="300667"/>
          </a:xfrm>
          <a:prstGeom prst="rect">
            <a:avLst/>
          </a:prstGeom>
        </p:spPr>
      </p:pic>
      <p:pic>
        <p:nvPicPr>
          <p:cNvPr id="3" name="Picture 2" descr="A picture containing object&#10;&#10;Description automatically generated">
            <a:extLst>
              <a:ext uri="{FF2B5EF4-FFF2-40B4-BE49-F238E27FC236}">
                <a16:creationId xmlns:a16="http://schemas.microsoft.com/office/drawing/2014/main" id="{4DC8BF3E-21FE-4B99-B0D9-CA2D1E903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45268"/>
            <a:ext cx="1379339" cy="358144"/>
          </a:xfrm>
          <a:prstGeom prst="rect">
            <a:avLst/>
          </a:prstGeom>
        </p:spPr>
      </p:pic>
      <p:pic>
        <p:nvPicPr>
          <p:cNvPr id="4" name="Picture 3" descr="A picture containing flower, drawing&#10;&#10;Description automatically generated">
            <a:extLst>
              <a:ext uri="{FF2B5EF4-FFF2-40B4-BE49-F238E27FC236}">
                <a16:creationId xmlns:a16="http://schemas.microsoft.com/office/drawing/2014/main" id="{EFE4AEBF-838F-4EEC-AB79-1E885D86DD09}"/>
              </a:ext>
            </a:extLst>
          </p:cNvPr>
          <p:cNvPicPr>
            <a:picLocks noChangeAspect="1"/>
          </p:cNvPicPr>
          <p:nvPr/>
        </p:nvPicPr>
        <p:blipFill rotWithShape="1">
          <a:blip r:embed="rId4"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12" name="Title 1">
            <a:extLst>
              <a:ext uri="{FF2B5EF4-FFF2-40B4-BE49-F238E27FC236}">
                <a16:creationId xmlns:a16="http://schemas.microsoft.com/office/drawing/2014/main" id="{9532FBB2-81A5-4E79-BC8E-777DB3050B95}"/>
              </a:ext>
            </a:extLst>
          </p:cNvPr>
          <p:cNvSpPr txBox="1">
            <a:spLocks/>
          </p:cNvSpPr>
          <p:nvPr/>
        </p:nvSpPr>
        <p:spPr>
          <a:xfrm>
            <a:off x="418945" y="383470"/>
            <a:ext cx="6431139"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rgbClr val="F2F2F2"/>
                </a:solidFill>
              </a:rPr>
              <a:t>Building Pathway Systems: </a:t>
            </a:r>
          </a:p>
          <a:p>
            <a:r>
              <a:rPr lang="en-US" sz="3200" dirty="0">
                <a:solidFill>
                  <a:srgbClr val="F2F2F2"/>
                </a:solidFill>
              </a:rPr>
              <a:t>From Many to Many</a:t>
            </a:r>
          </a:p>
        </p:txBody>
      </p:sp>
      <p:pic>
        <p:nvPicPr>
          <p:cNvPr id="15" name="Picture 14">
            <a:extLst>
              <a:ext uri="{FF2B5EF4-FFF2-40B4-BE49-F238E27FC236}">
                <a16:creationId xmlns:a16="http://schemas.microsoft.com/office/drawing/2014/main" id="{494D30BB-5A5F-4C35-B3C7-488449B92EA5}"/>
              </a:ext>
            </a:extLst>
          </p:cNvPr>
          <p:cNvPicPr>
            <a:picLocks noChangeAspect="1"/>
          </p:cNvPicPr>
          <p:nvPr/>
        </p:nvPicPr>
        <p:blipFill rotWithShape="1">
          <a:blip r:embed="rId5"/>
          <a:srcRect t="14117" r="4185" b="47647"/>
          <a:stretch/>
        </p:blipFill>
        <p:spPr>
          <a:xfrm>
            <a:off x="1355178" y="1667127"/>
            <a:ext cx="9425534" cy="490084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4947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04994EB2-DB6E-4D57-A274-D6B28A4BC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9399633-39B2-4F9B-9A4A-B49C92754B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A2B7B878-84E4-4B12-B4E8-CD0247441368}"/>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pic>
        <p:nvPicPr>
          <p:cNvPr id="9" name="Picture 8">
            <a:extLst>
              <a:ext uri="{FF2B5EF4-FFF2-40B4-BE49-F238E27FC236}">
                <a16:creationId xmlns:a16="http://schemas.microsoft.com/office/drawing/2014/main" id="{710E7435-3341-4CFB-8BA6-03EDC0DA2DB7}"/>
              </a:ext>
            </a:extLst>
          </p:cNvPr>
          <p:cNvPicPr>
            <a:picLocks noChangeAspect="1"/>
          </p:cNvPicPr>
          <p:nvPr/>
        </p:nvPicPr>
        <p:blipFill>
          <a:blip r:embed="rId5"/>
          <a:stretch>
            <a:fillRect/>
          </a:stretch>
        </p:blipFill>
        <p:spPr>
          <a:xfrm>
            <a:off x="4250040" y="2486524"/>
            <a:ext cx="6815693" cy="4146932"/>
          </a:xfrm>
          <a:prstGeom prst="rect">
            <a:avLst/>
          </a:prstGeom>
        </p:spPr>
      </p:pic>
      <p:pic>
        <p:nvPicPr>
          <p:cNvPr id="20" name="Picture 19">
            <a:extLst>
              <a:ext uri="{FF2B5EF4-FFF2-40B4-BE49-F238E27FC236}">
                <a16:creationId xmlns:a16="http://schemas.microsoft.com/office/drawing/2014/main" id="{DDCA6BF3-F6A9-42E8-B252-2E628199C1B1}"/>
              </a:ext>
            </a:extLst>
          </p:cNvPr>
          <p:cNvPicPr>
            <a:picLocks noChangeAspect="1"/>
          </p:cNvPicPr>
          <p:nvPr/>
        </p:nvPicPr>
        <p:blipFill>
          <a:blip r:embed="rId6"/>
          <a:stretch>
            <a:fillRect/>
          </a:stretch>
        </p:blipFill>
        <p:spPr>
          <a:xfrm>
            <a:off x="4250040" y="839182"/>
            <a:ext cx="5222742" cy="1171702"/>
          </a:xfrm>
          <a:prstGeom prst="rect">
            <a:avLst/>
          </a:prstGeom>
        </p:spPr>
      </p:pic>
      <p:sp>
        <p:nvSpPr>
          <p:cNvPr id="21" name="Title 1">
            <a:extLst>
              <a:ext uri="{FF2B5EF4-FFF2-40B4-BE49-F238E27FC236}">
                <a16:creationId xmlns:a16="http://schemas.microsoft.com/office/drawing/2014/main" id="{10D0F063-F451-4AF5-B144-A41C1175FA02}"/>
              </a:ext>
            </a:extLst>
          </p:cNvPr>
          <p:cNvSpPr>
            <a:spLocks noGrp="1"/>
          </p:cNvSpPr>
          <p:nvPr>
            <p:ph type="title"/>
          </p:nvPr>
        </p:nvSpPr>
        <p:spPr>
          <a:xfrm>
            <a:off x="97386" y="597221"/>
            <a:ext cx="3560214" cy="968017"/>
          </a:xfrm>
        </p:spPr>
        <p:txBody>
          <a:bodyPr anchor="ctr">
            <a:normAutofit/>
          </a:bodyPr>
          <a:lstStyle/>
          <a:p>
            <a:r>
              <a:rPr lang="en-US" sz="2400" dirty="0">
                <a:solidFill>
                  <a:srgbClr val="F2F2F2"/>
                </a:solidFill>
              </a:rPr>
              <a:t>Pathway Lattices can be Simple or Complex</a:t>
            </a:r>
          </a:p>
        </p:txBody>
      </p:sp>
      <p:sp>
        <p:nvSpPr>
          <p:cNvPr id="22" name="Title 1">
            <a:extLst>
              <a:ext uri="{FF2B5EF4-FFF2-40B4-BE49-F238E27FC236}">
                <a16:creationId xmlns:a16="http://schemas.microsoft.com/office/drawing/2014/main" id="{CC260463-4B0A-4BB4-973E-20034F55237F}"/>
              </a:ext>
            </a:extLst>
          </p:cNvPr>
          <p:cNvSpPr txBox="1">
            <a:spLocks/>
          </p:cNvSpPr>
          <p:nvPr/>
        </p:nvSpPr>
        <p:spPr>
          <a:xfrm>
            <a:off x="4170948" y="359401"/>
            <a:ext cx="5301833" cy="48392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rgbClr val="F2F2F2"/>
                </a:solidFill>
              </a:rPr>
              <a:t>Public/Protective Services &amp; Health Care</a:t>
            </a:r>
          </a:p>
        </p:txBody>
      </p:sp>
      <p:sp>
        <p:nvSpPr>
          <p:cNvPr id="24" name="Title 1">
            <a:extLst>
              <a:ext uri="{FF2B5EF4-FFF2-40B4-BE49-F238E27FC236}">
                <a16:creationId xmlns:a16="http://schemas.microsoft.com/office/drawing/2014/main" id="{7BC6C66C-C255-4420-85FA-04CCB2C513D5}"/>
              </a:ext>
            </a:extLst>
          </p:cNvPr>
          <p:cNvSpPr txBox="1">
            <a:spLocks/>
          </p:cNvSpPr>
          <p:nvPr/>
        </p:nvSpPr>
        <p:spPr>
          <a:xfrm>
            <a:off x="4170947" y="2006743"/>
            <a:ext cx="5301833" cy="48392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rgbClr val="F2F2F2"/>
                </a:solidFill>
              </a:rPr>
              <a:t>Transportation, Distribution &amp; Logistics</a:t>
            </a:r>
          </a:p>
        </p:txBody>
      </p:sp>
    </p:spTree>
    <p:extLst>
      <p:ext uri="{BB962C8B-B14F-4D97-AF65-F5344CB8AC3E}">
        <p14:creationId xmlns:p14="http://schemas.microsoft.com/office/powerpoint/2010/main" val="3263539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7">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8" name="Rectangle 51">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9" name="Freeform: Shape 53">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2" name="Picture 1" descr="A picture containing drawing&#10;&#10;Description automatically generated">
            <a:extLst>
              <a:ext uri="{FF2B5EF4-FFF2-40B4-BE49-F238E27FC236}">
                <a16:creationId xmlns:a16="http://schemas.microsoft.com/office/drawing/2014/main" id="{4AB07859-0422-49E4-B381-69CB44BD67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966959" y="134499"/>
            <a:ext cx="1708671" cy="300667"/>
          </a:xfrm>
          <a:prstGeom prst="rect">
            <a:avLst/>
          </a:prstGeom>
        </p:spPr>
      </p:pic>
      <p:pic>
        <p:nvPicPr>
          <p:cNvPr id="3" name="Picture 2" descr="A picture containing object&#10;&#10;Description automatically generated">
            <a:extLst>
              <a:ext uri="{FF2B5EF4-FFF2-40B4-BE49-F238E27FC236}">
                <a16:creationId xmlns:a16="http://schemas.microsoft.com/office/drawing/2014/main" id="{4DC8BF3E-21FE-4B99-B0D9-CA2D1E903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45268"/>
            <a:ext cx="1379339" cy="358144"/>
          </a:xfrm>
          <a:prstGeom prst="rect">
            <a:avLst/>
          </a:prstGeom>
        </p:spPr>
      </p:pic>
      <p:pic>
        <p:nvPicPr>
          <p:cNvPr id="4" name="Picture 3" descr="A picture containing flower, drawing&#10;&#10;Description automatically generated">
            <a:extLst>
              <a:ext uri="{FF2B5EF4-FFF2-40B4-BE49-F238E27FC236}">
                <a16:creationId xmlns:a16="http://schemas.microsoft.com/office/drawing/2014/main" id="{EFE4AEBF-838F-4EEC-AB79-1E885D86DD09}"/>
              </a:ext>
            </a:extLst>
          </p:cNvPr>
          <p:cNvPicPr>
            <a:picLocks noChangeAspect="1"/>
          </p:cNvPicPr>
          <p:nvPr/>
        </p:nvPicPr>
        <p:blipFill rotWithShape="1">
          <a:blip r:embed="rId4"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12" name="Title 1">
            <a:extLst>
              <a:ext uri="{FF2B5EF4-FFF2-40B4-BE49-F238E27FC236}">
                <a16:creationId xmlns:a16="http://schemas.microsoft.com/office/drawing/2014/main" id="{9532FBB2-81A5-4E79-BC8E-777DB3050B95}"/>
              </a:ext>
            </a:extLst>
          </p:cNvPr>
          <p:cNvSpPr txBox="1">
            <a:spLocks/>
          </p:cNvSpPr>
          <p:nvPr/>
        </p:nvSpPr>
        <p:spPr>
          <a:xfrm>
            <a:off x="418945" y="383470"/>
            <a:ext cx="6431139"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2F2F2"/>
                </a:solidFill>
                <a:effectLst/>
                <a:uLnTx/>
                <a:uFillTx/>
                <a:latin typeface="Century Gothic" panose="020B0502020202020204"/>
                <a:ea typeface="+mj-ea"/>
                <a:cs typeface="+mj-cs"/>
              </a:rPr>
              <a:t>Pathway Design Thinking</a:t>
            </a:r>
          </a:p>
        </p:txBody>
      </p:sp>
      <p:graphicFrame>
        <p:nvGraphicFramePr>
          <p:cNvPr id="13" name="Content Placeholder 2">
            <a:extLst>
              <a:ext uri="{FF2B5EF4-FFF2-40B4-BE49-F238E27FC236}">
                <a16:creationId xmlns:a16="http://schemas.microsoft.com/office/drawing/2014/main" id="{5898A5DF-DC91-4385-A649-B194831EBC7D}"/>
              </a:ext>
            </a:extLst>
          </p:cNvPr>
          <p:cNvGraphicFramePr>
            <a:graphicFrameLocks noGrp="1"/>
          </p:cNvGraphicFramePr>
          <p:nvPr>
            <p:ph idx="1"/>
            <p:extLst>
              <p:ext uri="{D42A27DB-BD31-4B8C-83A1-F6EECF244321}">
                <p14:modId xmlns:p14="http://schemas.microsoft.com/office/powerpoint/2010/main" val="1163006204"/>
              </p:ext>
            </p:extLst>
          </p:nvPr>
        </p:nvGraphicFramePr>
        <p:xfrm>
          <a:off x="463972" y="1662056"/>
          <a:ext cx="10949892" cy="4557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AEB65F9A-6E20-428C-9308-A8F21C913844}"/>
              </a:ext>
            </a:extLst>
          </p:cNvPr>
          <p:cNvSpPr txBox="1"/>
          <p:nvPr/>
        </p:nvSpPr>
        <p:spPr>
          <a:xfrm>
            <a:off x="1414631" y="2796988"/>
            <a:ext cx="8288767" cy="369332"/>
          </a:xfrm>
          <a:prstGeom prst="rect">
            <a:avLst/>
          </a:prstGeom>
          <a:noFill/>
        </p:spPr>
        <p:txBody>
          <a:bodyPr wrap="square" rtlCol="0">
            <a:spAutoFit/>
          </a:bodyPr>
          <a:lstStyle/>
          <a:p>
            <a:r>
              <a:rPr lang="en-US" b="1" dirty="0">
                <a:solidFill>
                  <a:schemeClr val="bg1"/>
                </a:solidFill>
              </a:rPr>
              <a:t>Set Up Your Pathway Process</a:t>
            </a:r>
            <a:r>
              <a:rPr lang="en-US" dirty="0">
                <a:solidFill>
                  <a:schemeClr val="bg1"/>
                </a:solidFill>
              </a:rPr>
              <a:t> – Partners, Shared Plan, Sustainability</a:t>
            </a:r>
            <a:r>
              <a:rPr lang="en-US" b="1" dirty="0">
                <a:solidFill>
                  <a:schemeClr val="bg1"/>
                </a:solidFill>
              </a:rPr>
              <a:t> </a:t>
            </a:r>
          </a:p>
        </p:txBody>
      </p:sp>
    </p:spTree>
    <p:extLst>
      <p:ext uri="{BB962C8B-B14F-4D97-AF65-F5344CB8AC3E}">
        <p14:creationId xmlns:p14="http://schemas.microsoft.com/office/powerpoint/2010/main" val="41653806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FD9D015-9526-4268-97F1-7CF1E03840AE}"/>
              </a:ext>
            </a:extLst>
          </p:cNvPr>
          <p:cNvSpPr>
            <a:spLocks noGrp="1"/>
          </p:cNvSpPr>
          <p:nvPr>
            <p:ph type="title"/>
          </p:nvPr>
        </p:nvSpPr>
        <p:spPr>
          <a:xfrm>
            <a:off x="414795" y="2244521"/>
            <a:ext cx="4152654" cy="1438939"/>
          </a:xfrm>
        </p:spPr>
        <p:txBody>
          <a:bodyPr anchor="ctr">
            <a:normAutofit/>
          </a:bodyPr>
          <a:lstStyle/>
          <a:p>
            <a:r>
              <a:rPr lang="en-US" sz="3200" dirty="0">
                <a:solidFill>
                  <a:srgbClr val="F2F2F2"/>
                </a:solidFill>
              </a:rPr>
              <a:t>Career Pathway Must Haves</a:t>
            </a:r>
          </a:p>
        </p:txBody>
      </p:sp>
      <p:sp>
        <p:nvSpPr>
          <p:cNvPr id="20" name="Freeform: Shape 19">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 name="Picture 11" descr="A picture containing flower, drawing&#10;&#10;Description automatically generated">
            <a:extLst>
              <a:ext uri="{FF2B5EF4-FFF2-40B4-BE49-F238E27FC236}">
                <a16:creationId xmlns:a16="http://schemas.microsoft.com/office/drawing/2014/main" id="{44A0BC1C-E056-4E10-8916-68A364653FD3}"/>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11" name="Rectangle 10">
            <a:extLst>
              <a:ext uri="{FF2B5EF4-FFF2-40B4-BE49-F238E27FC236}">
                <a16:creationId xmlns:a16="http://schemas.microsoft.com/office/drawing/2014/main" id="{F4738728-9C66-4325-9E0A-560F09B709C9}"/>
              </a:ext>
            </a:extLst>
          </p:cNvPr>
          <p:cNvSpPr/>
          <p:nvPr/>
        </p:nvSpPr>
        <p:spPr>
          <a:xfrm>
            <a:off x="9884918" y="71619"/>
            <a:ext cx="1791586" cy="311004"/>
          </a:xfrm>
          <a:prstGeom prst="rect">
            <a:avLst/>
          </a:prstGeom>
          <a:solidFill>
            <a:schemeClr val="tx1">
              <a:lumMod val="50000"/>
              <a:lumOff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13" name="Picture 12" descr="A picture containing drawing&#10;&#10;Description automatically generated">
            <a:extLst>
              <a:ext uri="{FF2B5EF4-FFF2-40B4-BE49-F238E27FC236}">
                <a16:creationId xmlns:a16="http://schemas.microsoft.com/office/drawing/2014/main" id="{B1D8CFD9-0BB8-44C2-87B4-A647F29984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926376" y="82401"/>
            <a:ext cx="1708671" cy="300667"/>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2EEA410-FBC5-4A74-90C4-078F2B08C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
        <p:nvSpPr>
          <p:cNvPr id="4" name="Rectangle 3">
            <a:extLst>
              <a:ext uri="{FF2B5EF4-FFF2-40B4-BE49-F238E27FC236}">
                <a16:creationId xmlns:a16="http://schemas.microsoft.com/office/drawing/2014/main" id="{648F1A91-F466-4DCD-9A26-7B04A01B7351}"/>
              </a:ext>
            </a:extLst>
          </p:cNvPr>
          <p:cNvSpPr/>
          <p:nvPr/>
        </p:nvSpPr>
        <p:spPr>
          <a:xfrm>
            <a:off x="4332866" y="515258"/>
            <a:ext cx="7518766" cy="5426329"/>
          </a:xfrm>
          <a:prstGeom prst="rect">
            <a:avLst/>
          </a:prstGeom>
          <a:solidFill>
            <a:schemeClr val="bg1">
              <a:lumMod val="95000"/>
              <a:alpha val="7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C98BBDE2-47C8-4024-8770-8B3B68AE1AD8}"/>
              </a:ext>
            </a:extLst>
          </p:cNvPr>
          <p:cNvSpPr>
            <a:spLocks noGrp="1"/>
          </p:cNvSpPr>
          <p:nvPr>
            <p:ph idx="1"/>
          </p:nvPr>
        </p:nvSpPr>
        <p:spPr>
          <a:xfrm>
            <a:off x="4575626" y="1204498"/>
            <a:ext cx="7251420" cy="4243788"/>
          </a:xfrm>
        </p:spPr>
        <p:txBody>
          <a:bodyPr>
            <a:noAutofit/>
          </a:bodyPr>
          <a:lstStyle/>
          <a:p>
            <a:pPr marL="342900" indent="-342900" defTabSz="914400">
              <a:lnSpc>
                <a:spcPct val="90000"/>
              </a:lnSpc>
              <a:spcBef>
                <a:spcPts val="600"/>
              </a:spcBef>
              <a:buClr>
                <a:srgbClr val="0070C0"/>
              </a:buClr>
              <a:buSzPct val="120000"/>
              <a:buFont typeface="Arial" panose="020B0604020202020204" pitchFamily="34" charset="0"/>
              <a:buChar char="•"/>
            </a:pPr>
            <a:r>
              <a:rPr lang="en-US" sz="2600" dirty="0">
                <a:solidFill>
                  <a:schemeClr val="tx1">
                    <a:lumMod val="65000"/>
                    <a:lumOff val="35000"/>
                  </a:schemeClr>
                </a:solidFill>
                <a:latin typeface="Corbel" panose="020B0503020204020204" pitchFamily="34" charset="0"/>
              </a:rPr>
              <a:t>Informed by labor market and employer needs</a:t>
            </a:r>
          </a:p>
          <a:p>
            <a:pPr marL="342900" indent="-342900" defTabSz="914400">
              <a:lnSpc>
                <a:spcPct val="90000"/>
              </a:lnSpc>
              <a:spcBef>
                <a:spcPts val="600"/>
              </a:spcBef>
              <a:buClr>
                <a:srgbClr val="0070C0"/>
              </a:buClr>
              <a:buSzPct val="120000"/>
              <a:buFont typeface="Arial" panose="020B0604020202020204" pitchFamily="34" charset="0"/>
              <a:buChar char="•"/>
            </a:pPr>
            <a:r>
              <a:rPr lang="en-US" sz="2600" dirty="0">
                <a:solidFill>
                  <a:schemeClr val="tx1">
                    <a:lumMod val="65000"/>
                    <a:lumOff val="35000"/>
                  </a:schemeClr>
                </a:solidFill>
                <a:latin typeface="Corbel" panose="020B0503020204020204" pitchFamily="34" charset="0"/>
              </a:rPr>
              <a:t>Engages relevant partners</a:t>
            </a:r>
          </a:p>
          <a:p>
            <a:pPr marL="342900" indent="-342900" defTabSz="914400">
              <a:lnSpc>
                <a:spcPct val="90000"/>
              </a:lnSpc>
              <a:spcBef>
                <a:spcPts val="600"/>
              </a:spcBef>
              <a:buClr>
                <a:srgbClr val="0070C0"/>
              </a:buClr>
              <a:buSzPct val="120000"/>
              <a:buFont typeface="Arial" panose="020B0604020202020204" pitchFamily="34" charset="0"/>
              <a:buChar char="•"/>
            </a:pPr>
            <a:r>
              <a:rPr lang="en-US" sz="2600" dirty="0">
                <a:solidFill>
                  <a:schemeClr val="tx1">
                    <a:lumMod val="65000"/>
                    <a:lumOff val="35000"/>
                  </a:schemeClr>
                </a:solidFill>
                <a:latin typeface="Corbel" panose="020B0503020204020204" pitchFamily="34" charset="0"/>
              </a:rPr>
              <a:t>Prepares learner for specific occupation or occupational cluster</a:t>
            </a:r>
          </a:p>
          <a:p>
            <a:pPr defTabSz="914400">
              <a:lnSpc>
                <a:spcPct val="90000"/>
              </a:lnSpc>
              <a:spcBef>
                <a:spcPts val="600"/>
              </a:spcBef>
              <a:buClr>
                <a:srgbClr val="0070C0"/>
              </a:buClr>
              <a:buSzPct val="120000"/>
              <a:buFont typeface="Arial" panose="020B0604020202020204" pitchFamily="34" charset="0"/>
              <a:buChar char="•"/>
            </a:pPr>
            <a:r>
              <a:rPr lang="en-US" sz="2600" dirty="0">
                <a:solidFill>
                  <a:schemeClr val="tx1">
                    <a:lumMod val="65000"/>
                    <a:lumOff val="35000"/>
                  </a:schemeClr>
                </a:solidFill>
                <a:latin typeface="Corbel" panose="020B0503020204020204" pitchFamily="34" charset="0"/>
              </a:rPr>
              <a:t>Offers: </a:t>
            </a:r>
          </a:p>
          <a:p>
            <a:pPr lvl="1" defTabSz="914400">
              <a:lnSpc>
                <a:spcPct val="90000"/>
              </a:lnSpc>
              <a:spcBef>
                <a:spcPts val="600"/>
              </a:spcBef>
              <a:buClr>
                <a:srgbClr val="0070C0"/>
              </a:buClr>
              <a:buSzPct val="120000"/>
              <a:buFont typeface="Arial" panose="020B0604020202020204" pitchFamily="34" charset="0"/>
              <a:buChar char="•"/>
            </a:pPr>
            <a:r>
              <a:rPr lang="en-US" sz="2400" dirty="0">
                <a:solidFill>
                  <a:schemeClr val="tx1">
                    <a:lumMod val="65000"/>
                    <a:lumOff val="35000"/>
                  </a:schemeClr>
                </a:solidFill>
                <a:latin typeface="Corbel" panose="020B0503020204020204" pitchFamily="34" charset="0"/>
              </a:rPr>
              <a:t>Explicit pathway(s)</a:t>
            </a:r>
          </a:p>
          <a:p>
            <a:pPr lvl="1" defTabSz="914400">
              <a:lnSpc>
                <a:spcPct val="90000"/>
              </a:lnSpc>
              <a:spcBef>
                <a:spcPts val="600"/>
              </a:spcBef>
              <a:buClr>
                <a:srgbClr val="0070C0"/>
              </a:buClr>
              <a:buSzPct val="120000"/>
              <a:buFont typeface="Arial" panose="020B0604020202020204" pitchFamily="34" charset="0"/>
              <a:buChar char="•"/>
            </a:pPr>
            <a:r>
              <a:rPr lang="en-US" sz="2400" dirty="0">
                <a:solidFill>
                  <a:schemeClr val="tx1">
                    <a:lumMod val="65000"/>
                    <a:lumOff val="35000"/>
                  </a:schemeClr>
                </a:solidFill>
                <a:latin typeface="Corbel" panose="020B0503020204020204" pitchFamily="34" charset="0"/>
              </a:rPr>
              <a:t>Multiple entry, transition &amp; exit points</a:t>
            </a:r>
          </a:p>
          <a:p>
            <a:pPr lvl="1" indent="-342900" defTabSz="914400">
              <a:lnSpc>
                <a:spcPct val="90000"/>
              </a:lnSpc>
              <a:spcBef>
                <a:spcPts val="600"/>
              </a:spcBef>
              <a:buClr>
                <a:srgbClr val="0070C0"/>
              </a:buClr>
              <a:buSzPct val="120000"/>
              <a:buFont typeface="Arial" panose="020B0604020202020204" pitchFamily="34" charset="0"/>
              <a:buChar char="•"/>
            </a:pPr>
            <a:r>
              <a:rPr lang="en-US" sz="2400" dirty="0">
                <a:solidFill>
                  <a:schemeClr val="tx1">
                    <a:lumMod val="65000"/>
                    <a:lumOff val="35000"/>
                  </a:schemeClr>
                </a:solidFill>
                <a:latin typeface="Corbel" panose="020B0503020204020204" pitchFamily="34" charset="0"/>
              </a:rPr>
              <a:t>Accelerated education &amp; training opportunities</a:t>
            </a:r>
          </a:p>
          <a:p>
            <a:pPr lvl="1" indent="-342900" defTabSz="914400">
              <a:lnSpc>
                <a:spcPct val="90000"/>
              </a:lnSpc>
              <a:spcBef>
                <a:spcPts val="600"/>
              </a:spcBef>
              <a:buClr>
                <a:srgbClr val="0070C0"/>
              </a:buClr>
              <a:buSzPct val="120000"/>
              <a:buFont typeface="Arial" panose="020B0604020202020204" pitchFamily="34" charset="0"/>
              <a:buChar char="•"/>
            </a:pPr>
            <a:r>
              <a:rPr lang="en-US" sz="2400" dirty="0">
                <a:solidFill>
                  <a:schemeClr val="tx1">
                    <a:lumMod val="65000"/>
                    <a:lumOff val="35000"/>
                  </a:schemeClr>
                </a:solidFill>
                <a:latin typeface="Corbel" panose="020B0503020204020204" pitchFamily="34" charset="0"/>
              </a:rPr>
              <a:t>Employment &amp; bridges to additional training</a:t>
            </a:r>
          </a:p>
          <a:p>
            <a:pPr lvl="1" indent="-342900" defTabSz="914400">
              <a:lnSpc>
                <a:spcPct val="90000"/>
              </a:lnSpc>
              <a:spcBef>
                <a:spcPts val="600"/>
              </a:spcBef>
              <a:buClr>
                <a:srgbClr val="0070C0"/>
              </a:buClr>
              <a:buSzPct val="120000"/>
              <a:buFont typeface="Arial" panose="020B0604020202020204" pitchFamily="34" charset="0"/>
              <a:buChar char="•"/>
            </a:pPr>
            <a:r>
              <a:rPr lang="en-US" sz="2400" dirty="0">
                <a:solidFill>
                  <a:schemeClr val="tx1">
                    <a:lumMod val="65000"/>
                    <a:lumOff val="35000"/>
                  </a:schemeClr>
                </a:solidFill>
                <a:latin typeface="Corbel" panose="020B0503020204020204" pitchFamily="34" charset="0"/>
              </a:rPr>
              <a:t>Relevant credentials &amp; certification opportunities</a:t>
            </a:r>
          </a:p>
        </p:txBody>
      </p:sp>
      <p:sp>
        <p:nvSpPr>
          <p:cNvPr id="17" name="TextBox 16">
            <a:extLst>
              <a:ext uri="{FF2B5EF4-FFF2-40B4-BE49-F238E27FC236}">
                <a16:creationId xmlns:a16="http://schemas.microsoft.com/office/drawing/2014/main" id="{1D8C5159-19F6-4520-8650-7631F952A170}"/>
              </a:ext>
            </a:extLst>
          </p:cNvPr>
          <p:cNvSpPr txBox="1"/>
          <p:nvPr/>
        </p:nvSpPr>
        <p:spPr>
          <a:xfrm>
            <a:off x="5179796" y="5694722"/>
            <a:ext cx="6647250" cy="757130"/>
          </a:xfrm>
          <a:prstGeom prst="rect">
            <a:avLst/>
          </a:prstGeom>
          <a:noFill/>
        </p:spPr>
        <p:txBody>
          <a:bodyPr wrap="square">
            <a:spAutoFit/>
          </a:bodyPr>
          <a:lstStyle/>
          <a:p>
            <a:pPr defTabSz="914400">
              <a:lnSpc>
                <a:spcPct val="90000"/>
              </a:lnSpc>
              <a:spcBef>
                <a:spcPts val="600"/>
              </a:spcBef>
              <a:buClr>
                <a:srgbClr val="0070C0"/>
              </a:buClr>
              <a:buSzPct val="120000"/>
            </a:pPr>
            <a:r>
              <a:rPr lang="en-US" sz="2400" i="1" dirty="0">
                <a:solidFill>
                  <a:schemeClr val="tx1">
                    <a:lumMod val="65000"/>
                    <a:lumOff val="35000"/>
                  </a:schemeClr>
                </a:solidFill>
                <a:latin typeface="Corbel" panose="020B0503020204020204" pitchFamily="34" charset="0"/>
              </a:rPr>
              <a:t>Are there other must haves for building a robust Career Pathway. (Please share in the chat)</a:t>
            </a:r>
          </a:p>
        </p:txBody>
      </p:sp>
    </p:spTree>
    <p:extLst>
      <p:ext uri="{BB962C8B-B14F-4D97-AF65-F5344CB8AC3E}">
        <p14:creationId xmlns:p14="http://schemas.microsoft.com/office/powerpoint/2010/main" val="335430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7">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8" name="Rectangle 51">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9" name="Freeform: Shape 53">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2" name="Picture 1" descr="A picture containing drawing&#10;&#10;Description automatically generated">
            <a:extLst>
              <a:ext uri="{FF2B5EF4-FFF2-40B4-BE49-F238E27FC236}">
                <a16:creationId xmlns:a16="http://schemas.microsoft.com/office/drawing/2014/main" id="{4AB07859-0422-49E4-B381-69CB44BD67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966959" y="134499"/>
            <a:ext cx="1708671" cy="300667"/>
          </a:xfrm>
          <a:prstGeom prst="rect">
            <a:avLst/>
          </a:prstGeom>
        </p:spPr>
      </p:pic>
      <p:pic>
        <p:nvPicPr>
          <p:cNvPr id="3" name="Picture 2" descr="A picture containing object&#10;&#10;Description automatically generated">
            <a:extLst>
              <a:ext uri="{FF2B5EF4-FFF2-40B4-BE49-F238E27FC236}">
                <a16:creationId xmlns:a16="http://schemas.microsoft.com/office/drawing/2014/main" id="{4DC8BF3E-21FE-4B99-B0D9-CA2D1E903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45268"/>
            <a:ext cx="1379339" cy="358144"/>
          </a:xfrm>
          <a:prstGeom prst="rect">
            <a:avLst/>
          </a:prstGeom>
        </p:spPr>
      </p:pic>
      <p:pic>
        <p:nvPicPr>
          <p:cNvPr id="4" name="Picture 3" descr="A picture containing flower, drawing&#10;&#10;Description automatically generated">
            <a:extLst>
              <a:ext uri="{FF2B5EF4-FFF2-40B4-BE49-F238E27FC236}">
                <a16:creationId xmlns:a16="http://schemas.microsoft.com/office/drawing/2014/main" id="{EFE4AEBF-838F-4EEC-AB79-1E885D86DD09}"/>
              </a:ext>
            </a:extLst>
          </p:cNvPr>
          <p:cNvPicPr>
            <a:picLocks noChangeAspect="1"/>
          </p:cNvPicPr>
          <p:nvPr/>
        </p:nvPicPr>
        <p:blipFill rotWithShape="1">
          <a:blip r:embed="rId4"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12" name="Title 1">
            <a:extLst>
              <a:ext uri="{FF2B5EF4-FFF2-40B4-BE49-F238E27FC236}">
                <a16:creationId xmlns:a16="http://schemas.microsoft.com/office/drawing/2014/main" id="{9532FBB2-81A5-4E79-BC8E-777DB3050B95}"/>
              </a:ext>
            </a:extLst>
          </p:cNvPr>
          <p:cNvSpPr txBox="1">
            <a:spLocks/>
          </p:cNvSpPr>
          <p:nvPr/>
        </p:nvSpPr>
        <p:spPr>
          <a:xfrm>
            <a:off x="360617" y="693911"/>
            <a:ext cx="10076777" cy="8047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2F2F2"/>
                </a:solidFill>
                <a:effectLst/>
                <a:uLnTx/>
                <a:uFillTx/>
                <a:latin typeface="Century Gothic" panose="020B0502020202020204"/>
                <a:ea typeface="+mj-ea"/>
                <a:cs typeface="+mj-cs"/>
              </a:rPr>
              <a:t>Using Labor Market &amp; Occupational Data:</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2F2F2"/>
                </a:solidFill>
                <a:effectLst/>
                <a:uLnTx/>
                <a:uFillTx/>
                <a:latin typeface="Century Gothic" panose="020B0502020202020204"/>
                <a:ea typeface="+mj-ea"/>
                <a:cs typeface="+mj-cs"/>
              </a:rPr>
              <a:t>Important Questions</a:t>
            </a:r>
          </a:p>
        </p:txBody>
      </p:sp>
      <p:sp>
        <p:nvSpPr>
          <p:cNvPr id="14" name="Speech Bubble: Rectangle with Corners Rounded 13">
            <a:extLst>
              <a:ext uri="{FF2B5EF4-FFF2-40B4-BE49-F238E27FC236}">
                <a16:creationId xmlns:a16="http://schemas.microsoft.com/office/drawing/2014/main" id="{DE607DE4-AF53-441C-A5FC-89875DC3C607}"/>
              </a:ext>
            </a:extLst>
          </p:cNvPr>
          <p:cNvSpPr/>
          <p:nvPr/>
        </p:nvSpPr>
        <p:spPr>
          <a:xfrm>
            <a:off x="613659" y="2437415"/>
            <a:ext cx="2560320" cy="1645920"/>
          </a:xfrm>
          <a:prstGeom prst="wedgeRoundRectCallout">
            <a:avLst/>
          </a:prstGeom>
          <a:noFill/>
          <a:ln w="28575">
            <a:solidFill>
              <a:schemeClr val="accent1">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What jobs are aligned to your programs?</a:t>
            </a:r>
          </a:p>
        </p:txBody>
      </p:sp>
      <p:sp>
        <p:nvSpPr>
          <p:cNvPr id="15" name="Speech Bubble: Rectangle with Corners Rounded 14">
            <a:extLst>
              <a:ext uri="{FF2B5EF4-FFF2-40B4-BE49-F238E27FC236}">
                <a16:creationId xmlns:a16="http://schemas.microsoft.com/office/drawing/2014/main" id="{AA60385C-5DBC-43E2-94C6-856B90C8CF12}"/>
              </a:ext>
            </a:extLst>
          </p:cNvPr>
          <p:cNvSpPr/>
          <p:nvPr/>
        </p:nvSpPr>
        <p:spPr>
          <a:xfrm>
            <a:off x="2414179" y="4174475"/>
            <a:ext cx="2560320" cy="1645920"/>
          </a:xfrm>
          <a:prstGeom prst="wedgeRoundRectCallou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What are the skills and competencies needed for target occupations?</a:t>
            </a:r>
          </a:p>
        </p:txBody>
      </p:sp>
      <p:sp>
        <p:nvSpPr>
          <p:cNvPr id="16" name="Speech Bubble: Rectangle with Corners Rounded 15">
            <a:extLst>
              <a:ext uri="{FF2B5EF4-FFF2-40B4-BE49-F238E27FC236}">
                <a16:creationId xmlns:a16="http://schemas.microsoft.com/office/drawing/2014/main" id="{AAB8B33E-37B4-4130-A650-5A7EE07645FB}"/>
              </a:ext>
            </a:extLst>
          </p:cNvPr>
          <p:cNvSpPr/>
          <p:nvPr/>
        </p:nvSpPr>
        <p:spPr>
          <a:xfrm>
            <a:off x="4683254" y="2422463"/>
            <a:ext cx="2560320" cy="1645920"/>
          </a:xfrm>
          <a:prstGeom prst="wedgeRoundRectCallou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How well are your programs preparing students for the workplace?</a:t>
            </a:r>
          </a:p>
        </p:txBody>
      </p:sp>
      <p:sp>
        <p:nvSpPr>
          <p:cNvPr id="17" name="Speech Bubble: Rectangle with Corners Rounded 16">
            <a:extLst>
              <a:ext uri="{FF2B5EF4-FFF2-40B4-BE49-F238E27FC236}">
                <a16:creationId xmlns:a16="http://schemas.microsoft.com/office/drawing/2014/main" id="{CB72AB5F-256A-43AB-805A-7906CF37F838}"/>
              </a:ext>
            </a:extLst>
          </p:cNvPr>
          <p:cNvSpPr/>
          <p:nvPr/>
        </p:nvSpPr>
        <p:spPr>
          <a:xfrm>
            <a:off x="9098279" y="2358308"/>
            <a:ext cx="2560320" cy="1645920"/>
          </a:xfrm>
          <a:prstGeom prst="wedgeRoundRectCallou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How do skills and competencies transfer across occupations?</a:t>
            </a:r>
          </a:p>
        </p:txBody>
      </p:sp>
      <p:sp>
        <p:nvSpPr>
          <p:cNvPr id="18" name="Speech Bubble: Rectangle with Corners Rounded 17">
            <a:extLst>
              <a:ext uri="{FF2B5EF4-FFF2-40B4-BE49-F238E27FC236}">
                <a16:creationId xmlns:a16="http://schemas.microsoft.com/office/drawing/2014/main" id="{4712A0D8-B684-4A9C-8EF4-5C99C9A84968}"/>
              </a:ext>
            </a:extLst>
          </p:cNvPr>
          <p:cNvSpPr/>
          <p:nvPr/>
        </p:nvSpPr>
        <p:spPr>
          <a:xfrm>
            <a:off x="6669530" y="4228045"/>
            <a:ext cx="2560320" cy="1645920"/>
          </a:xfrm>
          <a:prstGeom prst="wedgeRoundRectCallou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What wages can students expect in their target occupation?</a:t>
            </a:r>
          </a:p>
        </p:txBody>
      </p:sp>
      <p:sp>
        <p:nvSpPr>
          <p:cNvPr id="19" name="TextBox 18">
            <a:extLst>
              <a:ext uri="{FF2B5EF4-FFF2-40B4-BE49-F238E27FC236}">
                <a16:creationId xmlns:a16="http://schemas.microsoft.com/office/drawing/2014/main" id="{5FB60575-5AD3-4706-9B7A-470D746205F8}"/>
              </a:ext>
            </a:extLst>
          </p:cNvPr>
          <p:cNvSpPr txBox="1"/>
          <p:nvPr/>
        </p:nvSpPr>
        <p:spPr>
          <a:xfrm>
            <a:off x="69927" y="5956366"/>
            <a:ext cx="9831032" cy="86177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For more information see: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hlinkClick r:id="rId5"/>
              </a:rPr>
              <a:t>Making Use of Labor Market Information: Where to Find Data for Common Community College Decisions</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hlinkClick r:id="rId5"/>
              </a:rPr>
              <a:t>http://www.coeccc.net/COE/media/SupplyandDemandPageDocuments/Making-Use-of-Labor-Market-Information.pdf</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hlinkClick r:id="rId6"/>
              </a:rPr>
              <a:t>Understanding Labor Market Information Resources: Descriptions, Benefits, and Limitations </a:t>
            </a:r>
            <a:r>
              <a:rPr kumimoji="0" lang="en-US" sz="1000" b="0" i="0" u="none" strike="noStrike" kern="1200" cap="none" spc="0" normalizeH="0" baseline="0" noProof="0" dirty="0">
                <a:ln>
                  <a:noFill/>
                </a:ln>
                <a:solidFill>
                  <a:prstClr val="black"/>
                </a:solidFill>
                <a:effectLst/>
                <a:uLnTx/>
                <a:uFillTx/>
                <a:latin typeface="Corbel" panose="020B0503020204020204" pitchFamily="34" charset="0"/>
                <a:ea typeface="+mn-ea"/>
                <a:cs typeface="+mn-cs"/>
              </a:rPr>
              <a:t>(http://coeccc.net/COE/media/SupplyandDemandPageDocuments/Understanding-Labor-Market-Information-Resources.pdf)</a:t>
            </a:r>
          </a:p>
        </p:txBody>
      </p:sp>
    </p:spTree>
    <p:extLst>
      <p:ext uri="{BB962C8B-B14F-4D97-AF65-F5344CB8AC3E}">
        <p14:creationId xmlns:p14="http://schemas.microsoft.com/office/powerpoint/2010/main" val="1758565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FD9D015-9526-4268-97F1-7CF1E03840AE}"/>
              </a:ext>
            </a:extLst>
          </p:cNvPr>
          <p:cNvSpPr>
            <a:spLocks noGrp="1"/>
          </p:cNvSpPr>
          <p:nvPr>
            <p:ph type="title"/>
          </p:nvPr>
        </p:nvSpPr>
        <p:spPr>
          <a:xfrm>
            <a:off x="354928" y="1143000"/>
            <a:ext cx="4152654" cy="646043"/>
          </a:xfrm>
        </p:spPr>
        <p:txBody>
          <a:bodyPr anchor="ctr">
            <a:normAutofit/>
          </a:bodyPr>
          <a:lstStyle/>
          <a:p>
            <a:r>
              <a:rPr lang="en-US" sz="3600" dirty="0">
                <a:solidFill>
                  <a:srgbClr val="F2F2F2"/>
                </a:solidFill>
              </a:rPr>
              <a:t>O*Net</a:t>
            </a:r>
          </a:p>
        </p:txBody>
      </p:sp>
      <p:sp>
        <p:nvSpPr>
          <p:cNvPr id="20" name="Freeform: Shape 19">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 name="Picture 11" descr="A picture containing flower, drawing&#10;&#10;Description automatically generated">
            <a:extLst>
              <a:ext uri="{FF2B5EF4-FFF2-40B4-BE49-F238E27FC236}">
                <a16:creationId xmlns:a16="http://schemas.microsoft.com/office/drawing/2014/main" id="{44A0BC1C-E056-4E10-8916-68A364653FD3}"/>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11" name="Rectangle 10">
            <a:extLst>
              <a:ext uri="{FF2B5EF4-FFF2-40B4-BE49-F238E27FC236}">
                <a16:creationId xmlns:a16="http://schemas.microsoft.com/office/drawing/2014/main" id="{F4738728-9C66-4325-9E0A-560F09B709C9}"/>
              </a:ext>
            </a:extLst>
          </p:cNvPr>
          <p:cNvSpPr/>
          <p:nvPr/>
        </p:nvSpPr>
        <p:spPr>
          <a:xfrm>
            <a:off x="9884918" y="71619"/>
            <a:ext cx="1791586" cy="311004"/>
          </a:xfrm>
          <a:prstGeom prst="rect">
            <a:avLst/>
          </a:prstGeom>
          <a:solidFill>
            <a:schemeClr val="tx1">
              <a:lumMod val="50000"/>
              <a:lumOff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13" name="Picture 12" descr="A picture containing drawing&#10;&#10;Description automatically generated">
            <a:extLst>
              <a:ext uri="{FF2B5EF4-FFF2-40B4-BE49-F238E27FC236}">
                <a16:creationId xmlns:a16="http://schemas.microsoft.com/office/drawing/2014/main" id="{B1D8CFD9-0BB8-44C2-87B4-A647F29984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926376" y="82401"/>
            <a:ext cx="1708671" cy="300667"/>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2EEA410-FBC5-4A74-90C4-078F2B08C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
        <p:nvSpPr>
          <p:cNvPr id="16" name="Content Placeholder 4">
            <a:extLst>
              <a:ext uri="{FF2B5EF4-FFF2-40B4-BE49-F238E27FC236}">
                <a16:creationId xmlns:a16="http://schemas.microsoft.com/office/drawing/2014/main" id="{B7F0A5A7-DF91-4E93-802C-67E84FAB152E}"/>
              </a:ext>
            </a:extLst>
          </p:cNvPr>
          <p:cNvSpPr txBox="1">
            <a:spLocks/>
          </p:cNvSpPr>
          <p:nvPr/>
        </p:nvSpPr>
        <p:spPr>
          <a:xfrm>
            <a:off x="425311" y="1944440"/>
            <a:ext cx="3726195" cy="37469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0" indent="-398463" algn="l" defTabSz="914400" rtl="0" eaLnBrk="1" fontAlgn="auto" latinLnBrk="0" hangingPunct="1">
              <a:lnSpc>
                <a:spcPct val="90000"/>
              </a:lnSpc>
              <a:spcBef>
                <a:spcPts val="1000"/>
              </a:spcBef>
              <a:spcAft>
                <a:spcPts val="0"/>
              </a:spcAft>
              <a:buClr>
                <a:srgbClr val="0070C0"/>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chemeClr val="bg1">
                    <a:lumMod val="85000"/>
                  </a:schemeClr>
                </a:solidFill>
                <a:effectLst/>
                <a:uLnTx/>
                <a:uFillTx/>
                <a:latin typeface="Corbel" panose="020B0503020204020204" pitchFamily="34" charset="0"/>
                <a:ea typeface="+mn-ea"/>
                <a:cs typeface="+mn-cs"/>
              </a:rPr>
              <a:t>Designed by the Employment &amp; Training Administration</a:t>
            </a:r>
          </a:p>
          <a:p>
            <a:pPr marL="571500" marR="0" lvl="0" indent="-398463" algn="l" defTabSz="914400" rtl="0" eaLnBrk="1" fontAlgn="auto" latinLnBrk="0" hangingPunct="1">
              <a:lnSpc>
                <a:spcPct val="90000"/>
              </a:lnSpc>
              <a:spcBef>
                <a:spcPts val="1000"/>
              </a:spcBef>
              <a:spcAft>
                <a:spcPts val="0"/>
              </a:spcAft>
              <a:buClr>
                <a:srgbClr val="0070C0"/>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chemeClr val="bg1">
                    <a:lumMod val="85000"/>
                  </a:schemeClr>
                </a:solidFill>
                <a:effectLst/>
                <a:uLnTx/>
                <a:uFillTx/>
                <a:latin typeface="Corbel" panose="020B0503020204020204" pitchFamily="34" charset="0"/>
                <a:ea typeface="+mn-ea"/>
                <a:cs typeface="+mn-cs"/>
              </a:rPr>
              <a:t>Offers detailed descriptions of jobs and skills</a:t>
            </a:r>
          </a:p>
          <a:p>
            <a:pPr marL="571500" marR="0" lvl="0" indent="-398463" algn="l" defTabSz="914400" rtl="0" eaLnBrk="1" fontAlgn="auto" latinLnBrk="0" hangingPunct="1">
              <a:lnSpc>
                <a:spcPct val="90000"/>
              </a:lnSpc>
              <a:spcBef>
                <a:spcPts val="1000"/>
              </a:spcBef>
              <a:spcAft>
                <a:spcPts val="0"/>
              </a:spcAft>
              <a:buClr>
                <a:srgbClr val="0070C0"/>
              </a:buClr>
              <a:buSzPct val="120000"/>
              <a:buFont typeface="Arial" panose="020B0604020202020204" pitchFamily="34" charset="0"/>
              <a:buChar char="•"/>
              <a:tabLst/>
              <a:defRPr/>
            </a:pPr>
            <a:r>
              <a:rPr kumimoji="0" lang="en-US" sz="2400" b="0" i="0" u="none" strike="noStrike" kern="1200" cap="none" spc="0" normalizeH="0" baseline="0" noProof="0" dirty="0">
                <a:ln>
                  <a:noFill/>
                </a:ln>
                <a:solidFill>
                  <a:schemeClr val="bg1">
                    <a:lumMod val="85000"/>
                  </a:schemeClr>
                </a:solidFill>
                <a:effectLst/>
                <a:uLnTx/>
                <a:uFillTx/>
                <a:latin typeface="Corbel" panose="020B0503020204020204" pitchFamily="34" charset="0"/>
                <a:ea typeface="+mn-ea"/>
                <a:cs typeface="+mn-cs"/>
              </a:rPr>
              <a:t>Search by Keyword, Job title, SOC Code</a:t>
            </a:r>
          </a:p>
        </p:txBody>
      </p:sp>
      <p:pic>
        <p:nvPicPr>
          <p:cNvPr id="19" name="Picture 18" descr="Graphical user interface, text, chat or text message&#10;&#10;Description automatically generated">
            <a:extLst>
              <a:ext uri="{FF2B5EF4-FFF2-40B4-BE49-F238E27FC236}">
                <a16:creationId xmlns:a16="http://schemas.microsoft.com/office/drawing/2014/main" id="{FB5429DE-13B9-41EE-B34F-9D67BA60BEC7}"/>
              </a:ext>
            </a:extLst>
          </p:cNvPr>
          <p:cNvPicPr>
            <a:picLocks noChangeAspect="1"/>
          </p:cNvPicPr>
          <p:nvPr/>
        </p:nvPicPr>
        <p:blipFill rotWithShape="1">
          <a:blip r:embed="rId5"/>
          <a:srcRect l="17702" t="10053" r="34229" b="18275"/>
          <a:stretch/>
        </p:blipFill>
        <p:spPr>
          <a:xfrm>
            <a:off x="4966328" y="571500"/>
            <a:ext cx="6266576" cy="5860099"/>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93803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04994EB2-DB6E-4D57-A274-D6B28A4BC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9399633-39B2-4F9B-9A4A-B49C92754B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A2B7B878-84E4-4B12-B4E8-CD0247441368}"/>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3" name="Title 2">
            <a:extLst>
              <a:ext uri="{FF2B5EF4-FFF2-40B4-BE49-F238E27FC236}">
                <a16:creationId xmlns:a16="http://schemas.microsoft.com/office/drawing/2014/main" id="{EA846236-E4D1-41E9-BC42-9AA9D768ADE3}"/>
              </a:ext>
            </a:extLst>
          </p:cNvPr>
          <p:cNvSpPr>
            <a:spLocks noGrp="1"/>
          </p:cNvSpPr>
          <p:nvPr>
            <p:ph type="title"/>
          </p:nvPr>
        </p:nvSpPr>
        <p:spPr>
          <a:xfrm>
            <a:off x="255172" y="745906"/>
            <a:ext cx="9404723" cy="739978"/>
          </a:xfrm>
        </p:spPr>
        <p:txBody>
          <a:bodyPr/>
          <a:lstStyle/>
          <a:p>
            <a:r>
              <a:rPr lang="en-US" dirty="0"/>
              <a:t>Additional Resources</a:t>
            </a:r>
          </a:p>
        </p:txBody>
      </p:sp>
      <p:graphicFrame>
        <p:nvGraphicFramePr>
          <p:cNvPr id="12" name="Content Placeholder 4">
            <a:extLst>
              <a:ext uri="{FF2B5EF4-FFF2-40B4-BE49-F238E27FC236}">
                <a16:creationId xmlns:a16="http://schemas.microsoft.com/office/drawing/2014/main" id="{D32E9098-D4E4-45F1-AFC8-31397C57EBFB}"/>
              </a:ext>
            </a:extLst>
          </p:cNvPr>
          <p:cNvGraphicFramePr>
            <a:graphicFrameLocks noGrp="1"/>
          </p:cNvGraphicFramePr>
          <p:nvPr>
            <p:ph idx="1"/>
            <p:extLst>
              <p:ext uri="{D42A27DB-BD31-4B8C-83A1-F6EECF244321}">
                <p14:modId xmlns:p14="http://schemas.microsoft.com/office/powerpoint/2010/main" val="2834171821"/>
              </p:ext>
            </p:extLst>
          </p:nvPr>
        </p:nvGraphicFramePr>
        <p:xfrm>
          <a:off x="628805" y="1485884"/>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0115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FD9D015-9526-4268-97F1-7CF1E03840AE}"/>
              </a:ext>
            </a:extLst>
          </p:cNvPr>
          <p:cNvSpPr>
            <a:spLocks noGrp="1"/>
          </p:cNvSpPr>
          <p:nvPr>
            <p:ph type="title"/>
          </p:nvPr>
        </p:nvSpPr>
        <p:spPr>
          <a:xfrm>
            <a:off x="291157" y="1990060"/>
            <a:ext cx="3792197" cy="1438939"/>
          </a:xfrm>
        </p:spPr>
        <p:txBody>
          <a:bodyPr anchor="ctr">
            <a:normAutofit fontScale="90000"/>
          </a:bodyPr>
          <a:lstStyle/>
          <a:p>
            <a:pPr>
              <a:spcBef>
                <a:spcPts val="600"/>
              </a:spcBef>
            </a:pPr>
            <a:br>
              <a:rPr lang="en-US" sz="3200" dirty="0">
                <a:solidFill>
                  <a:srgbClr val="F2F2F2"/>
                </a:solidFill>
              </a:rPr>
            </a:br>
            <a:r>
              <a:rPr lang="en-US" sz="3200" dirty="0">
                <a:solidFill>
                  <a:srgbClr val="F2F2F2"/>
                </a:solidFill>
              </a:rPr>
              <a:t>Delta Sierra Adult Education Alliance</a:t>
            </a:r>
          </a:p>
        </p:txBody>
      </p:sp>
      <p:sp>
        <p:nvSpPr>
          <p:cNvPr id="20" name="Freeform: Shape 19">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4" name="Rectangle 23">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2" name="Picture 11" descr="A picture containing flower, drawing&#10;&#10;Description automatically generated">
            <a:extLst>
              <a:ext uri="{FF2B5EF4-FFF2-40B4-BE49-F238E27FC236}">
                <a16:creationId xmlns:a16="http://schemas.microsoft.com/office/drawing/2014/main" id="{44A0BC1C-E056-4E10-8916-68A364653FD3}"/>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11" name="Rectangle 10">
            <a:extLst>
              <a:ext uri="{FF2B5EF4-FFF2-40B4-BE49-F238E27FC236}">
                <a16:creationId xmlns:a16="http://schemas.microsoft.com/office/drawing/2014/main" id="{F4738728-9C66-4325-9E0A-560F09B709C9}"/>
              </a:ext>
            </a:extLst>
          </p:cNvPr>
          <p:cNvSpPr/>
          <p:nvPr/>
        </p:nvSpPr>
        <p:spPr>
          <a:xfrm>
            <a:off x="9884918" y="71619"/>
            <a:ext cx="1791586" cy="311004"/>
          </a:xfrm>
          <a:prstGeom prst="rect">
            <a:avLst/>
          </a:prstGeom>
          <a:solidFill>
            <a:schemeClr val="tx1">
              <a:lumMod val="50000"/>
              <a:lumOff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pic>
        <p:nvPicPr>
          <p:cNvPr id="13" name="Picture 12" descr="A picture containing drawing&#10;&#10;Description automatically generated">
            <a:extLst>
              <a:ext uri="{FF2B5EF4-FFF2-40B4-BE49-F238E27FC236}">
                <a16:creationId xmlns:a16="http://schemas.microsoft.com/office/drawing/2014/main" id="{B1D8CFD9-0BB8-44C2-87B4-A647F29984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9926376" y="82401"/>
            <a:ext cx="1708671" cy="300667"/>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2EEA410-FBC5-4A74-90C4-078F2B08C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
        <p:nvSpPr>
          <p:cNvPr id="19" name="TextBox 18">
            <a:extLst>
              <a:ext uri="{FF2B5EF4-FFF2-40B4-BE49-F238E27FC236}">
                <a16:creationId xmlns:a16="http://schemas.microsoft.com/office/drawing/2014/main" id="{6DAA0F42-15F9-4A10-BBFD-0DE47E27EBF1}"/>
              </a:ext>
            </a:extLst>
          </p:cNvPr>
          <p:cNvSpPr txBox="1"/>
          <p:nvPr/>
        </p:nvSpPr>
        <p:spPr>
          <a:xfrm>
            <a:off x="214829" y="1229441"/>
            <a:ext cx="3518453" cy="707886"/>
          </a:xfrm>
          <a:prstGeom prst="rect">
            <a:avLst/>
          </a:prstGeom>
          <a:noFill/>
        </p:spPr>
        <p:txBody>
          <a:bodyPr wrap="square">
            <a:spAutoFit/>
          </a:bodyPr>
          <a:lstStyle/>
          <a:p>
            <a:r>
              <a:rPr kumimoji="0" lang="en-US" sz="4000" b="0" i="0" u="none" strike="noStrike" kern="1200" cap="none" spc="0" normalizeH="0" baseline="0" noProof="0" dirty="0">
                <a:ln>
                  <a:noFill/>
                </a:ln>
                <a:solidFill>
                  <a:srgbClr val="F2F2F2"/>
                </a:solidFill>
                <a:effectLst/>
                <a:uLnTx/>
                <a:uFillTx/>
                <a:latin typeface="Century Gothic" panose="020B0502020202020204"/>
                <a:ea typeface="+mj-ea"/>
                <a:cs typeface="+mj-cs"/>
              </a:rPr>
              <a:t>Case Study</a:t>
            </a:r>
            <a:endParaRPr lang="en-US" dirty="0"/>
          </a:p>
        </p:txBody>
      </p:sp>
      <p:pic>
        <p:nvPicPr>
          <p:cNvPr id="21" name="Google Shape;182;gbfc9325f26_0_204">
            <a:extLst>
              <a:ext uri="{FF2B5EF4-FFF2-40B4-BE49-F238E27FC236}">
                <a16:creationId xmlns:a16="http://schemas.microsoft.com/office/drawing/2014/main" id="{F8EFB4C5-63CE-4E66-980B-CE303BA98700}"/>
              </a:ext>
            </a:extLst>
          </p:cNvPr>
          <p:cNvPicPr preferRelativeResize="0">
            <a:picLocks noChangeAspect="1"/>
          </p:cNvPicPr>
          <p:nvPr/>
        </p:nvPicPr>
        <p:blipFill rotWithShape="1">
          <a:blip r:embed="rId5">
            <a:alphaModFix/>
          </a:blip>
          <a:srcRect t="19426" b="20064"/>
          <a:stretch/>
        </p:blipFill>
        <p:spPr>
          <a:xfrm>
            <a:off x="4810569" y="925930"/>
            <a:ext cx="5044281" cy="1857780"/>
          </a:xfrm>
          <a:prstGeom prst="rect">
            <a:avLst/>
          </a:prstGeom>
          <a:noFill/>
          <a:ln w="9525" cap="flat" cmpd="sng">
            <a:solidFill>
              <a:srgbClr val="FFFFFF"/>
            </a:solidFill>
            <a:prstDash val="solid"/>
            <a:round/>
            <a:headEnd type="none" w="sm" len="sm"/>
            <a:tailEnd type="none" w="sm" len="sm"/>
          </a:ln>
        </p:spPr>
      </p:pic>
      <p:sp>
        <p:nvSpPr>
          <p:cNvPr id="23" name="TextBox 22">
            <a:extLst>
              <a:ext uri="{FF2B5EF4-FFF2-40B4-BE49-F238E27FC236}">
                <a16:creationId xmlns:a16="http://schemas.microsoft.com/office/drawing/2014/main" id="{3DCD11BE-28B9-4CC8-8EC6-E19950FB4298}"/>
              </a:ext>
            </a:extLst>
          </p:cNvPr>
          <p:cNvSpPr txBox="1"/>
          <p:nvPr/>
        </p:nvSpPr>
        <p:spPr>
          <a:xfrm>
            <a:off x="4877563" y="3040124"/>
            <a:ext cx="6096000" cy="2246769"/>
          </a:xfrm>
          <a:prstGeom prst="rect">
            <a:avLst/>
          </a:prstGeom>
          <a:noFill/>
        </p:spPr>
        <p:txBody>
          <a:bodyPr wrap="square">
            <a:spAutoFit/>
          </a:bodyPr>
          <a:lstStyle/>
          <a:p>
            <a:pPr marL="0" indent="0">
              <a:buNone/>
            </a:pPr>
            <a:r>
              <a:rPr lang="en-US" sz="2800" dirty="0">
                <a:solidFill>
                  <a:srgbClr val="0070C0"/>
                </a:solidFill>
                <a:latin typeface="Corbel" panose="020B0503020204020204" pitchFamily="34" charset="0"/>
              </a:rPr>
              <a:t>Mission: </a:t>
            </a:r>
            <a:r>
              <a:rPr lang="en-US" sz="2800" dirty="0">
                <a:latin typeface="Corbel" panose="020B0503020204020204" pitchFamily="34" charset="0"/>
              </a:rPr>
              <a:t>To create a qualified workforce for Transportation/Logistics &amp; Advanced Manufacturing employers in North San Joaquin Valley and pathways to family-sustaining careers for area residents.</a:t>
            </a:r>
          </a:p>
        </p:txBody>
      </p:sp>
    </p:spTree>
    <p:extLst>
      <p:ext uri="{BB962C8B-B14F-4D97-AF65-F5344CB8AC3E}">
        <p14:creationId xmlns:p14="http://schemas.microsoft.com/office/powerpoint/2010/main" val="3328678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glasses&#10;&#10;Description automatically generated">
            <a:extLst>
              <a:ext uri="{FF2B5EF4-FFF2-40B4-BE49-F238E27FC236}">
                <a16:creationId xmlns:a16="http://schemas.microsoft.com/office/drawing/2014/main" id="{5C6A7E91-3B67-450A-BF7E-E999F3C3B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347" y="2032639"/>
            <a:ext cx="1688679" cy="2283580"/>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FAC41230-2766-4D0D-ADD6-01005550C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
        <p:nvSpPr>
          <p:cNvPr id="10" name="TextBox 9">
            <a:extLst>
              <a:ext uri="{FF2B5EF4-FFF2-40B4-BE49-F238E27FC236}">
                <a16:creationId xmlns:a16="http://schemas.microsoft.com/office/drawing/2014/main" id="{6FA28102-7790-4CCE-A957-FABA6622E16D}"/>
              </a:ext>
            </a:extLst>
          </p:cNvPr>
          <p:cNvSpPr txBox="1"/>
          <p:nvPr/>
        </p:nvSpPr>
        <p:spPr>
          <a:xfrm>
            <a:off x="746052" y="947615"/>
            <a:ext cx="6096000" cy="646331"/>
          </a:xfrm>
          <a:prstGeom prst="rect">
            <a:avLst/>
          </a:prstGeom>
          <a:noFill/>
        </p:spPr>
        <p:txBody>
          <a:bodyPr wrap="square">
            <a:spAutoFit/>
          </a:bodyPr>
          <a:lstStyle/>
          <a:p>
            <a:r>
              <a:rPr lang="en-US" sz="3600" dirty="0">
                <a:solidFill>
                  <a:schemeClr val="tx1">
                    <a:lumMod val="95000"/>
                  </a:schemeClr>
                </a:solidFill>
              </a:rPr>
              <a:t>WestEd CAEP Team</a:t>
            </a:r>
            <a:endParaRPr lang="en-US" sz="3600" dirty="0"/>
          </a:p>
        </p:txBody>
      </p:sp>
      <p:sp>
        <p:nvSpPr>
          <p:cNvPr id="13" name="TextBox 12">
            <a:extLst>
              <a:ext uri="{FF2B5EF4-FFF2-40B4-BE49-F238E27FC236}">
                <a16:creationId xmlns:a16="http://schemas.microsoft.com/office/drawing/2014/main" id="{B84EB0F7-E239-4C7F-8258-5EE7CAD68C53}"/>
              </a:ext>
            </a:extLst>
          </p:cNvPr>
          <p:cNvSpPr txBox="1"/>
          <p:nvPr/>
        </p:nvSpPr>
        <p:spPr>
          <a:xfrm>
            <a:off x="483728" y="4398776"/>
            <a:ext cx="2519916" cy="1184940"/>
          </a:xfrm>
          <a:prstGeom prst="rect">
            <a:avLst/>
          </a:prstGeom>
          <a:noFill/>
        </p:spPr>
        <p:txBody>
          <a:bodyPr wrap="square">
            <a:spAutoFit/>
          </a:bodyPr>
          <a:lstStyle/>
          <a:p>
            <a:pPr algn="ctr"/>
            <a:r>
              <a:rPr kumimoji="0" lang="en-US" b="0" i="0" u="none" strike="noStrike" kern="1200" cap="none" spc="0" normalizeH="0" baseline="0" noProof="0" dirty="0">
                <a:ln>
                  <a:noFill/>
                </a:ln>
                <a:solidFill>
                  <a:srgbClr val="EBEBEB"/>
                </a:solidFill>
                <a:effectLst/>
                <a:uLnTx/>
                <a:uFillTx/>
                <a:latin typeface="Century Gothic" panose="020B0502020202020204"/>
                <a:ea typeface="+mj-ea"/>
                <a:cs typeface="+mj-cs"/>
              </a:rPr>
              <a:t>Randy Tillery</a:t>
            </a:r>
          </a:p>
          <a:p>
            <a:pPr algn="ctr">
              <a:spcBef>
                <a:spcPts val="600"/>
              </a:spcBef>
            </a:pPr>
            <a:r>
              <a:rPr lang="en-US" sz="1600" dirty="0">
                <a:solidFill>
                  <a:srgbClr val="EBEBEB"/>
                </a:solidFill>
                <a:latin typeface="Century Gothic" panose="020B0502020202020204"/>
                <a:ea typeface="+mj-ea"/>
                <a:cs typeface="+mj-cs"/>
              </a:rPr>
              <a:t>Director: Workforce</a:t>
            </a:r>
          </a:p>
          <a:p>
            <a:pPr algn="ctr"/>
            <a:r>
              <a:rPr lang="en-US" sz="1600" dirty="0">
                <a:solidFill>
                  <a:srgbClr val="EBEBEB"/>
                </a:solidFill>
                <a:latin typeface="Century Gothic" panose="020B0502020202020204"/>
                <a:ea typeface="+mj-ea"/>
                <a:cs typeface="+mj-cs"/>
              </a:rPr>
              <a:t>&amp; Postsecondary Ed</a:t>
            </a:r>
          </a:p>
          <a:p>
            <a:pPr algn="ctr"/>
            <a:r>
              <a:rPr lang="en-US" sz="1600" dirty="0">
                <a:solidFill>
                  <a:srgbClr val="EBEBEB"/>
                </a:solidFill>
                <a:latin typeface="Century Gothic" panose="020B0502020202020204"/>
                <a:ea typeface="+mj-ea"/>
                <a:cs typeface="+mj-cs"/>
                <a:hlinkClick r:id="rId4"/>
              </a:rPr>
              <a:t>rtiller@wested.org</a:t>
            </a:r>
            <a:r>
              <a:rPr lang="en-US" sz="1600" dirty="0">
                <a:solidFill>
                  <a:srgbClr val="EBEBEB"/>
                </a:solidFill>
                <a:latin typeface="Century Gothic" panose="020B0502020202020204"/>
                <a:ea typeface="+mj-ea"/>
                <a:cs typeface="+mj-cs"/>
              </a:rPr>
              <a:t> </a:t>
            </a:r>
          </a:p>
        </p:txBody>
      </p:sp>
      <p:sp>
        <p:nvSpPr>
          <p:cNvPr id="7" name="TextBox 6">
            <a:extLst>
              <a:ext uri="{FF2B5EF4-FFF2-40B4-BE49-F238E27FC236}">
                <a16:creationId xmlns:a16="http://schemas.microsoft.com/office/drawing/2014/main" id="{85FFBA9B-2344-418D-AD64-FBF967652535}"/>
              </a:ext>
            </a:extLst>
          </p:cNvPr>
          <p:cNvSpPr txBox="1"/>
          <p:nvPr/>
        </p:nvSpPr>
        <p:spPr>
          <a:xfrm>
            <a:off x="8956261" y="4415140"/>
            <a:ext cx="2768896" cy="1184940"/>
          </a:xfrm>
          <a:prstGeom prst="rect">
            <a:avLst/>
          </a:prstGeom>
          <a:noFill/>
        </p:spPr>
        <p:txBody>
          <a:bodyPr wrap="square">
            <a:spAutoFit/>
          </a:bodyPr>
          <a:lstStyle/>
          <a:p>
            <a:pPr algn="ctr"/>
            <a:r>
              <a:rPr kumimoji="0" lang="en-US" sz="1800" b="0" i="0" u="none" strike="noStrike" kern="1200" cap="none" spc="0" normalizeH="0" baseline="0" noProof="0" dirty="0">
                <a:ln>
                  <a:noFill/>
                </a:ln>
                <a:solidFill>
                  <a:srgbClr val="EBEBEB"/>
                </a:solidFill>
                <a:effectLst/>
                <a:uLnTx/>
                <a:uFillTx/>
                <a:latin typeface="Century Gothic" panose="020B0502020202020204"/>
                <a:ea typeface="+mj-ea"/>
                <a:cs typeface="+mj-cs"/>
              </a:rPr>
              <a:t>Alexandra </a:t>
            </a:r>
            <a:r>
              <a:rPr kumimoji="0" lang="en-US" sz="1800" b="0" i="0" u="none" strike="noStrike" kern="1200" cap="none" spc="0" normalizeH="0" baseline="0" noProof="0" dirty="0" err="1">
                <a:ln>
                  <a:noFill/>
                </a:ln>
                <a:solidFill>
                  <a:srgbClr val="EBEBEB"/>
                </a:solidFill>
                <a:effectLst/>
                <a:uLnTx/>
                <a:uFillTx/>
                <a:latin typeface="Century Gothic" panose="020B0502020202020204"/>
                <a:ea typeface="+mj-ea"/>
                <a:cs typeface="+mj-cs"/>
              </a:rPr>
              <a:t>Lozanoff</a:t>
            </a:r>
            <a:endParaRPr kumimoji="0" lang="en-US" sz="18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a:p>
            <a:pPr algn="ctr">
              <a:spcBef>
                <a:spcPts val="600"/>
              </a:spcBef>
            </a:pPr>
            <a:r>
              <a:rPr lang="en-US" sz="1600" dirty="0">
                <a:solidFill>
                  <a:srgbClr val="EBEBEB"/>
                </a:solidFill>
                <a:latin typeface="Century Gothic" panose="020B0502020202020204"/>
                <a:ea typeface="+mj-ea"/>
                <a:cs typeface="+mj-cs"/>
              </a:rPr>
              <a:t>Sr. Program Manager</a:t>
            </a:r>
          </a:p>
          <a:p>
            <a:pPr algn="ctr"/>
            <a:r>
              <a:rPr lang="en-US" sz="1600" dirty="0">
                <a:solidFill>
                  <a:srgbClr val="EBEBEB"/>
                </a:solidFill>
                <a:latin typeface="Century Gothic" panose="020B0502020202020204"/>
                <a:ea typeface="+mj-ea"/>
                <a:cs typeface="+mj-cs"/>
              </a:rPr>
              <a:t>Professional Development</a:t>
            </a:r>
          </a:p>
          <a:p>
            <a:pPr algn="ctr"/>
            <a:r>
              <a:rPr lang="en-US" sz="1600" dirty="0">
                <a:solidFill>
                  <a:srgbClr val="EBEBEB"/>
                </a:solidFill>
                <a:latin typeface="Century Gothic" panose="020B0502020202020204"/>
                <a:ea typeface="+mj-ea"/>
                <a:cs typeface="+mj-cs"/>
                <a:hlinkClick r:id="rId5"/>
              </a:rPr>
              <a:t>alozan2@wested.org</a:t>
            </a:r>
            <a:r>
              <a:rPr lang="en-US" sz="1600" dirty="0">
                <a:solidFill>
                  <a:srgbClr val="EBEBEB"/>
                </a:solidFill>
                <a:latin typeface="Century Gothic" panose="020B0502020202020204"/>
                <a:ea typeface="+mj-ea"/>
                <a:cs typeface="+mj-cs"/>
              </a:rPr>
              <a:t> </a:t>
            </a:r>
          </a:p>
        </p:txBody>
      </p:sp>
      <p:sp>
        <p:nvSpPr>
          <p:cNvPr id="17" name="TextBox 16">
            <a:extLst>
              <a:ext uri="{FF2B5EF4-FFF2-40B4-BE49-F238E27FC236}">
                <a16:creationId xmlns:a16="http://schemas.microsoft.com/office/drawing/2014/main" id="{1AD37E63-EBD6-4DE4-A6BC-D790B641E4CE}"/>
              </a:ext>
            </a:extLst>
          </p:cNvPr>
          <p:cNvSpPr txBox="1"/>
          <p:nvPr/>
        </p:nvSpPr>
        <p:spPr>
          <a:xfrm>
            <a:off x="3136132" y="4398776"/>
            <a:ext cx="2786623" cy="1184940"/>
          </a:xfrm>
          <a:prstGeom prst="rect">
            <a:avLst/>
          </a:prstGeom>
          <a:noFill/>
        </p:spPr>
        <p:txBody>
          <a:bodyPr wrap="square">
            <a:spAutoFit/>
          </a:bodyPr>
          <a:lstStyle/>
          <a:p>
            <a:pPr algn="ctr"/>
            <a:r>
              <a:rPr kumimoji="0" lang="en-US" sz="1800" b="0" i="0" u="none" strike="noStrike" kern="1200" cap="none" spc="0" normalizeH="0" baseline="0" noProof="0" dirty="0">
                <a:ln>
                  <a:noFill/>
                </a:ln>
                <a:solidFill>
                  <a:srgbClr val="EBEBEB"/>
                </a:solidFill>
                <a:effectLst/>
                <a:uLnTx/>
                <a:uFillTx/>
                <a:latin typeface="Century Gothic" panose="020B0502020202020204"/>
                <a:ea typeface="+mj-ea"/>
                <a:cs typeface="+mj-cs"/>
              </a:rPr>
              <a:t>Blaire </a:t>
            </a:r>
            <a:r>
              <a:rPr kumimoji="0" lang="en-US" sz="1800" b="0" i="0" u="none" strike="noStrike" kern="1200" cap="none" spc="0" normalizeH="0" baseline="0" noProof="0" dirty="0" err="1">
                <a:ln>
                  <a:noFill/>
                </a:ln>
                <a:solidFill>
                  <a:srgbClr val="EBEBEB"/>
                </a:solidFill>
                <a:effectLst/>
                <a:uLnTx/>
                <a:uFillTx/>
                <a:latin typeface="Century Gothic" panose="020B0502020202020204"/>
                <a:ea typeface="+mj-ea"/>
                <a:cs typeface="+mj-cs"/>
              </a:rPr>
              <a:t>Willson</a:t>
            </a:r>
            <a:r>
              <a:rPr kumimoji="0" lang="en-US" sz="1800" b="0" i="0" u="none" strike="noStrike" kern="1200" cap="none" spc="0" normalizeH="0" baseline="0" noProof="0" dirty="0">
                <a:ln>
                  <a:noFill/>
                </a:ln>
                <a:solidFill>
                  <a:srgbClr val="EBEBEB"/>
                </a:solidFill>
                <a:effectLst/>
                <a:uLnTx/>
                <a:uFillTx/>
                <a:latin typeface="Century Gothic" panose="020B0502020202020204"/>
                <a:ea typeface="+mj-ea"/>
                <a:cs typeface="+mj-cs"/>
              </a:rPr>
              <a:t> </a:t>
            </a:r>
            <a:r>
              <a:rPr kumimoji="0" lang="en-US" sz="1800" b="0" i="0" u="none" strike="noStrike" kern="1200" cap="none" spc="0" normalizeH="0" baseline="0" noProof="0" dirty="0" err="1">
                <a:ln>
                  <a:noFill/>
                </a:ln>
                <a:solidFill>
                  <a:srgbClr val="EBEBEB"/>
                </a:solidFill>
                <a:effectLst/>
                <a:uLnTx/>
                <a:uFillTx/>
                <a:latin typeface="Century Gothic" panose="020B0502020202020204"/>
                <a:ea typeface="+mj-ea"/>
                <a:cs typeface="+mj-cs"/>
              </a:rPr>
              <a:t>Toso</a:t>
            </a:r>
            <a:endParaRPr kumimoji="0" lang="en-US" sz="18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a:p>
            <a:pPr algn="ctr">
              <a:spcBef>
                <a:spcPts val="600"/>
              </a:spcBef>
            </a:pPr>
            <a:r>
              <a:rPr lang="en-US" sz="1600" dirty="0">
                <a:solidFill>
                  <a:srgbClr val="EBEBEB"/>
                </a:solidFill>
                <a:latin typeface="Century Gothic" panose="020B0502020202020204"/>
                <a:ea typeface="+mj-ea"/>
                <a:cs typeface="+mj-cs"/>
              </a:rPr>
              <a:t>Sr. Program Manager</a:t>
            </a:r>
          </a:p>
          <a:p>
            <a:pPr algn="ctr"/>
            <a:r>
              <a:rPr lang="en-US" sz="1600" dirty="0">
                <a:solidFill>
                  <a:srgbClr val="EBEBEB"/>
                </a:solidFill>
                <a:latin typeface="Century Gothic" panose="020B0502020202020204"/>
                <a:ea typeface="+mj-ea"/>
                <a:cs typeface="+mj-cs"/>
              </a:rPr>
              <a:t>Adult Ed &amp; Workforce Dev</a:t>
            </a:r>
          </a:p>
          <a:p>
            <a:pPr algn="ctr"/>
            <a:r>
              <a:rPr lang="en-US" sz="1600" dirty="0">
                <a:solidFill>
                  <a:srgbClr val="EBEBEB"/>
                </a:solidFill>
                <a:latin typeface="Century Gothic" panose="020B0502020202020204"/>
                <a:ea typeface="+mj-ea"/>
                <a:cs typeface="+mj-cs"/>
                <a:hlinkClick r:id="rId6"/>
              </a:rPr>
              <a:t>btoso@wested.org</a:t>
            </a:r>
            <a:r>
              <a:rPr lang="en-US" sz="1600" dirty="0">
                <a:solidFill>
                  <a:srgbClr val="EBEBEB"/>
                </a:solidFill>
                <a:latin typeface="Century Gothic" panose="020B0502020202020204"/>
                <a:ea typeface="+mj-ea"/>
                <a:cs typeface="+mj-cs"/>
              </a:rPr>
              <a:t> </a:t>
            </a:r>
          </a:p>
        </p:txBody>
      </p:sp>
      <p:pic>
        <p:nvPicPr>
          <p:cNvPr id="19" name="Picture 18" descr="A picture containing drawing&#10;&#10;Description automatically generated">
            <a:extLst>
              <a:ext uri="{FF2B5EF4-FFF2-40B4-BE49-F238E27FC236}">
                <a16:creationId xmlns:a16="http://schemas.microsoft.com/office/drawing/2014/main" id="{163024A0-2AFC-4B06-B4E9-C49410B1FE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22" name="Picture 21" descr="A person wearing glasses&#10;&#10;Description automatically generated">
            <a:extLst>
              <a:ext uri="{FF2B5EF4-FFF2-40B4-BE49-F238E27FC236}">
                <a16:creationId xmlns:a16="http://schemas.microsoft.com/office/drawing/2014/main" id="{7507416B-9B4D-4B73-84D2-F1F6A4EDF6A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116" t="5314" r="18283" b="3112"/>
          <a:stretch/>
        </p:blipFill>
        <p:spPr>
          <a:xfrm>
            <a:off x="3685125" y="2075397"/>
            <a:ext cx="1688638" cy="2283580"/>
          </a:xfrm>
          <a:prstGeom prst="rect">
            <a:avLst/>
          </a:prstGeom>
        </p:spPr>
      </p:pic>
      <p:pic>
        <p:nvPicPr>
          <p:cNvPr id="23" name="Picture 22" descr="A picture containing flower, drawing&#10;&#10;Description automatically generated">
            <a:extLst>
              <a:ext uri="{FF2B5EF4-FFF2-40B4-BE49-F238E27FC236}">
                <a16:creationId xmlns:a16="http://schemas.microsoft.com/office/drawing/2014/main" id="{122C1522-6502-4DEF-AEF9-BD7F3DBAFCC3}"/>
              </a:ext>
            </a:extLst>
          </p:cNvPr>
          <p:cNvPicPr>
            <a:picLocks noChangeAspect="1"/>
          </p:cNvPicPr>
          <p:nvPr/>
        </p:nvPicPr>
        <p:blipFill rotWithShape="1">
          <a:blip r:embed="rId9"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pic>
        <p:nvPicPr>
          <p:cNvPr id="12" name="Picture 11" descr="A person smiling for the camera&#10;&#10;Description automatically generated">
            <a:extLst>
              <a:ext uri="{FF2B5EF4-FFF2-40B4-BE49-F238E27FC236}">
                <a16:creationId xmlns:a16="http://schemas.microsoft.com/office/drawing/2014/main" id="{C3C176E2-6DE1-4BF1-9D67-18E5401BAE16}"/>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3000"/>
                    </a14:imgEffect>
                  </a14:imgLayer>
                </a14:imgProps>
              </a:ext>
              <a:ext uri="{28A0092B-C50C-407E-A947-70E740481C1C}">
                <a14:useLocalDpi xmlns:a14="http://schemas.microsoft.com/office/drawing/2010/main" val="0"/>
              </a:ext>
            </a:extLst>
          </a:blip>
          <a:srcRect l="9078" t="3682" r="19587" b="21884"/>
          <a:stretch/>
        </p:blipFill>
        <p:spPr>
          <a:xfrm>
            <a:off x="6534500" y="2075397"/>
            <a:ext cx="1688638" cy="2283580"/>
          </a:xfrm>
          <a:prstGeom prst="rect">
            <a:avLst/>
          </a:prstGeom>
        </p:spPr>
      </p:pic>
      <p:sp>
        <p:nvSpPr>
          <p:cNvPr id="14" name="TextBox 13">
            <a:extLst>
              <a:ext uri="{FF2B5EF4-FFF2-40B4-BE49-F238E27FC236}">
                <a16:creationId xmlns:a16="http://schemas.microsoft.com/office/drawing/2014/main" id="{86FC20E5-2D10-4685-BC3C-590C75C3742E}"/>
              </a:ext>
            </a:extLst>
          </p:cNvPr>
          <p:cNvSpPr txBox="1"/>
          <p:nvPr/>
        </p:nvSpPr>
        <p:spPr>
          <a:xfrm>
            <a:off x="6118860" y="4398776"/>
            <a:ext cx="2786623" cy="1184940"/>
          </a:xfrm>
          <a:prstGeom prst="rect">
            <a:avLst/>
          </a:prstGeom>
          <a:noFill/>
        </p:spPr>
        <p:txBody>
          <a:bodyPr wrap="square">
            <a:spAutoFit/>
          </a:bodyPr>
          <a:lstStyle/>
          <a:p>
            <a:pPr algn="ctr"/>
            <a:r>
              <a:rPr kumimoji="0" lang="en-US" sz="1800" b="0" i="0" u="none" strike="noStrike" kern="1200" cap="none" spc="0" normalizeH="0" baseline="0" noProof="0" dirty="0">
                <a:ln>
                  <a:noFill/>
                </a:ln>
                <a:solidFill>
                  <a:srgbClr val="EBEBEB"/>
                </a:solidFill>
                <a:effectLst/>
                <a:uLnTx/>
                <a:uFillTx/>
                <a:latin typeface="Century Gothic" panose="020B0502020202020204"/>
                <a:ea typeface="+mj-ea"/>
                <a:cs typeface="+mj-cs"/>
              </a:rPr>
              <a:t>Allie </a:t>
            </a:r>
            <a:r>
              <a:rPr kumimoji="0" lang="en-US" sz="1800" b="0" i="0" u="none" strike="noStrike" kern="1200" cap="none" spc="0" normalizeH="0" baseline="0" noProof="0" dirty="0" err="1">
                <a:ln>
                  <a:noFill/>
                </a:ln>
                <a:solidFill>
                  <a:srgbClr val="EBEBEB"/>
                </a:solidFill>
                <a:effectLst/>
                <a:uLnTx/>
                <a:uFillTx/>
                <a:latin typeface="Century Gothic" panose="020B0502020202020204"/>
                <a:ea typeface="+mj-ea"/>
                <a:cs typeface="+mj-cs"/>
              </a:rPr>
              <a:t>Bollella</a:t>
            </a:r>
            <a:endParaRPr kumimoji="0" lang="en-US" sz="1800" b="0" i="0" u="none" strike="noStrike" kern="1200" cap="none" spc="0" normalizeH="0" baseline="0" noProof="0" dirty="0">
              <a:ln>
                <a:noFill/>
              </a:ln>
              <a:solidFill>
                <a:srgbClr val="EBEBEB"/>
              </a:solidFill>
              <a:effectLst/>
              <a:uLnTx/>
              <a:uFillTx/>
              <a:latin typeface="Century Gothic" panose="020B0502020202020204"/>
              <a:ea typeface="+mj-ea"/>
              <a:cs typeface="+mj-cs"/>
            </a:endParaRPr>
          </a:p>
          <a:p>
            <a:pPr algn="ctr">
              <a:spcBef>
                <a:spcPts val="600"/>
              </a:spcBef>
            </a:pPr>
            <a:r>
              <a:rPr lang="en-US" sz="1600" dirty="0">
                <a:solidFill>
                  <a:srgbClr val="EBEBEB"/>
                </a:solidFill>
                <a:latin typeface="Century Gothic" panose="020B0502020202020204"/>
                <a:ea typeface="+mj-ea"/>
                <a:cs typeface="+mj-cs"/>
              </a:rPr>
              <a:t>Program Coordinator</a:t>
            </a:r>
          </a:p>
          <a:p>
            <a:pPr algn="ctr"/>
            <a:r>
              <a:rPr lang="en-US" sz="1600" dirty="0">
                <a:solidFill>
                  <a:srgbClr val="EBEBEB"/>
                </a:solidFill>
                <a:latin typeface="Century Gothic" panose="020B0502020202020204"/>
                <a:ea typeface="+mj-ea"/>
                <a:cs typeface="+mj-cs"/>
              </a:rPr>
              <a:t>Educational Data Systems</a:t>
            </a:r>
          </a:p>
          <a:p>
            <a:pPr algn="ctr"/>
            <a:r>
              <a:rPr lang="en-US" sz="1600" dirty="0">
                <a:solidFill>
                  <a:srgbClr val="EBEBEB"/>
                </a:solidFill>
                <a:latin typeface="Century Gothic" panose="020B0502020202020204"/>
                <a:ea typeface="+mj-ea"/>
                <a:cs typeface="+mj-cs"/>
                <a:hlinkClick r:id="rId12"/>
              </a:rPr>
              <a:t>abollel@wested.org</a:t>
            </a:r>
            <a:r>
              <a:rPr lang="en-US" sz="1600" dirty="0">
                <a:solidFill>
                  <a:srgbClr val="EBEBEB"/>
                </a:solidFill>
                <a:latin typeface="Century Gothic" panose="020B0502020202020204"/>
                <a:ea typeface="+mj-ea"/>
                <a:cs typeface="+mj-cs"/>
              </a:rPr>
              <a:t> </a:t>
            </a:r>
          </a:p>
        </p:txBody>
      </p:sp>
      <p:pic>
        <p:nvPicPr>
          <p:cNvPr id="4" name="Picture 3" descr="Shape&#10;&#10;Description automatically generated with low confidence">
            <a:extLst>
              <a:ext uri="{FF2B5EF4-FFF2-40B4-BE49-F238E27FC236}">
                <a16:creationId xmlns:a16="http://schemas.microsoft.com/office/drawing/2014/main" id="{3B1E4DDB-1F14-4B2F-8620-E62BE471AE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0" y="1905000"/>
            <a:ext cx="3048000" cy="3048000"/>
          </a:xfrm>
          <a:prstGeom prst="rect">
            <a:avLst/>
          </a:prstGeom>
        </p:spPr>
      </p:pic>
      <p:pic>
        <p:nvPicPr>
          <p:cNvPr id="6" name="Picture 5" descr="A person smiling for the camera&#10;&#10;Description automatically generated with medium confidence">
            <a:extLst>
              <a:ext uri="{FF2B5EF4-FFF2-40B4-BE49-F238E27FC236}">
                <a16:creationId xmlns:a16="http://schemas.microsoft.com/office/drawing/2014/main" id="{62848CD2-0D08-48C5-B0E5-92941FF70E6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8181" b="4633"/>
          <a:stretch/>
        </p:blipFill>
        <p:spPr>
          <a:xfrm>
            <a:off x="9370664" y="2066281"/>
            <a:ext cx="1633339" cy="2271453"/>
          </a:xfrm>
          <a:prstGeom prst="rect">
            <a:avLst/>
          </a:prstGeom>
        </p:spPr>
      </p:pic>
    </p:spTree>
    <p:extLst>
      <p:ext uri="{BB962C8B-B14F-4D97-AF65-F5344CB8AC3E}">
        <p14:creationId xmlns:p14="http://schemas.microsoft.com/office/powerpoint/2010/main" val="94714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04994EB2-DB6E-4D57-A274-D6B28A4BC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9399633-39B2-4F9B-9A4A-B49C92754B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A2B7B878-84E4-4B12-B4E8-CD0247441368}"/>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3" name="Title 2">
            <a:extLst>
              <a:ext uri="{FF2B5EF4-FFF2-40B4-BE49-F238E27FC236}">
                <a16:creationId xmlns:a16="http://schemas.microsoft.com/office/drawing/2014/main" id="{EA846236-E4D1-41E9-BC42-9AA9D768ADE3}"/>
              </a:ext>
            </a:extLst>
          </p:cNvPr>
          <p:cNvSpPr>
            <a:spLocks noGrp="1"/>
          </p:cNvSpPr>
          <p:nvPr>
            <p:ph type="title"/>
          </p:nvPr>
        </p:nvSpPr>
        <p:spPr>
          <a:xfrm>
            <a:off x="222041" y="836972"/>
            <a:ext cx="9404723" cy="739978"/>
          </a:xfrm>
        </p:spPr>
        <p:txBody>
          <a:bodyPr/>
          <a:lstStyle/>
          <a:p>
            <a:r>
              <a:rPr lang="en-US" dirty="0"/>
              <a:t>Goals</a:t>
            </a:r>
          </a:p>
        </p:txBody>
      </p:sp>
      <p:sp>
        <p:nvSpPr>
          <p:cNvPr id="15" name="Rectangle 14">
            <a:extLst>
              <a:ext uri="{FF2B5EF4-FFF2-40B4-BE49-F238E27FC236}">
                <a16:creationId xmlns:a16="http://schemas.microsoft.com/office/drawing/2014/main" id="{6A5AAFB3-211A-429C-BCE4-C237B05D24DF}"/>
              </a:ext>
            </a:extLst>
          </p:cNvPr>
          <p:cNvSpPr/>
          <p:nvPr/>
        </p:nvSpPr>
        <p:spPr>
          <a:xfrm>
            <a:off x="304800" y="1905000"/>
            <a:ext cx="11582400" cy="2819400"/>
          </a:xfrm>
          <a:prstGeom prst="rect">
            <a:avLst/>
          </a:prstGeom>
          <a:solidFill>
            <a:srgbClr val="FFFFFF">
              <a:lumMod val="5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Oval 15">
            <a:extLst>
              <a:ext uri="{FF2B5EF4-FFF2-40B4-BE49-F238E27FC236}">
                <a16:creationId xmlns:a16="http://schemas.microsoft.com/office/drawing/2014/main" id="{5B08D1AF-74AF-406A-8963-FD6478FE5F55}"/>
              </a:ext>
            </a:extLst>
          </p:cNvPr>
          <p:cNvSpPr/>
          <p:nvPr/>
        </p:nvSpPr>
        <p:spPr>
          <a:xfrm>
            <a:off x="481444" y="2057400"/>
            <a:ext cx="3593523" cy="2476500"/>
          </a:xfrm>
          <a:prstGeom prst="ellipse">
            <a:avLst/>
          </a:prstGeom>
          <a:solidFill>
            <a:srgbClr val="B2E5FF"/>
          </a:solidFill>
          <a:ln w="6350"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Map TDL and AM Industries and Skills Needed for Entry Level &amp; Middle Skill Employment</a:t>
            </a:r>
          </a:p>
        </p:txBody>
      </p:sp>
      <p:sp>
        <p:nvSpPr>
          <p:cNvPr id="17" name="Oval 16">
            <a:extLst>
              <a:ext uri="{FF2B5EF4-FFF2-40B4-BE49-F238E27FC236}">
                <a16:creationId xmlns:a16="http://schemas.microsoft.com/office/drawing/2014/main" id="{061B6F51-6625-4740-9913-74B6D93AC896}"/>
              </a:ext>
            </a:extLst>
          </p:cNvPr>
          <p:cNvSpPr/>
          <p:nvPr/>
        </p:nvSpPr>
        <p:spPr>
          <a:xfrm>
            <a:off x="4285383" y="2057400"/>
            <a:ext cx="3593523" cy="2476500"/>
          </a:xfrm>
          <a:prstGeom prst="ellipse">
            <a:avLst/>
          </a:prstGeom>
          <a:solidFill>
            <a:srgbClr val="C6E6A2"/>
          </a:solidFill>
          <a:ln w="6350"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Map Regional Adult Ed &amp; Community College Programs with Industry Needs</a:t>
            </a:r>
          </a:p>
        </p:txBody>
      </p:sp>
      <p:sp>
        <p:nvSpPr>
          <p:cNvPr id="18" name="Oval 17">
            <a:extLst>
              <a:ext uri="{FF2B5EF4-FFF2-40B4-BE49-F238E27FC236}">
                <a16:creationId xmlns:a16="http://schemas.microsoft.com/office/drawing/2014/main" id="{353F926C-889A-4397-9D97-2166BA745827}"/>
              </a:ext>
            </a:extLst>
          </p:cNvPr>
          <p:cNvSpPr/>
          <p:nvPr/>
        </p:nvSpPr>
        <p:spPr>
          <a:xfrm>
            <a:off x="8089322" y="2057400"/>
            <a:ext cx="3593523" cy="2476500"/>
          </a:xfrm>
          <a:prstGeom prst="ellipse">
            <a:avLst/>
          </a:prstGeom>
          <a:solidFill>
            <a:srgbClr val="FFBDBD"/>
          </a:solidFill>
          <a:ln w="6350" cap="flat" cmpd="sng" algn="ctr">
            <a:solidFill>
              <a:srgbClr val="FFFFFF">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Support Pathway Development with Educators, Industry &amp; Workforce System</a:t>
            </a:r>
          </a:p>
        </p:txBody>
      </p:sp>
    </p:spTree>
    <p:extLst>
      <p:ext uri="{BB962C8B-B14F-4D97-AF65-F5344CB8AC3E}">
        <p14:creationId xmlns:p14="http://schemas.microsoft.com/office/powerpoint/2010/main" val="166399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title"/>
          </p:nvPr>
        </p:nvSpPr>
        <p:spPr>
          <a:xfrm>
            <a:off x="609600" y="636756"/>
            <a:ext cx="10972800" cy="60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400"/>
              <a:buNone/>
            </a:pPr>
            <a:r>
              <a:rPr lang="en-US" dirty="0"/>
              <a:t>Initial Partners</a:t>
            </a:r>
            <a:endParaRPr dirty="0"/>
          </a:p>
        </p:txBody>
      </p:sp>
      <p:graphicFrame>
        <p:nvGraphicFramePr>
          <p:cNvPr id="211" name="Google Shape;211;p2"/>
          <p:cNvGraphicFramePr/>
          <p:nvPr>
            <p:extLst>
              <p:ext uri="{D42A27DB-BD31-4B8C-83A1-F6EECF244321}">
                <p14:modId xmlns:p14="http://schemas.microsoft.com/office/powerpoint/2010/main" val="3311720169"/>
              </p:ext>
            </p:extLst>
          </p:nvPr>
        </p:nvGraphicFramePr>
        <p:xfrm>
          <a:off x="590006" y="1482412"/>
          <a:ext cx="11277600" cy="4307533"/>
        </p:xfrm>
        <a:graphic>
          <a:graphicData uri="http://schemas.openxmlformats.org/drawingml/2006/table">
            <a:tbl>
              <a:tblPr>
                <a:noFill/>
              </a:tblPr>
              <a:tblGrid>
                <a:gridCol w="2816225">
                  <a:extLst>
                    <a:ext uri="{9D8B030D-6E8A-4147-A177-3AD203B41FA5}">
                      <a16:colId xmlns:a16="http://schemas.microsoft.com/office/drawing/2014/main" val="20000"/>
                    </a:ext>
                  </a:extLst>
                </a:gridCol>
                <a:gridCol w="2816225">
                  <a:extLst>
                    <a:ext uri="{9D8B030D-6E8A-4147-A177-3AD203B41FA5}">
                      <a16:colId xmlns:a16="http://schemas.microsoft.com/office/drawing/2014/main" val="20001"/>
                    </a:ext>
                  </a:extLst>
                </a:gridCol>
                <a:gridCol w="2816225">
                  <a:extLst>
                    <a:ext uri="{9D8B030D-6E8A-4147-A177-3AD203B41FA5}">
                      <a16:colId xmlns:a16="http://schemas.microsoft.com/office/drawing/2014/main" val="20002"/>
                    </a:ext>
                  </a:extLst>
                </a:gridCol>
                <a:gridCol w="2828925">
                  <a:extLst>
                    <a:ext uri="{9D8B030D-6E8A-4147-A177-3AD203B41FA5}">
                      <a16:colId xmlns:a16="http://schemas.microsoft.com/office/drawing/2014/main" val="20003"/>
                    </a:ext>
                  </a:extLst>
                </a:gridCol>
              </a:tblGrid>
              <a:tr h="844275">
                <a:tc>
                  <a:txBody>
                    <a:bodyPr/>
                    <a:lstStyle/>
                    <a:p>
                      <a:pPr marL="0" marR="0" lvl="0" indent="0" algn="l" rtl="0">
                        <a:lnSpc>
                          <a:spcPct val="107000"/>
                        </a:lnSpc>
                        <a:spcBef>
                          <a:spcPts val="0"/>
                        </a:spcBef>
                        <a:spcAft>
                          <a:spcPts val="0"/>
                        </a:spcAft>
                        <a:buClr>
                          <a:srgbClr val="000000"/>
                        </a:buClr>
                        <a:buSzPts val="1600"/>
                        <a:buFont typeface="Arial"/>
                        <a:buNone/>
                      </a:pPr>
                      <a:r>
                        <a:rPr lang="en-US" sz="1600" b="1" u="none" strike="noStrike" cap="none" dirty="0">
                          <a:solidFill>
                            <a:schemeClr val="tx1">
                              <a:lumMod val="95000"/>
                            </a:schemeClr>
                          </a:solidFill>
                        </a:rPr>
                        <a:t>Delta Sierra Adult Education Alliance (DSAEA)</a:t>
                      </a:r>
                      <a:endParaRPr dirty="0">
                        <a:solidFill>
                          <a:schemeClr val="tx1">
                            <a:lumMod val="95000"/>
                          </a:schemeClr>
                        </a:solidFill>
                      </a:endParaRPr>
                    </a:p>
                  </a:txBody>
                  <a:tcPr marL="68575" marR="685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600"/>
                        <a:buFont typeface="Arial"/>
                        <a:buNone/>
                      </a:pPr>
                      <a:r>
                        <a:rPr lang="en-US" sz="1600" b="1" u="none" strike="noStrike" cap="none" dirty="0">
                          <a:solidFill>
                            <a:schemeClr val="tx1">
                              <a:lumMod val="95000"/>
                            </a:schemeClr>
                          </a:solidFill>
                        </a:rPr>
                        <a:t>Economic Development</a:t>
                      </a:r>
                      <a:endParaRPr dirty="0">
                        <a:solidFill>
                          <a:schemeClr val="tx1">
                            <a:lumMod val="95000"/>
                          </a:schemeClr>
                        </a:solidFill>
                      </a:endParaRPr>
                    </a:p>
                  </a:txBody>
                  <a:tcPr marL="68575" marR="685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600"/>
                        <a:buFont typeface="Arial"/>
                        <a:buNone/>
                      </a:pPr>
                      <a:r>
                        <a:rPr lang="en-US" sz="1600" b="1" u="none" strike="noStrike" cap="none" dirty="0">
                          <a:solidFill>
                            <a:schemeClr val="tx1">
                              <a:lumMod val="95000"/>
                            </a:schemeClr>
                          </a:solidFill>
                        </a:rPr>
                        <a:t>San Joaquin Delta College</a:t>
                      </a:r>
                      <a:endParaRPr dirty="0">
                        <a:solidFill>
                          <a:schemeClr val="tx1">
                            <a:lumMod val="95000"/>
                          </a:schemeClr>
                        </a:solidFill>
                      </a:endParaRPr>
                    </a:p>
                  </a:txBody>
                  <a:tcPr marL="68575" marR="685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600"/>
                        <a:buFont typeface="Arial"/>
                        <a:buNone/>
                      </a:pPr>
                      <a:r>
                        <a:rPr lang="en-US" sz="1600" b="1" u="none" strike="noStrike" cap="none" dirty="0">
                          <a:solidFill>
                            <a:schemeClr val="tx1">
                              <a:lumMod val="95000"/>
                            </a:schemeClr>
                          </a:solidFill>
                        </a:rPr>
                        <a:t>Community, Higher Education and Business</a:t>
                      </a:r>
                      <a:endParaRPr dirty="0">
                        <a:solidFill>
                          <a:schemeClr val="tx1">
                            <a:lumMod val="95000"/>
                          </a:schemeClr>
                        </a:solidFill>
                      </a:endParaRPr>
                    </a:p>
                  </a:txBody>
                  <a:tcPr marL="68575" marR="685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453575">
                <a:tc>
                  <a:txBody>
                    <a:bodyPr/>
                    <a:lstStyle/>
                    <a:p>
                      <a:pPr marL="285750" marR="0" lvl="0" indent="-285750" algn="l" rtl="0">
                        <a:lnSpc>
                          <a:spcPct val="100000"/>
                        </a:lnSpc>
                        <a:spcBef>
                          <a:spcPts val="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Lodi Adult School</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Manteca Adult School</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Stockton School for Adults</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Tracy Adult School</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San Joaquin Delta College</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San Joaquin County Office of Education</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Calaveras County Office of Education</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Wind River Adult School</a:t>
                      </a:r>
                      <a:endParaRPr dirty="0">
                        <a:solidFill>
                          <a:schemeClr val="tx1">
                            <a:lumMod val="95000"/>
                          </a:schemeClr>
                        </a:solidFill>
                      </a:endParaRPr>
                    </a:p>
                  </a:txBody>
                  <a:tcPr marL="68575" marR="685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City of Lathrop</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City of Lodi</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City of Manteca</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City of Stockton</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City of Tracy</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San Joaquin County </a:t>
                      </a:r>
                      <a:r>
                        <a:rPr lang="en-US" sz="1600" b="0" i="0" u="none" strike="noStrike" cap="none" dirty="0" err="1">
                          <a:solidFill>
                            <a:schemeClr val="tx1">
                              <a:lumMod val="95000"/>
                            </a:schemeClr>
                          </a:solidFill>
                          <a:latin typeface="Arial"/>
                          <a:ea typeface="Arial"/>
                          <a:cs typeface="Arial"/>
                          <a:sym typeface="Arial"/>
                        </a:rPr>
                        <a:t>WorkNet</a:t>
                      </a:r>
                      <a:endParaRPr sz="1600" b="0" i="0" u="none" strike="noStrike" cap="none" dirty="0">
                        <a:solidFill>
                          <a:schemeClr val="tx1">
                            <a:lumMod val="95000"/>
                          </a:schemeClr>
                        </a:solidFill>
                        <a:latin typeface="Arial"/>
                        <a:ea typeface="Arial"/>
                        <a:cs typeface="Arial"/>
                        <a:sym typeface="Aria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San Joaquin County Economic Development</a:t>
                      </a:r>
                      <a:endParaRPr dirty="0">
                        <a:solidFill>
                          <a:schemeClr val="tx1">
                            <a:lumMod val="95000"/>
                          </a:schemeClr>
                        </a:solidFill>
                      </a:endParaRPr>
                    </a:p>
                  </a:txBody>
                  <a:tcPr marL="68575" marR="685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Economic and Workforce Development</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600" b="0" i="0" u="none" strike="noStrike" cap="none" dirty="0">
                          <a:solidFill>
                            <a:schemeClr val="tx1">
                              <a:lumMod val="95000"/>
                            </a:schemeClr>
                          </a:solidFill>
                          <a:latin typeface="Arial"/>
                          <a:ea typeface="Arial"/>
                          <a:cs typeface="Arial"/>
                          <a:sym typeface="Arial"/>
                        </a:rPr>
                        <a:t>Applied Science, Business, and Technology Division</a:t>
                      </a:r>
                      <a:endParaRPr dirty="0">
                        <a:solidFill>
                          <a:schemeClr val="tx1">
                            <a:lumMod val="95000"/>
                          </a:schemeClr>
                        </a:solidFill>
                      </a:endParaRPr>
                    </a:p>
                  </a:txBody>
                  <a:tcPr marL="68575" marR="685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rgbClr val="0070C0"/>
                        </a:buClr>
                        <a:buSzPct val="120000"/>
                        <a:buFont typeface="Arial"/>
                        <a:buChar char="•"/>
                      </a:pPr>
                      <a:r>
                        <a:rPr lang="en-US" sz="1400" b="0" i="0" u="none" strike="noStrike" cap="none" dirty="0">
                          <a:solidFill>
                            <a:schemeClr val="tx1">
                              <a:lumMod val="95000"/>
                            </a:schemeClr>
                          </a:solidFill>
                          <a:latin typeface="Arial"/>
                          <a:ea typeface="Arial"/>
                          <a:cs typeface="Arial"/>
                          <a:sym typeface="Arial"/>
                        </a:rPr>
                        <a:t>California Human Development</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400" b="0" i="0" u="none" strike="noStrike" cap="none" dirty="0">
                          <a:solidFill>
                            <a:schemeClr val="tx1">
                              <a:lumMod val="95000"/>
                            </a:schemeClr>
                          </a:solidFill>
                          <a:latin typeface="Arial"/>
                          <a:ea typeface="Arial"/>
                          <a:cs typeface="Arial"/>
                          <a:sym typeface="Arial"/>
                        </a:rPr>
                        <a:t>Prologis</a:t>
                      </a:r>
                      <a:endParaRPr dirty="0">
                        <a:solidFill>
                          <a:schemeClr val="tx1">
                            <a:lumMod val="95000"/>
                          </a:schemeClr>
                        </a:solidFill>
                      </a:endParaRPr>
                    </a:p>
                    <a:p>
                      <a:pPr marL="285750" marR="0" lvl="0" indent="-285750" algn="l" rtl="0">
                        <a:lnSpc>
                          <a:spcPct val="100000"/>
                        </a:lnSpc>
                        <a:spcBef>
                          <a:spcPts val="600"/>
                        </a:spcBef>
                        <a:spcAft>
                          <a:spcPts val="0"/>
                        </a:spcAft>
                        <a:buClr>
                          <a:srgbClr val="0070C0"/>
                        </a:buClr>
                        <a:buSzPct val="120000"/>
                        <a:buFont typeface="Arial"/>
                        <a:buChar char="•"/>
                      </a:pPr>
                      <a:r>
                        <a:rPr lang="en-US" sz="1400" b="0" i="0" u="none" strike="noStrike" cap="none" dirty="0">
                          <a:solidFill>
                            <a:schemeClr val="tx1">
                              <a:lumMod val="95000"/>
                            </a:schemeClr>
                          </a:solidFill>
                          <a:latin typeface="Arial"/>
                          <a:ea typeface="Arial"/>
                          <a:cs typeface="Arial"/>
                          <a:sym typeface="Arial"/>
                        </a:rPr>
                        <a:t>University of the Pacific</a:t>
                      </a:r>
                      <a:endParaRPr dirty="0">
                        <a:solidFill>
                          <a:schemeClr val="tx1">
                            <a:lumMod val="95000"/>
                          </a:schemeClr>
                        </a:solidFill>
                      </a:endParaRPr>
                    </a:p>
                  </a:txBody>
                  <a:tcPr marL="68575" marR="68575"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5" name="Picture 4" descr="A picture containing flower, drawing&#10;&#10;Description automatically generated">
            <a:extLst>
              <a:ext uri="{FF2B5EF4-FFF2-40B4-BE49-F238E27FC236}">
                <a16:creationId xmlns:a16="http://schemas.microsoft.com/office/drawing/2014/main" id="{CC4C0BE4-4E9A-4572-A4E5-5EA213A13EC0}"/>
              </a:ext>
            </a:extLst>
          </p:cNvPr>
          <p:cNvPicPr>
            <a:picLocks noChangeAspect="1"/>
          </p:cNvPicPr>
          <p:nvPr/>
        </p:nvPicPr>
        <p:blipFill rotWithShape="1">
          <a:blip r:embed="rId3" cstate="print">
            <a:alphaModFix amt="60000"/>
            <a:extLst>
              <a:ext uri="{28A0092B-C50C-407E-A947-70E740481C1C}">
                <a14:useLocalDpi xmlns:a14="http://schemas.microsoft.com/office/drawing/2010/main" val="0"/>
              </a:ext>
            </a:extLst>
          </a:blip>
          <a:srcRect l="27172" t="24533" r="27385" b="22638"/>
          <a:stretch/>
        </p:blipFill>
        <p:spPr>
          <a:xfrm>
            <a:off x="11353800" y="6062319"/>
            <a:ext cx="752136" cy="795681"/>
          </a:xfrm>
          <a:prstGeom prst="rect">
            <a:avLst/>
          </a:prstGeom>
        </p:spPr>
      </p:pic>
      <p:pic>
        <p:nvPicPr>
          <p:cNvPr id="6" name="Picture 5">
            <a:extLst>
              <a:ext uri="{FF2B5EF4-FFF2-40B4-BE49-F238E27FC236}">
                <a16:creationId xmlns:a16="http://schemas.microsoft.com/office/drawing/2014/main" id="{BACED1E4-FE76-4445-BD12-6A03D0CE4588}"/>
              </a:ext>
            </a:extLst>
          </p:cNvPr>
          <p:cNvPicPr>
            <a:picLocks noChangeAspect="1"/>
          </p:cNvPicPr>
          <p:nvPr/>
        </p:nvPicPr>
        <p:blipFill>
          <a:blip r:embed="rId4"/>
          <a:stretch>
            <a:fillRect/>
          </a:stretch>
        </p:blipFill>
        <p:spPr>
          <a:xfrm>
            <a:off x="10020300" y="581940"/>
            <a:ext cx="2171700" cy="254000"/>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CB235305-6F9F-44A0-801D-293867668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44904A6-7AAA-40F1-B5EC-2CC89A5729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725"/>
          <a:stretch/>
        </p:blipFill>
        <p:spPr>
          <a:xfrm>
            <a:off x="10020300" y="118029"/>
            <a:ext cx="1861654" cy="327587"/>
          </a:xfrm>
          <a:prstGeom prst="rect">
            <a:avLst/>
          </a:prstGeom>
        </p:spPr>
      </p:pic>
      <p:pic>
        <p:nvPicPr>
          <p:cNvPr id="9" name="Picture 8" descr="A picture containing flower, drawing&#10;&#10;Description automatically generated">
            <a:extLst>
              <a:ext uri="{FF2B5EF4-FFF2-40B4-BE49-F238E27FC236}">
                <a16:creationId xmlns:a16="http://schemas.microsoft.com/office/drawing/2014/main" id="{B5FD8405-D5D9-4542-AFC4-44EEF246BD95}"/>
              </a:ext>
            </a:extLst>
          </p:cNvPr>
          <p:cNvPicPr>
            <a:picLocks noChangeAspect="1"/>
          </p:cNvPicPr>
          <p:nvPr/>
        </p:nvPicPr>
        <p:blipFill rotWithShape="1">
          <a:blip r:embed="rId7"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Tree>
    <p:extLst>
      <p:ext uri="{BB962C8B-B14F-4D97-AF65-F5344CB8AC3E}">
        <p14:creationId xmlns:p14="http://schemas.microsoft.com/office/powerpoint/2010/main" val="37847691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5" name="Picture 4" descr="A picture containing flower, drawing&#10;&#10;Description automatically generated">
            <a:extLst>
              <a:ext uri="{FF2B5EF4-FFF2-40B4-BE49-F238E27FC236}">
                <a16:creationId xmlns:a16="http://schemas.microsoft.com/office/drawing/2014/main" id="{CC4C0BE4-4E9A-4572-A4E5-5EA213A13EC0}"/>
              </a:ext>
            </a:extLst>
          </p:cNvPr>
          <p:cNvPicPr>
            <a:picLocks noChangeAspect="1"/>
          </p:cNvPicPr>
          <p:nvPr/>
        </p:nvPicPr>
        <p:blipFill rotWithShape="1">
          <a:blip r:embed="rId3" cstate="print">
            <a:alphaModFix amt="60000"/>
            <a:extLst>
              <a:ext uri="{28A0092B-C50C-407E-A947-70E740481C1C}">
                <a14:useLocalDpi xmlns:a14="http://schemas.microsoft.com/office/drawing/2010/main" val="0"/>
              </a:ext>
            </a:extLst>
          </a:blip>
          <a:srcRect l="27172" t="24533" r="27385" b="22638"/>
          <a:stretch/>
        </p:blipFill>
        <p:spPr>
          <a:xfrm>
            <a:off x="11353800" y="6062319"/>
            <a:ext cx="752136" cy="795681"/>
          </a:xfrm>
          <a:prstGeom prst="rect">
            <a:avLst/>
          </a:prstGeom>
        </p:spPr>
      </p:pic>
      <p:pic>
        <p:nvPicPr>
          <p:cNvPr id="6" name="Picture 5">
            <a:extLst>
              <a:ext uri="{FF2B5EF4-FFF2-40B4-BE49-F238E27FC236}">
                <a16:creationId xmlns:a16="http://schemas.microsoft.com/office/drawing/2014/main" id="{BACED1E4-FE76-4445-BD12-6A03D0CE4588}"/>
              </a:ext>
            </a:extLst>
          </p:cNvPr>
          <p:cNvPicPr>
            <a:picLocks noChangeAspect="1"/>
          </p:cNvPicPr>
          <p:nvPr/>
        </p:nvPicPr>
        <p:blipFill>
          <a:blip r:embed="rId4"/>
          <a:stretch>
            <a:fillRect/>
          </a:stretch>
        </p:blipFill>
        <p:spPr>
          <a:xfrm>
            <a:off x="10020300" y="581940"/>
            <a:ext cx="2171700" cy="254000"/>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CB235305-6F9F-44A0-801D-293867668C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F44904A6-7AAA-40F1-B5EC-2CC89A57296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 b="21725"/>
          <a:stretch/>
        </p:blipFill>
        <p:spPr>
          <a:xfrm>
            <a:off x="10020300" y="118029"/>
            <a:ext cx="1861654" cy="327587"/>
          </a:xfrm>
          <a:prstGeom prst="rect">
            <a:avLst/>
          </a:prstGeom>
        </p:spPr>
      </p:pic>
      <p:pic>
        <p:nvPicPr>
          <p:cNvPr id="9" name="Picture 8" descr="A picture containing flower, drawing&#10;&#10;Description automatically generated">
            <a:extLst>
              <a:ext uri="{FF2B5EF4-FFF2-40B4-BE49-F238E27FC236}">
                <a16:creationId xmlns:a16="http://schemas.microsoft.com/office/drawing/2014/main" id="{B5FD8405-D5D9-4542-AFC4-44EEF246BD95}"/>
              </a:ext>
            </a:extLst>
          </p:cNvPr>
          <p:cNvPicPr>
            <a:picLocks noChangeAspect="1"/>
          </p:cNvPicPr>
          <p:nvPr/>
        </p:nvPicPr>
        <p:blipFill rotWithShape="1">
          <a:blip r:embed="rId7"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11" name="TextBox 10">
            <a:extLst>
              <a:ext uri="{FF2B5EF4-FFF2-40B4-BE49-F238E27FC236}">
                <a16:creationId xmlns:a16="http://schemas.microsoft.com/office/drawing/2014/main" id="{F2B602C6-DF3A-438D-B25F-7B254FD1A66F}"/>
              </a:ext>
            </a:extLst>
          </p:cNvPr>
          <p:cNvSpPr txBox="1"/>
          <p:nvPr/>
        </p:nvSpPr>
        <p:spPr>
          <a:xfrm>
            <a:off x="563827" y="688529"/>
            <a:ext cx="11049000" cy="5414687"/>
          </a:xfrm>
          <a:prstGeom prst="rect">
            <a:avLst/>
          </a:prstGeom>
          <a:noFill/>
        </p:spPr>
        <p:txBody>
          <a:bodyPr wrap="square">
            <a:spAutoFit/>
          </a:bodyPr>
          <a:lstStyle/>
          <a:p>
            <a:pPr marL="0" marR="0">
              <a:lnSpc>
                <a:spcPct val="107000"/>
              </a:lnSpc>
              <a:spcBef>
                <a:spcPts val="0"/>
              </a:spcBef>
              <a:spcAft>
                <a:spcPts val="0"/>
              </a:spcAft>
            </a:pPr>
            <a:r>
              <a:rPr lang="en-US" sz="2400" dirty="0">
                <a:effectLst/>
                <a:latin typeface="Century Gothic" panose="020B0502020202020204" pitchFamily="34" charset="0"/>
                <a:ea typeface="Calibri" panose="020F0502020204030204" pitchFamily="34" charset="0"/>
                <a:cs typeface="Arial" panose="020B0604020202020204" pitchFamily="34" charset="0"/>
              </a:rPr>
              <a:t>Project Description</a:t>
            </a:r>
            <a:r>
              <a:rPr lang="en-US" sz="2400" dirty="0">
                <a:solidFill>
                  <a:srgbClr val="0070C0"/>
                </a:solidFill>
                <a:effectLst/>
                <a:latin typeface="Century Gothic" panose="020B0502020202020204" pitchFamily="34" charset="0"/>
                <a:ea typeface="Calibri" panose="020F0502020204030204" pitchFamily="34" charset="0"/>
                <a:cs typeface="Arial" panose="020B0604020202020204" pitchFamily="34" charset="0"/>
              </a:rPr>
              <a:t>:</a:t>
            </a:r>
            <a:endParaRPr lang="en-US" sz="2400" dirty="0">
              <a:effectLst/>
              <a:latin typeface="Century Gothic" panose="020B0502020202020204" pitchFamily="34" charset="0"/>
              <a:ea typeface="Calibri" panose="020F0502020204030204" pitchFamily="34" charset="0"/>
              <a:cs typeface="Arial" panose="020B0604020202020204" pitchFamily="34" charset="0"/>
            </a:endParaRPr>
          </a:p>
          <a:p>
            <a:pPr marL="0" marR="0">
              <a:lnSpc>
                <a:spcPct val="107000"/>
              </a:lnSpc>
              <a:spcBef>
                <a:spcPts val="60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WestEd has been asked lead data collection, employer engagement, and a pathway design process to build opportunities for more San Joaquin County residents enter career pathway jobs in TDL/AM industries and strengthen the flow of qualified workers for regional employers.</a:t>
            </a:r>
          </a:p>
          <a:p>
            <a:pPr marL="571500" marR="0" lvl="0" indent="-342900">
              <a:lnSpc>
                <a:spcPct val="107000"/>
              </a:lnSpc>
              <a:spcBef>
                <a:spcPts val="600"/>
              </a:spcBef>
              <a:spcAft>
                <a:spcPts val="0"/>
              </a:spcAft>
              <a:buClr>
                <a:srgbClr val="C00000"/>
              </a:buClr>
              <a:buSzPct val="115000"/>
              <a:buFont typeface="Symbol" panose="05050102010706020507" pitchFamily="18" charset="2"/>
              <a:buChar char=""/>
            </a:pPr>
            <a:r>
              <a:rPr lang="en-US" sz="2200" dirty="0">
                <a:solidFill>
                  <a:schemeClr val="bg2">
                    <a:lumMod val="20000"/>
                    <a:lumOff val="80000"/>
                  </a:schemeClr>
                </a:solidFill>
                <a:effectLst/>
                <a:latin typeface="Century Gothic" panose="020B0502020202020204" pitchFamily="34" charset="0"/>
                <a:ea typeface="Calibri" panose="020F0502020204030204" pitchFamily="34" charset="0"/>
                <a:cs typeface="Times New Roman" panose="02020603050405020304" pitchFamily="18" charset="0"/>
              </a:rPr>
              <a:t>Labor Market and Occupational Data</a:t>
            </a:r>
            <a:r>
              <a:rPr lang="en-US"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Landscape analysis of TDL and AM employers, activity, and employment in San Joaquin County and broader north Central Valley.</a:t>
            </a:r>
          </a:p>
          <a:p>
            <a:pPr marL="571500" marR="0" lvl="0" indent="-342900">
              <a:lnSpc>
                <a:spcPct val="107000"/>
              </a:lnSpc>
              <a:spcBef>
                <a:spcPts val="600"/>
              </a:spcBef>
              <a:spcAft>
                <a:spcPts val="0"/>
              </a:spcAft>
              <a:buClr>
                <a:srgbClr val="C00000"/>
              </a:buClr>
              <a:buSzPct val="115000"/>
              <a:buFont typeface="Symbol" panose="05050102010706020507" pitchFamily="18" charset="2"/>
              <a:buChar char=""/>
            </a:pPr>
            <a:r>
              <a:rPr lang="en-US" sz="2200" dirty="0">
                <a:solidFill>
                  <a:schemeClr val="bg2">
                    <a:lumMod val="20000"/>
                    <a:lumOff val="80000"/>
                  </a:schemeClr>
                </a:solidFill>
                <a:effectLst/>
                <a:latin typeface="Century Gothic" panose="020B0502020202020204" pitchFamily="34" charset="0"/>
                <a:ea typeface="Calibri" panose="020F0502020204030204" pitchFamily="34" charset="0"/>
                <a:cs typeface="Times New Roman" panose="02020603050405020304" pitchFamily="18" charset="0"/>
              </a:rPr>
              <a:t>Employer Interviews</a:t>
            </a:r>
            <a:r>
              <a:rPr lang="en-US"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Interviews 40 employers in San Joaquin County to understand issues related to recruitment of qualified workers and the specific skills possessed by desirable and high performing employees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571500" marR="0" lvl="0" indent="-342900">
              <a:lnSpc>
                <a:spcPct val="107000"/>
              </a:lnSpc>
              <a:spcBef>
                <a:spcPts val="600"/>
              </a:spcBef>
              <a:spcAft>
                <a:spcPts val="0"/>
              </a:spcAft>
              <a:buClr>
                <a:srgbClr val="C00000"/>
              </a:buClr>
              <a:buSzPct val="115000"/>
              <a:buFont typeface="Symbol" panose="05050102010706020507" pitchFamily="18" charset="2"/>
              <a:buChar char=""/>
            </a:pPr>
            <a:r>
              <a:rPr lang="en-US" sz="2200" dirty="0">
                <a:solidFill>
                  <a:schemeClr val="bg2">
                    <a:lumMod val="20000"/>
                    <a:lumOff val="80000"/>
                  </a:schemeClr>
                </a:solidFill>
                <a:effectLst/>
                <a:latin typeface="Century Gothic" panose="020B0502020202020204" pitchFamily="34" charset="0"/>
                <a:ea typeface="Calibri" panose="020F0502020204030204" pitchFamily="34" charset="0"/>
                <a:cs typeface="Times New Roman" panose="02020603050405020304" pitchFamily="18" charset="0"/>
              </a:rPr>
              <a:t>Pathway System Mapping</a:t>
            </a:r>
            <a:r>
              <a:rPr lang="en-US"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Map education/training programs to build a system map and make recommendations to improve the alignment of regional training systems with industry and employer needs.</a:t>
            </a:r>
          </a:p>
          <a:p>
            <a:pPr marL="571500" marR="0" lvl="0" indent="-342900">
              <a:lnSpc>
                <a:spcPct val="107000"/>
              </a:lnSpc>
              <a:spcBef>
                <a:spcPts val="600"/>
              </a:spcBef>
              <a:spcAft>
                <a:spcPts val="0"/>
              </a:spcAft>
              <a:buClr>
                <a:srgbClr val="C00000"/>
              </a:buClr>
              <a:buSzPct val="115000"/>
              <a:buFont typeface="Symbol" panose="05050102010706020507" pitchFamily="18" charset="2"/>
              <a:buChar char=""/>
            </a:pPr>
            <a:r>
              <a:rPr lang="en-US" sz="2200" dirty="0">
                <a:solidFill>
                  <a:schemeClr val="bg2">
                    <a:lumMod val="20000"/>
                    <a:lumOff val="80000"/>
                  </a:schemeClr>
                </a:solidFill>
                <a:effectLst/>
                <a:latin typeface="Century Gothic" panose="020B0502020202020204" pitchFamily="34" charset="0"/>
                <a:ea typeface="Calibri" panose="020F0502020204030204" pitchFamily="34" charset="0"/>
                <a:cs typeface="Times New Roman" panose="02020603050405020304" pitchFamily="18" charset="0"/>
              </a:rPr>
              <a:t>Pathway Building</a:t>
            </a:r>
            <a:r>
              <a:rPr lang="en-US"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Leading conversations with educators to identify opportunities for building stronger training pathways and initial design work with educators, the workforce system, and regional employers.</a:t>
            </a:r>
          </a:p>
          <a:p>
            <a:pPr marL="571500" marR="0" lvl="0" indent="-342900">
              <a:lnSpc>
                <a:spcPct val="107000"/>
              </a:lnSpc>
              <a:spcBef>
                <a:spcPts val="600"/>
              </a:spcBef>
              <a:spcAft>
                <a:spcPts val="0"/>
              </a:spcAft>
              <a:buClr>
                <a:srgbClr val="C00000"/>
              </a:buClr>
              <a:buSzPct val="115000"/>
              <a:buFont typeface="Symbol" panose="05050102010706020507" pitchFamily="18" charset="2"/>
              <a:buChar char=""/>
            </a:pPr>
            <a:r>
              <a:rPr lang="en-US" sz="2200" dirty="0">
                <a:solidFill>
                  <a:schemeClr val="bg2">
                    <a:lumMod val="20000"/>
                    <a:lumOff val="80000"/>
                  </a:schemeClr>
                </a:solidFill>
                <a:effectLst/>
                <a:latin typeface="Century Gothic" panose="020B0502020202020204" pitchFamily="34" charset="0"/>
                <a:ea typeface="Calibri" panose="020F0502020204030204" pitchFamily="34" charset="0"/>
                <a:cs typeface="Times New Roman" panose="02020603050405020304" pitchFamily="18" charset="0"/>
              </a:rPr>
              <a:t>Regional Sector Partnership</a:t>
            </a:r>
            <a:r>
              <a:rPr lang="en-US" sz="1800" dirty="0">
                <a:solidFill>
                  <a:srgbClr val="0070C0"/>
                </a:solidFill>
                <a:effectLst/>
                <a:latin typeface="Century Gothic" panose="020B050202020202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Support the development of a vision for a regional sector partnership to support ongoing engagement between industry and education to meet the needs of residen</a:t>
            </a:r>
            <a:r>
              <a:rPr lang="en-US" sz="1800" dirty="0">
                <a:solidFill>
                  <a:schemeClr val="tx1">
                    <a:lumMod val="95000"/>
                  </a:schemeClr>
                </a:solidFill>
                <a:latin typeface="Calibri" panose="020F0502020204030204" pitchFamily="34" charset="0"/>
                <a:ea typeface="Calibri" panose="020F0502020204030204" pitchFamily="34" charset="0"/>
                <a:cs typeface="Times New Roman" panose="02020603050405020304" pitchFamily="18" charset="0"/>
              </a:rPr>
              <a:t>ts</a:t>
            </a:r>
            <a:r>
              <a:rPr lang="en-US" sz="1800" dirty="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 and employers</a:t>
            </a:r>
          </a:p>
        </p:txBody>
      </p:sp>
    </p:spTree>
    <p:extLst>
      <p:ext uri="{BB962C8B-B14F-4D97-AF65-F5344CB8AC3E}">
        <p14:creationId xmlns:p14="http://schemas.microsoft.com/office/powerpoint/2010/main" val="4960428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plate, drawing, food&#10;&#10;Description automatically generated">
            <a:extLst>
              <a:ext uri="{FF2B5EF4-FFF2-40B4-BE49-F238E27FC236}">
                <a16:creationId xmlns:a16="http://schemas.microsoft.com/office/drawing/2014/main" id="{344316F0-721B-460C-BA33-B2E80796977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28600" y="6400800"/>
            <a:ext cx="1600200" cy="381000"/>
          </a:xfrm>
          <a:prstGeom prst="rect">
            <a:avLst/>
          </a:prstGeom>
        </p:spPr>
      </p:pic>
      <p:pic>
        <p:nvPicPr>
          <p:cNvPr id="5" name="Picture 4" descr="A picture containing flower, drawing&#10;&#10;Description automatically generated">
            <a:extLst>
              <a:ext uri="{FF2B5EF4-FFF2-40B4-BE49-F238E27FC236}">
                <a16:creationId xmlns:a16="http://schemas.microsoft.com/office/drawing/2014/main" id="{26EE818F-F132-4D8B-8442-C674952C3F11}"/>
              </a:ext>
            </a:extLst>
          </p:cNvPr>
          <p:cNvPicPr>
            <a:picLocks noChangeAspect="1"/>
          </p:cNvPicPr>
          <p:nvPr/>
        </p:nvPicPr>
        <p:blipFill rotWithShape="1">
          <a:blip r:embed="rId3" cstate="print">
            <a:alphaModFix amt="60000"/>
            <a:extLst>
              <a:ext uri="{28A0092B-C50C-407E-A947-70E740481C1C}">
                <a14:useLocalDpi xmlns:a14="http://schemas.microsoft.com/office/drawing/2010/main" val="0"/>
              </a:ext>
            </a:extLst>
          </a:blip>
          <a:srcRect l="27172" t="24533" r="27385" b="22638"/>
          <a:stretch/>
        </p:blipFill>
        <p:spPr>
          <a:xfrm>
            <a:off x="11353800" y="6136907"/>
            <a:ext cx="609600" cy="644893"/>
          </a:xfrm>
          <a:prstGeom prst="rect">
            <a:avLst/>
          </a:prstGeom>
        </p:spPr>
      </p:pic>
      <p:pic>
        <p:nvPicPr>
          <p:cNvPr id="8" name="Picture 7">
            <a:extLst>
              <a:ext uri="{FF2B5EF4-FFF2-40B4-BE49-F238E27FC236}">
                <a16:creationId xmlns:a16="http://schemas.microsoft.com/office/drawing/2014/main" id="{2AE188EE-C037-44DF-9EDC-F73F2A82839A}"/>
              </a:ext>
            </a:extLst>
          </p:cNvPr>
          <p:cNvPicPr>
            <a:picLocks noChangeAspect="1"/>
          </p:cNvPicPr>
          <p:nvPr/>
        </p:nvPicPr>
        <p:blipFill>
          <a:blip r:embed="rId4"/>
          <a:stretch>
            <a:fillRect/>
          </a:stretch>
        </p:blipFill>
        <p:spPr>
          <a:xfrm>
            <a:off x="5076029" y="6501081"/>
            <a:ext cx="2400144" cy="280719"/>
          </a:xfrm>
          <a:prstGeom prst="rect">
            <a:avLst/>
          </a:prstGeom>
        </p:spPr>
      </p:pic>
      <p:pic>
        <p:nvPicPr>
          <p:cNvPr id="17" name="Picture 16">
            <a:extLst>
              <a:ext uri="{FF2B5EF4-FFF2-40B4-BE49-F238E27FC236}">
                <a16:creationId xmlns:a16="http://schemas.microsoft.com/office/drawing/2014/main" id="{D0DDF1B7-53A9-4E11-9E7B-F1A036381A23}"/>
              </a:ext>
            </a:extLst>
          </p:cNvPr>
          <p:cNvPicPr>
            <a:picLocks noChangeAspect="1"/>
          </p:cNvPicPr>
          <p:nvPr/>
        </p:nvPicPr>
        <p:blipFill>
          <a:blip r:embed="rId5"/>
          <a:stretch>
            <a:fillRect/>
          </a:stretch>
        </p:blipFill>
        <p:spPr>
          <a:xfrm>
            <a:off x="2514032" y="642528"/>
            <a:ext cx="7163935" cy="5858553"/>
          </a:xfrm>
          <a:prstGeom prst="rect">
            <a:avLst/>
          </a:prstGeom>
        </p:spPr>
      </p:pic>
      <p:sp>
        <p:nvSpPr>
          <p:cNvPr id="18" name="TextBox 17">
            <a:extLst>
              <a:ext uri="{FF2B5EF4-FFF2-40B4-BE49-F238E27FC236}">
                <a16:creationId xmlns:a16="http://schemas.microsoft.com/office/drawing/2014/main" id="{4AED55E3-9F6A-4EA7-92B5-209231F77686}"/>
              </a:ext>
            </a:extLst>
          </p:cNvPr>
          <p:cNvSpPr txBox="1"/>
          <p:nvPr/>
        </p:nvSpPr>
        <p:spPr>
          <a:xfrm>
            <a:off x="3048000" y="1328328"/>
            <a:ext cx="23622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0000">
                    <a:lumMod val="65000"/>
                    <a:lumOff val="35000"/>
                  </a:srgbClr>
                </a:solidFill>
                <a:effectLst/>
                <a:uLnTx/>
                <a:uFillTx/>
                <a:latin typeface="Arial"/>
                <a:cs typeface="Arial"/>
                <a:sym typeface="Arial"/>
              </a:rPr>
              <a:t>Shared table for industry, education, government, workforce, &amp; community to innovate &amp; collaborate</a:t>
            </a:r>
          </a:p>
        </p:txBody>
      </p:sp>
      <p:sp>
        <p:nvSpPr>
          <p:cNvPr id="19" name="TextBox 18">
            <a:extLst>
              <a:ext uri="{FF2B5EF4-FFF2-40B4-BE49-F238E27FC236}">
                <a16:creationId xmlns:a16="http://schemas.microsoft.com/office/drawing/2014/main" id="{B5E27B5A-B857-4622-BC8B-1BBCDB0EC22C}"/>
              </a:ext>
            </a:extLst>
          </p:cNvPr>
          <p:cNvSpPr txBox="1"/>
          <p:nvPr/>
        </p:nvSpPr>
        <p:spPr>
          <a:xfrm>
            <a:off x="7010400" y="1328327"/>
            <a:ext cx="22098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0000">
                    <a:lumMod val="65000"/>
                    <a:lumOff val="35000"/>
                  </a:srgbClr>
                </a:solidFill>
                <a:effectLst/>
                <a:uLnTx/>
                <a:uFillTx/>
                <a:latin typeface="Arial"/>
                <a:cs typeface="Arial"/>
                <a:sym typeface="Arial"/>
              </a:rPr>
              <a:t>Aligns workforce, education &amp; economic strategies around a specific industry sector</a:t>
            </a:r>
          </a:p>
        </p:txBody>
      </p:sp>
      <p:sp>
        <p:nvSpPr>
          <p:cNvPr id="20" name="TextBox 19">
            <a:extLst>
              <a:ext uri="{FF2B5EF4-FFF2-40B4-BE49-F238E27FC236}">
                <a16:creationId xmlns:a16="http://schemas.microsoft.com/office/drawing/2014/main" id="{BD712835-1C84-43E8-A3AA-77EC59BFA8D8}"/>
              </a:ext>
            </a:extLst>
          </p:cNvPr>
          <p:cNvSpPr txBox="1"/>
          <p:nvPr/>
        </p:nvSpPr>
        <p:spPr>
          <a:xfrm>
            <a:off x="3048000" y="4757328"/>
            <a:ext cx="236220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0000">
                    <a:lumMod val="65000"/>
                    <a:lumOff val="35000"/>
                  </a:srgbClr>
                </a:solidFill>
                <a:effectLst/>
                <a:uLnTx/>
                <a:uFillTx/>
                <a:latin typeface="Arial"/>
                <a:cs typeface="Arial"/>
                <a:sym typeface="Arial"/>
              </a:rPr>
              <a:t>Expand opportunities for economic growth and access to quality jobs and career pathways</a:t>
            </a:r>
          </a:p>
        </p:txBody>
      </p:sp>
      <p:sp>
        <p:nvSpPr>
          <p:cNvPr id="21" name="TextBox 20">
            <a:extLst>
              <a:ext uri="{FF2B5EF4-FFF2-40B4-BE49-F238E27FC236}">
                <a16:creationId xmlns:a16="http://schemas.microsoft.com/office/drawing/2014/main" id="{245CD05A-057E-421B-804C-CDF0768EDCAF}"/>
              </a:ext>
            </a:extLst>
          </p:cNvPr>
          <p:cNvSpPr txBox="1"/>
          <p:nvPr/>
        </p:nvSpPr>
        <p:spPr>
          <a:xfrm>
            <a:off x="7086600" y="4748669"/>
            <a:ext cx="2209800"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dirty="0">
                <a:ln>
                  <a:noFill/>
                </a:ln>
                <a:solidFill>
                  <a:srgbClr val="000000">
                    <a:lumMod val="65000"/>
                    <a:lumOff val="35000"/>
                  </a:srgbClr>
                </a:solidFill>
                <a:effectLst/>
                <a:uLnTx/>
                <a:uFillTx/>
                <a:latin typeface="Arial"/>
                <a:cs typeface="Arial"/>
                <a:sym typeface="Arial"/>
              </a:rPr>
              <a:t>Aligns investments and capacity of public, community, and private sectors to increase collective impact</a:t>
            </a:r>
          </a:p>
        </p:txBody>
      </p:sp>
      <p:sp>
        <p:nvSpPr>
          <p:cNvPr id="22" name="Rectangle 2">
            <a:extLst>
              <a:ext uri="{FF2B5EF4-FFF2-40B4-BE49-F238E27FC236}">
                <a16:creationId xmlns:a16="http://schemas.microsoft.com/office/drawing/2014/main" id="{F26AFC88-6A3D-4B0D-A2F5-2632FCE273F6}"/>
              </a:ext>
            </a:extLst>
          </p:cNvPr>
          <p:cNvSpPr>
            <a:spLocks noChangeArrowheads="1"/>
          </p:cNvSpPr>
          <p:nvPr/>
        </p:nvSpPr>
        <p:spPr bwMode="auto">
          <a:xfrm>
            <a:off x="381000" y="105691"/>
            <a:ext cx="10896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Arial"/>
              </a:rPr>
              <a:t>Building a TDL/AM Regional Sector </a:t>
            </a:r>
            <a:r>
              <a:rPr kumimoji="0" lang="en-US" altLang="en-US" sz="2400" b="0" i="0" u="none" strike="noStrike" kern="0" cap="none" spc="0" normalizeH="0" baseline="0" noProof="0" dirty="0" err="1">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Arial"/>
              </a:rPr>
              <a:t>Partnership</a:t>
            </a:r>
            <a:r>
              <a:rPr kumimoji="0" lang="en-US" altLang="en-US" sz="1800" b="0" i="0" u="none" strike="noStrike" kern="0" cap="none" spc="0" normalizeH="0" baseline="0" noProof="0" dirty="0" err="1">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sym typeface="Arial"/>
              </a:rPr>
              <a:t>with</a:t>
            </a:r>
            <a:endParaRPr kumimoji="0" lang="en-US" altLang="en-US" sz="1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spTree>
    <p:extLst>
      <p:ext uri="{BB962C8B-B14F-4D97-AF65-F5344CB8AC3E}">
        <p14:creationId xmlns:p14="http://schemas.microsoft.com/office/powerpoint/2010/main" val="174934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47">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7"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8" name="Rectangle 51">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9" name="Freeform: Shape 53">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2" name="Picture 1" descr="A picture containing drawing&#10;&#10;Description automatically generated">
            <a:extLst>
              <a:ext uri="{FF2B5EF4-FFF2-40B4-BE49-F238E27FC236}">
                <a16:creationId xmlns:a16="http://schemas.microsoft.com/office/drawing/2014/main" id="{4AB07859-0422-49E4-B381-69CB44BD67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966959" y="134499"/>
            <a:ext cx="1708671" cy="300667"/>
          </a:xfrm>
          <a:prstGeom prst="rect">
            <a:avLst/>
          </a:prstGeom>
        </p:spPr>
      </p:pic>
      <p:pic>
        <p:nvPicPr>
          <p:cNvPr id="3" name="Picture 2" descr="A picture containing object&#10;&#10;Description automatically generated">
            <a:extLst>
              <a:ext uri="{FF2B5EF4-FFF2-40B4-BE49-F238E27FC236}">
                <a16:creationId xmlns:a16="http://schemas.microsoft.com/office/drawing/2014/main" id="{4DC8BF3E-21FE-4B99-B0D9-CA2D1E903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45268"/>
            <a:ext cx="1379339" cy="358144"/>
          </a:xfrm>
          <a:prstGeom prst="rect">
            <a:avLst/>
          </a:prstGeom>
        </p:spPr>
      </p:pic>
      <p:pic>
        <p:nvPicPr>
          <p:cNvPr id="4" name="Picture 3" descr="A picture containing flower, drawing&#10;&#10;Description automatically generated">
            <a:extLst>
              <a:ext uri="{FF2B5EF4-FFF2-40B4-BE49-F238E27FC236}">
                <a16:creationId xmlns:a16="http://schemas.microsoft.com/office/drawing/2014/main" id="{EFE4AEBF-838F-4EEC-AB79-1E885D86DD09}"/>
              </a:ext>
            </a:extLst>
          </p:cNvPr>
          <p:cNvPicPr>
            <a:picLocks noChangeAspect="1"/>
          </p:cNvPicPr>
          <p:nvPr/>
        </p:nvPicPr>
        <p:blipFill rotWithShape="1">
          <a:blip r:embed="rId4" cstate="print">
            <a:alphaModFix amt="35000"/>
            <a:extLst>
              <a:ext uri="{28A0092B-C50C-407E-A947-70E740481C1C}">
                <a14:useLocalDpi xmlns:a14="http://schemas.microsoft.com/office/drawing/2010/main" val="0"/>
              </a:ext>
            </a:extLst>
          </a:blip>
          <a:srcRect l="27172" t="24533" r="27385" b="22638"/>
          <a:stretch/>
        </p:blipFill>
        <p:spPr>
          <a:xfrm>
            <a:off x="11080376" y="5690664"/>
            <a:ext cx="1025560" cy="1084935"/>
          </a:xfrm>
          <a:prstGeom prst="rect">
            <a:avLst/>
          </a:prstGeom>
        </p:spPr>
      </p:pic>
      <p:sp>
        <p:nvSpPr>
          <p:cNvPr id="12" name="Title 1">
            <a:extLst>
              <a:ext uri="{FF2B5EF4-FFF2-40B4-BE49-F238E27FC236}">
                <a16:creationId xmlns:a16="http://schemas.microsoft.com/office/drawing/2014/main" id="{9532FBB2-81A5-4E79-BC8E-777DB3050B95}"/>
              </a:ext>
            </a:extLst>
          </p:cNvPr>
          <p:cNvSpPr txBox="1">
            <a:spLocks/>
          </p:cNvSpPr>
          <p:nvPr/>
        </p:nvSpPr>
        <p:spPr>
          <a:xfrm>
            <a:off x="418945" y="383470"/>
            <a:ext cx="6431139"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2F2F2"/>
                </a:solidFill>
                <a:effectLst/>
                <a:uLnTx/>
                <a:uFillTx/>
                <a:latin typeface="Century Gothic" panose="020B0502020202020204"/>
                <a:ea typeface="+mj-ea"/>
                <a:cs typeface="+mj-cs"/>
              </a:rPr>
              <a:t>Discussion</a:t>
            </a:r>
          </a:p>
        </p:txBody>
      </p:sp>
      <p:sp>
        <p:nvSpPr>
          <p:cNvPr id="11" name="Content Placeholder 2">
            <a:extLst>
              <a:ext uri="{FF2B5EF4-FFF2-40B4-BE49-F238E27FC236}">
                <a16:creationId xmlns:a16="http://schemas.microsoft.com/office/drawing/2014/main" id="{4FCF064A-E857-4D4D-96F9-35EE4F7728BE}"/>
              </a:ext>
            </a:extLst>
          </p:cNvPr>
          <p:cNvSpPr txBox="1">
            <a:spLocks/>
          </p:cNvSpPr>
          <p:nvPr/>
        </p:nvSpPr>
        <p:spPr>
          <a:xfrm>
            <a:off x="1013937" y="266527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FFC000"/>
              </a:buClr>
              <a:buSzTx/>
              <a:buFont typeface="Arial" panose="020B0604020202020204" pitchFamily="34" charset="0"/>
              <a:buNone/>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Write in the chat or open your microphone to share your response to the following questions:</a:t>
            </a:r>
          </a:p>
          <a:p>
            <a:pPr marR="0" lvl="1" indent="-401638" algn="l" defTabSz="914400" rtl="0" eaLnBrk="1" fontAlgn="auto" latinLnBrk="0" hangingPunct="1">
              <a:lnSpc>
                <a:spcPct val="90000"/>
              </a:lnSpc>
              <a:spcBef>
                <a:spcPts val="1200"/>
              </a:spcBef>
              <a:spcAft>
                <a:spcPts val="0"/>
              </a:spcAft>
              <a:buClr>
                <a:srgbClr val="0070C0"/>
              </a:buClr>
              <a:buSzPct val="120000"/>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do you need to know to help you make design decision about how to build strategic regional pathways that meets adult learners needs?</a:t>
            </a:r>
          </a:p>
          <a:p>
            <a:pPr marR="0" lvl="1" indent="-401638" algn="l" defTabSz="914400" rtl="0" eaLnBrk="1" fontAlgn="auto" latinLnBrk="0" hangingPunct="1">
              <a:lnSpc>
                <a:spcPct val="90000"/>
              </a:lnSpc>
              <a:spcBef>
                <a:spcPts val="1200"/>
              </a:spcBef>
              <a:spcAft>
                <a:spcPts val="0"/>
              </a:spcAft>
              <a:buClr>
                <a:srgbClr val="0070C0"/>
              </a:buClr>
              <a:buSzPct val="120000"/>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data would help inform decisions about identifying and developing a career pathway? </a:t>
            </a:r>
          </a:p>
          <a:p>
            <a:pPr marR="0" lvl="1" indent="-401638" algn="l" defTabSz="914400" rtl="0" eaLnBrk="1" fontAlgn="auto" latinLnBrk="0" hangingPunct="1">
              <a:lnSpc>
                <a:spcPct val="90000"/>
              </a:lnSpc>
              <a:spcBef>
                <a:spcPts val="1200"/>
              </a:spcBef>
              <a:spcAft>
                <a:spcPts val="0"/>
              </a:spcAft>
              <a:buClr>
                <a:srgbClr val="0070C0"/>
              </a:buClr>
              <a:buSzPct val="120000"/>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data would help you identify collaborators and partners for the career pathway?</a:t>
            </a:r>
          </a:p>
        </p:txBody>
      </p:sp>
    </p:spTree>
    <p:extLst>
      <p:ext uri="{BB962C8B-B14F-4D97-AF65-F5344CB8AC3E}">
        <p14:creationId xmlns:p14="http://schemas.microsoft.com/office/powerpoint/2010/main" val="335595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earing glasses&#10;&#10;Description automatically generated">
            <a:extLst>
              <a:ext uri="{FF2B5EF4-FFF2-40B4-BE49-F238E27FC236}">
                <a16:creationId xmlns:a16="http://schemas.microsoft.com/office/drawing/2014/main" id="{5C6A7E91-3B67-450A-BF7E-E999F3C3BE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347" y="2032639"/>
            <a:ext cx="1688679" cy="2283580"/>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FAC41230-2766-4D0D-ADD6-01005550C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sp>
        <p:nvSpPr>
          <p:cNvPr id="10" name="TextBox 9">
            <a:extLst>
              <a:ext uri="{FF2B5EF4-FFF2-40B4-BE49-F238E27FC236}">
                <a16:creationId xmlns:a16="http://schemas.microsoft.com/office/drawing/2014/main" id="{6FA28102-7790-4CCE-A957-FABA6622E16D}"/>
              </a:ext>
            </a:extLst>
          </p:cNvPr>
          <p:cNvSpPr txBox="1"/>
          <p:nvPr/>
        </p:nvSpPr>
        <p:spPr>
          <a:xfrm>
            <a:off x="746052" y="947615"/>
            <a:ext cx="6096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lumMod val="95000"/>
                  </a:prstClr>
                </a:solidFill>
                <a:effectLst/>
                <a:uLnTx/>
                <a:uFillTx/>
                <a:latin typeface="Century Gothic" panose="020B0502020202020204"/>
                <a:ea typeface="+mn-ea"/>
                <a:cs typeface="+mn-cs"/>
              </a:rPr>
              <a:t>Thank You!</a:t>
            </a:r>
            <a:endParaRPr kumimoji="0" lang="en-US" sz="3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3" name="TextBox 12">
            <a:extLst>
              <a:ext uri="{FF2B5EF4-FFF2-40B4-BE49-F238E27FC236}">
                <a16:creationId xmlns:a16="http://schemas.microsoft.com/office/drawing/2014/main" id="{B84EB0F7-E239-4C7F-8258-5EE7CAD68C53}"/>
              </a:ext>
            </a:extLst>
          </p:cNvPr>
          <p:cNvSpPr txBox="1"/>
          <p:nvPr/>
        </p:nvSpPr>
        <p:spPr>
          <a:xfrm>
            <a:off x="483728" y="4398776"/>
            <a:ext cx="2519916" cy="118494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BEBEB"/>
                </a:solidFill>
                <a:effectLst/>
                <a:uLnTx/>
                <a:uFillTx/>
                <a:latin typeface="Century Gothic" panose="020B0502020202020204"/>
                <a:ea typeface="+mn-ea"/>
                <a:cs typeface="+mn-cs"/>
              </a:rPr>
              <a:t>Randy Tillery</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Director: Workforce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&amp; Postsecondary 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hlinkClick r:id="rId4"/>
              </a:rPr>
              <a:t>rtiller@wested.org</a:t>
            </a: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 </a:t>
            </a:r>
          </a:p>
        </p:txBody>
      </p:sp>
      <p:sp>
        <p:nvSpPr>
          <p:cNvPr id="7" name="TextBox 6">
            <a:extLst>
              <a:ext uri="{FF2B5EF4-FFF2-40B4-BE49-F238E27FC236}">
                <a16:creationId xmlns:a16="http://schemas.microsoft.com/office/drawing/2014/main" id="{85FFBA9B-2344-418D-AD64-FBF967652535}"/>
              </a:ext>
            </a:extLst>
          </p:cNvPr>
          <p:cNvSpPr txBox="1"/>
          <p:nvPr/>
        </p:nvSpPr>
        <p:spPr>
          <a:xfrm>
            <a:off x="8956261" y="4415140"/>
            <a:ext cx="2768896" cy="118494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BEBEB"/>
                </a:solidFill>
                <a:effectLst/>
                <a:uLnTx/>
                <a:uFillTx/>
                <a:latin typeface="Century Gothic" panose="020B0502020202020204"/>
                <a:ea typeface="+mn-ea"/>
                <a:cs typeface="+mn-cs"/>
              </a:rPr>
              <a:t>Alexandra </a:t>
            </a:r>
            <a:r>
              <a:rPr kumimoji="0" lang="en-US" sz="1800" b="0" i="0" u="none" strike="noStrike" kern="1200" cap="none" spc="0" normalizeH="0" baseline="0" noProof="0" dirty="0" err="1">
                <a:ln>
                  <a:noFill/>
                </a:ln>
                <a:solidFill>
                  <a:srgbClr val="EBEBEB"/>
                </a:solidFill>
                <a:effectLst/>
                <a:uLnTx/>
                <a:uFillTx/>
                <a:latin typeface="Century Gothic" panose="020B0502020202020204"/>
                <a:ea typeface="+mn-ea"/>
                <a:cs typeface="+mn-cs"/>
              </a:rPr>
              <a:t>Lozanoff</a:t>
            </a:r>
            <a:endParaRPr kumimoji="0" lang="en-US" sz="1800" b="0" i="0" u="none" strike="noStrike" kern="1200" cap="none" spc="0" normalizeH="0" baseline="0" noProof="0" dirty="0">
              <a:ln>
                <a:noFill/>
              </a:ln>
              <a:solidFill>
                <a:srgbClr val="EBEBEB"/>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Sr. Program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Professional Development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hlinkClick r:id="rId5"/>
              </a:rPr>
              <a:t>alozan2@wested.org</a:t>
            </a: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 </a:t>
            </a:r>
          </a:p>
        </p:txBody>
      </p:sp>
      <p:sp>
        <p:nvSpPr>
          <p:cNvPr id="17" name="TextBox 16">
            <a:extLst>
              <a:ext uri="{FF2B5EF4-FFF2-40B4-BE49-F238E27FC236}">
                <a16:creationId xmlns:a16="http://schemas.microsoft.com/office/drawing/2014/main" id="{1AD37E63-EBD6-4DE4-A6BC-D790B641E4CE}"/>
              </a:ext>
            </a:extLst>
          </p:cNvPr>
          <p:cNvSpPr txBox="1"/>
          <p:nvPr/>
        </p:nvSpPr>
        <p:spPr>
          <a:xfrm>
            <a:off x="3136132" y="4398776"/>
            <a:ext cx="2786623" cy="118494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BEBEB"/>
                </a:solidFill>
                <a:effectLst/>
                <a:uLnTx/>
                <a:uFillTx/>
                <a:latin typeface="Century Gothic" panose="020B0502020202020204"/>
                <a:ea typeface="+mn-ea"/>
                <a:cs typeface="+mn-cs"/>
              </a:rPr>
              <a:t>Blaire </a:t>
            </a:r>
            <a:r>
              <a:rPr kumimoji="0" lang="en-US" sz="1800" b="0" i="0" u="none" strike="noStrike" kern="1200" cap="none" spc="0" normalizeH="0" baseline="0" noProof="0" dirty="0" err="1">
                <a:ln>
                  <a:noFill/>
                </a:ln>
                <a:solidFill>
                  <a:srgbClr val="EBEBEB"/>
                </a:solidFill>
                <a:effectLst/>
                <a:uLnTx/>
                <a:uFillTx/>
                <a:latin typeface="Century Gothic" panose="020B0502020202020204"/>
                <a:ea typeface="+mn-ea"/>
                <a:cs typeface="+mn-cs"/>
              </a:rPr>
              <a:t>Willson</a:t>
            </a:r>
            <a:r>
              <a:rPr kumimoji="0" lang="en-US" sz="1800" b="0" i="0" u="none" strike="noStrike" kern="1200" cap="none" spc="0" normalizeH="0" baseline="0" noProof="0" dirty="0">
                <a:ln>
                  <a:noFill/>
                </a:ln>
                <a:solidFill>
                  <a:srgbClr val="EBEBEB"/>
                </a:solidFill>
                <a:effectLst/>
                <a:uLnTx/>
                <a:uFillTx/>
                <a:latin typeface="Century Gothic" panose="020B0502020202020204"/>
                <a:ea typeface="+mn-ea"/>
                <a:cs typeface="+mn-cs"/>
              </a:rPr>
              <a:t> </a:t>
            </a:r>
            <a:r>
              <a:rPr kumimoji="0" lang="en-US" sz="1800" b="0" i="0" u="none" strike="noStrike" kern="1200" cap="none" spc="0" normalizeH="0" baseline="0" noProof="0" dirty="0" err="1">
                <a:ln>
                  <a:noFill/>
                </a:ln>
                <a:solidFill>
                  <a:srgbClr val="EBEBEB"/>
                </a:solidFill>
                <a:effectLst/>
                <a:uLnTx/>
                <a:uFillTx/>
                <a:latin typeface="Century Gothic" panose="020B0502020202020204"/>
                <a:ea typeface="+mn-ea"/>
                <a:cs typeface="+mn-cs"/>
              </a:rPr>
              <a:t>Toso</a:t>
            </a:r>
            <a:endParaRPr kumimoji="0" lang="en-US" sz="1800" b="0" i="0" u="none" strike="noStrike" kern="1200" cap="none" spc="0" normalizeH="0" baseline="0" noProof="0" dirty="0">
              <a:ln>
                <a:noFill/>
              </a:ln>
              <a:solidFill>
                <a:srgbClr val="EBEBEB"/>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Sr. Program Manager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Adult Ed &amp; Workforce Dev</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hlinkClick r:id="rId6"/>
              </a:rPr>
              <a:t>btoso@wested.org</a:t>
            </a: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 </a:t>
            </a:r>
          </a:p>
        </p:txBody>
      </p:sp>
      <p:pic>
        <p:nvPicPr>
          <p:cNvPr id="19" name="Picture 18" descr="A picture containing drawing&#10;&#10;Description automatically generated">
            <a:extLst>
              <a:ext uri="{FF2B5EF4-FFF2-40B4-BE49-F238E27FC236}">
                <a16:creationId xmlns:a16="http://schemas.microsoft.com/office/drawing/2014/main" id="{163024A0-2AFC-4B06-B4E9-C49410B1FE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22" name="Picture 21" descr="A person wearing glasses&#10;&#10;Description automatically generated">
            <a:extLst>
              <a:ext uri="{FF2B5EF4-FFF2-40B4-BE49-F238E27FC236}">
                <a16:creationId xmlns:a16="http://schemas.microsoft.com/office/drawing/2014/main" id="{7507416B-9B4D-4B73-84D2-F1F6A4EDF6A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0116" t="5314" r="18283" b="3112"/>
          <a:stretch/>
        </p:blipFill>
        <p:spPr>
          <a:xfrm>
            <a:off x="3685125" y="2075397"/>
            <a:ext cx="1688638" cy="2283580"/>
          </a:xfrm>
          <a:prstGeom prst="rect">
            <a:avLst/>
          </a:prstGeom>
        </p:spPr>
      </p:pic>
      <p:pic>
        <p:nvPicPr>
          <p:cNvPr id="23" name="Picture 22" descr="A picture containing flower, drawing&#10;&#10;Description automatically generated">
            <a:extLst>
              <a:ext uri="{FF2B5EF4-FFF2-40B4-BE49-F238E27FC236}">
                <a16:creationId xmlns:a16="http://schemas.microsoft.com/office/drawing/2014/main" id="{122C1522-6502-4DEF-AEF9-BD7F3DBAFCC3}"/>
              </a:ext>
            </a:extLst>
          </p:cNvPr>
          <p:cNvPicPr>
            <a:picLocks noChangeAspect="1"/>
          </p:cNvPicPr>
          <p:nvPr/>
        </p:nvPicPr>
        <p:blipFill rotWithShape="1">
          <a:blip r:embed="rId9"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pic>
        <p:nvPicPr>
          <p:cNvPr id="12" name="Picture 11" descr="A person smiling for the camera&#10;&#10;Description automatically generated">
            <a:extLst>
              <a:ext uri="{FF2B5EF4-FFF2-40B4-BE49-F238E27FC236}">
                <a16:creationId xmlns:a16="http://schemas.microsoft.com/office/drawing/2014/main" id="{C3C176E2-6DE1-4BF1-9D67-18E5401BAE16}"/>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3000"/>
                    </a14:imgEffect>
                  </a14:imgLayer>
                </a14:imgProps>
              </a:ext>
              <a:ext uri="{28A0092B-C50C-407E-A947-70E740481C1C}">
                <a14:useLocalDpi xmlns:a14="http://schemas.microsoft.com/office/drawing/2010/main" val="0"/>
              </a:ext>
            </a:extLst>
          </a:blip>
          <a:srcRect l="9078" t="3682" r="19587" b="21884"/>
          <a:stretch/>
        </p:blipFill>
        <p:spPr>
          <a:xfrm>
            <a:off x="6534500" y="2075397"/>
            <a:ext cx="1688638" cy="2283580"/>
          </a:xfrm>
          <a:prstGeom prst="rect">
            <a:avLst/>
          </a:prstGeom>
        </p:spPr>
      </p:pic>
      <p:sp>
        <p:nvSpPr>
          <p:cNvPr id="14" name="TextBox 13">
            <a:extLst>
              <a:ext uri="{FF2B5EF4-FFF2-40B4-BE49-F238E27FC236}">
                <a16:creationId xmlns:a16="http://schemas.microsoft.com/office/drawing/2014/main" id="{86FC20E5-2D10-4685-BC3C-590C75C3742E}"/>
              </a:ext>
            </a:extLst>
          </p:cNvPr>
          <p:cNvSpPr txBox="1"/>
          <p:nvPr/>
        </p:nvSpPr>
        <p:spPr>
          <a:xfrm>
            <a:off x="6118860" y="4398776"/>
            <a:ext cx="2786623" cy="118494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BEBEB"/>
                </a:solidFill>
                <a:effectLst/>
                <a:uLnTx/>
                <a:uFillTx/>
                <a:latin typeface="Century Gothic" panose="020B0502020202020204"/>
                <a:ea typeface="+mn-ea"/>
                <a:cs typeface="+mn-cs"/>
              </a:rPr>
              <a:t>Allie </a:t>
            </a:r>
            <a:r>
              <a:rPr kumimoji="0" lang="en-US" sz="1800" b="0" i="0" u="none" strike="noStrike" kern="1200" cap="none" spc="0" normalizeH="0" baseline="0" noProof="0" dirty="0" err="1">
                <a:ln>
                  <a:noFill/>
                </a:ln>
                <a:solidFill>
                  <a:srgbClr val="EBEBEB"/>
                </a:solidFill>
                <a:effectLst/>
                <a:uLnTx/>
                <a:uFillTx/>
                <a:latin typeface="Century Gothic" panose="020B0502020202020204"/>
                <a:ea typeface="+mn-ea"/>
                <a:cs typeface="+mn-cs"/>
              </a:rPr>
              <a:t>Bollella</a:t>
            </a:r>
            <a:endParaRPr kumimoji="0" lang="en-US" sz="1800" b="0" i="0" u="none" strike="noStrike" kern="1200" cap="none" spc="0" normalizeH="0" baseline="0" noProof="0" dirty="0">
              <a:ln>
                <a:noFill/>
              </a:ln>
              <a:solidFill>
                <a:srgbClr val="EBEBEB"/>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Program Coordinator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Educational Data Systems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hlinkClick r:id="rId12"/>
              </a:rPr>
              <a:t>abollel@wested.org</a:t>
            </a:r>
            <a:r>
              <a:rPr kumimoji="0" lang="en-US" sz="1600" b="0" i="0" u="none" strike="noStrike" kern="1200" cap="none" spc="0" normalizeH="0" baseline="0" noProof="0" dirty="0">
                <a:ln>
                  <a:noFill/>
                </a:ln>
                <a:solidFill>
                  <a:srgbClr val="EBEBEB"/>
                </a:solidFill>
                <a:effectLst/>
                <a:uLnTx/>
                <a:uFillTx/>
                <a:latin typeface="Century Gothic" panose="020B0502020202020204"/>
                <a:ea typeface="+mn-ea"/>
                <a:cs typeface="+mn-cs"/>
              </a:rPr>
              <a:t> </a:t>
            </a:r>
          </a:p>
        </p:txBody>
      </p:sp>
      <p:pic>
        <p:nvPicPr>
          <p:cNvPr id="4" name="Picture 3" descr="Shape&#10;&#10;Description automatically generated with low confidence">
            <a:extLst>
              <a:ext uri="{FF2B5EF4-FFF2-40B4-BE49-F238E27FC236}">
                <a16:creationId xmlns:a16="http://schemas.microsoft.com/office/drawing/2014/main" id="{3B1E4DDB-1F14-4B2F-8620-E62BE471AEE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72000" y="1905000"/>
            <a:ext cx="3048000" cy="3048000"/>
          </a:xfrm>
          <a:prstGeom prst="rect">
            <a:avLst/>
          </a:prstGeom>
        </p:spPr>
      </p:pic>
      <p:pic>
        <p:nvPicPr>
          <p:cNvPr id="6" name="Picture 5" descr="A person smiling for the camera&#10;&#10;Description automatically generated with medium confidence">
            <a:extLst>
              <a:ext uri="{FF2B5EF4-FFF2-40B4-BE49-F238E27FC236}">
                <a16:creationId xmlns:a16="http://schemas.microsoft.com/office/drawing/2014/main" id="{62848CD2-0D08-48C5-B0E5-92941FF70E6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8181" b="4633"/>
          <a:stretch/>
        </p:blipFill>
        <p:spPr>
          <a:xfrm>
            <a:off x="9370664" y="2066281"/>
            <a:ext cx="1633339" cy="2271453"/>
          </a:xfrm>
          <a:prstGeom prst="rect">
            <a:avLst/>
          </a:prstGeom>
        </p:spPr>
      </p:pic>
    </p:spTree>
    <p:extLst>
      <p:ext uri="{BB962C8B-B14F-4D97-AF65-F5344CB8AC3E}">
        <p14:creationId xmlns:p14="http://schemas.microsoft.com/office/powerpoint/2010/main" val="1073664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FD9D015-9526-4268-97F1-7CF1E03840AE}"/>
              </a:ext>
            </a:extLst>
          </p:cNvPr>
          <p:cNvSpPr>
            <a:spLocks noGrp="1"/>
          </p:cNvSpPr>
          <p:nvPr>
            <p:ph type="title"/>
          </p:nvPr>
        </p:nvSpPr>
        <p:spPr>
          <a:xfrm>
            <a:off x="284615" y="1747430"/>
            <a:ext cx="3958019" cy="2555019"/>
          </a:xfrm>
        </p:spPr>
        <p:txBody>
          <a:bodyPr>
            <a:normAutofit/>
          </a:bodyPr>
          <a:lstStyle/>
          <a:p>
            <a:pPr algn="r"/>
            <a:r>
              <a:rPr lang="en-US" sz="2800" b="1">
                <a:solidFill>
                  <a:schemeClr val="bg2">
                    <a:lumMod val="90000"/>
                  </a:schemeClr>
                </a:solidFill>
              </a:rPr>
              <a:t>Today: Strengthening Career Pathways For Adult Learners</a:t>
            </a:r>
            <a:endParaRPr lang="en-US" sz="2800" b="1" dirty="0">
              <a:solidFill>
                <a:schemeClr val="bg2">
                  <a:lumMod val="90000"/>
                </a:schemeClr>
              </a:solidFill>
            </a:endParaRPr>
          </a:p>
        </p:txBody>
      </p:sp>
      <p:sp>
        <p:nvSpPr>
          <p:cNvPr id="3" name="Content Placeholder 2">
            <a:extLst>
              <a:ext uri="{FF2B5EF4-FFF2-40B4-BE49-F238E27FC236}">
                <a16:creationId xmlns:a16="http://schemas.microsoft.com/office/drawing/2014/main" id="{2D93A3A0-709C-4BF2-A610-BDA8C20A421E}"/>
              </a:ext>
            </a:extLst>
          </p:cNvPr>
          <p:cNvSpPr>
            <a:spLocks noGrp="1"/>
          </p:cNvSpPr>
          <p:nvPr>
            <p:ph idx="1"/>
          </p:nvPr>
        </p:nvSpPr>
        <p:spPr>
          <a:xfrm>
            <a:off x="5123219" y="1787055"/>
            <a:ext cx="6746241" cy="3283889"/>
          </a:xfrm>
        </p:spPr>
        <p:txBody>
          <a:bodyPr>
            <a:noAutofit/>
          </a:bodyPr>
          <a:lstStyle/>
          <a:p>
            <a:pPr marL="457200" indent="-457200">
              <a:buClr>
                <a:srgbClr val="C00000"/>
              </a:buClr>
              <a:buSzPct val="100000"/>
              <a:buFont typeface="+mj-lt"/>
              <a:buAutoNum type="arabicPeriod"/>
            </a:pPr>
            <a:r>
              <a:rPr lang="en-US" sz="2600">
                <a:solidFill>
                  <a:schemeClr val="tx1">
                    <a:lumMod val="65000"/>
                    <a:lumOff val="35000"/>
                  </a:schemeClr>
                </a:solidFill>
              </a:rPr>
              <a:t>Why Career Pathways Matter</a:t>
            </a:r>
          </a:p>
          <a:p>
            <a:pPr marL="457200" indent="-457200">
              <a:spcBef>
                <a:spcPts val="1800"/>
              </a:spcBef>
              <a:buClr>
                <a:srgbClr val="C00000"/>
              </a:buClr>
              <a:buSzPct val="100000"/>
              <a:buFont typeface="+mj-lt"/>
              <a:buAutoNum type="arabicPeriod"/>
            </a:pPr>
            <a:r>
              <a:rPr lang="en-US" sz="2600">
                <a:solidFill>
                  <a:schemeClr val="tx1">
                    <a:lumMod val="65000"/>
                    <a:lumOff val="35000"/>
                  </a:schemeClr>
                </a:solidFill>
              </a:rPr>
              <a:t>Education to Workforce Data Tool</a:t>
            </a:r>
          </a:p>
          <a:p>
            <a:pPr marL="457200" indent="-457200">
              <a:spcBef>
                <a:spcPts val="1800"/>
              </a:spcBef>
              <a:buClr>
                <a:srgbClr val="C00000"/>
              </a:buClr>
              <a:buSzPct val="100000"/>
              <a:buFont typeface="+mj-lt"/>
              <a:buAutoNum type="arabicPeriod"/>
            </a:pPr>
            <a:r>
              <a:rPr lang="en-US" sz="2600">
                <a:solidFill>
                  <a:schemeClr val="tx1">
                    <a:lumMod val="65000"/>
                    <a:lumOff val="35000"/>
                  </a:schemeClr>
                </a:solidFill>
              </a:rPr>
              <a:t>Understanding Career Pathways</a:t>
            </a:r>
          </a:p>
          <a:p>
            <a:pPr marL="457200" indent="-457200">
              <a:spcBef>
                <a:spcPts val="1800"/>
              </a:spcBef>
              <a:buClr>
                <a:srgbClr val="C00000"/>
              </a:buClr>
              <a:buSzPct val="100000"/>
              <a:buFont typeface="+mj-lt"/>
              <a:buAutoNum type="arabicPeriod"/>
            </a:pPr>
            <a:r>
              <a:rPr lang="en-US" sz="2600">
                <a:solidFill>
                  <a:schemeClr val="tx1">
                    <a:lumMod val="65000"/>
                    <a:lumOff val="35000"/>
                  </a:schemeClr>
                </a:solidFill>
              </a:rPr>
              <a:t>Using LMI and Employer Engagement to Build Stronger Pathways</a:t>
            </a:r>
            <a:endParaRPr lang="en-US" sz="2600" dirty="0">
              <a:solidFill>
                <a:schemeClr val="tx1">
                  <a:lumMod val="65000"/>
                  <a:lumOff val="35000"/>
                </a:schemeClr>
              </a:solidFill>
            </a:endParaRPr>
          </a:p>
        </p:txBody>
      </p:sp>
      <p:sp>
        <p:nvSpPr>
          <p:cNvPr id="4" name="Rectangle 3">
            <a:extLst>
              <a:ext uri="{FF2B5EF4-FFF2-40B4-BE49-F238E27FC236}">
                <a16:creationId xmlns:a16="http://schemas.microsoft.com/office/drawing/2014/main" id="{7224E526-1C38-47D9-98FB-2346C3D58902}"/>
              </a:ext>
            </a:extLst>
          </p:cNvPr>
          <p:cNvSpPr/>
          <p:nvPr/>
        </p:nvSpPr>
        <p:spPr>
          <a:xfrm>
            <a:off x="9848745" y="130184"/>
            <a:ext cx="1845157" cy="413078"/>
          </a:xfrm>
          <a:prstGeom prst="rect">
            <a:avLst/>
          </a:prstGeom>
          <a:solidFill>
            <a:schemeClr val="tx1">
              <a:lumMod val="75000"/>
              <a:lumOff val="25000"/>
              <a:alpha val="3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5D6A0A6E-31C7-4294-B6BF-6D323137E4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973621" y="193810"/>
            <a:ext cx="1667451" cy="293413"/>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8638C3E0-0DA1-447B-BC07-432D66C4B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3CA7DBFA-282C-40B9-B5E1-02768BCC90B1}"/>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Tree>
    <p:extLst>
      <p:ext uri="{BB962C8B-B14F-4D97-AF65-F5344CB8AC3E}">
        <p14:creationId xmlns:p14="http://schemas.microsoft.com/office/powerpoint/2010/main" val="2982070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89"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5"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7891"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37" name="Freeform: Shape 36">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1089"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224E526-1C38-47D9-98FB-2346C3D58902}"/>
              </a:ext>
            </a:extLst>
          </p:cNvPr>
          <p:cNvSpPr/>
          <p:nvPr/>
        </p:nvSpPr>
        <p:spPr>
          <a:xfrm>
            <a:off x="9848745" y="130184"/>
            <a:ext cx="1845157" cy="413078"/>
          </a:xfrm>
          <a:prstGeom prst="rect">
            <a:avLst/>
          </a:prstGeom>
          <a:solidFill>
            <a:schemeClr val="tx1">
              <a:lumMod val="75000"/>
              <a:lumOff val="25000"/>
              <a:alpha val="23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 name="Picture 9" descr="A picture containing object&#10;&#10;Description automatically generated">
            <a:extLst>
              <a:ext uri="{FF2B5EF4-FFF2-40B4-BE49-F238E27FC236}">
                <a16:creationId xmlns:a16="http://schemas.microsoft.com/office/drawing/2014/main" id="{8638C3E0-0DA1-447B-BC07-432D66C4B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129" y="150876"/>
            <a:ext cx="1619971" cy="420624"/>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3CA7DBFA-282C-40B9-B5E1-02768BCC90B1}"/>
              </a:ext>
            </a:extLst>
          </p:cNvPr>
          <p:cNvPicPr>
            <a:picLocks noChangeAspect="1"/>
          </p:cNvPicPr>
          <p:nvPr/>
        </p:nvPicPr>
        <p:blipFill rotWithShape="1">
          <a:blip r:embed="rId3"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16" name="Rectangle 15">
            <a:extLst>
              <a:ext uri="{FF2B5EF4-FFF2-40B4-BE49-F238E27FC236}">
                <a16:creationId xmlns:a16="http://schemas.microsoft.com/office/drawing/2014/main" id="{AC70D5BA-CE37-4CBA-A8C9-AEFF66F10E89}"/>
              </a:ext>
            </a:extLst>
          </p:cNvPr>
          <p:cNvSpPr/>
          <p:nvPr/>
        </p:nvSpPr>
        <p:spPr>
          <a:xfrm>
            <a:off x="373222" y="158422"/>
            <a:ext cx="1845157" cy="413078"/>
          </a:xfrm>
          <a:prstGeom prst="rect">
            <a:avLst/>
          </a:prstGeom>
          <a:solidFill>
            <a:schemeClr val="tx1">
              <a:lumMod val="75000"/>
              <a:lumOff val="25000"/>
              <a:alpha val="3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7" name="Picture 16" descr="A picture containing drawing&#10;&#10;Description automatically generated">
            <a:extLst>
              <a:ext uri="{FF2B5EF4-FFF2-40B4-BE49-F238E27FC236}">
                <a16:creationId xmlns:a16="http://schemas.microsoft.com/office/drawing/2014/main" id="{09171D06-B910-4038-8182-FB61B765FE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b="21725"/>
          <a:stretch/>
        </p:blipFill>
        <p:spPr>
          <a:xfrm>
            <a:off x="498098" y="222048"/>
            <a:ext cx="1667451" cy="293413"/>
          </a:xfrm>
          <a:prstGeom prst="rect">
            <a:avLst/>
          </a:prstGeom>
        </p:spPr>
      </p:pic>
      <p:pic>
        <p:nvPicPr>
          <p:cNvPr id="21" name="Google Shape;846;p106">
            <a:extLst>
              <a:ext uri="{FF2B5EF4-FFF2-40B4-BE49-F238E27FC236}">
                <a16:creationId xmlns:a16="http://schemas.microsoft.com/office/drawing/2014/main" id="{A6D25295-0386-4489-9FD4-BB70BE920109}"/>
              </a:ext>
            </a:extLst>
          </p:cNvPr>
          <p:cNvPicPr preferRelativeResize="0">
            <a:picLocks noChangeAspect="1"/>
          </p:cNvPicPr>
          <p:nvPr/>
        </p:nvPicPr>
        <p:blipFill rotWithShape="1">
          <a:blip r:embed="rId5">
            <a:alphaModFix amt="93000"/>
          </a:blip>
          <a:srcRect l="2778" t="3807" r="2778" b="3555"/>
          <a:stretch/>
        </p:blipFill>
        <p:spPr>
          <a:xfrm>
            <a:off x="130704" y="1277615"/>
            <a:ext cx="6939680" cy="4966633"/>
          </a:xfrm>
          <a:prstGeom prst="rect">
            <a:avLst/>
          </a:prstGeom>
          <a:noFill/>
          <a:ln>
            <a:noFill/>
          </a:ln>
          <a:effectLst>
            <a:softEdge rad="63500"/>
          </a:effectLst>
        </p:spPr>
      </p:pic>
      <p:sp>
        <p:nvSpPr>
          <p:cNvPr id="23" name="TextBox 22">
            <a:extLst>
              <a:ext uri="{FF2B5EF4-FFF2-40B4-BE49-F238E27FC236}">
                <a16:creationId xmlns:a16="http://schemas.microsoft.com/office/drawing/2014/main" id="{1B82F4FA-6C7D-4E7C-AF73-6CA2C68DF410}"/>
              </a:ext>
            </a:extLst>
          </p:cNvPr>
          <p:cNvSpPr txBox="1"/>
          <p:nvPr/>
        </p:nvSpPr>
        <p:spPr>
          <a:xfrm>
            <a:off x="7448202" y="1143000"/>
            <a:ext cx="4458897" cy="519501"/>
          </a:xfrm>
          <a:prstGeom prst="rect">
            <a:avLst/>
          </a:prstGeom>
          <a:noFill/>
        </p:spPr>
        <p:txBody>
          <a:bodyPr wrap="square">
            <a:spAutoFit/>
          </a:bodyPr>
          <a:lstStyle/>
          <a:p>
            <a:pPr marL="0" marR="0">
              <a:lnSpc>
                <a:spcPct val="107000"/>
              </a:lnSpc>
              <a:spcBef>
                <a:spcPts val="0"/>
              </a:spcBef>
              <a:spcAft>
                <a:spcPts val="0"/>
              </a:spcAft>
            </a:pPr>
            <a:r>
              <a:rPr lang="en-US" sz="2800" dirty="0">
                <a:solidFill>
                  <a:schemeClr val="bg1">
                    <a:lumMod val="95000"/>
                  </a:schemeClr>
                </a:solidFill>
                <a:latin typeface="Century Gothic" panose="020B0502020202020204" pitchFamily="34" charset="0"/>
                <a:ea typeface="Calibri" panose="020F0502020204030204" pitchFamily="34" charset="0"/>
                <a:cs typeface="Arial" panose="020B0604020202020204" pitchFamily="34" charset="0"/>
              </a:rPr>
              <a:t>Career Pathway System</a:t>
            </a:r>
            <a:r>
              <a:rPr lang="en-US" sz="2800" dirty="0">
                <a:solidFill>
                  <a:schemeClr val="bg1">
                    <a:lumMod val="95000"/>
                  </a:schemeClr>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98F88A97-F12E-41F9-9A6F-D06DA86AF53D}"/>
              </a:ext>
            </a:extLst>
          </p:cNvPr>
          <p:cNvSpPr txBox="1"/>
          <p:nvPr/>
        </p:nvSpPr>
        <p:spPr>
          <a:xfrm>
            <a:off x="7848102" y="1918743"/>
            <a:ext cx="3991793" cy="3981796"/>
          </a:xfrm>
          <a:prstGeom prst="rect">
            <a:avLst/>
          </a:prstGeom>
          <a:noFill/>
        </p:spPr>
        <p:txBody>
          <a:bodyPr wrap="square">
            <a:spAutoFit/>
          </a:bodyPr>
          <a:lstStyle/>
          <a:p>
            <a:pPr marL="285750" marR="0" indent="-285750">
              <a:lnSpc>
                <a:spcPct val="107000"/>
              </a:lnSpc>
              <a:spcBef>
                <a:spcPts val="900"/>
              </a:spcBef>
              <a:spcAft>
                <a:spcPts val="0"/>
              </a:spcAft>
              <a:buClr>
                <a:schemeClr val="accent5">
                  <a:lumMod val="60000"/>
                  <a:lumOff val="40000"/>
                </a:schemeClr>
              </a:buClr>
              <a:buSzPct val="130000"/>
              <a:buFont typeface="Arial" panose="020B0604020202020204" pitchFamily="34" charset="0"/>
              <a:buChar char="•"/>
            </a:pPr>
            <a:r>
              <a:rPr lang="en-US"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Multiple entry and exit points for entry, middle skill, and higher skilled workers</a:t>
            </a:r>
          </a:p>
          <a:p>
            <a:pPr marL="285750" marR="0" indent="-285750">
              <a:lnSpc>
                <a:spcPct val="107000"/>
              </a:lnSpc>
              <a:spcBef>
                <a:spcPts val="900"/>
              </a:spcBef>
              <a:spcAft>
                <a:spcPts val="0"/>
              </a:spcAft>
              <a:buClr>
                <a:schemeClr val="accent5">
                  <a:lumMod val="60000"/>
                  <a:lumOff val="40000"/>
                </a:schemeClr>
              </a:buClr>
              <a:buSzPct val="130000"/>
              <a:buFont typeface="Arial" panose="020B0604020202020204" pitchFamily="34" charset="0"/>
              <a:buChar char="•"/>
            </a:pPr>
            <a:r>
              <a:rPr lang="en-US" sz="1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Aligned to both immediate employment and ongoing education and training</a:t>
            </a:r>
          </a:p>
          <a:p>
            <a:pPr marL="285750" marR="0" indent="-285750">
              <a:lnSpc>
                <a:spcPct val="107000"/>
              </a:lnSpc>
              <a:spcBef>
                <a:spcPts val="900"/>
              </a:spcBef>
              <a:spcAft>
                <a:spcPts val="0"/>
              </a:spcAft>
              <a:buClr>
                <a:schemeClr val="accent5">
                  <a:lumMod val="60000"/>
                  <a:lumOff val="40000"/>
                </a:schemeClr>
              </a:buClr>
              <a:buSzPct val="130000"/>
              <a:buFont typeface="Arial" panose="020B0604020202020204" pitchFamily="34" charset="0"/>
              <a:buChar char="•"/>
            </a:pPr>
            <a:r>
              <a:rPr lang="en-US"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Well developed transition strategies to help learners get from one level or system to the next</a:t>
            </a:r>
          </a:p>
          <a:p>
            <a:pPr marL="285750" marR="0" indent="-285750">
              <a:lnSpc>
                <a:spcPct val="107000"/>
              </a:lnSpc>
              <a:spcBef>
                <a:spcPts val="900"/>
              </a:spcBef>
              <a:spcAft>
                <a:spcPts val="0"/>
              </a:spcAft>
              <a:buClr>
                <a:schemeClr val="accent5">
                  <a:lumMod val="60000"/>
                  <a:lumOff val="40000"/>
                </a:schemeClr>
              </a:buClr>
              <a:buSzPct val="130000"/>
              <a:buFont typeface="Arial" panose="020B0604020202020204" pitchFamily="34" charset="0"/>
              <a:buChar char="•"/>
            </a:pPr>
            <a:r>
              <a:rPr lang="en-US" sz="1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Strengthens student capacity for </a:t>
            </a:r>
            <a:r>
              <a:rPr lang="en-US"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lifelong learning &amp; setting future goals</a:t>
            </a:r>
            <a:endParaRPr lang="en-US" sz="18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7645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C004C91-9324-4E94-BC28-856AE162D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solidFill>
            <a:srgbClr val="FFFFFF"/>
          </a:solidFill>
          <a:ln>
            <a:noFill/>
          </a:ln>
        </p:spPr>
      </p:sp>
      <p:sp>
        <p:nvSpPr>
          <p:cNvPr id="30" name="Freeform 7">
            <a:extLst>
              <a:ext uri="{FF2B5EF4-FFF2-40B4-BE49-F238E27FC236}">
                <a16:creationId xmlns:a16="http://schemas.microsoft.com/office/drawing/2014/main" id="{5B562CD4-39C5-44ED-BD68-B789B305E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Title 1">
            <a:extLst>
              <a:ext uri="{FF2B5EF4-FFF2-40B4-BE49-F238E27FC236}">
                <a16:creationId xmlns:a16="http://schemas.microsoft.com/office/drawing/2014/main" id="{97E7C8FF-92B2-42C0-8DDB-55E8AA81E088}"/>
              </a:ext>
            </a:extLst>
          </p:cNvPr>
          <p:cNvSpPr txBox="1">
            <a:spLocks/>
          </p:cNvSpPr>
          <p:nvPr/>
        </p:nvSpPr>
        <p:spPr>
          <a:xfrm>
            <a:off x="425028" y="835179"/>
            <a:ext cx="9404723" cy="8259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600"/>
              </a:spcAft>
              <a:buClrTx/>
              <a:buSzTx/>
              <a:buFontTx/>
              <a:buNone/>
              <a:tabLst/>
              <a:defRPr/>
            </a:pPr>
            <a:r>
              <a:rPr kumimoji="0" lang="en-US" sz="4200" b="0" i="0" u="none" strike="noStrike" kern="1200" cap="none" spc="0" normalizeH="0" baseline="0" noProof="0" dirty="0">
                <a:ln>
                  <a:noFill/>
                </a:ln>
                <a:solidFill>
                  <a:srgbClr val="EBEBEB"/>
                </a:solidFill>
                <a:effectLst/>
                <a:uLnTx/>
                <a:uFillTx/>
                <a:latin typeface="Century Gothic" panose="020B0502020202020204"/>
                <a:ea typeface="+mj-ea"/>
                <a:cs typeface="+mj-cs"/>
              </a:rPr>
              <a:t>Case Studies</a:t>
            </a:r>
          </a:p>
        </p:txBody>
      </p:sp>
      <p:pic>
        <p:nvPicPr>
          <p:cNvPr id="11" name="Picture 10" descr="A picture containing object&#10;&#10;Description automatically generated">
            <a:extLst>
              <a:ext uri="{FF2B5EF4-FFF2-40B4-BE49-F238E27FC236}">
                <a16:creationId xmlns:a16="http://schemas.microsoft.com/office/drawing/2014/main" id="{8D6B2CFE-32F1-4E1A-9677-4BFEB0B44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01CE03EA-198F-4A16-9A9E-91E63EBC35A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5" name="Picture 14" descr="A picture containing flower, drawing&#10;&#10;Description automatically generated">
            <a:extLst>
              <a:ext uri="{FF2B5EF4-FFF2-40B4-BE49-F238E27FC236}">
                <a16:creationId xmlns:a16="http://schemas.microsoft.com/office/drawing/2014/main" id="{F4919426-22C0-42A2-960C-CC16376967A7}"/>
              </a:ext>
            </a:extLst>
          </p:cNvPr>
          <p:cNvPicPr>
            <a:picLocks noChangeAspect="1"/>
          </p:cNvPicPr>
          <p:nvPr/>
        </p:nvPicPr>
        <p:blipFill rotWithShape="1">
          <a:blip r:embed="rId6"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18" name="Content Placeholder 2">
            <a:extLst>
              <a:ext uri="{FF2B5EF4-FFF2-40B4-BE49-F238E27FC236}">
                <a16:creationId xmlns:a16="http://schemas.microsoft.com/office/drawing/2014/main" id="{0D10A0BB-507C-4C81-A5BE-BA93547DD084}"/>
              </a:ext>
            </a:extLst>
          </p:cNvPr>
          <p:cNvSpPr txBox="1">
            <a:spLocks/>
          </p:cNvSpPr>
          <p:nvPr/>
        </p:nvSpPr>
        <p:spPr>
          <a:xfrm>
            <a:off x="770223" y="2513008"/>
            <a:ext cx="10515600" cy="400865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0" indent="-457200">
              <a:buClr>
                <a:srgbClr val="0070C0"/>
              </a:buClr>
              <a:buSzPct val="100000"/>
              <a:buFont typeface="+mj-lt"/>
              <a:buAutoNum type="arabicPeriod"/>
            </a:pPr>
            <a:r>
              <a:rPr lang="en-US" sz="2400" dirty="0">
                <a:solidFill>
                  <a:srgbClr val="0070C0"/>
                </a:solidFill>
                <a:latin typeface="Century Gothic" panose="020B0502020202020204" pitchFamily="34" charset="0"/>
                <a:cs typeface="Calibri" panose="020F0502020204030204" pitchFamily="34" charset="0"/>
              </a:rPr>
              <a:t>San Diego/Imperial County Mapping Project </a:t>
            </a:r>
          </a:p>
          <a:p>
            <a:pPr marL="400050" lvl="1" indent="0">
              <a:buClr>
                <a:srgbClr val="0070C0"/>
              </a:buClr>
              <a:buSzPct val="100000"/>
              <a:buNone/>
            </a:pPr>
            <a:r>
              <a:rPr lang="en-US" sz="2000" dirty="0">
                <a:solidFill>
                  <a:schemeClr val="accent5">
                    <a:lumMod val="75000"/>
                  </a:schemeClr>
                </a:solidFill>
                <a:latin typeface="Calibri" panose="020F0502020204030204" pitchFamily="34" charset="0"/>
                <a:cs typeface="Calibri" panose="020F0502020204030204" pitchFamily="34" charset="0"/>
              </a:rPr>
              <a:t>Creating a regional career navigation system for adult learners using occupational and pathway data from adult education and community colleges</a:t>
            </a:r>
          </a:p>
          <a:p>
            <a:pPr marL="400050" lvl="1" indent="0">
              <a:buClr>
                <a:srgbClr val="0070C0"/>
              </a:buClr>
              <a:buSzPct val="100000"/>
              <a:buNone/>
            </a:pPr>
            <a:endParaRPr lang="en-US" sz="2000" dirty="0">
              <a:solidFill>
                <a:schemeClr val="accent5">
                  <a:lumMod val="75000"/>
                </a:schemeClr>
              </a:solidFill>
              <a:latin typeface="Calibri" panose="020F0502020204030204" pitchFamily="34" charset="0"/>
              <a:cs typeface="Calibri" panose="020F0502020204030204" pitchFamily="34" charset="0"/>
            </a:endParaRPr>
          </a:p>
          <a:p>
            <a:pPr marL="457200" indent="-457200">
              <a:buClr>
                <a:srgbClr val="0070C0"/>
              </a:buClr>
              <a:buSzPct val="100000"/>
              <a:buFont typeface="+mj-lt"/>
              <a:buAutoNum type="arabicPeriod"/>
            </a:pPr>
            <a:r>
              <a:rPr kumimoji="0" lang="en-US" sz="2600" b="0" i="0" u="none" strike="noStrike" kern="1200" cap="none" spc="0" normalizeH="0" baseline="0" noProof="0" dirty="0">
                <a:ln>
                  <a:noFill/>
                </a:ln>
                <a:solidFill>
                  <a:srgbClr val="0070C0"/>
                </a:solidFill>
                <a:effectLst/>
                <a:uLnTx/>
                <a:uFillTx/>
                <a:latin typeface="Century Gothic" panose="020B0502020202020204" pitchFamily="34" charset="0"/>
                <a:ea typeface="+mn-ea"/>
                <a:cs typeface="Calibri" panose="020F0502020204030204" pitchFamily="34" charset="0"/>
              </a:rPr>
              <a:t>Delta San Joaquin TDL/AM Regional Sector Project</a:t>
            </a:r>
          </a:p>
          <a:p>
            <a:pPr marL="400050" lvl="1" indent="0">
              <a:buClr>
                <a:srgbClr val="0070C0"/>
              </a:buClr>
              <a:buSzPct val="100000"/>
              <a:buNone/>
            </a:pPr>
            <a:r>
              <a:rPr kumimoji="0" lang="en-US" sz="2000" b="0" i="0" u="none" strike="noStrike" kern="1200" cap="none" spc="0" normalizeH="0" baseline="0" noProof="0" dirty="0">
                <a:ln>
                  <a:noFill/>
                </a:ln>
                <a:solidFill>
                  <a:srgbClr val="54849A">
                    <a:lumMod val="75000"/>
                  </a:srgbClr>
                </a:solidFill>
                <a:effectLst/>
                <a:uLnTx/>
                <a:uFillTx/>
                <a:latin typeface="Calibri" panose="020F0502020204030204" pitchFamily="34" charset="0"/>
                <a:ea typeface="+mn-ea"/>
                <a:cs typeface="Calibri" panose="020F0502020204030204" pitchFamily="34" charset="0"/>
              </a:rPr>
              <a:t>Using labor market information, employer engagement, &amp; facilitated pathway design workshops to develop a regional sector approach to transportation/logistics &amp; advanced manufacturing pathways to living wage jobs</a:t>
            </a:r>
          </a:p>
        </p:txBody>
      </p:sp>
    </p:spTree>
    <p:extLst>
      <p:ext uri="{BB962C8B-B14F-4D97-AF65-F5344CB8AC3E}">
        <p14:creationId xmlns:p14="http://schemas.microsoft.com/office/powerpoint/2010/main" val="104478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9D015-9526-4268-97F1-7CF1E03840AE}"/>
              </a:ext>
            </a:extLst>
          </p:cNvPr>
          <p:cNvSpPr>
            <a:spLocks noGrp="1"/>
          </p:cNvSpPr>
          <p:nvPr>
            <p:ph type="title"/>
          </p:nvPr>
        </p:nvSpPr>
        <p:spPr>
          <a:xfrm>
            <a:off x="0" y="2775730"/>
            <a:ext cx="12192000" cy="576739"/>
          </a:xfrm>
        </p:spPr>
        <p:txBody>
          <a:bodyPr/>
          <a:lstStyle/>
          <a:p>
            <a:pPr algn="ctr"/>
            <a:r>
              <a:rPr lang="en-US" sz="3600" dirty="0">
                <a:solidFill>
                  <a:schemeClr val="tx1">
                    <a:lumMod val="95000"/>
                  </a:schemeClr>
                </a:solidFill>
              </a:rPr>
              <a:t>Adult Education to Workforce Data Project</a:t>
            </a:r>
          </a:p>
        </p:txBody>
      </p:sp>
      <p:pic>
        <p:nvPicPr>
          <p:cNvPr id="4" name="Picture 3" descr="A picture containing object&#10;&#10;Description automatically generated">
            <a:extLst>
              <a:ext uri="{FF2B5EF4-FFF2-40B4-BE49-F238E27FC236}">
                <a16:creationId xmlns:a16="http://schemas.microsoft.com/office/drawing/2014/main" id="{04994EB2-DB6E-4D57-A274-D6B28A4BC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69399633-39B2-4F9B-9A4A-B49C92754B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21725"/>
          <a:stretch/>
        </p:blipFill>
        <p:spPr>
          <a:xfrm>
            <a:off x="10161243" y="120572"/>
            <a:ext cx="1861654" cy="327587"/>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A2B7B878-84E4-4B12-B4E8-CD0247441368}"/>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Tree>
    <p:extLst>
      <p:ext uri="{BB962C8B-B14F-4D97-AF65-F5344CB8AC3E}">
        <p14:creationId xmlns:p14="http://schemas.microsoft.com/office/powerpoint/2010/main" val="4093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4" name="Freeform: Shape 23">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6" name="Rectangle 25">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FD9D015-9526-4268-97F1-7CF1E03840AE}"/>
              </a:ext>
            </a:extLst>
          </p:cNvPr>
          <p:cNvSpPr>
            <a:spLocks noGrp="1"/>
          </p:cNvSpPr>
          <p:nvPr>
            <p:ph type="title"/>
          </p:nvPr>
        </p:nvSpPr>
        <p:spPr>
          <a:xfrm>
            <a:off x="284615" y="1747430"/>
            <a:ext cx="3958019" cy="2555019"/>
          </a:xfrm>
        </p:spPr>
        <p:txBody>
          <a:bodyPr>
            <a:normAutofit/>
          </a:bodyPr>
          <a:lstStyle/>
          <a:p>
            <a:pPr algn="r"/>
            <a:r>
              <a:rPr lang="en-US" sz="3200" dirty="0">
                <a:solidFill>
                  <a:schemeClr val="bg1">
                    <a:lumMod val="95000"/>
                  </a:schemeClr>
                </a:solidFill>
                <a:latin typeface="+mn-lt"/>
              </a:rPr>
              <a:t>Education to Workforce Data Project</a:t>
            </a:r>
          </a:p>
        </p:txBody>
      </p:sp>
      <p:sp>
        <p:nvSpPr>
          <p:cNvPr id="3" name="Content Placeholder 2">
            <a:extLst>
              <a:ext uri="{FF2B5EF4-FFF2-40B4-BE49-F238E27FC236}">
                <a16:creationId xmlns:a16="http://schemas.microsoft.com/office/drawing/2014/main" id="{2D93A3A0-709C-4BF2-A610-BDA8C20A421E}"/>
              </a:ext>
            </a:extLst>
          </p:cNvPr>
          <p:cNvSpPr>
            <a:spLocks noGrp="1"/>
          </p:cNvSpPr>
          <p:nvPr>
            <p:ph idx="1"/>
          </p:nvPr>
        </p:nvSpPr>
        <p:spPr>
          <a:xfrm>
            <a:off x="5392914" y="1844041"/>
            <a:ext cx="6514471" cy="3283889"/>
          </a:xfrm>
        </p:spPr>
        <p:txBody>
          <a:bodyPr>
            <a:noAutofit/>
          </a:bodyPr>
          <a:lstStyle/>
          <a:p>
            <a:pPr marL="457200" indent="-457200">
              <a:buClr>
                <a:srgbClr val="C00000"/>
              </a:buClr>
              <a:buSzPct val="100000"/>
              <a:buFont typeface="+mj-lt"/>
              <a:buAutoNum type="arabicPeriod"/>
            </a:pPr>
            <a:r>
              <a:rPr lang="en-US" sz="2200" dirty="0"/>
              <a:t>Understand the continuum of CTE &amp; career courses offered by NC &amp; adult ed practitioners</a:t>
            </a:r>
          </a:p>
          <a:p>
            <a:pPr marL="457200" indent="-457200">
              <a:spcBef>
                <a:spcPts val="1800"/>
              </a:spcBef>
              <a:buClr>
                <a:srgbClr val="C00000"/>
              </a:buClr>
              <a:buSzPct val="100000"/>
              <a:buFont typeface="+mj-lt"/>
              <a:buAutoNum type="arabicPeriod"/>
            </a:pPr>
            <a:r>
              <a:rPr lang="en-US" sz="2200" dirty="0"/>
              <a:t>Map the relationship between adult ed CTE &amp; career offerings, credit programs, and regional labor markets</a:t>
            </a:r>
          </a:p>
          <a:p>
            <a:pPr marL="457200" indent="-457200">
              <a:spcBef>
                <a:spcPts val="1800"/>
              </a:spcBef>
              <a:buClr>
                <a:srgbClr val="C00000"/>
              </a:buClr>
              <a:buSzPct val="100000"/>
              <a:buFont typeface="+mj-lt"/>
              <a:buAutoNum type="arabicPeriod"/>
            </a:pPr>
            <a:r>
              <a:rPr lang="en-US" sz="2200" dirty="0"/>
              <a:t>Support consortia pathway development and conversations about using labor market and other resources to support CAEP students</a:t>
            </a:r>
          </a:p>
        </p:txBody>
      </p:sp>
      <p:sp>
        <p:nvSpPr>
          <p:cNvPr id="4" name="Rectangle 3">
            <a:extLst>
              <a:ext uri="{FF2B5EF4-FFF2-40B4-BE49-F238E27FC236}">
                <a16:creationId xmlns:a16="http://schemas.microsoft.com/office/drawing/2014/main" id="{7224E526-1C38-47D9-98FB-2346C3D58902}"/>
              </a:ext>
            </a:extLst>
          </p:cNvPr>
          <p:cNvSpPr/>
          <p:nvPr/>
        </p:nvSpPr>
        <p:spPr>
          <a:xfrm>
            <a:off x="9848745" y="130184"/>
            <a:ext cx="1845157" cy="413078"/>
          </a:xfrm>
          <a:prstGeom prst="rect">
            <a:avLst/>
          </a:prstGeom>
          <a:solidFill>
            <a:schemeClr val="tx1">
              <a:lumMod val="75000"/>
              <a:lumOff val="25000"/>
              <a:alpha val="39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6" descr="A picture containing drawing&#10;&#10;Description automatically generated">
            <a:extLst>
              <a:ext uri="{FF2B5EF4-FFF2-40B4-BE49-F238E27FC236}">
                <a16:creationId xmlns:a16="http://schemas.microsoft.com/office/drawing/2014/main" id="{5D6A0A6E-31C7-4294-B6BF-6D323137E4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 b="21725"/>
          <a:stretch/>
        </p:blipFill>
        <p:spPr>
          <a:xfrm>
            <a:off x="9973621" y="193810"/>
            <a:ext cx="1667451" cy="293413"/>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8638C3E0-0DA1-447B-BC07-432D66C4B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716" y="88298"/>
            <a:ext cx="1619971" cy="420624"/>
          </a:xfrm>
          <a:prstGeom prst="rect">
            <a:avLst/>
          </a:prstGeom>
        </p:spPr>
      </p:pic>
      <p:pic>
        <p:nvPicPr>
          <p:cNvPr id="11" name="Picture 10" descr="A picture containing flower, drawing&#10;&#10;Description automatically generated">
            <a:extLst>
              <a:ext uri="{FF2B5EF4-FFF2-40B4-BE49-F238E27FC236}">
                <a16:creationId xmlns:a16="http://schemas.microsoft.com/office/drawing/2014/main" id="{3CA7DBFA-282C-40B9-B5E1-02768BCC90B1}"/>
              </a:ext>
            </a:extLst>
          </p:cNvPr>
          <p:cNvPicPr>
            <a:picLocks noChangeAspect="1"/>
          </p:cNvPicPr>
          <p:nvPr/>
        </p:nvPicPr>
        <p:blipFill rotWithShape="1">
          <a:blip r:embed="rId4" cstate="print">
            <a:alphaModFix amt="30000"/>
            <a:extLst>
              <a:ext uri="{28A0092B-C50C-407E-A947-70E740481C1C}">
                <a14:useLocalDpi xmlns:a14="http://schemas.microsoft.com/office/drawing/2010/main" val="0"/>
              </a:ext>
            </a:extLst>
          </a:blip>
          <a:srcRect l="27172" t="24533" r="27385" b="22638"/>
          <a:stretch/>
        </p:blipFill>
        <p:spPr>
          <a:xfrm>
            <a:off x="11092070" y="5680040"/>
            <a:ext cx="1041515" cy="1101813"/>
          </a:xfrm>
          <a:prstGeom prst="rect">
            <a:avLst/>
          </a:prstGeom>
        </p:spPr>
      </p:pic>
      <p:sp>
        <p:nvSpPr>
          <p:cNvPr id="12" name="Title 1">
            <a:extLst>
              <a:ext uri="{FF2B5EF4-FFF2-40B4-BE49-F238E27FC236}">
                <a16:creationId xmlns:a16="http://schemas.microsoft.com/office/drawing/2014/main" id="{8E76FB5E-E067-403E-9DFD-8D1D04DB96C2}"/>
              </a:ext>
            </a:extLst>
          </p:cNvPr>
          <p:cNvSpPr txBox="1">
            <a:spLocks/>
          </p:cNvSpPr>
          <p:nvPr/>
        </p:nvSpPr>
        <p:spPr>
          <a:xfrm>
            <a:off x="5065847" y="1026209"/>
            <a:ext cx="2541916" cy="57673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solidFill>
                  <a:schemeClr val="tx1">
                    <a:lumMod val="75000"/>
                    <a:lumOff val="25000"/>
                  </a:schemeClr>
                </a:solidFill>
                <a:latin typeface="Century Gothic" panose="020B0502020202020204" pitchFamily="34" charset="0"/>
              </a:rPr>
              <a:t>Purpose</a:t>
            </a:r>
          </a:p>
        </p:txBody>
      </p:sp>
    </p:spTree>
    <p:extLst>
      <p:ext uri="{BB962C8B-B14F-4D97-AF65-F5344CB8AC3E}">
        <p14:creationId xmlns:p14="http://schemas.microsoft.com/office/powerpoint/2010/main" val="17145136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insight_ppt_template">
  <a:themeElements>
    <a:clrScheme name="">
      <a:dk1>
        <a:srgbClr val="000000"/>
      </a:dk1>
      <a:lt1>
        <a:srgbClr val="FFFFFF"/>
      </a:lt1>
      <a:dk2>
        <a:srgbClr val="000000"/>
      </a:dk2>
      <a:lt2>
        <a:srgbClr val="666666"/>
      </a:lt2>
      <a:accent1>
        <a:srgbClr val="666666"/>
      </a:accent1>
      <a:accent2>
        <a:srgbClr val="CC9900"/>
      </a:accent2>
      <a:accent3>
        <a:srgbClr val="FFFFFF"/>
      </a:accent3>
      <a:accent4>
        <a:srgbClr val="000000"/>
      </a:accent4>
      <a:accent5>
        <a:srgbClr val="B8B8B8"/>
      </a:accent5>
      <a:accent6>
        <a:srgbClr val="B98A00"/>
      </a:accent6>
      <a:hlink>
        <a:srgbClr val="0067B2"/>
      </a:hlink>
      <a:folHlink>
        <a:srgbClr val="B323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C76B39-B533-4256-8F29-E0980C206975}"/>
</file>

<file path=customXml/itemProps2.xml><?xml version="1.0" encoding="utf-8"?>
<ds:datastoreItem xmlns:ds="http://schemas.openxmlformats.org/officeDocument/2006/customXml" ds:itemID="{EA7228D7-7D07-4795-86C6-25392E8D0A64}"/>
</file>

<file path=customXml/itemProps3.xml><?xml version="1.0" encoding="utf-8"?>
<ds:datastoreItem xmlns:ds="http://schemas.openxmlformats.org/officeDocument/2006/customXml" ds:itemID="{01B2A95F-95BA-4133-9680-485D684E93BF}"/>
</file>

<file path=docProps/app.xml><?xml version="1.0" encoding="utf-8"?>
<Properties xmlns="http://schemas.openxmlformats.org/officeDocument/2006/extended-properties" xmlns:vt="http://schemas.openxmlformats.org/officeDocument/2006/docPropsVTypes">
  <TotalTime>2898</TotalTime>
  <Words>2172</Words>
  <Application>Microsoft Office PowerPoint</Application>
  <PresentationFormat>Widescreen</PresentationFormat>
  <Paragraphs>264</Paragraphs>
  <Slides>45</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Calibri</vt:lpstr>
      <vt:lpstr>Century Gothic</vt:lpstr>
      <vt:lpstr>Corbel</vt:lpstr>
      <vt:lpstr>Helvetica Neue Light</vt:lpstr>
      <vt:lpstr>Symbol</vt:lpstr>
      <vt:lpstr>Times</vt:lpstr>
      <vt:lpstr>Wingdings 3</vt:lpstr>
      <vt:lpstr>Ion</vt:lpstr>
      <vt:lpstr>1_insight_ppt_template</vt:lpstr>
      <vt:lpstr>PowerPoint Presentation</vt:lpstr>
      <vt:lpstr>PowerPoint Presentation</vt:lpstr>
      <vt:lpstr>Some of Our Lines of Work</vt:lpstr>
      <vt:lpstr>PowerPoint Presentation</vt:lpstr>
      <vt:lpstr>Today: Strengthening Career Pathways For Adult Learners</vt:lpstr>
      <vt:lpstr>PowerPoint Presentation</vt:lpstr>
      <vt:lpstr>PowerPoint Presentation</vt:lpstr>
      <vt:lpstr>Adult Education to Workforce Data Project</vt:lpstr>
      <vt:lpstr>Education to Workforce Data Project</vt:lpstr>
      <vt:lpstr>PowerPoint Presentation</vt:lpstr>
      <vt:lpstr>PowerPoint Presentation</vt:lpstr>
      <vt:lpstr>Scope &amp; Scale</vt:lpstr>
      <vt:lpstr>PowerPoint Presentation</vt:lpstr>
      <vt:lpstr>PowerPoint Presentation</vt:lpstr>
      <vt:lpstr>Organization – Occupational Clusters</vt:lpstr>
      <vt:lpstr>Occupational Clusters</vt:lpstr>
      <vt:lpstr>PowerPoint Presentation</vt:lpstr>
      <vt:lpstr>PowerPoint Presentation</vt:lpstr>
      <vt:lpstr>PowerPoint Presentation</vt:lpstr>
      <vt:lpstr>Education to Workforce Dashboard</vt:lpstr>
      <vt:lpstr>During the Demonstration</vt:lpstr>
      <vt:lpstr>Live Demo</vt:lpstr>
      <vt:lpstr>PowerPoint Presentation</vt:lpstr>
      <vt:lpstr>Case Study:  San Diego/Imperial CTE Course Alignment &amp; Career System</vt:lpstr>
      <vt:lpstr>PowerPoint Presentation</vt:lpstr>
      <vt:lpstr>Structure &amp; Focus</vt:lpstr>
      <vt:lpstr>Timeline for Mapping and Coding</vt:lpstr>
      <vt:lpstr>Questions</vt:lpstr>
      <vt:lpstr>Career Pathway Design</vt:lpstr>
      <vt:lpstr>PowerPoint Presentation</vt:lpstr>
      <vt:lpstr>Building Pathway Systems: From Many to Many</vt:lpstr>
      <vt:lpstr>PowerPoint Presentation</vt:lpstr>
      <vt:lpstr>Pathway Lattices can be Simple or Complex</vt:lpstr>
      <vt:lpstr>PowerPoint Presentation</vt:lpstr>
      <vt:lpstr>Career Pathway Must Haves</vt:lpstr>
      <vt:lpstr>PowerPoint Presentation</vt:lpstr>
      <vt:lpstr>O*Net</vt:lpstr>
      <vt:lpstr>Additional Resources</vt:lpstr>
      <vt:lpstr> Delta Sierra Adult Education Alliance</vt:lpstr>
      <vt:lpstr>Goals</vt:lpstr>
      <vt:lpstr>Initial Partners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Education to Workforce Pathway:   Smoothing the Route &amp; Ensuring a Relevant Destination</dc:title>
  <dc:creator>Blaire Toso</dc:creator>
  <cp:lastModifiedBy>Veronica Parker</cp:lastModifiedBy>
  <cp:revision>112</cp:revision>
  <dcterms:created xsi:type="dcterms:W3CDTF">2021-02-22T20:25:58Z</dcterms:created>
  <dcterms:modified xsi:type="dcterms:W3CDTF">2021-03-10T21:09:46Z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