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7"/>
  </p:notesMasterIdLst>
  <p:sldIdLst>
    <p:sldId id="286" r:id="rId3"/>
    <p:sldId id="261" r:id="rId4"/>
    <p:sldId id="300" r:id="rId5"/>
    <p:sldId id="299" r:id="rId6"/>
    <p:sldId id="292" r:id="rId7"/>
    <p:sldId id="306" r:id="rId8"/>
    <p:sldId id="301" r:id="rId9"/>
    <p:sldId id="302" r:id="rId10"/>
    <p:sldId id="303" r:id="rId11"/>
    <p:sldId id="304" r:id="rId12"/>
    <p:sldId id="288" r:id="rId13"/>
    <p:sldId id="297" r:id="rId14"/>
    <p:sldId id="296" r:id="rId15"/>
    <p:sldId id="29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64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bX6z2UeDX5P/1H8OthxNUqFea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9"/>
    <p:restoredTop sz="91118"/>
  </p:normalViewPr>
  <p:slideViewPr>
    <p:cSldViewPr snapToGrid="0">
      <p:cViewPr varScale="1">
        <p:scale>
          <a:sx n="61" d="100"/>
          <a:sy n="61" d="100"/>
        </p:scale>
        <p:origin x="1224" y="56"/>
      </p:cViewPr>
      <p:guideLst>
        <p:guide orient="horz" pos="62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56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2b2db4d6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82b2db4d6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" name="Google Shape;365;g82b2db4d6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166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2b8efa467_3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82b8efa467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723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2b8efa467_3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82b8efa467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38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50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2b2db4d6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82b2db4d6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" name="Google Shape;365;g82b2db4d6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35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707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39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21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2b2db4d6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82b2db4d6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" name="Google Shape;365;g82b2db4d6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91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15c76bf2f_0_3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815c76bf2f_0_3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g815c76bf2f_0_3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815c76bf2f_0_3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9.28.20</a:t>
            </a:r>
            <a:endParaRPr dirty="0"/>
          </a:p>
        </p:txBody>
      </p:sp>
      <p:sp>
        <p:nvSpPr>
          <p:cNvPr id="35" name="Google Shape;35;g815c76bf2f_0_3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Google Shape;36;g815c76bf2f_0_3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2b8efa467_3_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3200"/>
              <a:buFont typeface="Source Sans Pr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82b8efa467_3_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7008812" cy="471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115" name="Google Shape;115;g82b8efa467_3_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36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g82b8efa467_3_43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04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04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>
            <a:spLocks noGrp="1"/>
          </p:cNvSpPr>
          <p:nvPr>
            <p:ph type="pic" idx="2"/>
          </p:nvPr>
        </p:nvSpPr>
        <p:spPr>
          <a:xfrm>
            <a:off x="5608638" y="1849438"/>
            <a:ext cx="6583362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838200" y="1849438"/>
            <a:ext cx="457835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3200"/>
              <a:buFont typeface="Source Sans Pr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43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46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3200"/>
              <a:buFont typeface="Source Sans Pr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7008812" cy="471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36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2b8efa467_3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82b8efa467_3_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7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2b8efa467_3_7"/>
          <p:cNvSpPr txBox="1"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800"/>
              <a:buFont typeface="Source Sans Pro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82b8efa467_3_7"/>
          <p:cNvSpPr txBox="1"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g82b8efa467_3_7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2b8efa467_3_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82b8efa467_3_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g82b8efa467_3_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04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82b8efa467_3_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g82b8efa467_3_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04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82b8efa467_3_31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2b8efa467_3_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3200"/>
              <a:buFont typeface="Source Sans Pr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82b8efa467_3_3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43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g82b8efa467_3_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46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g82b8efa467_3_38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8">
            <a:alphaModFix/>
          </a:blip>
          <a:srcRect r="12879" b="7359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pic>
        <p:nvPicPr>
          <p:cNvPr id="13" name="Google Shape;13;p7" descr="California Community Colleges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140" y="6001350"/>
            <a:ext cx="1579813" cy="596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7"/>
          <p:cNvCxnSpPr/>
          <p:nvPr/>
        </p:nvCxnSpPr>
        <p:spPr>
          <a:xfrm>
            <a:off x="0" y="569972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3E5E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E6F3FB-0B53-194A-BC2B-60119349EB6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81828" y="6039458"/>
            <a:ext cx="2667000" cy="520700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5663A38A-60C7-7543-9158-E2E6BDE02AF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02153" y="5765246"/>
            <a:ext cx="2216599" cy="106470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68" r:id="rId6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82b8efa467_3_0"/>
          <p:cNvPicPr preferRelativeResize="0"/>
          <p:nvPr/>
        </p:nvPicPr>
        <p:blipFill rotWithShape="1">
          <a:blip r:embed="rId6">
            <a:alphaModFix/>
          </a:blip>
          <a:srcRect r="12879" b="7359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82b8efa467_3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g82b8efa467_3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pic>
        <p:nvPicPr>
          <p:cNvPr id="73" name="Google Shape;73;g82b8efa467_3_0" descr="California Community Colleges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140" y="6001350"/>
            <a:ext cx="1579813" cy="596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g82b8efa467_3_0"/>
          <p:cNvCxnSpPr/>
          <p:nvPr/>
        </p:nvCxnSpPr>
        <p:spPr>
          <a:xfrm>
            <a:off x="0" y="569972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3E5E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B4C5F04-A59E-6844-A9FF-1FF492AED4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31936" y="5777993"/>
            <a:ext cx="2060448" cy="989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0E7DF-8CE9-124D-8E0E-DEFAFC5292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81828" y="6039458"/>
            <a:ext cx="2667000" cy="5207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2b2db4d69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79;g815c76bf2f_0_29">
            <a:extLst>
              <a:ext uri="{FF2B5EF4-FFF2-40B4-BE49-F238E27FC236}">
                <a16:creationId xmlns:a16="http://schemas.microsoft.com/office/drawing/2014/main" id="{9A9207FD-24C7-984A-B67F-3240E10B3F89}"/>
              </a:ext>
            </a:extLst>
          </p:cNvPr>
          <p:cNvSpPr txBox="1">
            <a:spLocks/>
          </p:cNvSpPr>
          <p:nvPr/>
        </p:nvSpPr>
        <p:spPr>
          <a:xfrm>
            <a:off x="4694546" y="2401329"/>
            <a:ext cx="6389915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2F6D"/>
              </a:buClr>
              <a:buSzPts val="4800"/>
            </a:pPr>
            <a:r>
              <a:rPr lang="en-US" sz="4000" dirty="0"/>
              <a:t>Infection Control for All Now (ICAN) </a:t>
            </a:r>
          </a:p>
          <a:p>
            <a:pPr algn="ctr">
              <a:buClr>
                <a:srgbClr val="002F6D"/>
              </a:buClr>
              <a:buSzPts val="4800"/>
            </a:pPr>
            <a:r>
              <a:rPr lang="en-US" sz="4000" dirty="0"/>
              <a:t>Safe Workforce, </a:t>
            </a:r>
          </a:p>
          <a:p>
            <a:pPr algn="ctr">
              <a:buClr>
                <a:srgbClr val="002F6D"/>
              </a:buClr>
              <a:buSzPts val="4800"/>
            </a:pPr>
            <a:r>
              <a:rPr lang="en-US" sz="4000" dirty="0"/>
              <a:t>Safe Workplace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AC7AB-0DE9-4146-B729-8146191C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617"/>
            <a:ext cx="4822535" cy="6175503"/>
          </a:xfrm>
          <a:prstGeom prst="rect">
            <a:avLst/>
          </a:prstGeom>
        </p:spPr>
      </p:pic>
      <p:sp>
        <p:nvSpPr>
          <p:cNvPr id="16" name="Google Shape;279;g815c76bf2f_0_29">
            <a:extLst>
              <a:ext uri="{FF2B5EF4-FFF2-40B4-BE49-F238E27FC236}">
                <a16:creationId xmlns:a16="http://schemas.microsoft.com/office/drawing/2014/main" id="{BB0A8F23-1008-104B-8DD7-239322905931}"/>
              </a:ext>
            </a:extLst>
          </p:cNvPr>
          <p:cNvSpPr txBox="1">
            <a:spLocks/>
          </p:cNvSpPr>
          <p:nvPr/>
        </p:nvSpPr>
        <p:spPr>
          <a:xfrm>
            <a:off x="376009" y="408743"/>
            <a:ext cx="10580462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F6D"/>
              </a:buClr>
              <a:buSzPts val="4800"/>
            </a:pPr>
            <a:r>
              <a:rPr lang="en-US" sz="4000" dirty="0"/>
              <a:t>Health+RHT Cross Sector Collaboration for </a:t>
            </a:r>
            <a:r>
              <a:rPr lang="en-US" sz="4000" b="1" dirty="0"/>
              <a:t>Education, Workforce </a:t>
            </a:r>
            <a:r>
              <a:rPr lang="en-US" sz="4000" dirty="0"/>
              <a:t>and </a:t>
            </a:r>
            <a:r>
              <a:rPr lang="en-US" sz="4000" b="1" dirty="0"/>
              <a:t>Economic Recovery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67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3AF9-F145-E740-B8FE-9ED6568C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8" y="31715"/>
            <a:ext cx="10515600" cy="882685"/>
          </a:xfrm>
        </p:spPr>
        <p:txBody>
          <a:bodyPr/>
          <a:lstStyle/>
          <a:p>
            <a:r>
              <a:rPr lang="en-US" dirty="0"/>
              <a:t>7 Certificate Pathways Available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7F0E5CB-4783-6649-A517-877E0548C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78" y="914400"/>
            <a:ext cx="9882915" cy="48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50C7-C3F5-9440-ADB2-5E4AF7B3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57" y="207022"/>
            <a:ext cx="11094133" cy="1325563"/>
          </a:xfrm>
        </p:spPr>
        <p:txBody>
          <a:bodyPr/>
          <a:lstStyle/>
          <a:p>
            <a:r>
              <a:rPr lang="en-US" b="1" dirty="0"/>
              <a:t>5</a:t>
            </a:r>
            <a:r>
              <a:rPr lang="en-US" dirty="0"/>
              <a:t> Modules for </a:t>
            </a:r>
            <a:r>
              <a:rPr lang="en-US" b="1" dirty="0"/>
              <a:t>7</a:t>
            </a:r>
            <a:r>
              <a:rPr lang="en-US" dirty="0"/>
              <a:t> Certificate Pathways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59D94-6F96-9947-9AAB-482A7908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941" y="1120629"/>
            <a:ext cx="5157787" cy="823912"/>
          </a:xfrm>
        </p:spPr>
        <p:txBody>
          <a:bodyPr/>
          <a:lstStyle/>
          <a:p>
            <a:r>
              <a:rPr lang="en-US" sz="3200" dirty="0"/>
              <a:t>Modules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31DE8-5EC8-9A41-BA79-90A0D83AF60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8941" y="1998779"/>
            <a:ext cx="5157787" cy="3043955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n-US" dirty="0"/>
              <a:t>Essentials for Well-Being</a:t>
            </a:r>
          </a:p>
          <a:p>
            <a:pPr marL="628650" indent="-514350">
              <a:buAutoNum type="arabicPeriod"/>
            </a:pPr>
            <a:r>
              <a:rPr lang="en-US" dirty="0"/>
              <a:t>Infection Prevention &amp; Control</a:t>
            </a:r>
          </a:p>
          <a:p>
            <a:pPr marL="628650" indent="-514350">
              <a:buAutoNum type="arabicPeriod"/>
            </a:pPr>
            <a:r>
              <a:rPr lang="en-US" dirty="0"/>
              <a:t>Employee Safety</a:t>
            </a:r>
          </a:p>
          <a:p>
            <a:pPr marL="628650" indent="-514350">
              <a:buAutoNum type="arabicPeriod"/>
            </a:pPr>
            <a:r>
              <a:rPr lang="en-US" dirty="0"/>
              <a:t>Workplace Safety</a:t>
            </a:r>
          </a:p>
          <a:p>
            <a:pPr marL="628650" indent="-514350">
              <a:buAutoNum type="arabicPeriod"/>
            </a:pPr>
            <a:r>
              <a:rPr lang="en-US" dirty="0"/>
              <a:t>Choose Certificate Pathway</a:t>
            </a:r>
          </a:p>
          <a:p>
            <a:pPr marL="571500" lvl="1" indent="0">
              <a:buNone/>
            </a:pPr>
            <a:r>
              <a:rPr lang="en-US" b="1" dirty="0"/>
              <a:t>Pass a 10 Question Quiz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FEE25D-0374-6641-B504-DE94EE2733E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43550" y="1072437"/>
            <a:ext cx="6439450" cy="823912"/>
          </a:xfrm>
        </p:spPr>
        <p:txBody>
          <a:bodyPr/>
          <a:lstStyle/>
          <a:p>
            <a:r>
              <a:rPr lang="en-US" sz="3200" dirty="0"/>
              <a:t>Digital Badge/Certificate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4C4C429-5E3E-8C46-B9D5-7B9B00C0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728" y="1998779"/>
            <a:ext cx="6226272" cy="30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50C7-C3F5-9440-ADB2-5E4AF7B3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</a:t>
            </a:r>
            <a:r>
              <a:rPr lang="en-US" dirty="0"/>
              <a:t> Modules for</a:t>
            </a:r>
            <a:r>
              <a:rPr lang="en-US" b="1" dirty="0"/>
              <a:t> 7 </a:t>
            </a:r>
            <a:r>
              <a:rPr lang="en-US" dirty="0"/>
              <a:t>Certificate Pathways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59D94-6F96-9947-9AAB-482A7908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941" y="1120629"/>
            <a:ext cx="5157787" cy="823912"/>
          </a:xfrm>
        </p:spPr>
        <p:txBody>
          <a:bodyPr/>
          <a:lstStyle/>
          <a:p>
            <a:r>
              <a:rPr lang="en-US" sz="3200" dirty="0"/>
              <a:t>Modules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31DE8-5EC8-9A41-BA79-90A0D83AF60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1998779"/>
            <a:ext cx="5157787" cy="3043955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n-US" dirty="0"/>
              <a:t>Essentials for Well-Being</a:t>
            </a:r>
          </a:p>
          <a:p>
            <a:pPr marL="628650" indent="-514350">
              <a:buAutoNum type="arabicPeriod"/>
            </a:pPr>
            <a:r>
              <a:rPr lang="en-US" dirty="0"/>
              <a:t>Infection Prevention &amp; Control</a:t>
            </a:r>
          </a:p>
          <a:p>
            <a:pPr marL="628650" indent="-514350">
              <a:buAutoNum type="arabicPeriod"/>
            </a:pPr>
            <a:r>
              <a:rPr lang="en-US" dirty="0"/>
              <a:t>Employee Safety</a:t>
            </a:r>
          </a:p>
          <a:p>
            <a:pPr marL="628650" indent="-514350">
              <a:buAutoNum type="arabicPeriod"/>
            </a:pPr>
            <a:r>
              <a:rPr lang="en-US" dirty="0"/>
              <a:t>Workplace Safety</a:t>
            </a:r>
          </a:p>
          <a:p>
            <a:pPr marL="628650" indent="-514350"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Choose Certificate Pathway</a:t>
            </a:r>
            <a:r>
              <a:rPr lang="en-US" b="1" dirty="0">
                <a:solidFill>
                  <a:srgbClr val="00B050"/>
                </a:solidFill>
              </a:rPr>
              <a:t>*</a:t>
            </a:r>
          </a:p>
          <a:p>
            <a:pPr marL="114300" indent="0">
              <a:buNone/>
            </a:pPr>
            <a:r>
              <a:rPr lang="en-US" b="1" dirty="0">
                <a:solidFill>
                  <a:srgbClr val="00B050"/>
                </a:solidFill>
              </a:rPr>
              <a:t>*customize this for other jobs  and other sectors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FEE25D-0374-6641-B504-DE94EE2733E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756728" y="1174867"/>
            <a:ext cx="5183188" cy="823912"/>
          </a:xfrm>
        </p:spPr>
        <p:txBody>
          <a:bodyPr/>
          <a:lstStyle/>
          <a:p>
            <a:r>
              <a:rPr lang="en-US" sz="3200" dirty="0"/>
              <a:t>Digital Badge/Certificate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38EBF84-FA10-5D42-80BD-E320754B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9834"/>
            <a:ext cx="5896841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5D60-386D-B343-B051-DD1A8076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 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934D24-5556-3C4F-8D91-4B5161CA3DA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836611" y="1629115"/>
            <a:ext cx="9205459" cy="3599769"/>
          </a:xfrm>
        </p:spPr>
        <p:txBody>
          <a:bodyPr/>
          <a:lstStyle/>
          <a:p>
            <a:r>
              <a:rPr lang="en-US" dirty="0"/>
              <a:t>Share with Industry and Business Owners Statewide</a:t>
            </a:r>
          </a:p>
          <a:p>
            <a:r>
              <a:rPr lang="en-US" dirty="0"/>
              <a:t>Share with Educators, including CAEP</a:t>
            </a:r>
          </a:p>
          <a:p>
            <a:r>
              <a:rPr lang="en-US" dirty="0"/>
              <a:t>Seek funding for Spanish version and other languages </a:t>
            </a:r>
          </a:p>
          <a:p>
            <a:r>
              <a:rPr lang="en-US" dirty="0"/>
              <a:t>Consider finding funding for Educator Pathway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John Cordova: john.cordova@canyons.edu</a:t>
            </a:r>
          </a:p>
          <a:p>
            <a:pPr marL="114300" indent="0">
              <a:buNone/>
            </a:pPr>
            <a:r>
              <a:rPr lang="en-US" dirty="0"/>
              <a:t>Joy Hermsen: hermsen_joy@rsccd.edu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0DBCE-2BC4-9947-9282-9E66B3C4DC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6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2b2db4d69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79;g815c76bf2f_0_29">
            <a:extLst>
              <a:ext uri="{FF2B5EF4-FFF2-40B4-BE49-F238E27FC236}">
                <a16:creationId xmlns:a16="http://schemas.microsoft.com/office/drawing/2014/main" id="{9A9207FD-24C7-984A-B67F-3240E10B3F89}"/>
              </a:ext>
            </a:extLst>
          </p:cNvPr>
          <p:cNvSpPr txBox="1">
            <a:spLocks/>
          </p:cNvSpPr>
          <p:nvPr/>
        </p:nvSpPr>
        <p:spPr>
          <a:xfrm>
            <a:off x="598636" y="497866"/>
            <a:ext cx="98298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F6D"/>
              </a:buClr>
              <a:buSzPts val="4800"/>
            </a:pPr>
            <a:r>
              <a:rPr lang="en-US" dirty="0"/>
              <a:t>Question/Answer Session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AC7AB-0DE9-4146-B729-8146191C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037"/>
            <a:ext cx="4636307" cy="5999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74BEDB-87A5-6642-A8AE-EE21CC166126}"/>
              </a:ext>
            </a:extLst>
          </p:cNvPr>
          <p:cNvSpPr txBox="1"/>
          <p:nvPr/>
        </p:nvSpPr>
        <p:spPr>
          <a:xfrm>
            <a:off x="4446973" y="2172506"/>
            <a:ext cx="75860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Contact us for more information:</a:t>
            </a:r>
          </a:p>
          <a:p>
            <a:pPr marL="114300" indent="0">
              <a:buNone/>
            </a:pPr>
            <a:r>
              <a:rPr lang="en-US" sz="2400" dirty="0"/>
              <a:t>John Cordova: john.cordova@canyons.edu</a:t>
            </a:r>
          </a:p>
          <a:p>
            <a:pPr marL="114300" indent="0">
              <a:buNone/>
            </a:pPr>
            <a:r>
              <a:rPr lang="en-US" sz="2400" dirty="0"/>
              <a:t>Joy Hermsen: hermsen_joy@rsccd.edu</a:t>
            </a:r>
          </a:p>
          <a:p>
            <a:pPr marL="114300" indent="0">
              <a:buNone/>
            </a:pPr>
            <a:r>
              <a:rPr lang="en-US" sz="2400" dirty="0"/>
              <a:t>Thank you for your interest!</a:t>
            </a:r>
          </a:p>
          <a:p>
            <a:pPr marL="114300" indent="0">
              <a:buNone/>
            </a:pPr>
            <a:r>
              <a:rPr lang="en-US" sz="2400" dirty="0"/>
              <a:t>Stay safe, wash hands, wear a mask and stop the spread.</a:t>
            </a:r>
          </a:p>
          <a:p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854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82b8efa467_3_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737988"/>
            <a:ext cx="3901966" cy="347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82b8efa467_3_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703797"/>
            <a:ext cx="3500433" cy="381313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82b8efa467_3_61"/>
          <p:cNvSpPr txBox="1"/>
          <p:nvPr/>
        </p:nvSpPr>
        <p:spPr>
          <a:xfrm>
            <a:off x="2595567" y="1807861"/>
            <a:ext cx="2310944" cy="12556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115 colleges in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 Regions Statewide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82b8efa467_3_61"/>
          <p:cNvSpPr txBox="1"/>
          <p:nvPr/>
        </p:nvSpPr>
        <p:spPr>
          <a:xfrm>
            <a:off x="990600" y="3774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</a:pPr>
            <a:r>
              <a:rPr lang="en-US" sz="3200" b="1" i="0" u="none" strike="noStrike" cap="none" dirty="0">
                <a:solidFill>
                  <a:srgbClr val="002F6D"/>
                </a:solidFill>
                <a:latin typeface="+mj-lt"/>
                <a:ea typeface="Source Sans Pro"/>
                <a:cs typeface="Source Sans Pro"/>
                <a:sym typeface="Source Sans Pro"/>
              </a:rPr>
              <a:t>CA Community Colleges</a:t>
            </a:r>
            <a:br>
              <a:rPr lang="en-US" sz="3200" b="0" i="0" u="none" strike="noStrike" cap="none" dirty="0">
                <a:solidFill>
                  <a:srgbClr val="002F6D"/>
                </a:solidFill>
                <a:latin typeface="+mj-lt"/>
                <a:ea typeface="Source Sans Pro"/>
                <a:cs typeface="Source Sans Pro"/>
                <a:sym typeface="Source Sans Pro"/>
              </a:rPr>
            </a:br>
            <a:r>
              <a:rPr lang="en-US" sz="3200" b="0" i="1" u="none" strike="noStrike" cap="none" dirty="0">
                <a:solidFill>
                  <a:srgbClr val="002F6D"/>
                </a:solidFill>
                <a:latin typeface="+mj-lt"/>
                <a:ea typeface="Source Sans Pro"/>
                <a:cs typeface="Source Sans Pro"/>
                <a:sym typeface="Source Sans Pro"/>
              </a:rPr>
              <a:t>Workforce Economic Development Division</a:t>
            </a:r>
            <a:endParaRPr sz="3200" b="0" i="0" u="none" strike="noStrike" cap="none" dirty="0">
              <a:solidFill>
                <a:srgbClr val="002F6D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2FA677E-0C4E-CB4E-840F-CFC79F88E044}"/>
              </a:ext>
            </a:extLst>
          </p:cNvPr>
          <p:cNvSpPr/>
          <p:nvPr/>
        </p:nvSpPr>
        <p:spPr>
          <a:xfrm>
            <a:off x="6427304" y="2570922"/>
            <a:ext cx="1815548" cy="25179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3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b8efa467_3_61"/>
          <p:cNvSpPr txBox="1"/>
          <p:nvPr/>
        </p:nvSpPr>
        <p:spPr>
          <a:xfrm>
            <a:off x="990600" y="412426"/>
            <a:ext cx="10515600" cy="39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</a:pPr>
            <a:br>
              <a:rPr lang="en-US" sz="4400" b="0" i="0" u="none" strike="noStrike" cap="none" dirty="0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600" b="0" i="1" u="none" strike="noStrike" cap="none" dirty="0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Workforce Economic Development Division Goals</a:t>
            </a:r>
            <a:endParaRPr sz="3600" b="0" i="0" u="none" strike="noStrike" cap="none" dirty="0">
              <a:solidFill>
                <a:srgbClr val="002F6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4" name="Google Shape;164;g82b8efa467_3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737988"/>
            <a:ext cx="3500433" cy="38131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2FA677E-0C4E-CB4E-840F-CFC79F88E044}"/>
              </a:ext>
            </a:extLst>
          </p:cNvPr>
          <p:cNvSpPr/>
          <p:nvPr/>
        </p:nvSpPr>
        <p:spPr>
          <a:xfrm>
            <a:off x="1205947" y="2491409"/>
            <a:ext cx="1815548" cy="25179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8D6E4-B407-5C4C-BB5D-6B6018DC5F31}"/>
              </a:ext>
            </a:extLst>
          </p:cNvPr>
          <p:cNvSpPr txBox="1"/>
          <p:nvPr/>
        </p:nvSpPr>
        <p:spPr>
          <a:xfrm>
            <a:off x="5300870" y="1737988"/>
            <a:ext cx="61092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Student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Support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Showcase CCC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Support Economic Recovery &amp;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68E8-A260-1440-B86A-3D6E8521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29"/>
            <a:ext cx="10515600" cy="1325563"/>
          </a:xfrm>
        </p:spPr>
        <p:txBody>
          <a:bodyPr/>
          <a:lstStyle/>
          <a:p>
            <a:r>
              <a:rPr lang="en-US" dirty="0"/>
              <a:t>Health + RHT 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6999D-A0CC-B045-90B2-BA4948B35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1" y="1732309"/>
            <a:ext cx="5354639" cy="823912"/>
          </a:xfrm>
        </p:spPr>
        <p:txBody>
          <a:bodyPr/>
          <a:lstStyle/>
          <a:p>
            <a:r>
              <a:rPr lang="en-US" sz="2800" dirty="0"/>
              <a:t>John Cordova, BSN,RN, PHN</a:t>
            </a:r>
          </a:p>
          <a:p>
            <a:r>
              <a:rPr lang="en-US" sz="2800" dirty="0"/>
              <a:t>Statewide Director, 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707A9-0FA8-4243-B5E0-B3EB87D5D89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35965" y="2972392"/>
            <a:ext cx="3206152" cy="1904408"/>
          </a:xfrm>
        </p:spPr>
        <p:txBody>
          <a:bodyPr/>
          <a:lstStyle/>
          <a:p>
            <a:r>
              <a:rPr lang="en-US" sz="2400" dirty="0"/>
              <a:t>Public Health Education</a:t>
            </a:r>
          </a:p>
          <a:p>
            <a:r>
              <a:rPr lang="en-US" sz="2400" dirty="0"/>
              <a:t>Control of Infection Spread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02ED3-693A-A146-8D72-E8A420A9CE7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216653" y="2452309"/>
            <a:ext cx="5183188" cy="823912"/>
          </a:xfrm>
        </p:spPr>
        <p:txBody>
          <a:bodyPr/>
          <a:lstStyle/>
          <a:p>
            <a:r>
              <a:rPr lang="en-US" sz="2800" dirty="0"/>
              <a:t>Joy Hermsen, MBA</a:t>
            </a:r>
          </a:p>
          <a:p>
            <a:r>
              <a:rPr lang="en-US" sz="2800" dirty="0"/>
              <a:t>Statewide Director, Retail/Hospitality/Tourism</a:t>
            </a:r>
          </a:p>
          <a:p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11B4D3-88E1-B04C-AC2F-BC9F01C9719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7854720" y="2864265"/>
            <a:ext cx="3648486" cy="2372678"/>
          </a:xfrm>
        </p:spPr>
        <p:txBody>
          <a:bodyPr/>
          <a:lstStyle/>
          <a:p>
            <a:r>
              <a:rPr lang="en-US" sz="2400" dirty="0"/>
              <a:t>Workforce Training</a:t>
            </a:r>
          </a:p>
          <a:p>
            <a:r>
              <a:rPr lang="en-US" sz="2400" dirty="0"/>
              <a:t>Consumer Trust &amp; Confidence</a:t>
            </a:r>
          </a:p>
          <a:p>
            <a:r>
              <a:rPr lang="en-US" sz="2400" dirty="0"/>
              <a:t>HR Tracking of Training</a:t>
            </a:r>
          </a:p>
          <a:p>
            <a:r>
              <a:rPr lang="en-US" sz="2400" dirty="0"/>
              <a:t>Employer Confidence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01169-F920-FC48-BAFE-D48DAABFC3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28DF40E5-983F-FD4F-B465-5AD4078C7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44" y="2769793"/>
            <a:ext cx="1130300" cy="1600200"/>
          </a:xfrm>
          <a:prstGeom prst="rect">
            <a:avLst/>
          </a:prstGeom>
        </p:spPr>
      </p:pic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:a16="http://schemas.microsoft.com/office/drawing/2014/main" id="{BC81170F-262C-CD4E-A7A7-75FD4F401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318" y="2753352"/>
            <a:ext cx="1346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2b2db4d69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79;g815c76bf2f_0_29">
            <a:extLst>
              <a:ext uri="{FF2B5EF4-FFF2-40B4-BE49-F238E27FC236}">
                <a16:creationId xmlns:a16="http://schemas.microsoft.com/office/drawing/2014/main" id="{9A9207FD-24C7-984A-B67F-3240E10B3F89}"/>
              </a:ext>
            </a:extLst>
          </p:cNvPr>
          <p:cNvSpPr txBox="1">
            <a:spLocks/>
          </p:cNvSpPr>
          <p:nvPr/>
        </p:nvSpPr>
        <p:spPr>
          <a:xfrm>
            <a:off x="600372" y="681175"/>
            <a:ext cx="98298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F6D"/>
              </a:buClr>
              <a:buSzPts val="4800"/>
            </a:pPr>
            <a:r>
              <a:rPr lang="en-US" dirty="0"/>
              <a:t>Infection Control for All Now (ICAN) </a:t>
            </a:r>
          </a:p>
          <a:p>
            <a:pPr>
              <a:buClr>
                <a:srgbClr val="002F6D"/>
              </a:buClr>
              <a:buSzPts val="4800"/>
            </a:pPr>
            <a:r>
              <a:rPr lang="en-US" dirty="0"/>
              <a:t>Safe Workforce, Safe Workplace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AC7AB-0DE9-4146-B729-8146191C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29" y="681175"/>
            <a:ext cx="4636307" cy="5999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74BEDB-87A5-6642-A8AE-EE21CC166126}"/>
              </a:ext>
            </a:extLst>
          </p:cNvPr>
          <p:cNvSpPr txBox="1"/>
          <p:nvPr/>
        </p:nvSpPr>
        <p:spPr>
          <a:xfrm>
            <a:off x="4446973" y="2321004"/>
            <a:ext cx="55306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Free Certification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Digital Badge and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 hours or less to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CDC and CDPH based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User Friendly Online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Google Shape;279;g815c76bf2f_0_29">
            <a:extLst>
              <a:ext uri="{FF2B5EF4-FFF2-40B4-BE49-F238E27FC236}">
                <a16:creationId xmlns:a16="http://schemas.microsoft.com/office/drawing/2014/main" id="{D997CC1D-BFB9-C74E-9D95-C512854FB5F9}"/>
              </a:ext>
            </a:extLst>
          </p:cNvPr>
          <p:cNvSpPr txBox="1">
            <a:spLocks/>
          </p:cNvSpPr>
          <p:nvPr/>
        </p:nvSpPr>
        <p:spPr>
          <a:xfrm>
            <a:off x="4446973" y="4789133"/>
            <a:ext cx="98298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F6D"/>
              </a:buClr>
              <a:buSzPts val="4800"/>
            </a:pPr>
            <a:r>
              <a:rPr lang="en-US" dirty="0"/>
              <a:t>Register at ca-hwi.org</a:t>
            </a:r>
          </a:p>
        </p:txBody>
      </p:sp>
    </p:spTree>
    <p:extLst>
      <p:ext uri="{BB962C8B-B14F-4D97-AF65-F5344CB8AC3E}">
        <p14:creationId xmlns:p14="http://schemas.microsoft.com/office/powerpoint/2010/main" val="53585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778F-48DD-F149-A135-99D8522E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Employers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6F8B3-C2BC-3440-9113-48F90BD9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278" y="1944750"/>
            <a:ext cx="6276975" cy="3654512"/>
          </a:xfrm>
        </p:spPr>
        <p:txBody>
          <a:bodyPr/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Trained employees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Documentation of training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Access to Free CCC  Resource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Show customers they are a Safe Workplace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5AA2D-9C2C-A445-A7DB-14CD9E4B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200"/>
            <a:ext cx="4795236" cy="62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7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B041-25FC-B244-AA62-E01DE1B4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ICAN is built into the Canvas 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0C1DD-FE64-4946-A472-8FD31DB82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Canvas Learning Mgmt. System</a:t>
            </a:r>
          </a:p>
          <a:p>
            <a:pPr lvl="1"/>
            <a:r>
              <a:rPr lang="en-US" dirty="0"/>
              <a:t>Used in many schools, colleges &amp; universities</a:t>
            </a:r>
          </a:p>
          <a:p>
            <a:pPr lvl="1"/>
            <a:r>
              <a:rPr lang="en-US" dirty="0"/>
              <a:t>Easy to replicate for other sectors and pathways</a:t>
            </a:r>
          </a:p>
          <a:p>
            <a:pPr lvl="1"/>
            <a:r>
              <a:rPr lang="en-US" dirty="0"/>
              <a:t>Trackable</a:t>
            </a:r>
          </a:p>
          <a:p>
            <a:pPr lvl="1"/>
            <a:r>
              <a:rPr lang="en-US" dirty="0"/>
              <a:t>Exposure for new workers to ease into college work</a:t>
            </a:r>
          </a:p>
          <a:p>
            <a:r>
              <a:rPr lang="en-US" dirty="0"/>
              <a:t>Hosted by Syn-Ed</a:t>
            </a:r>
          </a:p>
        </p:txBody>
      </p:sp>
    </p:spTree>
    <p:extLst>
      <p:ext uri="{BB962C8B-B14F-4D97-AF65-F5344CB8AC3E}">
        <p14:creationId xmlns:p14="http://schemas.microsoft.com/office/powerpoint/2010/main" val="214012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BC52869-97F3-EB43-88B0-3A6AE7EC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4" y="115368"/>
            <a:ext cx="7616687" cy="1325563"/>
          </a:xfrm>
        </p:spPr>
        <p:txBody>
          <a:bodyPr/>
          <a:lstStyle/>
          <a:p>
            <a:r>
              <a:rPr lang="en-US" dirty="0"/>
              <a:t>Features for Adult </a:t>
            </a:r>
            <a:br>
              <a:rPr lang="en-US" dirty="0"/>
            </a:br>
            <a:r>
              <a:rPr lang="en-US" dirty="0"/>
              <a:t>Learners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FE1CFF-D490-DE4F-A8EF-20958D1ED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097" y="1273300"/>
            <a:ext cx="4693920" cy="3654512"/>
          </a:xfrm>
        </p:spPr>
        <p:txBody>
          <a:bodyPr/>
          <a:lstStyle/>
          <a:p>
            <a:r>
              <a:rPr lang="en-US" dirty="0"/>
              <a:t>Modules are short </a:t>
            </a:r>
          </a:p>
          <a:p>
            <a:r>
              <a:rPr lang="en-US" dirty="0"/>
              <a:t>Can be completed on computer, mobile phone or tablet</a:t>
            </a:r>
          </a:p>
          <a:p>
            <a:r>
              <a:rPr lang="en-US" dirty="0"/>
              <a:t>Videos, Photos make info easier to digest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97CB2-834F-7D4B-A38F-277A958F1C8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448800" y="61166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E396A9-C613-9840-97A9-1E889A9F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573" y="115368"/>
            <a:ext cx="5523364" cy="55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A0AA-1E15-A845-A777-4233270A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Interactivity Builds Retention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7E25C-858E-594D-910C-0483C182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9821"/>
            <a:ext cx="4793974" cy="3654512"/>
          </a:xfrm>
        </p:spPr>
        <p:txBody>
          <a:bodyPr/>
          <a:lstStyle/>
          <a:p>
            <a:r>
              <a:rPr lang="en-US" dirty="0"/>
              <a:t>Interactive Flash Cards</a:t>
            </a:r>
          </a:p>
          <a:p>
            <a:r>
              <a:rPr lang="en-US" dirty="0"/>
              <a:t>Check Your Learning As You Go</a:t>
            </a:r>
          </a:p>
          <a:p>
            <a:r>
              <a:rPr lang="en-US" dirty="0"/>
              <a:t>Relevant industry information built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06160-72F4-894E-9D57-A2C75A58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0" y="1317970"/>
            <a:ext cx="4607033" cy="40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11229"/>
      </p:ext>
    </p:extLst>
  </p:cSld>
  <p:clrMapOvr>
    <a:masterClrMapping/>
  </p:clrMapOvr>
</p:sld>
</file>

<file path=ppt/theme/theme1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4961A4-BD60-4B08-8B94-06420D6154FB}"/>
</file>

<file path=customXml/itemProps2.xml><?xml version="1.0" encoding="utf-8"?>
<ds:datastoreItem xmlns:ds="http://schemas.openxmlformats.org/officeDocument/2006/customXml" ds:itemID="{65871443-39CE-48DD-A2D8-BABC1332D4A7}"/>
</file>

<file path=customXml/itemProps3.xml><?xml version="1.0" encoding="utf-8"?>
<ds:datastoreItem xmlns:ds="http://schemas.openxmlformats.org/officeDocument/2006/customXml" ds:itemID="{01EFC40A-4650-43EF-B7DC-37C6180D78E7}"/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432</Words>
  <Application>Microsoft Office PowerPoint</Application>
  <PresentationFormat>Widescreen</PresentationFormat>
  <Paragraphs>99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Source Sans Pro</vt:lpstr>
      <vt:lpstr>Calibri</vt:lpstr>
      <vt:lpstr>Arial</vt:lpstr>
      <vt:lpstr>California Community Colleges - Primary (White)</vt:lpstr>
      <vt:lpstr>California Community Colleges - Primary (White)</vt:lpstr>
      <vt:lpstr>PowerPoint Presentation</vt:lpstr>
      <vt:lpstr>PowerPoint Presentation</vt:lpstr>
      <vt:lpstr>PowerPoint Presentation</vt:lpstr>
      <vt:lpstr>Health + RHT Collaboration</vt:lpstr>
      <vt:lpstr>PowerPoint Presentation</vt:lpstr>
      <vt:lpstr>Benefits for Employers</vt:lpstr>
      <vt:lpstr>Why ICAN is built into the Canvas LMS</vt:lpstr>
      <vt:lpstr>Features for Adult  Learners</vt:lpstr>
      <vt:lpstr>Interactivity Builds Retention</vt:lpstr>
      <vt:lpstr>7 Certificate Pathways Available</vt:lpstr>
      <vt:lpstr>5 Modules for 7 Certificate Pathways</vt:lpstr>
      <vt:lpstr>5 Modules for 7 Certificate Pathways</vt:lpstr>
      <vt:lpstr>ICAN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Hospitality and Tourism (RHT)</dc:title>
  <dc:creator>Sweigert, Josh - Regional Director, RHT, North/Far North Regional Consortium</dc:creator>
  <cp:lastModifiedBy>Veronica Parker</cp:lastModifiedBy>
  <cp:revision>47</cp:revision>
  <cp:lastPrinted>2020-11-18T23:10:28Z</cp:lastPrinted>
  <dcterms:modified xsi:type="dcterms:W3CDTF">2021-02-25T17:03:23Z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