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6"/>
  </p:notesMasterIdLst>
  <p:sldIdLst>
    <p:sldId id="256" r:id="rId2"/>
    <p:sldId id="257" r:id="rId3"/>
    <p:sldId id="280" r:id="rId4"/>
    <p:sldId id="281" r:id="rId5"/>
    <p:sldId id="275" r:id="rId6"/>
    <p:sldId id="276" r:id="rId7"/>
    <p:sldId id="277" r:id="rId8"/>
    <p:sldId id="260" r:id="rId9"/>
    <p:sldId id="308" r:id="rId10"/>
    <p:sldId id="309" r:id="rId11"/>
    <p:sldId id="310" r:id="rId12"/>
    <p:sldId id="311" r:id="rId13"/>
    <p:sldId id="345" r:id="rId14"/>
    <p:sldId id="346" r:id="rId15"/>
    <p:sldId id="347" r:id="rId16"/>
    <p:sldId id="348" r:id="rId17"/>
    <p:sldId id="349" r:id="rId18"/>
    <p:sldId id="350" r:id="rId19"/>
    <p:sldId id="351" r:id="rId20"/>
    <p:sldId id="352" r:id="rId21"/>
    <p:sldId id="353" r:id="rId22"/>
    <p:sldId id="300" r:id="rId23"/>
    <p:sldId id="354" r:id="rId24"/>
    <p:sldId id="34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y" initials="K" lastIdx="5" clrIdx="0">
    <p:extLst>
      <p:ext uri="{19B8F6BF-5375-455C-9EA6-DF929625EA0E}">
        <p15:presenceInfo xmlns:p15="http://schemas.microsoft.com/office/powerpoint/2012/main" userId="Krist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67" d="100"/>
          <a:sy n="67" d="100"/>
        </p:scale>
        <p:origin x="6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DFD07-2832-46B6-9198-9F61B6A2F16B}" type="datetimeFigureOut">
              <a:rPr lang="en-US" smtClean="0"/>
              <a:t>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BB539A-65CC-4D75-A3E1-ACE1D3008BC7}" type="slidenum">
              <a:rPr lang="en-US" smtClean="0"/>
              <a:t>‹#›</a:t>
            </a:fld>
            <a:endParaRPr lang="en-US"/>
          </a:p>
        </p:txBody>
      </p:sp>
    </p:spTree>
    <p:extLst>
      <p:ext uri="{BB962C8B-B14F-4D97-AF65-F5344CB8AC3E}">
        <p14:creationId xmlns:p14="http://schemas.microsoft.com/office/powerpoint/2010/main" val="3689340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BB539A-65CC-4D75-A3E1-ACE1D3008BC7}" type="slidenum">
              <a:rPr lang="en-US" smtClean="0"/>
              <a:t>2</a:t>
            </a:fld>
            <a:endParaRPr lang="en-US"/>
          </a:p>
        </p:txBody>
      </p:sp>
    </p:spTree>
    <p:extLst>
      <p:ext uri="{BB962C8B-B14F-4D97-AF65-F5344CB8AC3E}">
        <p14:creationId xmlns:p14="http://schemas.microsoft.com/office/powerpoint/2010/main" val="2715749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pic>
        <p:nvPicPr>
          <p:cNvPr id="13" name="AEBG_PowerPoint2018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1"/>
            <a:ext cx="12192000" cy="5143499"/>
          </a:xfrm>
          <a:prstGeom prst="rect">
            <a:avLst/>
          </a:prstGeom>
          <a:ln w="12700">
            <a:miter lim="400000"/>
          </a:ln>
        </p:spPr>
      </p:pic>
      <p:sp>
        <p:nvSpPr>
          <p:cNvPr id="11" name="Title Text"/>
          <p:cNvSpPr txBox="1">
            <a:spLocks noGrp="1"/>
          </p:cNvSpPr>
          <p:nvPr>
            <p:ph type="title"/>
          </p:nvPr>
        </p:nvSpPr>
        <p:spPr>
          <a:xfrm>
            <a:off x="1097391" y="4872943"/>
            <a:ext cx="10414000" cy="972344"/>
          </a:xfrm>
          <a:prstGeom prst="rect">
            <a:avLst/>
          </a:prstGeom>
        </p:spPr>
        <p:txBody>
          <a:bodyPr anchor="t"/>
          <a:lstStyle>
            <a:lvl1pPr algn="ctr">
              <a:defRPr>
                <a:solidFill>
                  <a:schemeClr val="bg1"/>
                </a:solidFill>
              </a:defRPr>
            </a:lvl1pPr>
          </a:lstStyle>
          <a:p>
            <a:r>
              <a:rPr dirty="0"/>
              <a:t>Title Text</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1325150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AEBG_PowerPoint20182.png" descr="AEBG_PowerPoint20182.png">
            <a:extLst>
              <a:ext uri="{FF2B5EF4-FFF2-40B4-BE49-F238E27FC236}">
                <a16:creationId xmlns:a16="http://schemas.microsoft.com/office/drawing/2014/main" id="{EAD81273-D7D5-47DA-A909-FC98C5A42048}"/>
              </a:ext>
            </a:extLst>
          </p:cNvPr>
          <p:cNvPicPr>
            <a:picLocks noChangeAspect="1"/>
          </p:cNvPicPr>
          <p:nvPr userDrawn="1"/>
        </p:nvPicPr>
        <p:blipFill>
          <a:blip r:embed="rId2"/>
          <a:stretch>
            <a:fillRect/>
          </a:stretch>
        </p:blipFill>
        <p:spPr>
          <a:xfrm>
            <a:off x="0" y="0"/>
            <a:ext cx="12192000" cy="6858000"/>
          </a:xfrm>
          <a:prstGeom prst="rect">
            <a:avLst/>
          </a:prstGeom>
          <a:ln w="12700">
            <a:miter lim="400000"/>
          </a:ln>
        </p:spPr>
      </p:pic>
    </p:spTree>
    <p:extLst>
      <p:ext uri="{BB962C8B-B14F-4D97-AF65-F5344CB8AC3E}">
        <p14:creationId xmlns:p14="http://schemas.microsoft.com/office/powerpoint/2010/main" val="182706712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AEBG_PowerPoint20182.png" descr="AEBG_PowerPoint20182.png">
            <a:extLst>
              <a:ext uri="{FF2B5EF4-FFF2-40B4-BE49-F238E27FC236}">
                <a16:creationId xmlns:a16="http://schemas.microsoft.com/office/drawing/2014/main" id="{2613A912-2F77-4E81-8901-0E88BC9D8406}"/>
              </a:ext>
            </a:extLst>
          </p:cNvPr>
          <p:cNvPicPr>
            <a:picLocks noChangeAspect="1"/>
          </p:cNvPicPr>
          <p:nvPr userDrawn="1"/>
        </p:nvPicPr>
        <p:blipFill>
          <a:blip r:embed="rId2"/>
          <a:stretch>
            <a:fillRect/>
          </a:stretch>
        </p:blipFill>
        <p:spPr>
          <a:xfrm>
            <a:off x="0" y="0"/>
            <a:ext cx="12192000" cy="6858000"/>
          </a:xfrm>
          <a:prstGeom prst="rect">
            <a:avLst/>
          </a:prstGeom>
          <a:ln w="12700">
            <a:miter lim="400000"/>
          </a:ln>
        </p:spPr>
      </p:pic>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959608-952C-483B-AC74-BEAA6DA69B15}" type="slidenum">
              <a:rPr lang="en-US" smtClean="0"/>
              <a:t>‹#›</a:t>
            </a:fld>
            <a:endParaRPr lang="en-US"/>
          </a:p>
        </p:txBody>
      </p:sp>
    </p:spTree>
    <p:extLst>
      <p:ext uri="{BB962C8B-B14F-4D97-AF65-F5344CB8AC3E}">
        <p14:creationId xmlns:p14="http://schemas.microsoft.com/office/powerpoint/2010/main" val="10095516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44551" y="177800"/>
            <a:ext cx="10502900" cy="114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44551" y="1574800"/>
            <a:ext cx="10502900" cy="464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79516" y="6540500"/>
            <a:ext cx="246862"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extLst>
      <p:ext uri="{BB962C8B-B14F-4D97-AF65-F5344CB8AC3E}">
        <p14:creationId xmlns:p14="http://schemas.microsoft.com/office/powerpoint/2010/main" val="19065907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spd="med"/>
  <p:hf hdr="0" ftr="0" dt="0"/>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9pPr>
    </p:titleStyle>
    <p:bodyStyle>
      <a:lvl1pPr marL="2381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1pPr>
      <a:lvl2pPr marL="47625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2pPr>
      <a:lvl3pPr marL="71437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3pPr>
      <a:lvl4pPr marL="95250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4pPr>
      <a:lvl5pPr marL="11906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5pPr>
      <a:lvl6pPr marL="142875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6pPr>
      <a:lvl7pPr marL="166687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7pPr>
      <a:lvl8pPr marL="190500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8pPr>
      <a:lvl9pPr marL="21431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690B3-4730-4B65-A884-2A2CBF664A3B}"/>
              </a:ext>
            </a:extLst>
          </p:cNvPr>
          <p:cNvSpPr>
            <a:spLocks noGrp="1"/>
          </p:cNvSpPr>
          <p:nvPr>
            <p:ph type="title"/>
          </p:nvPr>
        </p:nvSpPr>
        <p:spPr>
          <a:xfrm>
            <a:off x="889000" y="4601095"/>
            <a:ext cx="10414000" cy="972344"/>
          </a:xfrm>
        </p:spPr>
        <p:txBody>
          <a:bodyPr>
            <a:normAutofit fontScale="90000"/>
          </a:bodyPr>
          <a:lstStyle/>
          <a:p>
            <a:r>
              <a:rPr lang="en-US" b="1" dirty="0"/>
              <a:t>CAEP Fiscal Update</a:t>
            </a:r>
            <a:br>
              <a:rPr lang="en-US" dirty="0"/>
            </a:br>
            <a:endParaRPr lang="en-US" dirty="0"/>
          </a:p>
        </p:txBody>
      </p:sp>
      <p:sp>
        <p:nvSpPr>
          <p:cNvPr id="3" name="TextBox 2">
            <a:extLst>
              <a:ext uri="{FF2B5EF4-FFF2-40B4-BE49-F238E27FC236}">
                <a16:creationId xmlns:a16="http://schemas.microsoft.com/office/drawing/2014/main" id="{85B30797-54C9-4EE1-B6D9-25E561C4510B}"/>
              </a:ext>
            </a:extLst>
          </p:cNvPr>
          <p:cNvSpPr txBox="1"/>
          <p:nvPr/>
        </p:nvSpPr>
        <p:spPr>
          <a:xfrm>
            <a:off x="3859427" y="5214366"/>
            <a:ext cx="4473146"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chemeClr val="bg1"/>
                </a:solidFill>
                <a:effectLst/>
                <a:uFillTx/>
                <a:latin typeface="Helvetica Neue"/>
                <a:ea typeface="Helvetica Neue"/>
                <a:cs typeface="Helvetica Neue"/>
                <a:sym typeface="Helvetica Neue"/>
              </a:rPr>
              <a:t>Neil Kelly – State CAEP Office</a:t>
            </a:r>
          </a:p>
          <a:p>
            <a:pPr marL="0" marR="0" indent="0" algn="ctr" defTabSz="825500" rtl="0" fontAlgn="auto" latinLnBrk="0" hangingPunct="0">
              <a:lnSpc>
                <a:spcPct val="100000"/>
              </a:lnSpc>
              <a:spcBef>
                <a:spcPts val="0"/>
              </a:spcBef>
              <a:spcAft>
                <a:spcPts val="0"/>
              </a:spcAft>
              <a:buClrTx/>
              <a:buSzTx/>
              <a:buFontTx/>
              <a:buNone/>
              <a:tabLst/>
            </a:pPr>
            <a:r>
              <a:rPr lang="en-US" sz="2000" b="1" dirty="0">
                <a:solidFill>
                  <a:schemeClr val="bg1"/>
                </a:solidFill>
                <a:latin typeface="Helvetica Neue"/>
                <a:ea typeface="Helvetica Neue"/>
                <a:cs typeface="Helvetica Neue"/>
                <a:sym typeface="Helvetica Neue"/>
              </a:rPr>
              <a:t>Veronica Parker – CAEP TAP</a:t>
            </a:r>
            <a:r>
              <a:rPr kumimoji="0" lang="en-US" sz="2000" b="1" i="0" u="none" strike="noStrike" cap="none" spc="0" normalizeH="0" baseline="0" dirty="0">
                <a:ln>
                  <a:noFill/>
                </a:ln>
                <a:solidFill>
                  <a:schemeClr val="bg1"/>
                </a:solidFill>
                <a:effectLst/>
                <a:uFillTx/>
                <a:latin typeface="Helvetica Neue"/>
                <a:ea typeface="Helvetica Neue"/>
                <a:cs typeface="Helvetica Neue"/>
                <a:sym typeface="Helvetica Neue"/>
              </a:rPr>
              <a:t> </a:t>
            </a:r>
          </a:p>
        </p:txBody>
      </p:sp>
    </p:spTree>
    <p:extLst>
      <p:ext uri="{BB962C8B-B14F-4D97-AF65-F5344CB8AC3E}">
        <p14:creationId xmlns:p14="http://schemas.microsoft.com/office/powerpoint/2010/main" val="149075307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482138" y="610680"/>
            <a:ext cx="10292954" cy="1325563"/>
          </a:xfrm>
        </p:spPr>
        <p:txBody>
          <a:bodyPr>
            <a:normAutofit/>
          </a:bodyPr>
          <a:lstStyle/>
          <a:p>
            <a:pPr algn="l"/>
            <a:r>
              <a:rPr lang="en-US" dirty="0"/>
              <a:t>FAQs for CAEP Close Outs</a:t>
            </a:r>
          </a:p>
        </p:txBody>
      </p:sp>
      <p:sp>
        <p:nvSpPr>
          <p:cNvPr id="4" name="Slide Number Placeholder 3"/>
          <p:cNvSpPr>
            <a:spLocks noGrp="1"/>
          </p:cNvSpPr>
          <p:nvPr>
            <p:ph type="sldNum" sz="quarter" idx="12"/>
          </p:nvPr>
        </p:nvSpPr>
        <p:spPr/>
        <p:txBody>
          <a:bodyPr/>
          <a:lstStyle/>
          <a:p>
            <a:fld id="{DE959608-952C-483B-AC74-BEAA6DA69B15}" type="slidenum">
              <a:rPr lang="en-US" smtClean="0"/>
              <a:t>10</a:t>
            </a:fld>
            <a:endParaRPr lang="en-US"/>
          </a:p>
        </p:txBody>
      </p:sp>
      <p:sp>
        <p:nvSpPr>
          <p:cNvPr id="7" name="Content Placeholder 2">
            <a:extLst>
              <a:ext uri="{FF2B5EF4-FFF2-40B4-BE49-F238E27FC236}">
                <a16:creationId xmlns:a16="http://schemas.microsoft.com/office/drawing/2014/main" id="{1B835E90-46D0-41A9-A061-9FE68C633203}"/>
              </a:ext>
            </a:extLst>
          </p:cNvPr>
          <p:cNvSpPr>
            <a:spLocks noGrp="1"/>
          </p:cNvSpPr>
          <p:nvPr>
            <p:ph idx="1"/>
          </p:nvPr>
        </p:nvSpPr>
        <p:spPr>
          <a:xfrm>
            <a:off x="370815" y="1936243"/>
            <a:ext cx="10515600" cy="4351338"/>
          </a:xfrm>
        </p:spPr>
        <p:txBody>
          <a:bodyPr>
            <a:noAutofit/>
          </a:bodyPr>
          <a:lstStyle/>
          <a:p>
            <a:pPr marL="0" indent="0">
              <a:buNone/>
            </a:pPr>
            <a:r>
              <a:rPr lang="en-US" sz="2400" dirty="0"/>
              <a:t>Q: My member needs more time to finalize their close out report in NOVA?  What do I do?</a:t>
            </a:r>
          </a:p>
          <a:p>
            <a:pPr marL="0" indent="0">
              <a:buNone/>
            </a:pPr>
            <a:r>
              <a:rPr lang="en-US" sz="2400" dirty="0"/>
              <a:t>A: The consortium has until March 31 to certify Q2 and close outs.  Work with your members to provide them additional time, and allow for consortium review &amp; certification within the March 31 deadline.</a:t>
            </a:r>
          </a:p>
          <a:p>
            <a:pPr marL="0" indent="0">
              <a:buNone/>
            </a:pPr>
            <a:r>
              <a:rPr lang="en-US" sz="2200" dirty="0"/>
              <a:t> </a:t>
            </a:r>
          </a:p>
        </p:txBody>
      </p:sp>
      <p:pic>
        <p:nvPicPr>
          <p:cNvPr id="8" name="Picture 7">
            <a:extLst>
              <a:ext uri="{FF2B5EF4-FFF2-40B4-BE49-F238E27FC236}">
                <a16:creationId xmlns:a16="http://schemas.microsoft.com/office/drawing/2014/main" id="{5ECAAEB8-E901-4F83-8BF4-29D5B0374930}"/>
              </a:ext>
            </a:extLst>
          </p:cNvPr>
          <p:cNvPicPr>
            <a:picLocks noChangeAspect="1"/>
          </p:cNvPicPr>
          <p:nvPr/>
        </p:nvPicPr>
        <p:blipFill>
          <a:blip r:embed="rId2"/>
          <a:stretch>
            <a:fillRect/>
          </a:stretch>
        </p:blipFill>
        <p:spPr>
          <a:xfrm>
            <a:off x="10721300" y="5257333"/>
            <a:ext cx="1470700" cy="731520"/>
          </a:xfrm>
          <a:prstGeom prst="rect">
            <a:avLst/>
          </a:prstGeom>
        </p:spPr>
      </p:pic>
    </p:spTree>
    <p:extLst>
      <p:ext uri="{BB962C8B-B14F-4D97-AF65-F5344CB8AC3E}">
        <p14:creationId xmlns:p14="http://schemas.microsoft.com/office/powerpoint/2010/main" val="1910360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482138" y="610680"/>
            <a:ext cx="10292954" cy="1325563"/>
          </a:xfrm>
        </p:spPr>
        <p:txBody>
          <a:bodyPr>
            <a:normAutofit/>
          </a:bodyPr>
          <a:lstStyle/>
          <a:p>
            <a:pPr algn="l"/>
            <a:r>
              <a:rPr lang="en-US" dirty="0"/>
              <a:t>FAQs for CAEP Close Outs</a:t>
            </a:r>
          </a:p>
        </p:txBody>
      </p:sp>
      <p:sp>
        <p:nvSpPr>
          <p:cNvPr id="4" name="Slide Number Placeholder 3"/>
          <p:cNvSpPr>
            <a:spLocks noGrp="1"/>
          </p:cNvSpPr>
          <p:nvPr>
            <p:ph type="sldNum" sz="quarter" idx="12"/>
          </p:nvPr>
        </p:nvSpPr>
        <p:spPr/>
        <p:txBody>
          <a:bodyPr/>
          <a:lstStyle/>
          <a:p>
            <a:fld id="{DE959608-952C-483B-AC74-BEAA6DA69B15}" type="slidenum">
              <a:rPr lang="en-US" smtClean="0"/>
              <a:t>11</a:t>
            </a:fld>
            <a:endParaRPr lang="en-US"/>
          </a:p>
        </p:txBody>
      </p:sp>
      <p:sp>
        <p:nvSpPr>
          <p:cNvPr id="7" name="Content Placeholder 2">
            <a:extLst>
              <a:ext uri="{FF2B5EF4-FFF2-40B4-BE49-F238E27FC236}">
                <a16:creationId xmlns:a16="http://schemas.microsoft.com/office/drawing/2014/main" id="{1B835E90-46D0-41A9-A061-9FE68C633203}"/>
              </a:ext>
            </a:extLst>
          </p:cNvPr>
          <p:cNvSpPr>
            <a:spLocks noGrp="1"/>
          </p:cNvSpPr>
          <p:nvPr>
            <p:ph idx="1"/>
          </p:nvPr>
        </p:nvSpPr>
        <p:spPr>
          <a:xfrm>
            <a:off x="370815" y="1746772"/>
            <a:ext cx="10515600" cy="4351338"/>
          </a:xfrm>
        </p:spPr>
        <p:txBody>
          <a:bodyPr>
            <a:noAutofit/>
          </a:bodyPr>
          <a:lstStyle/>
          <a:p>
            <a:pPr marL="0" indent="0">
              <a:buNone/>
            </a:pPr>
            <a:r>
              <a:rPr lang="en-US" sz="2400" dirty="0"/>
              <a:t>Q: My member’s accounting office asked if expenditure close outs include encumbrances rather than expenditures?</a:t>
            </a:r>
          </a:p>
          <a:p>
            <a:pPr marL="0" indent="0">
              <a:buNone/>
            </a:pPr>
            <a:r>
              <a:rPr lang="en-US" sz="2400" dirty="0"/>
              <a:t>A: All CAEP activities related to 2018-19 funds ended on 12/31/20. The close out report must include all confirmed expenditures. We cannot allow for open purchase orders or encumbrances for close out certification. Please have them contact TAP if they have questions.</a:t>
            </a:r>
          </a:p>
          <a:p>
            <a:pPr marL="0" indent="0">
              <a:buNone/>
            </a:pPr>
            <a:r>
              <a:rPr lang="en-US" sz="2200" dirty="0"/>
              <a:t> </a:t>
            </a:r>
          </a:p>
        </p:txBody>
      </p:sp>
      <p:pic>
        <p:nvPicPr>
          <p:cNvPr id="8" name="Picture 7">
            <a:extLst>
              <a:ext uri="{FF2B5EF4-FFF2-40B4-BE49-F238E27FC236}">
                <a16:creationId xmlns:a16="http://schemas.microsoft.com/office/drawing/2014/main" id="{5ECAAEB8-E901-4F83-8BF4-29D5B0374930}"/>
              </a:ext>
            </a:extLst>
          </p:cNvPr>
          <p:cNvPicPr>
            <a:picLocks noChangeAspect="1"/>
          </p:cNvPicPr>
          <p:nvPr/>
        </p:nvPicPr>
        <p:blipFill>
          <a:blip r:embed="rId2"/>
          <a:stretch>
            <a:fillRect/>
          </a:stretch>
        </p:blipFill>
        <p:spPr>
          <a:xfrm>
            <a:off x="10721300" y="5257333"/>
            <a:ext cx="1470700" cy="731520"/>
          </a:xfrm>
          <a:prstGeom prst="rect">
            <a:avLst/>
          </a:prstGeom>
        </p:spPr>
      </p:pic>
    </p:spTree>
    <p:extLst>
      <p:ext uri="{BB962C8B-B14F-4D97-AF65-F5344CB8AC3E}">
        <p14:creationId xmlns:p14="http://schemas.microsoft.com/office/powerpoint/2010/main" val="1564179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482138" y="610680"/>
            <a:ext cx="10292954" cy="1325563"/>
          </a:xfrm>
        </p:spPr>
        <p:txBody>
          <a:bodyPr>
            <a:normAutofit/>
          </a:bodyPr>
          <a:lstStyle/>
          <a:p>
            <a:pPr algn="l"/>
            <a:r>
              <a:rPr lang="en-US" dirty="0"/>
              <a:t>2018-19 Close Out</a:t>
            </a:r>
          </a:p>
        </p:txBody>
      </p:sp>
      <p:sp>
        <p:nvSpPr>
          <p:cNvPr id="4" name="Slide Number Placeholder 3"/>
          <p:cNvSpPr>
            <a:spLocks noGrp="1"/>
          </p:cNvSpPr>
          <p:nvPr>
            <p:ph type="sldNum" sz="quarter" idx="12"/>
          </p:nvPr>
        </p:nvSpPr>
        <p:spPr/>
        <p:txBody>
          <a:bodyPr/>
          <a:lstStyle/>
          <a:p>
            <a:fld id="{DE959608-952C-483B-AC74-BEAA6DA69B15}" type="slidenum">
              <a:rPr lang="en-US" smtClean="0"/>
              <a:t>12</a:t>
            </a:fld>
            <a:endParaRPr lang="en-US"/>
          </a:p>
        </p:txBody>
      </p:sp>
      <p:pic>
        <p:nvPicPr>
          <p:cNvPr id="5" name="Picture 4">
            <a:extLst>
              <a:ext uri="{FF2B5EF4-FFF2-40B4-BE49-F238E27FC236}">
                <a16:creationId xmlns:a16="http://schemas.microsoft.com/office/drawing/2014/main" id="{03A94A51-8C70-48CF-9992-99DC50790086}"/>
              </a:ext>
            </a:extLst>
          </p:cNvPr>
          <p:cNvPicPr>
            <a:picLocks noChangeAspect="1"/>
          </p:cNvPicPr>
          <p:nvPr/>
        </p:nvPicPr>
        <p:blipFill rotWithShape="1">
          <a:blip r:embed="rId2"/>
          <a:srcRect r="6624" b="6250"/>
          <a:stretch/>
        </p:blipFill>
        <p:spPr>
          <a:xfrm>
            <a:off x="66675" y="1714499"/>
            <a:ext cx="10666371" cy="40233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411E8C73-7EBD-496C-BA88-ED4C640E1B54}"/>
              </a:ext>
            </a:extLst>
          </p:cNvPr>
          <p:cNvPicPr>
            <a:picLocks noChangeAspect="1"/>
          </p:cNvPicPr>
          <p:nvPr/>
        </p:nvPicPr>
        <p:blipFill>
          <a:blip r:embed="rId3"/>
          <a:stretch>
            <a:fillRect/>
          </a:stretch>
        </p:blipFill>
        <p:spPr>
          <a:xfrm>
            <a:off x="10832589" y="1704974"/>
            <a:ext cx="1183206" cy="40233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03E4032D-E794-4284-ABDD-3008E04462E3}"/>
              </a:ext>
            </a:extLst>
          </p:cNvPr>
          <p:cNvPicPr>
            <a:picLocks noChangeAspect="1"/>
          </p:cNvPicPr>
          <p:nvPr/>
        </p:nvPicPr>
        <p:blipFill>
          <a:blip r:embed="rId4"/>
          <a:stretch>
            <a:fillRect/>
          </a:stretch>
        </p:blipFill>
        <p:spPr>
          <a:xfrm>
            <a:off x="10118195" y="704790"/>
            <a:ext cx="2060627" cy="1371719"/>
          </a:xfrm>
          <a:prstGeom prst="rect">
            <a:avLst/>
          </a:prstGeom>
        </p:spPr>
      </p:pic>
    </p:spTree>
    <p:extLst>
      <p:ext uri="{BB962C8B-B14F-4D97-AF65-F5344CB8AC3E}">
        <p14:creationId xmlns:p14="http://schemas.microsoft.com/office/powerpoint/2010/main" val="1467250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482138" y="610680"/>
            <a:ext cx="10292954" cy="1325563"/>
          </a:xfrm>
        </p:spPr>
        <p:txBody>
          <a:bodyPr>
            <a:normAutofit/>
          </a:bodyPr>
          <a:lstStyle/>
          <a:p>
            <a:pPr algn="l"/>
            <a:r>
              <a:rPr lang="en-US" dirty="0"/>
              <a:t>2018-19 Close Out</a:t>
            </a:r>
          </a:p>
        </p:txBody>
      </p:sp>
      <p:sp>
        <p:nvSpPr>
          <p:cNvPr id="4" name="Slide Number Placeholder 3"/>
          <p:cNvSpPr>
            <a:spLocks noGrp="1"/>
          </p:cNvSpPr>
          <p:nvPr>
            <p:ph type="sldNum" sz="quarter" idx="12"/>
          </p:nvPr>
        </p:nvSpPr>
        <p:spPr/>
        <p:txBody>
          <a:bodyPr/>
          <a:lstStyle/>
          <a:p>
            <a:fld id="{DE959608-952C-483B-AC74-BEAA6DA69B15}" type="slidenum">
              <a:rPr lang="en-US" smtClean="0"/>
              <a:t>13</a:t>
            </a:fld>
            <a:endParaRPr lang="en-US"/>
          </a:p>
        </p:txBody>
      </p:sp>
      <p:pic>
        <p:nvPicPr>
          <p:cNvPr id="6" name="Picture 5">
            <a:extLst>
              <a:ext uri="{FF2B5EF4-FFF2-40B4-BE49-F238E27FC236}">
                <a16:creationId xmlns:a16="http://schemas.microsoft.com/office/drawing/2014/main" id="{05F467EC-53E0-43F7-8A40-22F54BD4F483}"/>
              </a:ext>
            </a:extLst>
          </p:cNvPr>
          <p:cNvPicPr>
            <a:picLocks noChangeAspect="1"/>
          </p:cNvPicPr>
          <p:nvPr/>
        </p:nvPicPr>
        <p:blipFill>
          <a:blip r:embed="rId2"/>
          <a:stretch>
            <a:fillRect/>
          </a:stretch>
        </p:blipFill>
        <p:spPr>
          <a:xfrm>
            <a:off x="0" y="1704974"/>
            <a:ext cx="10696514" cy="3931920"/>
          </a:xfrm>
          <a:prstGeom prst="rect">
            <a:avLst/>
          </a:prstGeom>
        </p:spPr>
      </p:pic>
      <p:pic>
        <p:nvPicPr>
          <p:cNvPr id="8" name="Picture 7">
            <a:extLst>
              <a:ext uri="{FF2B5EF4-FFF2-40B4-BE49-F238E27FC236}">
                <a16:creationId xmlns:a16="http://schemas.microsoft.com/office/drawing/2014/main" id="{15984F74-90EB-41AF-8D27-09875544C24B}"/>
              </a:ext>
            </a:extLst>
          </p:cNvPr>
          <p:cNvPicPr>
            <a:picLocks noChangeAspect="1"/>
          </p:cNvPicPr>
          <p:nvPr/>
        </p:nvPicPr>
        <p:blipFill rotWithShape="1">
          <a:blip r:embed="rId3"/>
          <a:srcRect r="3372"/>
          <a:stretch/>
        </p:blipFill>
        <p:spPr>
          <a:xfrm>
            <a:off x="10696514" y="1725929"/>
            <a:ext cx="1495486" cy="3931920"/>
          </a:xfrm>
          <a:prstGeom prst="rect">
            <a:avLst/>
          </a:prstGeom>
        </p:spPr>
      </p:pic>
      <p:pic>
        <p:nvPicPr>
          <p:cNvPr id="9" name="Picture 8">
            <a:extLst>
              <a:ext uri="{FF2B5EF4-FFF2-40B4-BE49-F238E27FC236}">
                <a16:creationId xmlns:a16="http://schemas.microsoft.com/office/drawing/2014/main" id="{C8F0110F-EC47-43B6-9567-A74ABE0B2DF6}"/>
              </a:ext>
            </a:extLst>
          </p:cNvPr>
          <p:cNvPicPr>
            <a:picLocks noChangeAspect="1"/>
          </p:cNvPicPr>
          <p:nvPr/>
        </p:nvPicPr>
        <p:blipFill>
          <a:blip r:embed="rId4"/>
          <a:stretch>
            <a:fillRect/>
          </a:stretch>
        </p:blipFill>
        <p:spPr>
          <a:xfrm>
            <a:off x="10131373" y="587602"/>
            <a:ext cx="2060627" cy="1138328"/>
          </a:xfrm>
          <a:prstGeom prst="rect">
            <a:avLst/>
          </a:prstGeom>
        </p:spPr>
      </p:pic>
    </p:spTree>
    <p:extLst>
      <p:ext uri="{BB962C8B-B14F-4D97-AF65-F5344CB8AC3E}">
        <p14:creationId xmlns:p14="http://schemas.microsoft.com/office/powerpoint/2010/main" val="3936854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482138" y="610680"/>
            <a:ext cx="10292954" cy="1325563"/>
          </a:xfrm>
        </p:spPr>
        <p:txBody>
          <a:bodyPr>
            <a:normAutofit/>
          </a:bodyPr>
          <a:lstStyle/>
          <a:p>
            <a:pPr algn="l"/>
            <a:r>
              <a:rPr lang="en-US" dirty="0"/>
              <a:t>2018-19 Close Out</a:t>
            </a:r>
          </a:p>
        </p:txBody>
      </p:sp>
      <p:sp>
        <p:nvSpPr>
          <p:cNvPr id="4" name="Slide Number Placeholder 3"/>
          <p:cNvSpPr>
            <a:spLocks noGrp="1"/>
          </p:cNvSpPr>
          <p:nvPr>
            <p:ph type="sldNum" sz="quarter" idx="12"/>
          </p:nvPr>
        </p:nvSpPr>
        <p:spPr/>
        <p:txBody>
          <a:bodyPr/>
          <a:lstStyle/>
          <a:p>
            <a:fld id="{DE959608-952C-483B-AC74-BEAA6DA69B15}" type="slidenum">
              <a:rPr lang="en-US" smtClean="0"/>
              <a:t>14</a:t>
            </a:fld>
            <a:endParaRPr lang="en-US"/>
          </a:p>
        </p:txBody>
      </p:sp>
      <p:pic>
        <p:nvPicPr>
          <p:cNvPr id="9" name="Picture 8">
            <a:extLst>
              <a:ext uri="{FF2B5EF4-FFF2-40B4-BE49-F238E27FC236}">
                <a16:creationId xmlns:a16="http://schemas.microsoft.com/office/drawing/2014/main" id="{AF3DE57A-E873-485B-948A-DBB638C0CF3D}"/>
              </a:ext>
            </a:extLst>
          </p:cNvPr>
          <p:cNvPicPr>
            <a:picLocks noChangeAspect="1"/>
          </p:cNvPicPr>
          <p:nvPr/>
        </p:nvPicPr>
        <p:blipFill>
          <a:blip r:embed="rId2"/>
          <a:stretch>
            <a:fillRect/>
          </a:stretch>
        </p:blipFill>
        <p:spPr>
          <a:xfrm>
            <a:off x="0" y="1583880"/>
            <a:ext cx="12192000" cy="4663440"/>
          </a:xfrm>
          <a:prstGeom prst="rect">
            <a:avLst/>
          </a:prstGeom>
        </p:spPr>
      </p:pic>
      <p:pic>
        <p:nvPicPr>
          <p:cNvPr id="10" name="Picture 9">
            <a:extLst>
              <a:ext uri="{FF2B5EF4-FFF2-40B4-BE49-F238E27FC236}">
                <a16:creationId xmlns:a16="http://schemas.microsoft.com/office/drawing/2014/main" id="{12E89A01-1CEB-4FDB-A67F-B8E1DC7374F1}"/>
              </a:ext>
            </a:extLst>
          </p:cNvPr>
          <p:cNvPicPr>
            <a:picLocks noChangeAspect="1"/>
          </p:cNvPicPr>
          <p:nvPr/>
        </p:nvPicPr>
        <p:blipFill>
          <a:blip r:embed="rId3"/>
          <a:stretch>
            <a:fillRect/>
          </a:stretch>
        </p:blipFill>
        <p:spPr>
          <a:xfrm>
            <a:off x="10131373" y="610680"/>
            <a:ext cx="2060627" cy="1371719"/>
          </a:xfrm>
          <a:prstGeom prst="rect">
            <a:avLst/>
          </a:prstGeom>
        </p:spPr>
      </p:pic>
      <p:sp>
        <p:nvSpPr>
          <p:cNvPr id="12" name="TextBox 11">
            <a:extLst>
              <a:ext uri="{FF2B5EF4-FFF2-40B4-BE49-F238E27FC236}">
                <a16:creationId xmlns:a16="http://schemas.microsoft.com/office/drawing/2014/main" id="{8961CC43-8853-44C6-94EF-607A49CAAB04}"/>
              </a:ext>
            </a:extLst>
          </p:cNvPr>
          <p:cNvSpPr txBox="1"/>
          <p:nvPr/>
        </p:nvSpPr>
        <p:spPr>
          <a:xfrm>
            <a:off x="5238090" y="4570742"/>
            <a:ext cx="838860" cy="37959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i="0" u="none" strike="noStrike" cap="none" spc="0" normalizeH="0" baseline="0" dirty="0">
                <a:ln>
                  <a:noFill/>
                </a:ln>
                <a:solidFill>
                  <a:srgbClr val="000000"/>
                </a:solidFill>
                <a:effectLst/>
                <a:uFillTx/>
                <a:latin typeface="Calibri" panose="020F0502020204030204" pitchFamily="34" charset="0"/>
                <a:ea typeface="Helvetica Neue"/>
                <a:cs typeface="Calibri" panose="020F0502020204030204" pitchFamily="34" charset="0"/>
                <a:sym typeface="Helvetica Neue"/>
              </a:rPr>
              <a:t>classes</a:t>
            </a:r>
          </a:p>
        </p:txBody>
      </p:sp>
    </p:spTree>
    <p:extLst>
      <p:ext uri="{BB962C8B-B14F-4D97-AF65-F5344CB8AC3E}">
        <p14:creationId xmlns:p14="http://schemas.microsoft.com/office/powerpoint/2010/main" val="3105877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482138" y="610680"/>
            <a:ext cx="10292954" cy="1325563"/>
          </a:xfrm>
        </p:spPr>
        <p:txBody>
          <a:bodyPr>
            <a:normAutofit/>
          </a:bodyPr>
          <a:lstStyle/>
          <a:p>
            <a:pPr algn="l"/>
            <a:r>
              <a:rPr lang="en-US" dirty="0"/>
              <a:t>2018-19 Close Out</a:t>
            </a:r>
          </a:p>
        </p:txBody>
      </p:sp>
      <p:sp>
        <p:nvSpPr>
          <p:cNvPr id="4" name="Slide Number Placeholder 3"/>
          <p:cNvSpPr>
            <a:spLocks noGrp="1"/>
          </p:cNvSpPr>
          <p:nvPr>
            <p:ph type="sldNum" sz="quarter" idx="12"/>
          </p:nvPr>
        </p:nvSpPr>
        <p:spPr/>
        <p:txBody>
          <a:bodyPr/>
          <a:lstStyle/>
          <a:p>
            <a:fld id="{DE959608-952C-483B-AC74-BEAA6DA69B15}" type="slidenum">
              <a:rPr lang="en-US" smtClean="0"/>
              <a:t>15</a:t>
            </a:fld>
            <a:endParaRPr lang="en-US"/>
          </a:p>
        </p:txBody>
      </p:sp>
      <p:pic>
        <p:nvPicPr>
          <p:cNvPr id="5" name="Picture 4">
            <a:extLst>
              <a:ext uri="{FF2B5EF4-FFF2-40B4-BE49-F238E27FC236}">
                <a16:creationId xmlns:a16="http://schemas.microsoft.com/office/drawing/2014/main" id="{578E4892-3A16-497F-B37C-2BEB0DA0969B}"/>
              </a:ext>
            </a:extLst>
          </p:cNvPr>
          <p:cNvPicPr>
            <a:picLocks noChangeAspect="1"/>
          </p:cNvPicPr>
          <p:nvPr/>
        </p:nvPicPr>
        <p:blipFill>
          <a:blip r:embed="rId2"/>
          <a:stretch>
            <a:fillRect/>
          </a:stretch>
        </p:blipFill>
        <p:spPr>
          <a:xfrm>
            <a:off x="0" y="2241582"/>
            <a:ext cx="12192000" cy="2374836"/>
          </a:xfrm>
          <a:prstGeom prst="rect">
            <a:avLst/>
          </a:prstGeom>
        </p:spPr>
      </p:pic>
      <p:pic>
        <p:nvPicPr>
          <p:cNvPr id="6" name="Picture 5">
            <a:extLst>
              <a:ext uri="{FF2B5EF4-FFF2-40B4-BE49-F238E27FC236}">
                <a16:creationId xmlns:a16="http://schemas.microsoft.com/office/drawing/2014/main" id="{62A8ABC2-617D-4045-BACB-19E068D781E7}"/>
              </a:ext>
            </a:extLst>
          </p:cNvPr>
          <p:cNvPicPr>
            <a:picLocks noChangeAspect="1"/>
          </p:cNvPicPr>
          <p:nvPr/>
        </p:nvPicPr>
        <p:blipFill>
          <a:blip r:embed="rId3"/>
          <a:stretch>
            <a:fillRect/>
          </a:stretch>
        </p:blipFill>
        <p:spPr>
          <a:xfrm>
            <a:off x="10131373" y="717193"/>
            <a:ext cx="2060627" cy="1371719"/>
          </a:xfrm>
          <a:prstGeom prst="rect">
            <a:avLst/>
          </a:prstGeom>
        </p:spPr>
      </p:pic>
    </p:spTree>
    <p:extLst>
      <p:ext uri="{BB962C8B-B14F-4D97-AF65-F5344CB8AC3E}">
        <p14:creationId xmlns:p14="http://schemas.microsoft.com/office/powerpoint/2010/main" val="440807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482138" y="610680"/>
            <a:ext cx="10292954" cy="1325563"/>
          </a:xfrm>
        </p:spPr>
        <p:txBody>
          <a:bodyPr>
            <a:normAutofit/>
          </a:bodyPr>
          <a:lstStyle/>
          <a:p>
            <a:pPr algn="l"/>
            <a:r>
              <a:rPr lang="en-US" dirty="0"/>
              <a:t>2018-19 Close Out</a:t>
            </a:r>
          </a:p>
        </p:txBody>
      </p:sp>
      <p:sp>
        <p:nvSpPr>
          <p:cNvPr id="4" name="Slide Number Placeholder 3"/>
          <p:cNvSpPr>
            <a:spLocks noGrp="1"/>
          </p:cNvSpPr>
          <p:nvPr>
            <p:ph type="sldNum" sz="quarter" idx="12"/>
          </p:nvPr>
        </p:nvSpPr>
        <p:spPr/>
        <p:txBody>
          <a:bodyPr/>
          <a:lstStyle/>
          <a:p>
            <a:fld id="{DE959608-952C-483B-AC74-BEAA6DA69B15}" type="slidenum">
              <a:rPr lang="en-US" smtClean="0"/>
              <a:t>16</a:t>
            </a:fld>
            <a:endParaRPr lang="en-US"/>
          </a:p>
        </p:txBody>
      </p:sp>
      <p:pic>
        <p:nvPicPr>
          <p:cNvPr id="6" name="Picture 5">
            <a:extLst>
              <a:ext uri="{FF2B5EF4-FFF2-40B4-BE49-F238E27FC236}">
                <a16:creationId xmlns:a16="http://schemas.microsoft.com/office/drawing/2014/main" id="{AAA2D1FE-F751-4B2C-A671-1301D769A8DA}"/>
              </a:ext>
            </a:extLst>
          </p:cNvPr>
          <p:cNvPicPr>
            <a:picLocks noChangeAspect="1"/>
          </p:cNvPicPr>
          <p:nvPr/>
        </p:nvPicPr>
        <p:blipFill>
          <a:blip r:embed="rId2"/>
          <a:stretch>
            <a:fillRect/>
          </a:stretch>
        </p:blipFill>
        <p:spPr>
          <a:xfrm>
            <a:off x="6947" y="1832467"/>
            <a:ext cx="12192000" cy="4050316"/>
          </a:xfrm>
          <a:prstGeom prst="rect">
            <a:avLst/>
          </a:prstGeom>
        </p:spPr>
      </p:pic>
      <p:pic>
        <p:nvPicPr>
          <p:cNvPr id="7" name="Picture 6">
            <a:extLst>
              <a:ext uri="{FF2B5EF4-FFF2-40B4-BE49-F238E27FC236}">
                <a16:creationId xmlns:a16="http://schemas.microsoft.com/office/drawing/2014/main" id="{03A23271-BD24-4FC0-BCDF-7EA88F0DED5E}"/>
              </a:ext>
            </a:extLst>
          </p:cNvPr>
          <p:cNvPicPr>
            <a:picLocks noChangeAspect="1"/>
          </p:cNvPicPr>
          <p:nvPr/>
        </p:nvPicPr>
        <p:blipFill>
          <a:blip r:embed="rId3"/>
          <a:stretch>
            <a:fillRect/>
          </a:stretch>
        </p:blipFill>
        <p:spPr>
          <a:xfrm>
            <a:off x="10124426" y="610680"/>
            <a:ext cx="2060627" cy="1371719"/>
          </a:xfrm>
          <a:prstGeom prst="rect">
            <a:avLst/>
          </a:prstGeom>
        </p:spPr>
      </p:pic>
    </p:spTree>
    <p:extLst>
      <p:ext uri="{BB962C8B-B14F-4D97-AF65-F5344CB8AC3E}">
        <p14:creationId xmlns:p14="http://schemas.microsoft.com/office/powerpoint/2010/main" val="2954127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682163" y="950388"/>
            <a:ext cx="10292954" cy="646145"/>
          </a:xfrm>
        </p:spPr>
        <p:txBody>
          <a:bodyPr>
            <a:normAutofit fontScale="90000"/>
          </a:bodyPr>
          <a:lstStyle/>
          <a:p>
            <a:pPr algn="l"/>
            <a:r>
              <a:rPr lang="en-US" dirty="0"/>
              <a:t>2018-19 Close Out</a:t>
            </a:r>
          </a:p>
        </p:txBody>
      </p:sp>
      <p:sp>
        <p:nvSpPr>
          <p:cNvPr id="4" name="Slide Number Placeholder 3"/>
          <p:cNvSpPr>
            <a:spLocks noGrp="1"/>
          </p:cNvSpPr>
          <p:nvPr>
            <p:ph type="sldNum" sz="quarter" idx="12"/>
          </p:nvPr>
        </p:nvSpPr>
        <p:spPr/>
        <p:txBody>
          <a:bodyPr/>
          <a:lstStyle/>
          <a:p>
            <a:fld id="{DE959608-952C-483B-AC74-BEAA6DA69B15}" type="slidenum">
              <a:rPr lang="en-US" smtClean="0"/>
              <a:t>17</a:t>
            </a:fld>
            <a:endParaRPr lang="en-US"/>
          </a:p>
        </p:txBody>
      </p:sp>
      <p:pic>
        <p:nvPicPr>
          <p:cNvPr id="8" name="Picture 7">
            <a:extLst>
              <a:ext uri="{FF2B5EF4-FFF2-40B4-BE49-F238E27FC236}">
                <a16:creationId xmlns:a16="http://schemas.microsoft.com/office/drawing/2014/main" id="{D15FB6E8-BC21-4CD9-BFD4-7408266711DC}"/>
              </a:ext>
            </a:extLst>
          </p:cNvPr>
          <p:cNvPicPr>
            <a:picLocks noChangeAspect="1"/>
          </p:cNvPicPr>
          <p:nvPr/>
        </p:nvPicPr>
        <p:blipFill>
          <a:blip r:embed="rId2"/>
          <a:stretch>
            <a:fillRect/>
          </a:stretch>
        </p:blipFill>
        <p:spPr>
          <a:xfrm>
            <a:off x="2497389" y="1596533"/>
            <a:ext cx="6499880" cy="4572000"/>
          </a:xfrm>
          <a:prstGeom prst="rect">
            <a:avLst/>
          </a:prstGeom>
        </p:spPr>
      </p:pic>
      <p:pic>
        <p:nvPicPr>
          <p:cNvPr id="9" name="Picture 8">
            <a:extLst>
              <a:ext uri="{FF2B5EF4-FFF2-40B4-BE49-F238E27FC236}">
                <a16:creationId xmlns:a16="http://schemas.microsoft.com/office/drawing/2014/main" id="{CE9A4242-7075-42D3-9890-EDFEC2BFB1A5}"/>
              </a:ext>
            </a:extLst>
          </p:cNvPr>
          <p:cNvPicPr>
            <a:picLocks noChangeAspect="1"/>
          </p:cNvPicPr>
          <p:nvPr/>
        </p:nvPicPr>
        <p:blipFill>
          <a:blip r:embed="rId3"/>
          <a:stretch>
            <a:fillRect/>
          </a:stretch>
        </p:blipFill>
        <p:spPr>
          <a:xfrm>
            <a:off x="10131373" y="587600"/>
            <a:ext cx="2060627" cy="1371719"/>
          </a:xfrm>
          <a:prstGeom prst="rect">
            <a:avLst/>
          </a:prstGeom>
        </p:spPr>
      </p:pic>
    </p:spTree>
    <p:extLst>
      <p:ext uri="{BB962C8B-B14F-4D97-AF65-F5344CB8AC3E}">
        <p14:creationId xmlns:p14="http://schemas.microsoft.com/office/powerpoint/2010/main" val="2267461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682163" y="950388"/>
            <a:ext cx="10292954" cy="646145"/>
          </a:xfrm>
        </p:spPr>
        <p:txBody>
          <a:bodyPr>
            <a:normAutofit fontScale="90000"/>
          </a:bodyPr>
          <a:lstStyle/>
          <a:p>
            <a:pPr algn="l"/>
            <a:r>
              <a:rPr lang="en-US" dirty="0"/>
              <a:t>2018-19 Close Out</a:t>
            </a:r>
          </a:p>
        </p:txBody>
      </p:sp>
      <p:sp>
        <p:nvSpPr>
          <p:cNvPr id="4" name="Slide Number Placeholder 3"/>
          <p:cNvSpPr>
            <a:spLocks noGrp="1"/>
          </p:cNvSpPr>
          <p:nvPr>
            <p:ph type="sldNum" sz="quarter" idx="12"/>
          </p:nvPr>
        </p:nvSpPr>
        <p:spPr/>
        <p:txBody>
          <a:bodyPr/>
          <a:lstStyle/>
          <a:p>
            <a:fld id="{DE959608-952C-483B-AC74-BEAA6DA69B15}" type="slidenum">
              <a:rPr lang="en-US" smtClean="0"/>
              <a:t>18</a:t>
            </a:fld>
            <a:endParaRPr lang="en-US"/>
          </a:p>
        </p:txBody>
      </p:sp>
      <p:pic>
        <p:nvPicPr>
          <p:cNvPr id="5" name="Picture 4">
            <a:extLst>
              <a:ext uri="{FF2B5EF4-FFF2-40B4-BE49-F238E27FC236}">
                <a16:creationId xmlns:a16="http://schemas.microsoft.com/office/drawing/2014/main" id="{65BC70A9-6C50-46A5-8FA2-ACC4C0F92F44}"/>
              </a:ext>
            </a:extLst>
          </p:cNvPr>
          <p:cNvPicPr>
            <a:picLocks noChangeAspect="1"/>
          </p:cNvPicPr>
          <p:nvPr/>
        </p:nvPicPr>
        <p:blipFill>
          <a:blip r:embed="rId2"/>
          <a:stretch>
            <a:fillRect/>
          </a:stretch>
        </p:blipFill>
        <p:spPr>
          <a:xfrm>
            <a:off x="2" y="1587008"/>
            <a:ext cx="12191998" cy="4663440"/>
          </a:xfrm>
          <a:prstGeom prst="rect">
            <a:avLst/>
          </a:prstGeom>
        </p:spPr>
      </p:pic>
      <p:pic>
        <p:nvPicPr>
          <p:cNvPr id="6" name="Picture 5">
            <a:extLst>
              <a:ext uri="{FF2B5EF4-FFF2-40B4-BE49-F238E27FC236}">
                <a16:creationId xmlns:a16="http://schemas.microsoft.com/office/drawing/2014/main" id="{AAFEBF00-DDDD-4A20-9A45-5429053C30A7}"/>
              </a:ext>
            </a:extLst>
          </p:cNvPr>
          <p:cNvPicPr>
            <a:picLocks noChangeAspect="1"/>
          </p:cNvPicPr>
          <p:nvPr/>
        </p:nvPicPr>
        <p:blipFill>
          <a:blip r:embed="rId3"/>
          <a:stretch>
            <a:fillRect/>
          </a:stretch>
        </p:blipFill>
        <p:spPr>
          <a:xfrm>
            <a:off x="10818367" y="607552"/>
            <a:ext cx="1373633" cy="914400"/>
          </a:xfrm>
          <a:prstGeom prst="rect">
            <a:avLst/>
          </a:prstGeom>
        </p:spPr>
      </p:pic>
    </p:spTree>
    <p:extLst>
      <p:ext uri="{BB962C8B-B14F-4D97-AF65-F5344CB8AC3E}">
        <p14:creationId xmlns:p14="http://schemas.microsoft.com/office/powerpoint/2010/main" val="1769596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682163" y="950388"/>
            <a:ext cx="10292954" cy="646145"/>
          </a:xfrm>
        </p:spPr>
        <p:txBody>
          <a:bodyPr>
            <a:normAutofit fontScale="90000"/>
          </a:bodyPr>
          <a:lstStyle/>
          <a:p>
            <a:pPr algn="l"/>
            <a:r>
              <a:rPr lang="en-US" dirty="0"/>
              <a:t>CAEP Forecasting</a:t>
            </a:r>
          </a:p>
        </p:txBody>
      </p:sp>
      <p:sp>
        <p:nvSpPr>
          <p:cNvPr id="4" name="Slide Number Placeholder 3"/>
          <p:cNvSpPr>
            <a:spLocks noGrp="1"/>
          </p:cNvSpPr>
          <p:nvPr>
            <p:ph type="sldNum" sz="quarter" idx="12"/>
          </p:nvPr>
        </p:nvSpPr>
        <p:spPr/>
        <p:txBody>
          <a:bodyPr/>
          <a:lstStyle/>
          <a:p>
            <a:fld id="{DE959608-952C-483B-AC74-BEAA6DA69B15}" type="slidenum">
              <a:rPr lang="en-US" smtClean="0"/>
              <a:t>19</a:t>
            </a:fld>
            <a:endParaRPr lang="en-US"/>
          </a:p>
        </p:txBody>
      </p:sp>
      <p:pic>
        <p:nvPicPr>
          <p:cNvPr id="6" name="Picture 5">
            <a:extLst>
              <a:ext uri="{FF2B5EF4-FFF2-40B4-BE49-F238E27FC236}">
                <a16:creationId xmlns:a16="http://schemas.microsoft.com/office/drawing/2014/main" id="{9DADAA53-201D-4D2E-9CD9-EB25A91BD30F}"/>
              </a:ext>
            </a:extLst>
          </p:cNvPr>
          <p:cNvPicPr>
            <a:picLocks noChangeAspect="1"/>
          </p:cNvPicPr>
          <p:nvPr/>
        </p:nvPicPr>
        <p:blipFill>
          <a:blip r:embed="rId2"/>
          <a:stretch>
            <a:fillRect/>
          </a:stretch>
        </p:blipFill>
        <p:spPr>
          <a:xfrm>
            <a:off x="31153" y="1873004"/>
            <a:ext cx="12160847" cy="4391025"/>
          </a:xfrm>
          <a:prstGeom prst="rect">
            <a:avLst/>
          </a:prstGeom>
        </p:spPr>
      </p:pic>
    </p:spTree>
    <p:extLst>
      <p:ext uri="{BB962C8B-B14F-4D97-AF65-F5344CB8AC3E}">
        <p14:creationId xmlns:p14="http://schemas.microsoft.com/office/powerpoint/2010/main" val="4157011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482138" y="500062"/>
            <a:ext cx="9184678" cy="1325563"/>
          </a:xfrm>
        </p:spPr>
        <p:txBody>
          <a:bodyPr/>
          <a:lstStyle/>
          <a:p>
            <a:pPr algn="l"/>
            <a:r>
              <a:rPr lang="en-US" dirty="0"/>
              <a:t>Agenda</a:t>
            </a:r>
          </a:p>
        </p:txBody>
      </p:sp>
      <p:sp>
        <p:nvSpPr>
          <p:cNvPr id="4" name="Slide Number Placeholder 3"/>
          <p:cNvSpPr>
            <a:spLocks noGrp="1"/>
          </p:cNvSpPr>
          <p:nvPr>
            <p:ph type="sldNum" sz="quarter" idx="12"/>
          </p:nvPr>
        </p:nvSpPr>
        <p:spPr/>
        <p:txBody>
          <a:bodyPr/>
          <a:lstStyle/>
          <a:p>
            <a:fld id="{DE959608-952C-483B-AC74-BEAA6DA69B15}" type="slidenum">
              <a:rPr lang="en-US" smtClean="0"/>
              <a:t>2</a:t>
            </a:fld>
            <a:endParaRPr lang="en-US"/>
          </a:p>
        </p:txBody>
      </p:sp>
      <p:sp>
        <p:nvSpPr>
          <p:cNvPr id="7" name="Content Placeholder 4">
            <a:extLst>
              <a:ext uri="{FF2B5EF4-FFF2-40B4-BE49-F238E27FC236}">
                <a16:creationId xmlns:a16="http://schemas.microsoft.com/office/drawing/2014/main" id="{446C0838-A509-432F-9D85-1C0F6FDF2B07}"/>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ea typeface="+mn-ea"/>
                <a:cs typeface="+mn-cs"/>
              </a:rPr>
              <a:t>Governor’s Proposed Budget 21-22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ea typeface="+mn-ea"/>
                <a:cs typeface="+mn-cs"/>
              </a:rPr>
              <a:t>Release of the CAEP Preliminary Allocations &amp; CFAD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ea typeface="+mn-ea"/>
                <a:cs typeface="+mn-cs"/>
              </a:rPr>
              <a:t>Other items for 21-22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ea typeface="+mn-ea"/>
                <a:cs typeface="+mn-cs"/>
              </a:rPr>
              <a:t>CAEP Expenditure Requirements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ea typeface="+mn-ea"/>
                <a:cs typeface="+mn-cs"/>
              </a:rPr>
              <a:t>How to Navigate NOVA (Demo) – filing expenditure reports &amp;close out reports.  Plus how to use the forecasting tool.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ea typeface="+mn-ea"/>
                <a:cs typeface="+mn-cs"/>
              </a:rPr>
              <a:t>Questions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ea typeface="+mn-ea"/>
                <a:cs typeface="+mn-cs"/>
              </a:rPr>
              <a:t>Upcoming Events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7029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682163" y="809100"/>
            <a:ext cx="10292954" cy="646145"/>
          </a:xfrm>
        </p:spPr>
        <p:txBody>
          <a:bodyPr>
            <a:normAutofit fontScale="90000"/>
          </a:bodyPr>
          <a:lstStyle/>
          <a:p>
            <a:pPr algn="l"/>
            <a:r>
              <a:rPr lang="en-US" dirty="0"/>
              <a:t>CAEP Forecasting Examples</a:t>
            </a:r>
          </a:p>
        </p:txBody>
      </p:sp>
      <p:sp>
        <p:nvSpPr>
          <p:cNvPr id="4" name="Slide Number Placeholder 3"/>
          <p:cNvSpPr>
            <a:spLocks noGrp="1"/>
          </p:cNvSpPr>
          <p:nvPr>
            <p:ph type="sldNum" sz="quarter" idx="12"/>
          </p:nvPr>
        </p:nvSpPr>
        <p:spPr/>
        <p:txBody>
          <a:bodyPr/>
          <a:lstStyle/>
          <a:p>
            <a:fld id="{DE959608-952C-483B-AC74-BEAA6DA69B15}" type="slidenum">
              <a:rPr lang="en-US" smtClean="0"/>
              <a:t>20</a:t>
            </a:fld>
            <a:endParaRPr lang="en-US"/>
          </a:p>
        </p:txBody>
      </p:sp>
      <p:pic>
        <p:nvPicPr>
          <p:cNvPr id="5" name="Picture 4">
            <a:extLst>
              <a:ext uri="{FF2B5EF4-FFF2-40B4-BE49-F238E27FC236}">
                <a16:creationId xmlns:a16="http://schemas.microsoft.com/office/drawing/2014/main" id="{A2072E53-88D3-484C-A446-8B54E0FED33C}"/>
              </a:ext>
            </a:extLst>
          </p:cNvPr>
          <p:cNvPicPr>
            <a:picLocks noChangeAspect="1"/>
          </p:cNvPicPr>
          <p:nvPr/>
        </p:nvPicPr>
        <p:blipFill>
          <a:blip r:embed="rId2"/>
          <a:stretch>
            <a:fillRect/>
          </a:stretch>
        </p:blipFill>
        <p:spPr>
          <a:xfrm>
            <a:off x="682163" y="1596533"/>
            <a:ext cx="10827674" cy="4661392"/>
          </a:xfrm>
          <a:prstGeom prst="rect">
            <a:avLst/>
          </a:prstGeom>
        </p:spPr>
      </p:pic>
    </p:spTree>
    <p:extLst>
      <p:ext uri="{BB962C8B-B14F-4D97-AF65-F5344CB8AC3E}">
        <p14:creationId xmlns:p14="http://schemas.microsoft.com/office/powerpoint/2010/main" val="1527394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682163" y="809100"/>
            <a:ext cx="10292954" cy="646145"/>
          </a:xfrm>
        </p:spPr>
        <p:txBody>
          <a:bodyPr>
            <a:normAutofit fontScale="90000"/>
          </a:bodyPr>
          <a:lstStyle/>
          <a:p>
            <a:pPr algn="l"/>
            <a:r>
              <a:rPr lang="en-US" dirty="0"/>
              <a:t>CAEP Forecasting Examples</a:t>
            </a:r>
          </a:p>
        </p:txBody>
      </p:sp>
      <p:sp>
        <p:nvSpPr>
          <p:cNvPr id="4" name="Slide Number Placeholder 3"/>
          <p:cNvSpPr>
            <a:spLocks noGrp="1"/>
          </p:cNvSpPr>
          <p:nvPr>
            <p:ph type="sldNum" sz="quarter" idx="12"/>
          </p:nvPr>
        </p:nvSpPr>
        <p:spPr/>
        <p:txBody>
          <a:bodyPr/>
          <a:lstStyle/>
          <a:p>
            <a:fld id="{DE959608-952C-483B-AC74-BEAA6DA69B15}" type="slidenum">
              <a:rPr lang="en-US" smtClean="0"/>
              <a:t>21</a:t>
            </a:fld>
            <a:endParaRPr lang="en-US"/>
          </a:p>
        </p:txBody>
      </p:sp>
      <p:pic>
        <p:nvPicPr>
          <p:cNvPr id="6" name="Picture 5">
            <a:extLst>
              <a:ext uri="{FF2B5EF4-FFF2-40B4-BE49-F238E27FC236}">
                <a16:creationId xmlns:a16="http://schemas.microsoft.com/office/drawing/2014/main" id="{BECAF63E-E564-4817-B33F-A6CB7E184885}"/>
              </a:ext>
            </a:extLst>
          </p:cNvPr>
          <p:cNvPicPr>
            <a:picLocks noChangeAspect="1"/>
          </p:cNvPicPr>
          <p:nvPr/>
        </p:nvPicPr>
        <p:blipFill>
          <a:blip r:embed="rId2"/>
          <a:stretch>
            <a:fillRect/>
          </a:stretch>
        </p:blipFill>
        <p:spPr>
          <a:xfrm>
            <a:off x="76200" y="1683297"/>
            <a:ext cx="12115800" cy="4572000"/>
          </a:xfrm>
          <a:prstGeom prst="rect">
            <a:avLst/>
          </a:prstGeom>
        </p:spPr>
      </p:pic>
    </p:spTree>
    <p:extLst>
      <p:ext uri="{BB962C8B-B14F-4D97-AF65-F5344CB8AC3E}">
        <p14:creationId xmlns:p14="http://schemas.microsoft.com/office/powerpoint/2010/main" val="2813213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title"/>
          </p:nvPr>
        </p:nvSpPr>
        <p:spPr>
          <a:xfrm>
            <a:off x="838200" y="567047"/>
            <a:ext cx="10515600" cy="895041"/>
          </a:xfrm>
        </p:spPr>
        <p:txBody>
          <a:bodyPr/>
          <a:lstStyle/>
          <a:p>
            <a:r>
              <a:rPr lang="en-US" dirty="0"/>
              <a:t>Upcoming Adult Education Events</a:t>
            </a:r>
          </a:p>
        </p:txBody>
      </p:sp>
      <p:sp>
        <p:nvSpPr>
          <p:cNvPr id="2" name="Slide Number Placeholder 1"/>
          <p:cNvSpPr>
            <a:spLocks noGrp="1"/>
          </p:cNvSpPr>
          <p:nvPr>
            <p:ph type="sldNum" sz="quarter" idx="12"/>
          </p:nvPr>
        </p:nvSpPr>
        <p:spPr/>
        <p:txBody>
          <a:bodyPr/>
          <a:lstStyle/>
          <a:p>
            <a:fld id="{DE959608-952C-483B-AC74-BEAA6DA69B15}" type="slidenum">
              <a:rPr lang="en-US" smtClean="0"/>
              <a:t>22</a:t>
            </a:fld>
            <a:endParaRPr lang="en-US"/>
          </a:p>
        </p:txBody>
      </p:sp>
      <p:sp>
        <p:nvSpPr>
          <p:cNvPr id="9" name="Content Placeholder 8">
            <a:extLst>
              <a:ext uri="{FF2B5EF4-FFF2-40B4-BE49-F238E27FC236}">
                <a16:creationId xmlns:a16="http://schemas.microsoft.com/office/drawing/2014/main" id="{DD7A5CE8-482C-4773-A9B9-57440691E681}"/>
              </a:ext>
            </a:extLst>
          </p:cNvPr>
          <p:cNvSpPr>
            <a:spLocks noGrp="1"/>
          </p:cNvSpPr>
          <p:nvPr>
            <p:ph idx="1"/>
          </p:nvPr>
        </p:nvSpPr>
        <p:spPr>
          <a:xfrm>
            <a:off x="904875" y="2143125"/>
            <a:ext cx="10820400" cy="4714875"/>
          </a:xfrm>
        </p:spPr>
        <p:txBody>
          <a:bodyPr>
            <a:normAutofit fontScale="92500" lnSpcReduction="20000"/>
          </a:bodyPr>
          <a:lstStyle/>
          <a:p>
            <a:r>
              <a:rPr lang="en-US" sz="2700" dirty="0"/>
              <a:t>2/24/21: ICAN Webinar</a:t>
            </a:r>
          </a:p>
          <a:p>
            <a:r>
              <a:rPr lang="en-US" sz="2700" dirty="0"/>
              <a:t>3/11/21: CAEP Transitions Brief and Program Showcase </a:t>
            </a:r>
          </a:p>
          <a:p>
            <a:r>
              <a:rPr lang="en-US" sz="2700" dirty="0"/>
              <a:t>3/18/21: Immigrant Integration Research Brief and Showcase</a:t>
            </a:r>
          </a:p>
          <a:p>
            <a:r>
              <a:rPr lang="en-US" sz="2700" dirty="0"/>
              <a:t>3/25/21: CASAS I</a:t>
            </a:r>
            <a:r>
              <a:rPr lang="en-US" sz="2700" baseline="30000" dirty="0"/>
              <a:t>3</a:t>
            </a:r>
            <a:r>
              <a:rPr lang="en-US" sz="2700" dirty="0"/>
              <a:t> Reports</a:t>
            </a:r>
          </a:p>
          <a:p>
            <a:r>
              <a:rPr lang="en-US" sz="2700" dirty="0"/>
              <a:t>To come…</a:t>
            </a:r>
          </a:p>
          <a:p>
            <a:pPr lvl="1"/>
            <a:r>
              <a:rPr lang="en-US" sz="2700" dirty="0"/>
              <a:t>Quarterly Consortium Director/Lead Workgroup Meetings</a:t>
            </a:r>
          </a:p>
          <a:p>
            <a:pPr lvl="1"/>
            <a:r>
              <a:rPr lang="en-US" sz="2700" dirty="0"/>
              <a:t>State Priority Webinars</a:t>
            </a:r>
          </a:p>
          <a:p>
            <a:pPr lvl="1"/>
            <a:r>
              <a:rPr lang="en-US" sz="2700" dirty="0"/>
              <a:t>Three Year Planning Guidance Webinars</a:t>
            </a:r>
          </a:p>
          <a:p>
            <a:pPr lvl="1"/>
            <a:endParaRPr lang="en-US" sz="3000" dirty="0"/>
          </a:p>
          <a:p>
            <a:endParaRPr lang="en-US" dirty="0"/>
          </a:p>
        </p:txBody>
      </p:sp>
    </p:spTree>
    <p:extLst>
      <p:ext uri="{BB962C8B-B14F-4D97-AF65-F5344CB8AC3E}">
        <p14:creationId xmlns:p14="http://schemas.microsoft.com/office/powerpoint/2010/main" val="57334682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title"/>
          </p:nvPr>
        </p:nvSpPr>
        <p:spPr>
          <a:xfrm>
            <a:off x="838200" y="930584"/>
            <a:ext cx="10515600" cy="895041"/>
          </a:xfrm>
        </p:spPr>
        <p:txBody>
          <a:bodyPr/>
          <a:lstStyle/>
          <a:p>
            <a:r>
              <a:rPr lang="en-US" dirty="0"/>
              <a:t>Wrap Up and Questions</a:t>
            </a:r>
          </a:p>
        </p:txBody>
      </p:sp>
      <p:sp>
        <p:nvSpPr>
          <p:cNvPr id="2" name="Slide Number Placeholder 1"/>
          <p:cNvSpPr>
            <a:spLocks noGrp="1"/>
          </p:cNvSpPr>
          <p:nvPr>
            <p:ph type="sldNum" sz="quarter" idx="12"/>
          </p:nvPr>
        </p:nvSpPr>
        <p:spPr/>
        <p:txBody>
          <a:bodyPr/>
          <a:lstStyle/>
          <a:p>
            <a:fld id="{DE959608-952C-483B-AC74-BEAA6DA69B15}" type="slidenum">
              <a:rPr lang="en-US" smtClean="0"/>
              <a:t>23</a:t>
            </a:fld>
            <a:endParaRPr lang="en-US"/>
          </a:p>
        </p:txBody>
      </p:sp>
      <p:pic>
        <p:nvPicPr>
          <p:cNvPr id="11" name="Content Placeholder 10">
            <a:extLst>
              <a:ext uri="{FF2B5EF4-FFF2-40B4-BE49-F238E27FC236}">
                <a16:creationId xmlns:a16="http://schemas.microsoft.com/office/drawing/2014/main" id="{D1519E9D-D01E-4037-A669-A0546A4A5274}"/>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20331" y="1825625"/>
            <a:ext cx="4351338" cy="4351338"/>
          </a:xfrm>
        </p:spPr>
      </p:pic>
    </p:spTree>
    <p:extLst>
      <p:ext uri="{BB962C8B-B14F-4D97-AF65-F5344CB8AC3E}">
        <p14:creationId xmlns:p14="http://schemas.microsoft.com/office/powerpoint/2010/main" val="351086600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title"/>
          </p:nvPr>
        </p:nvSpPr>
        <p:spPr>
          <a:xfrm>
            <a:off x="838200" y="930584"/>
            <a:ext cx="10515600" cy="895041"/>
          </a:xfrm>
        </p:spPr>
        <p:txBody>
          <a:bodyPr/>
          <a:lstStyle/>
          <a:p>
            <a:r>
              <a:rPr lang="en-US" dirty="0"/>
              <a:t>Request Support from CAEP TAP</a:t>
            </a:r>
          </a:p>
        </p:txBody>
      </p:sp>
      <p:pic>
        <p:nvPicPr>
          <p:cNvPr id="5" name="Content Placeholder 3"/>
          <p:cNvPicPr>
            <a:picLocks noGrp="1" noChangeAspect="1"/>
          </p:cNvPicPr>
          <p:nvPr>
            <p:ph idx="1"/>
          </p:nvPr>
        </p:nvPicPr>
        <p:blipFill rotWithShape="1">
          <a:blip r:embed="rId2"/>
          <a:srcRect l="19305" t="7235" r="19414" b="18241"/>
          <a:stretch/>
        </p:blipFill>
        <p:spPr>
          <a:xfrm>
            <a:off x="2786257" y="1825625"/>
            <a:ext cx="6619485" cy="4351338"/>
          </a:xfrm>
          <a:prstGeom prst="rect">
            <a:avLst/>
          </a:prstGeom>
        </p:spPr>
      </p:pic>
      <p:sp>
        <p:nvSpPr>
          <p:cNvPr id="2" name="Slide Number Placeholder 1"/>
          <p:cNvSpPr>
            <a:spLocks noGrp="1"/>
          </p:cNvSpPr>
          <p:nvPr>
            <p:ph type="sldNum" sz="quarter" idx="12"/>
          </p:nvPr>
        </p:nvSpPr>
        <p:spPr/>
        <p:txBody>
          <a:bodyPr/>
          <a:lstStyle/>
          <a:p>
            <a:fld id="{DE959608-952C-483B-AC74-BEAA6DA69B15}" type="slidenum">
              <a:rPr lang="en-US" smtClean="0"/>
              <a:t>24</a:t>
            </a:fld>
            <a:endParaRPr lang="en-US"/>
          </a:p>
        </p:txBody>
      </p:sp>
    </p:spTree>
    <p:extLst>
      <p:ext uri="{BB962C8B-B14F-4D97-AF65-F5344CB8AC3E}">
        <p14:creationId xmlns:p14="http://schemas.microsoft.com/office/powerpoint/2010/main" val="206973046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959608-952C-483B-AC74-BEAA6DA69B15}" type="slidenum">
              <a:rPr lang="en-US" smtClean="0"/>
              <a:t>3</a:t>
            </a:fld>
            <a:endParaRPr lang="en-US"/>
          </a:p>
        </p:txBody>
      </p:sp>
      <p:sp>
        <p:nvSpPr>
          <p:cNvPr id="6" name="Content Placeholder 2">
            <a:extLst>
              <a:ext uri="{FF2B5EF4-FFF2-40B4-BE49-F238E27FC236}">
                <a16:creationId xmlns:a16="http://schemas.microsoft.com/office/drawing/2014/main" id="{823E1E8B-B77D-4DBF-A145-DCCCCBDCB2B2}"/>
              </a:ext>
            </a:extLst>
          </p:cNvPr>
          <p:cNvSpPr txBox="1">
            <a:spLocks/>
          </p:cNvSpPr>
          <p:nvPr/>
        </p:nvSpPr>
        <p:spPr>
          <a:xfrm>
            <a:off x="356062" y="2131411"/>
            <a:ext cx="11353800" cy="32692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ysClr val="windowText" lastClr="000000"/>
                </a:solidFill>
                <a:effectLst/>
                <a:uLnTx/>
                <a:uFillTx/>
                <a:ea typeface="+mn-ea"/>
                <a:cs typeface="+mn-cs"/>
              </a:rPr>
              <a:t>2020-21 Allocation:	              $538,564,000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ysClr val="windowText" lastClr="000000"/>
                </a:solidFill>
                <a:effectLst/>
                <a:uLnTx/>
                <a:uFillTx/>
                <a:ea typeface="+mn-ea"/>
                <a:cs typeface="+mn-cs"/>
              </a:rPr>
              <a:t>Proposed Increase (1.4999%): </a:t>
            </a:r>
            <a:r>
              <a:rPr kumimoji="0" lang="en-US" sz="3600" b="0" i="0" u="sng" strike="noStrike" kern="1200" cap="none" spc="0" normalizeH="0" baseline="0" noProof="0" dirty="0">
                <a:ln>
                  <a:noFill/>
                </a:ln>
                <a:solidFill>
                  <a:sysClr val="windowText" lastClr="000000"/>
                </a:solidFill>
                <a:effectLst/>
                <a:uLnTx/>
                <a:uFillTx/>
                <a:ea typeface="+mn-ea"/>
                <a:cs typeface="+mn-cs"/>
              </a:rPr>
              <a:t>$8,078,000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ysClr val="windowText" lastClr="000000"/>
                </a:solidFill>
                <a:effectLst/>
                <a:uLnTx/>
                <a:uFillTx/>
                <a:ea typeface="+mn-ea"/>
                <a:cs typeface="+mn-cs"/>
              </a:rPr>
              <a:t>2021-22 Allocation: 	              </a:t>
            </a:r>
            <a:r>
              <a:rPr kumimoji="0" lang="en-US" sz="3600" b="1" i="0" u="none" strike="noStrike" kern="1200" cap="none" spc="0" normalizeH="0" baseline="0" noProof="0" dirty="0">
                <a:ln>
                  <a:noFill/>
                </a:ln>
                <a:solidFill>
                  <a:sysClr val="windowText" lastClr="000000"/>
                </a:solidFill>
                <a:effectLst/>
                <a:uLnTx/>
                <a:uFillTx/>
                <a:ea typeface="+mn-ea"/>
                <a:cs typeface="+mn-cs"/>
              </a:rPr>
              <a:t>$546,642,000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sysClr val="windowText" lastClr="000000"/>
              </a:solidFill>
              <a:effectLst/>
              <a:uLnTx/>
              <a:uFillTx/>
              <a:ea typeface="+mn-ea"/>
              <a:cs typeface="+mn-cs"/>
            </a:endParaRPr>
          </a:p>
          <a:p>
            <a:pPr marL="0" marR="0" lvl="0" indent="0" algn="ctr" defTabSz="914400" rtl="0" eaLnBrk="1" fontAlgn="auto" latinLnBrk="0" hangingPunct="1">
              <a:lnSpc>
                <a:spcPct val="90000"/>
              </a:lnSpc>
              <a:spcBef>
                <a:spcPts val="1000"/>
              </a:spcBef>
              <a:spcAft>
                <a:spcPts val="0"/>
              </a:spcAft>
              <a:buClrTx/>
              <a:buSzTx/>
              <a:buNone/>
              <a:tabLst/>
              <a:defRPr/>
            </a:pPr>
            <a:r>
              <a:rPr kumimoji="0" lang="en-US" sz="3600" b="1" i="1" u="none" strike="noStrike" kern="1200" cap="none" spc="0" normalizeH="0" baseline="0" noProof="0" dirty="0">
                <a:ln>
                  <a:noFill/>
                </a:ln>
                <a:solidFill>
                  <a:sysClr val="windowText" lastClr="000000"/>
                </a:solidFill>
                <a:effectLst/>
                <a:uLnTx/>
                <a:uFillTx/>
                <a:ea typeface="+mn-ea"/>
                <a:cs typeface="+mn-cs"/>
              </a:rPr>
              <a:t>All numbers subject to change at the May Revise.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2F17A077-4A23-459A-9209-3BCC5B9FDBA3}"/>
              </a:ext>
            </a:extLst>
          </p:cNvPr>
          <p:cNvSpPr txBox="1">
            <a:spLocks/>
          </p:cNvSpPr>
          <p:nvPr/>
        </p:nvSpPr>
        <p:spPr>
          <a:xfrm>
            <a:off x="356062" y="952500"/>
            <a:ext cx="10515600" cy="860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mn-lt"/>
                <a:ea typeface="+mj-ea"/>
                <a:cs typeface="+mj-cs"/>
              </a:rPr>
              <a:t>Governor’s Proposed Budget 2021-22</a:t>
            </a:r>
          </a:p>
        </p:txBody>
      </p:sp>
    </p:spTree>
    <p:extLst>
      <p:ext uri="{BB962C8B-B14F-4D97-AF65-F5344CB8AC3E}">
        <p14:creationId xmlns:p14="http://schemas.microsoft.com/office/powerpoint/2010/main" val="1532672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959608-952C-483B-AC74-BEAA6DA69B15}" type="slidenum">
              <a:rPr lang="en-US" smtClean="0"/>
              <a:t>4</a:t>
            </a:fld>
            <a:endParaRPr lang="en-US"/>
          </a:p>
        </p:txBody>
      </p:sp>
      <p:sp>
        <p:nvSpPr>
          <p:cNvPr id="9" name="Title 1">
            <a:extLst>
              <a:ext uri="{FF2B5EF4-FFF2-40B4-BE49-F238E27FC236}">
                <a16:creationId xmlns:a16="http://schemas.microsoft.com/office/drawing/2014/main" id="{A80B10BA-7A5D-4BF7-BC36-8AEA40D2DAD1}"/>
              </a:ext>
            </a:extLst>
          </p:cNvPr>
          <p:cNvSpPr txBox="1">
            <a:spLocks/>
          </p:cNvSpPr>
          <p:nvPr/>
        </p:nvSpPr>
        <p:spPr>
          <a:xfrm>
            <a:off x="581025" y="907629"/>
            <a:ext cx="1138237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ysClr val="windowText" lastClr="000000"/>
                </a:solidFill>
                <a:effectLst/>
                <a:uLnTx/>
                <a:uFillTx/>
                <a:latin typeface="+mn-lt"/>
                <a:ea typeface="+mj-ea"/>
                <a:cs typeface="+mj-cs"/>
              </a:rPr>
              <a:t>Release of the CAEP Preliminary Allocations &amp; CFAD</a:t>
            </a:r>
          </a:p>
        </p:txBody>
      </p:sp>
      <p:sp>
        <p:nvSpPr>
          <p:cNvPr id="11" name="Content Placeholder 2">
            <a:extLst>
              <a:ext uri="{FF2B5EF4-FFF2-40B4-BE49-F238E27FC236}">
                <a16:creationId xmlns:a16="http://schemas.microsoft.com/office/drawing/2014/main" id="{0620EF77-7104-4349-89AD-32BAA7D1968F}"/>
              </a:ext>
            </a:extLst>
          </p:cNvPr>
          <p:cNvSpPr txBox="1">
            <a:spLocks/>
          </p:cNvSpPr>
          <p:nvPr/>
        </p:nvSpPr>
        <p:spPr>
          <a:xfrm>
            <a:off x="721716" y="2233192"/>
            <a:ext cx="10515600" cy="403465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US" sz="3600" b="0" i="0" u="none" strike="noStrike" kern="1200" cap="none" spc="0" normalizeH="0" baseline="0" noProof="0" dirty="0">
                <a:ln>
                  <a:noFill/>
                </a:ln>
                <a:solidFill>
                  <a:sysClr val="windowText" lastClr="000000"/>
                </a:solidFill>
                <a:effectLst/>
                <a:uLnTx/>
                <a:uFillTx/>
                <a:ea typeface="+mn-ea"/>
                <a:cs typeface="+mn-cs"/>
              </a:rPr>
              <a:t>February – Release of CAEP Preliminary Allocations for 2021-22</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3600" b="0" i="0" u="none" strike="noStrike" kern="1200" cap="none" spc="0" normalizeH="0" baseline="0" noProof="0" dirty="0">
              <a:ln>
                <a:noFill/>
              </a:ln>
              <a:solidFill>
                <a:sysClr val="windowText" lastClr="000000"/>
              </a:solidFill>
              <a:effectLst/>
              <a:uLnTx/>
              <a:uFillTx/>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ysClr val="windowText" lastClr="000000"/>
                </a:solidFill>
                <a:effectLst/>
                <a:uLnTx/>
                <a:uFillTx/>
                <a:ea typeface="+mn-ea"/>
                <a:cs typeface="+mn-cs"/>
              </a:rPr>
              <a:t>March-April – consortia public meetings to decide allocations</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3600" b="0" i="0" u="none" strike="noStrike" kern="1200" cap="none" spc="0" normalizeH="0" baseline="0" noProof="0" dirty="0">
              <a:ln>
                <a:noFill/>
              </a:ln>
              <a:solidFill>
                <a:sysClr val="windowText" lastClr="000000"/>
              </a:solidFill>
              <a:effectLst/>
              <a:uLnTx/>
              <a:uFillTx/>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ysClr val="windowText" lastClr="000000"/>
                </a:solidFill>
                <a:effectLst/>
                <a:uLnTx/>
                <a:uFillTx/>
                <a:ea typeface="+mn-ea"/>
                <a:cs typeface="+mn-cs"/>
              </a:rPr>
              <a:t>May 2</a:t>
            </a:r>
            <a:r>
              <a:rPr kumimoji="0" lang="en-US" sz="3600" b="0" i="0" u="none" strike="noStrike" kern="1200" cap="none" spc="0" normalizeH="0" baseline="30000" noProof="0" dirty="0">
                <a:ln>
                  <a:noFill/>
                </a:ln>
                <a:solidFill>
                  <a:sysClr val="windowText" lastClr="000000"/>
                </a:solidFill>
                <a:effectLst/>
                <a:uLnTx/>
                <a:uFillTx/>
                <a:ea typeface="+mn-ea"/>
                <a:cs typeface="+mn-cs"/>
              </a:rPr>
              <a:t>nd</a:t>
            </a:r>
            <a:r>
              <a:rPr kumimoji="0" lang="en-US" sz="3600" b="0" i="0" u="none" strike="noStrike" kern="1200" cap="none" spc="0" normalizeH="0" baseline="0" noProof="0" dirty="0">
                <a:ln>
                  <a:noFill/>
                </a:ln>
                <a:solidFill>
                  <a:sysClr val="windowText" lastClr="000000"/>
                </a:solidFill>
                <a:effectLst/>
                <a:uLnTx/>
                <a:uFillTx/>
                <a:ea typeface="+mn-ea"/>
                <a:cs typeface="+mn-cs"/>
              </a:rPr>
              <a:t> – CFAD due in NOVA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6227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77691DA-9400-40D0-8237-AFE409DAAF63}"/>
              </a:ext>
            </a:extLst>
          </p:cNvPr>
          <p:cNvSpPr txBox="1">
            <a:spLocks/>
          </p:cNvSpPr>
          <p:nvPr/>
        </p:nvSpPr>
        <p:spPr>
          <a:xfrm>
            <a:off x="838200" y="2211977"/>
            <a:ext cx="10515600" cy="3964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sysClr val="windowText" lastClr="000000"/>
                </a:solidFill>
                <a:effectLst/>
                <a:uLnTx/>
                <a:uFillTx/>
                <a:ea typeface="+mn-ea"/>
                <a:cs typeface="+mn-cs"/>
              </a:rPr>
              <a:t>Member Effectiveness Reminder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sysClr val="windowText" lastClr="000000"/>
                </a:solidFill>
                <a:effectLst/>
                <a:uLnTx/>
                <a:uFillTx/>
                <a:ea typeface="+mn-ea"/>
                <a:cs typeface="+mn-cs"/>
              </a:rPr>
              <a:t>3 Year Planning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sysClr val="windowText" lastClr="000000"/>
                </a:solidFill>
                <a:effectLst/>
                <a:uLnTx/>
                <a:uFillTx/>
                <a:ea typeface="+mn-ea"/>
                <a:cs typeface="+mn-cs"/>
              </a:rPr>
              <a:t>Governance Certification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sysClr val="windowText" lastClr="000000"/>
                </a:solidFill>
                <a:effectLst/>
                <a:uLnTx/>
                <a:uFillTx/>
                <a:ea typeface="+mn-ea"/>
                <a:cs typeface="+mn-cs"/>
              </a:rPr>
              <a:t>Targeted Technical Assistance</a:t>
            </a:r>
          </a:p>
        </p:txBody>
      </p:sp>
      <p:sp>
        <p:nvSpPr>
          <p:cNvPr id="7" name="Title 1">
            <a:extLst>
              <a:ext uri="{FF2B5EF4-FFF2-40B4-BE49-F238E27FC236}">
                <a16:creationId xmlns:a16="http://schemas.microsoft.com/office/drawing/2014/main" id="{D71613AF-D687-4438-9CF2-CB0340F3ED99}"/>
              </a:ext>
            </a:extLst>
          </p:cNvPr>
          <p:cNvSpPr txBox="1">
            <a:spLocks/>
          </p:cNvSpPr>
          <p:nvPr/>
        </p:nvSpPr>
        <p:spPr>
          <a:xfrm>
            <a:off x="838200" y="88641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ysClr val="windowText" lastClr="000000"/>
                </a:solidFill>
                <a:effectLst/>
                <a:uLnTx/>
                <a:uFillTx/>
                <a:latin typeface="+mn-lt"/>
                <a:ea typeface="+mj-ea"/>
                <a:cs typeface="+mj-cs"/>
              </a:rPr>
              <a:t>Other Items for 2021-22</a:t>
            </a:r>
          </a:p>
        </p:txBody>
      </p:sp>
    </p:spTree>
    <p:extLst>
      <p:ext uri="{BB962C8B-B14F-4D97-AF65-F5344CB8AC3E}">
        <p14:creationId xmlns:p14="http://schemas.microsoft.com/office/powerpoint/2010/main" val="1574705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75C80FF-0BCC-450E-911B-023B0591C98F}"/>
              </a:ext>
            </a:extLst>
          </p:cNvPr>
          <p:cNvSpPr txBox="1">
            <a:spLocks/>
          </p:cNvSpPr>
          <p:nvPr/>
        </p:nvSpPr>
        <p:spPr>
          <a:xfrm>
            <a:off x="838200" y="6508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mn-lt"/>
                <a:ea typeface="+mj-ea"/>
                <a:cs typeface="+mj-cs"/>
              </a:rPr>
              <a:t>CAEP Expenditure Requirements</a:t>
            </a:r>
          </a:p>
        </p:txBody>
      </p:sp>
      <p:sp>
        <p:nvSpPr>
          <p:cNvPr id="7" name="Content Placeholder 2">
            <a:extLst>
              <a:ext uri="{FF2B5EF4-FFF2-40B4-BE49-F238E27FC236}">
                <a16:creationId xmlns:a16="http://schemas.microsoft.com/office/drawing/2014/main" id="{E278AA86-8A37-4A5C-9303-3C1D6AFEE259}"/>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ysClr val="windowText" lastClr="000000"/>
                </a:solidFill>
                <a:effectLst/>
                <a:uLnTx/>
                <a:uFillTx/>
                <a:ea typeface="+mn-ea"/>
                <a:cs typeface="+mn-cs"/>
              </a:rPr>
              <a:t>Planning Process – 3 year plans, annual plans, work plans &amp; budgets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ysClr val="windowText" lastClr="000000"/>
                </a:solidFill>
                <a:effectLst/>
                <a:uLnTx/>
                <a:uFillTx/>
                <a:ea typeface="+mn-ea"/>
                <a:cs typeface="+mn-cs"/>
              </a:rPr>
              <a:t>Fiscal Process – work plans &amp; budgets, quarterly expense reporting.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ysClr val="windowText" lastClr="000000"/>
                </a:solidFill>
                <a:effectLst/>
                <a:uLnTx/>
                <a:uFillTx/>
                <a:ea typeface="+mn-ea"/>
                <a:cs typeface="+mn-cs"/>
              </a:rPr>
              <a:t>Current NOVA cycle – (2018-19) closing out, (2019-20) funds active until 12/31/21, and (2020-21) funds active until 12/31/22.</a:t>
            </a:r>
          </a:p>
        </p:txBody>
      </p:sp>
      <p:pic>
        <p:nvPicPr>
          <p:cNvPr id="8" name="Picture 7">
            <a:extLst>
              <a:ext uri="{FF2B5EF4-FFF2-40B4-BE49-F238E27FC236}">
                <a16:creationId xmlns:a16="http://schemas.microsoft.com/office/drawing/2014/main" id="{CD6B66C6-2764-4395-A9F9-38F8E5E975C4}"/>
              </a:ext>
            </a:extLst>
          </p:cNvPr>
          <p:cNvPicPr>
            <a:picLocks noChangeAspect="1"/>
          </p:cNvPicPr>
          <p:nvPr/>
        </p:nvPicPr>
        <p:blipFill>
          <a:blip r:embed="rId2"/>
          <a:stretch>
            <a:fillRect/>
          </a:stretch>
        </p:blipFill>
        <p:spPr>
          <a:xfrm>
            <a:off x="10649578" y="696167"/>
            <a:ext cx="1542422" cy="1280271"/>
          </a:xfrm>
          <a:prstGeom prst="rect">
            <a:avLst/>
          </a:prstGeom>
        </p:spPr>
      </p:pic>
    </p:spTree>
    <p:extLst>
      <p:ext uri="{BB962C8B-B14F-4D97-AF65-F5344CB8AC3E}">
        <p14:creationId xmlns:p14="http://schemas.microsoft.com/office/powerpoint/2010/main" val="349854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7576ACB-F737-4AF6-8919-D74A1D0F5123}"/>
              </a:ext>
            </a:extLst>
          </p:cNvPr>
          <p:cNvSpPr txBox="1">
            <a:spLocks/>
          </p:cNvSpPr>
          <p:nvPr/>
        </p:nvSpPr>
        <p:spPr>
          <a:xfrm>
            <a:off x="685800" y="6810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mn-lt"/>
                <a:ea typeface="+mj-ea"/>
                <a:cs typeface="+mj-cs"/>
              </a:rPr>
              <a:t>CAEP Close Out Process</a:t>
            </a:r>
          </a:p>
        </p:txBody>
      </p:sp>
      <p:sp>
        <p:nvSpPr>
          <p:cNvPr id="7" name="Content Placeholder 2">
            <a:extLst>
              <a:ext uri="{FF2B5EF4-FFF2-40B4-BE49-F238E27FC236}">
                <a16:creationId xmlns:a16="http://schemas.microsoft.com/office/drawing/2014/main" id="{C81FB4A5-99A8-431D-A64E-6CDABB8016FD}"/>
              </a:ext>
            </a:extLst>
          </p:cNvPr>
          <p:cNvSpPr txBox="1">
            <a:spLocks/>
          </p:cNvSpPr>
          <p:nvPr/>
        </p:nvSpPr>
        <p:spPr>
          <a:xfrm>
            <a:off x="685800" y="1825625"/>
            <a:ext cx="1051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ea typeface="+mn-ea"/>
                <a:cs typeface="+mn-cs"/>
              </a:rPr>
              <a:t>Break Down of 36 month Cycle – using 2018-19 funds.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ea typeface="+mn-ea"/>
                <a:cs typeface="+mn-cs"/>
              </a:rPr>
              <a:t>2018-19 funds were allocated beginning July 1, 2018.</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ea typeface="+mn-ea"/>
                <a:cs typeface="+mn-cs"/>
              </a:rPr>
              <a:t>CAEP members had until June 30, 2020 to spend (2 years)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ea typeface="+mn-ea"/>
                <a:cs typeface="+mn-cs"/>
              </a:rPr>
              <a:t>In order to carry-over funds into Year 3 (beginning July 1, 2020) – members had to complete a corrective action plan in NOVA.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ea typeface="+mn-ea"/>
                <a:cs typeface="+mn-cs"/>
              </a:rPr>
              <a:t>The corrective action plan allows for an extra 6 months (until 12-31-20).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286A542A-A239-46BB-A1E4-426FDC6DF391}"/>
              </a:ext>
            </a:extLst>
          </p:cNvPr>
          <p:cNvPicPr>
            <a:picLocks noChangeAspect="1"/>
          </p:cNvPicPr>
          <p:nvPr/>
        </p:nvPicPr>
        <p:blipFill>
          <a:blip r:embed="rId2"/>
          <a:stretch>
            <a:fillRect/>
          </a:stretch>
        </p:blipFill>
        <p:spPr>
          <a:xfrm>
            <a:off x="10525439" y="613196"/>
            <a:ext cx="1542422" cy="1280271"/>
          </a:xfrm>
          <a:prstGeom prst="rect">
            <a:avLst/>
          </a:prstGeom>
        </p:spPr>
      </p:pic>
    </p:spTree>
    <p:extLst>
      <p:ext uri="{BB962C8B-B14F-4D97-AF65-F5344CB8AC3E}">
        <p14:creationId xmlns:p14="http://schemas.microsoft.com/office/powerpoint/2010/main" val="944615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More, The Messier: June 2016"/>
          <p:cNvPicPr>
            <a:picLocks noChangeAspect="1"/>
          </p:cNvPicPr>
          <p:nvPr/>
        </p:nvPicPr>
        <p:blipFill rotWithShape="1">
          <a:blip r:embed="rId2">
            <a:extLst>
              <a:ext uri="{28A0092B-C50C-407E-A947-70E740481C1C}">
                <a14:useLocalDpi xmlns:a14="http://schemas.microsoft.com/office/drawing/2010/main" val="0"/>
              </a:ext>
            </a:extLst>
          </a:blip>
          <a:srcRect l="4579" t="695" r="5697"/>
          <a:stretch/>
        </p:blipFill>
        <p:spPr>
          <a:xfrm>
            <a:off x="10484373" y="574744"/>
            <a:ext cx="1542163" cy="1280160"/>
          </a:xfrm>
          <a:prstGeom prst="rect">
            <a:avLst/>
          </a:prstGeom>
        </p:spPr>
      </p:pic>
      <p:sp>
        <p:nvSpPr>
          <p:cNvPr id="9" name="Content Placeholder 2">
            <a:extLst>
              <a:ext uri="{FF2B5EF4-FFF2-40B4-BE49-F238E27FC236}">
                <a16:creationId xmlns:a16="http://schemas.microsoft.com/office/drawing/2014/main" id="{A8797108-1ACB-4304-AB0F-DC38B9035190}"/>
              </a:ext>
            </a:extLst>
          </p:cNvPr>
          <p:cNvSpPr txBox="1">
            <a:spLocks/>
          </p:cNvSpPr>
          <p:nvPr/>
        </p:nvSpPr>
        <p:spPr>
          <a:xfrm>
            <a:off x="542925" y="1739900"/>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ysClr val="windowText" lastClr="000000"/>
                </a:solidFill>
                <a:effectLst/>
                <a:uLnTx/>
                <a:uFillTx/>
                <a:ea typeface="+mn-ea"/>
                <a:cs typeface="+mn-cs"/>
              </a:rPr>
              <a:t>So far – started on July 1, 2018 – with activities ending by 12-31-20 = 30 months.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ysClr val="windowText" lastClr="000000"/>
                </a:solidFill>
                <a:effectLst/>
                <a:uLnTx/>
                <a:uFillTx/>
                <a:ea typeface="+mn-ea"/>
                <a:cs typeface="+mn-cs"/>
              </a:rPr>
              <a:t>Close out process begins 1-1-21.</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ysClr val="windowText" lastClr="000000"/>
                </a:solidFill>
                <a:effectLst/>
                <a:uLnTx/>
                <a:uFillTx/>
                <a:ea typeface="+mn-ea"/>
                <a:cs typeface="+mn-cs"/>
              </a:rPr>
              <a:t>Members must enter final 2018-19 close out numbers (along with their Q2 expenditure information) into NOVA by 3-1-21.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ysClr val="windowText" lastClr="000000"/>
                </a:solidFill>
                <a:effectLst/>
                <a:uLnTx/>
                <a:uFillTx/>
                <a:ea typeface="+mn-ea"/>
                <a:cs typeface="+mn-cs"/>
              </a:rPr>
              <a:t>Consortium Director will certify Q2 and the close out for 2018-19 by 3-31-21.</a:t>
            </a:r>
          </a:p>
        </p:txBody>
      </p:sp>
      <p:sp>
        <p:nvSpPr>
          <p:cNvPr id="10" name="Title 1">
            <a:extLst>
              <a:ext uri="{FF2B5EF4-FFF2-40B4-BE49-F238E27FC236}">
                <a16:creationId xmlns:a16="http://schemas.microsoft.com/office/drawing/2014/main" id="{B8D45F98-C0ED-48EB-9548-7DED9A28EBD9}"/>
              </a:ext>
            </a:extLst>
          </p:cNvPr>
          <p:cNvSpPr txBox="1">
            <a:spLocks/>
          </p:cNvSpPr>
          <p:nvPr/>
        </p:nvSpPr>
        <p:spPr>
          <a:xfrm>
            <a:off x="542925" y="6810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mn-lt"/>
                <a:ea typeface="+mj-ea"/>
                <a:cs typeface="+mj-cs"/>
              </a:rPr>
              <a:t>CAEP Close Out Process (cont.)</a:t>
            </a:r>
          </a:p>
        </p:txBody>
      </p:sp>
    </p:spTree>
    <p:extLst>
      <p:ext uri="{BB962C8B-B14F-4D97-AF65-F5344CB8AC3E}">
        <p14:creationId xmlns:p14="http://schemas.microsoft.com/office/powerpoint/2010/main" val="3433750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More, The Messier: June 2016"/>
          <p:cNvPicPr>
            <a:picLocks noChangeAspect="1"/>
          </p:cNvPicPr>
          <p:nvPr/>
        </p:nvPicPr>
        <p:blipFill rotWithShape="1">
          <a:blip r:embed="rId2">
            <a:extLst>
              <a:ext uri="{28A0092B-C50C-407E-A947-70E740481C1C}">
                <a14:useLocalDpi xmlns:a14="http://schemas.microsoft.com/office/drawing/2010/main" val="0"/>
              </a:ext>
            </a:extLst>
          </a:blip>
          <a:srcRect l="4579" t="695" r="5697"/>
          <a:stretch/>
        </p:blipFill>
        <p:spPr>
          <a:xfrm>
            <a:off x="10484373" y="574744"/>
            <a:ext cx="1542163" cy="1280160"/>
          </a:xfrm>
          <a:prstGeom prst="rect">
            <a:avLst/>
          </a:prstGeom>
        </p:spPr>
      </p:pic>
      <p:sp>
        <p:nvSpPr>
          <p:cNvPr id="7" name="Title 1">
            <a:extLst>
              <a:ext uri="{FF2B5EF4-FFF2-40B4-BE49-F238E27FC236}">
                <a16:creationId xmlns:a16="http://schemas.microsoft.com/office/drawing/2014/main" id="{ED314CF2-D392-452D-8E05-E405AA7298E5}"/>
              </a:ext>
            </a:extLst>
          </p:cNvPr>
          <p:cNvSpPr txBox="1">
            <a:spLocks/>
          </p:cNvSpPr>
          <p:nvPr/>
        </p:nvSpPr>
        <p:spPr>
          <a:xfrm>
            <a:off x="539931" y="68632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mn-lt"/>
                <a:ea typeface="+mj-ea"/>
                <a:cs typeface="+mj-cs"/>
              </a:rPr>
              <a:t>CAEP Close Out Process (cont.)</a:t>
            </a:r>
          </a:p>
        </p:txBody>
      </p:sp>
      <p:sp>
        <p:nvSpPr>
          <p:cNvPr id="10" name="Content Placeholder 2">
            <a:extLst>
              <a:ext uri="{FF2B5EF4-FFF2-40B4-BE49-F238E27FC236}">
                <a16:creationId xmlns:a16="http://schemas.microsoft.com/office/drawing/2014/main" id="{7DD0B775-C1B9-4628-959C-DF98FB1EE350}"/>
              </a:ext>
            </a:extLst>
          </p:cNvPr>
          <p:cNvSpPr txBox="1">
            <a:spLocks/>
          </p:cNvSpPr>
          <p:nvPr/>
        </p:nvSpPr>
        <p:spPr>
          <a:xfrm>
            <a:off x="539930" y="1854904"/>
            <a:ext cx="11652070" cy="46883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ysClr val="windowText" lastClr="000000"/>
                </a:solidFill>
                <a:effectLst/>
                <a:uLnTx/>
                <a:uFillTx/>
                <a:ea typeface="+mn-ea"/>
                <a:cs typeface="+mn-cs"/>
              </a:rPr>
              <a:t>If you are returning CAEP funds….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ysClr val="windowText" lastClr="000000"/>
                </a:solidFill>
                <a:effectLst/>
                <a:uLnTx/>
                <a:uFillTx/>
                <a:ea typeface="+mn-ea"/>
                <a:cs typeface="+mn-cs"/>
              </a:rPr>
              <a:t>April - State CAEP Office will invoice any members that are returning 2018-19 funds to the State General Fund.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ysClr val="windowText" lastClr="000000"/>
                </a:solidFill>
                <a:effectLst/>
                <a:uLnTx/>
                <a:uFillTx/>
                <a:ea typeface="+mn-ea"/>
                <a:cs typeface="+mn-cs"/>
              </a:rPr>
              <a:t>May - Members will remit funds to the State.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ysClr val="windowText" lastClr="000000"/>
                </a:solidFill>
                <a:effectLst/>
                <a:uLnTx/>
                <a:uFillTx/>
                <a:ea typeface="+mn-ea"/>
                <a:cs typeface="+mn-cs"/>
              </a:rPr>
              <a:t>June - State Chancellor’s Office and CDE close the books on 2018-19.</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ysClr val="windowText" lastClr="000000"/>
                </a:solidFill>
                <a:effectLst/>
                <a:uLnTx/>
                <a:uFillTx/>
                <a:ea typeface="+mn-ea"/>
                <a:cs typeface="+mn-cs"/>
              </a:rPr>
              <a:t>Total time = 36 months. </a:t>
            </a:r>
          </a:p>
        </p:txBody>
      </p:sp>
    </p:spTree>
    <p:extLst>
      <p:ext uri="{BB962C8B-B14F-4D97-AF65-F5344CB8AC3E}">
        <p14:creationId xmlns:p14="http://schemas.microsoft.com/office/powerpoint/2010/main" val="577703882"/>
      </p:ext>
    </p:extLst>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2BF45D-0529-4803-8096-A2472F8F5F3F}"/>
</file>

<file path=customXml/itemProps2.xml><?xml version="1.0" encoding="utf-8"?>
<ds:datastoreItem xmlns:ds="http://schemas.openxmlformats.org/officeDocument/2006/customXml" ds:itemID="{96ACB094-3665-4BEF-83D8-60C223AE9CCC}"/>
</file>

<file path=customXml/itemProps3.xml><?xml version="1.0" encoding="utf-8"?>
<ds:datastoreItem xmlns:ds="http://schemas.openxmlformats.org/officeDocument/2006/customXml" ds:itemID="{46B77512-515E-45A7-AFB8-6A6A1AF9B331}"/>
</file>

<file path=docProps/app.xml><?xml version="1.0" encoding="utf-8"?>
<Properties xmlns="http://schemas.openxmlformats.org/officeDocument/2006/extended-properties" xmlns:vt="http://schemas.openxmlformats.org/officeDocument/2006/docPropsVTypes">
  <Template/>
  <TotalTime>68818</TotalTime>
  <Words>650</Words>
  <Application>Microsoft Office PowerPoint</Application>
  <PresentationFormat>Widescreen</PresentationFormat>
  <Paragraphs>99</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Helvetica Neue</vt:lpstr>
      <vt:lpstr>Helvetica Neue Light</vt:lpstr>
      <vt:lpstr>Helvetica Neue Medium</vt:lpstr>
      <vt:lpstr>White</vt:lpstr>
      <vt:lpstr>CAEP Fiscal Update </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FAQs for CAEP Close Outs</vt:lpstr>
      <vt:lpstr>FAQs for CAEP Close Outs</vt:lpstr>
      <vt:lpstr>2018-19 Close Out</vt:lpstr>
      <vt:lpstr>2018-19 Close Out</vt:lpstr>
      <vt:lpstr>2018-19 Close Out</vt:lpstr>
      <vt:lpstr>2018-19 Close Out</vt:lpstr>
      <vt:lpstr>2018-19 Close Out</vt:lpstr>
      <vt:lpstr>2018-19 Close Out</vt:lpstr>
      <vt:lpstr>2018-19 Close Out</vt:lpstr>
      <vt:lpstr>CAEP Forecasting</vt:lpstr>
      <vt:lpstr>CAEP Forecasting Examples</vt:lpstr>
      <vt:lpstr>CAEP Forecasting Examples</vt:lpstr>
      <vt:lpstr>Upcoming Adult Education Events</vt:lpstr>
      <vt:lpstr>Wrap Up and Questions</vt:lpstr>
      <vt:lpstr>Request Support from CAEP TAP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CAEP Overview</dc:title>
  <dc:creator>Kristy</dc:creator>
  <cp:lastModifiedBy>Veronica Parker</cp:lastModifiedBy>
  <cp:revision>114</cp:revision>
  <dcterms:created xsi:type="dcterms:W3CDTF">2019-02-28T16:51:35Z</dcterms:created>
  <dcterms:modified xsi:type="dcterms:W3CDTF">2021-02-05T16:07:50Z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