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 SemiBold"/>
      <p:regular r:id="rId46"/>
      <p:bold r:id="rId47"/>
      <p:italic r:id="rId48"/>
      <p:boldItalic r:id="rId49"/>
    </p:embeddedFont>
    <p:embeddedFont>
      <p:font typeface="Finger Paint"/>
      <p:regular r:id="rId50"/>
    </p:embeddedFont>
    <p:embeddedFont>
      <p:font typeface="Montserrat"/>
      <p:regular r:id="rId51"/>
      <p:bold r:id="rId52"/>
      <p:italic r:id="rId53"/>
      <p:boldItalic r:id="rId54"/>
    </p:embeddedFont>
    <p:embeddedFont>
      <p:font typeface="Montserrat Medium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4.xml"/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42" Type="http://schemas.openxmlformats.org/officeDocument/2006/relationships/slide" Target="slides/slide37.xml"/><Relationship Id="rId47" Type="http://schemas.openxmlformats.org/officeDocument/2006/relationships/font" Target="fonts/MontserratSemiBold-bold.fntdata"/><Relationship Id="rId34" Type="http://schemas.openxmlformats.org/officeDocument/2006/relationships/slide" Target="slides/slide29.xml"/><Relationship Id="rId21" Type="http://schemas.openxmlformats.org/officeDocument/2006/relationships/slide" Target="slides/slide16.xml"/><Relationship Id="rId50" Type="http://schemas.openxmlformats.org/officeDocument/2006/relationships/font" Target="fonts/FingerPaint-regular.fntdata"/><Relationship Id="rId55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24" Type="http://schemas.openxmlformats.org/officeDocument/2006/relationships/slide" Target="slides/slide19.xml"/><Relationship Id="rId53" Type="http://schemas.openxmlformats.org/officeDocument/2006/relationships/font" Target="fonts/Montserrat-italic.fntdata"/><Relationship Id="rId11" Type="http://schemas.openxmlformats.org/officeDocument/2006/relationships/slide" Target="slides/slide6.xml"/><Relationship Id="rId58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1" Type="http://schemas.openxmlformats.org/officeDocument/2006/relationships/customXml" Target="../customXml/item3.xml"/><Relationship Id="rId19" Type="http://schemas.openxmlformats.org/officeDocument/2006/relationships/slide" Target="slides/slide14.xml"/><Relationship Id="rId43" Type="http://schemas.openxmlformats.org/officeDocument/2006/relationships/slide" Target="slides/slide38.xml"/><Relationship Id="rId48" Type="http://schemas.openxmlformats.org/officeDocument/2006/relationships/font" Target="fonts/MontserratSemiBold-italic.fntdata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56" Type="http://schemas.openxmlformats.org/officeDocument/2006/relationships/font" Target="fonts/MontserratMedium-bold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51" Type="http://schemas.openxmlformats.org/officeDocument/2006/relationships/font" Target="fonts/Montserrat-regular.fntdata"/><Relationship Id="rId3" Type="http://schemas.openxmlformats.org/officeDocument/2006/relationships/presProps" Target="presProps.xml"/><Relationship Id="rId46" Type="http://schemas.openxmlformats.org/officeDocument/2006/relationships/font" Target="fonts/MontserratSemiBold-regular.fntdata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5" Type="http://schemas.openxmlformats.org/officeDocument/2006/relationships/slide" Target="slides/slide2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59" Type="http://schemas.openxmlformats.org/officeDocument/2006/relationships/customXml" Target="../customXml/item1.xml"/><Relationship Id="rId41" Type="http://schemas.openxmlformats.org/officeDocument/2006/relationships/slide" Target="slides/slide36.xml"/><Relationship Id="rId20" Type="http://schemas.openxmlformats.org/officeDocument/2006/relationships/slide" Target="slides/slide15.xml"/><Relationship Id="rId54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49" Type="http://schemas.openxmlformats.org/officeDocument/2006/relationships/font" Target="fonts/MontserratSemiBold-boldItalic.fntdata"/><Relationship Id="rId36" Type="http://schemas.openxmlformats.org/officeDocument/2006/relationships/slide" Target="slides/slide3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7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44" Type="http://schemas.openxmlformats.org/officeDocument/2006/relationships/slide" Target="slides/slide39.xml"/><Relationship Id="rId31" Type="http://schemas.openxmlformats.org/officeDocument/2006/relationships/slide" Target="slides/slide26.xml"/><Relationship Id="rId52" Type="http://schemas.openxmlformats.org/officeDocument/2006/relationships/font" Target="fonts/Montserrat-bold.fntdata"/><Relationship Id="rId10" Type="http://schemas.openxmlformats.org/officeDocument/2006/relationships/slide" Target="slides/slide5.xml"/><Relationship Id="rId60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f9d459f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f9d459f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ef9d459f5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ef9d459f5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video added - “next slide” would be assignments.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ef9d459f5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ef9d459f5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lesson was created for teachers! Not for students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618b95e4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618b95e4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24fe64d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24fe64d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24fe64d9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24fe64d9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618b95e42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618b95e42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9ef9d459f5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9ef9d459f5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ef9d459f5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ef9d459f5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618b95e42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a618b95e42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9ef9d459f5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9ef9d459f5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618b95e42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618b95e42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ef9d459f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ef9d459f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9ef9d459f5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9ef9d459f5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9ef9d459f5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9ef9d459f5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numbers are created in Word 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math symbols are created with Shapes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9ef9d459f5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9ef9d459f5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618b95e42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a618b95e42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618b95e42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618b95e4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618b95e4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a618b95e4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618b95e4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a618b95e4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c639e8e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ac639e8e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a618b95e42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a618b95e42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618b95e42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618b95e42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ef9d459f5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9ef9d459f5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a618b95e4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a618b95e4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9ef9d459f5_0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9ef9d459f5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618b95e4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a618b95e4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9ef9d459f5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9ef9d459f5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618b95e42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618b95e42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a618b95e42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a618b95e42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a618b95e4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a618b95e4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a618b95e42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a618b95e42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9ef9d459f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9ef9d459f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is confusing and too wordy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lends NOTHING to this page and is distracting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Contrast colors (text) are bad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Bulleted items do not match assignments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or no instruction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not related to assignments or lessons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Buttons are all different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- for what?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618b95e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618b95e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Student Experience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https://www.youtube.com/watch?v=nWPI35WGsTc&amp;list=WL&amp;index=28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a618b95e42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a618b95e4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618b95e4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618b95e4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ef9d459f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ef9d459f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618b95e4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618b95e4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ef9d459f5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ef9d459f5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618b95e42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618b95e4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bg>
      <p:bgPr>
        <a:gradFill>
          <a:gsLst>
            <a:gs pos="0">
              <a:srgbClr val="F3F8FC"/>
            </a:gs>
            <a:gs pos="100000">
              <a:srgbClr val="C9DAF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36825" y="849050"/>
            <a:ext cx="4065900" cy="1955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36825" y="2974150"/>
            <a:ext cx="4065900" cy="55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4988275" y="-13875"/>
            <a:ext cx="4162675" cy="1859325"/>
          </a:xfrm>
          <a:custGeom>
            <a:rect b="b" l="l" r="r" t="t"/>
            <a:pathLst>
              <a:path extrusionOk="0" h="74373" w="166507">
                <a:moveTo>
                  <a:pt x="107119" y="277"/>
                </a:moveTo>
                <a:lnTo>
                  <a:pt x="166507" y="0"/>
                </a:lnTo>
                <a:lnTo>
                  <a:pt x="166507" y="37742"/>
                </a:lnTo>
                <a:lnTo>
                  <a:pt x="140559" y="63689"/>
                </a:lnTo>
                <a:lnTo>
                  <a:pt x="0" y="74373"/>
                </a:lnTo>
                <a:close/>
              </a:path>
            </a:pathLst>
          </a:cu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Google Shape;55;p13"/>
          <p:cNvSpPr/>
          <p:nvPr/>
        </p:nvSpPr>
        <p:spPr>
          <a:xfrm>
            <a:off x="7881325" y="3524400"/>
            <a:ext cx="1262675" cy="1623425"/>
          </a:xfrm>
          <a:custGeom>
            <a:rect b="b" l="l" r="r" t="t"/>
            <a:pathLst>
              <a:path extrusionOk="0" h="64937" w="50507">
                <a:moveTo>
                  <a:pt x="23033" y="31636"/>
                </a:moveTo>
                <a:lnTo>
                  <a:pt x="38574" y="555"/>
                </a:lnTo>
                <a:lnTo>
                  <a:pt x="50507" y="0"/>
                </a:lnTo>
                <a:lnTo>
                  <a:pt x="50507" y="64660"/>
                </a:lnTo>
                <a:lnTo>
                  <a:pt x="0" y="64937"/>
                </a:lnTo>
                <a:close/>
              </a:path>
            </a:pathLst>
          </a:cu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Google Shape;56;p13"/>
          <p:cNvSpPr/>
          <p:nvPr/>
        </p:nvSpPr>
        <p:spPr>
          <a:xfrm>
            <a:off x="4995200" y="1519375"/>
            <a:ext cx="4155750" cy="2358850"/>
          </a:xfrm>
          <a:custGeom>
            <a:rect b="b" l="l" r="r" t="t"/>
            <a:pathLst>
              <a:path extrusionOk="0" h="94354" w="166230">
                <a:moveTo>
                  <a:pt x="0" y="13321"/>
                </a:moveTo>
                <a:lnTo>
                  <a:pt x="165397" y="0"/>
                </a:lnTo>
                <a:lnTo>
                  <a:pt x="166230" y="49665"/>
                </a:lnTo>
                <a:lnTo>
                  <a:pt x="166230" y="79368"/>
                </a:lnTo>
                <a:lnTo>
                  <a:pt x="66048" y="94354"/>
                </a:lnTo>
                <a:close/>
              </a:path>
            </a:pathLst>
          </a:cu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F3F8FC"/>
            </a:gs>
            <a:gs pos="100000">
              <a:srgbClr val="C9DAF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jpg"/><Relationship Id="rId4" Type="http://schemas.openxmlformats.org/officeDocument/2006/relationships/hyperlink" Target="http://drive.google.com/file/d/1oBeb-0Ql_M2WP0KAkWCzOkgm-kLEg_BY/view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upport.loom.com/hc/en-us/articles/360002177497-How-to-install-the-Chrome-Extension" TargetMode="External"/><Relationship Id="rId4" Type="http://schemas.openxmlformats.org/officeDocument/2006/relationships/hyperlink" Target="https://support.loom.com/hc/en-us/articles/360002179357-How-to-install-the-Loom-desktop-app-" TargetMode="External"/><Relationship Id="rId5" Type="http://schemas.openxmlformats.org/officeDocument/2006/relationships/hyperlink" Target="https://www.loom.com/mobile" TargetMode="External"/><Relationship Id="rId6" Type="http://schemas.openxmlformats.org/officeDocument/2006/relationships/slide" Target="/ppt/slides/slide5.xml"/><Relationship Id="rId7" Type="http://schemas.openxmlformats.org/officeDocument/2006/relationships/slide" Target="/ppt/slides/slide5.xml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myenglishpages.com/site_php_files/reading-coffee-history.php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5" Type="http://schemas.openxmlformats.org/officeDocument/2006/relationships/hyperlink" Target="http://drive.google.com/file/d/1xo02Vti4dPE71r4pcX53j3T6vR0uLvC_/view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drive.google.com/file/d/1xo02Vti4dPE71r4pcX53j3T6vR0uLvC_/view?usp=sharing" TargetMode="External"/><Relationship Id="rId8" Type="http://schemas.openxmlformats.org/officeDocument/2006/relationships/hyperlink" Target="https://www.myenglishpages.com/site_php_files/reading-coffee-history.php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hyperlink" Target="https://otan.us/resources/previous-webinar-resources/" TargetMode="External"/><Relationship Id="rId7" Type="http://schemas.openxmlformats.org/officeDocument/2006/relationships/hyperlink" Target="https://123apps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bit.ly/Formsescape" TargetMode="External"/><Relationship Id="rId4" Type="http://schemas.openxmlformats.org/officeDocument/2006/relationships/hyperlink" Target="https://bit.ly/Formsescape" TargetMode="External"/><Relationship Id="rId5" Type="http://schemas.openxmlformats.org/officeDocument/2006/relationships/hyperlink" Target="https://bit.ly/Formsescap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bit.ly/sites2view" TargetMode="External"/><Relationship Id="rId4" Type="http://schemas.openxmlformats.org/officeDocument/2006/relationships/hyperlink" Target="http://goo.gl/CKAwZS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3.png"/><Relationship Id="rId13" Type="http://schemas.openxmlformats.org/officeDocument/2006/relationships/image" Target="../media/image10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8.jpg"/><Relationship Id="rId9" Type="http://schemas.openxmlformats.org/officeDocument/2006/relationships/image" Target="../media/image37.png"/><Relationship Id="rId15" Type="http://schemas.openxmlformats.org/officeDocument/2006/relationships/image" Target="../media/image23.png"/><Relationship Id="rId14" Type="http://schemas.openxmlformats.org/officeDocument/2006/relationships/hyperlink" Target="https://www.scoe.net/Pages/default.aspx" TargetMode="External"/><Relationship Id="rId5" Type="http://schemas.openxmlformats.org/officeDocument/2006/relationships/hyperlink" Target="mailto:mholt@scoe.net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google.com/presentation/d/1zK4kZRAl5Yblz30KeViznt1vfn33kAmm91jK5kbPoZM/edit#slide=id.p" TargetMode="External"/><Relationship Id="rId4" Type="http://schemas.openxmlformats.org/officeDocument/2006/relationships/hyperlink" Target="https://docs.google.com/presentation/d/1zK4kZRAl5Yblz30KeViznt1vfn33kAmm91jK5kbPoZM/copy" TargetMode="External"/><Relationship Id="rId5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google.com/presentation/d/1Ksd1VvBZFAINVbc1xakF_ecKPLUVrk7Mxms8xQLp75E/edit?usp=sharing" TargetMode="External"/><Relationship Id="rId4" Type="http://schemas.openxmlformats.org/officeDocument/2006/relationships/hyperlink" Target="http://drawings.google.com" TargetMode="External"/><Relationship Id="rId5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translate.google.com/" TargetMode="External"/><Relationship Id="rId4" Type="http://schemas.openxmlformats.org/officeDocument/2006/relationships/hyperlink" Target="https://zoom.us/suppor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canvas.apps.chrome/" TargetMode="External"/><Relationship Id="rId4" Type="http://schemas.openxmlformats.org/officeDocument/2006/relationships/hyperlink" Target="http://weavesilk.com/" TargetMode="External"/><Relationship Id="rId5" Type="http://schemas.openxmlformats.org/officeDocument/2006/relationships/hyperlink" Target="https://www.autodraw.com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youtube.com/" TargetMode="External"/><Relationship Id="rId4" Type="http://schemas.openxmlformats.org/officeDocument/2006/relationships/hyperlink" Target="https://musiclab.chromeexperiments.com/" TargetMode="External"/><Relationship Id="rId5" Type="http://schemas.openxmlformats.org/officeDocument/2006/relationships/hyperlink" Target="https://musiclab.chromeexperiments.com/Song-Maker/song/6650752032309248" TargetMode="External"/><Relationship Id="rId6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teachfromanywhere.google/intl/en/#for-teachers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g.co/applieddigitalskills/coab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Relationship Id="rId4" Type="http://schemas.openxmlformats.org/officeDocument/2006/relationships/hyperlink" Target="https://otan.us/resources/covid-19-field-support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jpg"/><Relationship Id="rId4" Type="http://schemas.openxmlformats.org/officeDocument/2006/relationships/slide" Target="/ppt/slides/slide5.xml"/><Relationship Id="rId5" Type="http://schemas.openxmlformats.org/officeDocument/2006/relationships/slide" Target="/ppt/slides/slide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nWPI35WGsTc" TargetMode="External"/><Relationship Id="rId4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Relationship Id="rId4" Type="http://schemas.openxmlformats.org/officeDocument/2006/relationships/hyperlink" Target="http://bit.ly/EngageGoogle" TargetMode="External"/><Relationship Id="rId5" Type="http://schemas.openxmlformats.org/officeDocument/2006/relationships/hyperlink" Target="http://bit.ly/EngageGoogle" TargetMode="External"/><Relationship Id="rId6" Type="http://schemas.openxmlformats.org/officeDocument/2006/relationships/hyperlink" Target="http://bit.ly/EngageGoogle" TargetMode="External"/><Relationship Id="rId7" Type="http://schemas.openxmlformats.org/officeDocument/2006/relationships/hyperlink" Target="http://bit.ly/EngageGoogle" TargetMode="External"/><Relationship Id="rId8" Type="http://schemas.openxmlformats.org/officeDocument/2006/relationships/hyperlink" Target="http://bit.ly/EngageGoogl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39.xml"/><Relationship Id="rId4" Type="http://schemas.openxmlformats.org/officeDocument/2006/relationships/slide" Target="/ppt/slides/slide1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436825" y="849050"/>
            <a:ext cx="4065900" cy="195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ENGAGE 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436825" y="2974150"/>
            <a:ext cx="4065900" cy="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out of the box using Googles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55520" r="7326" t="0"/>
          <a:stretch/>
        </p:blipFill>
        <p:spPr>
          <a:xfrm>
            <a:off x="7734100" y="2711475"/>
            <a:ext cx="1327250" cy="2384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1057275"/>
            <a:ext cx="8520600" cy="1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TO CLASS!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GOOGLE TIME</a:t>
            </a:r>
            <a:endParaRPr b="1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3" title="ENGAGE-DemoLoom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5" y="3213025"/>
            <a:ext cx="2510825" cy="18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>
            <a:off x="7734100" y="2759404"/>
            <a:ext cx="1352550" cy="2207932"/>
          </a:xfrm>
          <a:custGeom>
            <a:rect b="b" l="l" r="r" t="t"/>
            <a:pathLst>
              <a:path extrusionOk="0" h="128968" w="54102">
                <a:moveTo>
                  <a:pt x="53150" y="0"/>
                </a:moveTo>
                <a:lnTo>
                  <a:pt x="0" y="0"/>
                </a:lnTo>
                <a:lnTo>
                  <a:pt x="0" y="128968"/>
                </a:lnTo>
                <a:lnTo>
                  <a:pt x="54102" y="124015"/>
                </a:lnTo>
                <a:close/>
              </a:path>
            </a:pathLst>
          </a:custGeom>
          <a:noFill/>
          <a:ln cap="flat" cmpd="sng" w="76200">
            <a:solidFill>
              <a:srgbClr val="3B1E0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Google Shape;131;p23"/>
          <p:cNvSpPr/>
          <p:nvPr/>
        </p:nvSpPr>
        <p:spPr>
          <a:xfrm>
            <a:off x="8398700" y="2711550"/>
            <a:ext cx="662650" cy="2384611"/>
          </a:xfrm>
          <a:custGeom>
            <a:rect b="b" l="l" r="r" t="t"/>
            <a:pathLst>
              <a:path extrusionOk="0" h="139288" w="26506">
                <a:moveTo>
                  <a:pt x="0" y="134522"/>
                </a:moveTo>
                <a:lnTo>
                  <a:pt x="3515" y="137669"/>
                </a:lnTo>
                <a:lnTo>
                  <a:pt x="5134" y="139288"/>
                </a:lnTo>
                <a:lnTo>
                  <a:pt x="26506" y="126949"/>
                </a:lnTo>
                <a:lnTo>
                  <a:pt x="26506" y="2795"/>
                </a:lnTo>
                <a:lnTo>
                  <a:pt x="7160" y="0"/>
                </a:lnTo>
                <a:lnTo>
                  <a:pt x="0" y="1507"/>
                </a:lnTo>
                <a:close/>
              </a:path>
            </a:pathLst>
          </a:cu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rgbClr val="3B1E0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Google Shape;132;p23"/>
          <p:cNvSpPr/>
          <p:nvPr/>
        </p:nvSpPr>
        <p:spPr>
          <a:xfrm>
            <a:off x="8653250" y="3572890"/>
            <a:ext cx="81000" cy="42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/>
          <p:nvPr/>
        </p:nvSpPr>
        <p:spPr>
          <a:xfrm>
            <a:off x="8653250" y="3814027"/>
            <a:ext cx="81000" cy="42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8738975" y="3553312"/>
            <a:ext cx="52500" cy="319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911550"/>
            <a:ext cx="85206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Google Time</a:t>
            </a:r>
            <a:r>
              <a:rPr lang="en" sz="2500"/>
              <a:t> assignments</a:t>
            </a:r>
            <a:endParaRPr sz="2500"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520475" y="1568675"/>
            <a:ext cx="7419300" cy="3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Assignment 1 - Install Loom into Chrome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You must use Chrome browser.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Use your @gmail.com account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Read and follow </a:t>
            </a:r>
            <a:r>
              <a:rPr lang="en" u="sng">
                <a:solidFill>
                  <a:schemeClr val="hlink"/>
                </a:solidFill>
                <a:hlinkClick r:id="rId3"/>
              </a:rPr>
              <a:t>these instructions</a:t>
            </a:r>
            <a:r>
              <a:rPr lang="en">
                <a:solidFill>
                  <a:srgbClr val="000000"/>
                </a:solidFill>
              </a:rPr>
              <a:t> if you use Chrome.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IF you cannot complete Assignment 1 - complete Assignment 1B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Assignment 1B</a:t>
            </a: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- Install Loom on Computer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Follow these instructions</a:t>
            </a:r>
            <a:r>
              <a:rPr lang="en">
                <a:solidFill>
                  <a:srgbClr val="000000"/>
                </a:solidFill>
              </a:rPr>
              <a:t> to install Loom on a laptop or computer.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Assignment 1C- Install Loom on iOS device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Follow these instructions </a:t>
            </a:r>
            <a:r>
              <a:rPr lang="en" sz="1400">
                <a:solidFill>
                  <a:schemeClr val="dk1"/>
                </a:solidFill>
              </a:rPr>
              <a:t>to install Loom on </a:t>
            </a:r>
            <a:r>
              <a:rPr lang="en">
                <a:solidFill>
                  <a:schemeClr val="dk1"/>
                </a:solidFill>
              </a:rPr>
              <a:t>iPhone or iPad -sign up for Android updates (Loom coming soon)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1" name="Google Shape;141;p24"/>
          <p:cNvSpPr txBox="1"/>
          <p:nvPr>
            <p:ph type="title"/>
          </p:nvPr>
        </p:nvSpPr>
        <p:spPr>
          <a:xfrm>
            <a:off x="187875" y="111550"/>
            <a:ext cx="85206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ASSIGNMENTS - “CLEAN” Example</a:t>
            </a:r>
            <a:endParaRPr/>
          </a:p>
        </p:txBody>
      </p:sp>
      <p:sp>
        <p:nvSpPr>
          <p:cNvPr id="142" name="Google Shape;142;p24">
            <a:hlinkClick action="ppaction://hlinksldjump" r:id="rId6"/>
          </p:cNvPr>
          <p:cNvSpPr/>
          <p:nvPr/>
        </p:nvSpPr>
        <p:spPr>
          <a:xfrm>
            <a:off x="7324725" y="4790975"/>
            <a:ext cx="1760400" cy="25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7"/>
              </a:rPr>
              <a:t>RETURN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000000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25"/>
          <p:cNvSpPr/>
          <p:nvPr/>
        </p:nvSpPr>
        <p:spPr>
          <a:xfrm>
            <a:off x="-38100" y="-27000"/>
            <a:ext cx="9220200" cy="5208600"/>
          </a:xfrm>
          <a:custGeom>
            <a:rect b="b" l="l" r="r" t="t"/>
            <a:pathLst>
              <a:path extrusionOk="0" h="208344" w="368808">
                <a:moveTo>
                  <a:pt x="20945" y="1026"/>
                </a:moveTo>
                <a:lnTo>
                  <a:pt x="81860" y="39914"/>
                </a:lnTo>
                <a:lnTo>
                  <a:pt x="282929" y="39943"/>
                </a:lnTo>
                <a:lnTo>
                  <a:pt x="343194" y="1026"/>
                </a:lnTo>
                <a:lnTo>
                  <a:pt x="367358" y="1298"/>
                </a:lnTo>
                <a:lnTo>
                  <a:pt x="368808" y="206058"/>
                </a:lnTo>
                <a:lnTo>
                  <a:pt x="281464" y="159024"/>
                </a:lnTo>
                <a:lnTo>
                  <a:pt x="79684" y="160111"/>
                </a:lnTo>
                <a:lnTo>
                  <a:pt x="0" y="208344"/>
                </a:lnTo>
                <a:lnTo>
                  <a:pt x="1450" y="0"/>
                </a:lnTo>
                <a:close/>
              </a:path>
            </a:pathLst>
          </a:custGeom>
          <a:gradFill>
            <a:gsLst>
              <a:gs pos="0">
                <a:srgbClr val="9FC5E8"/>
              </a:gs>
              <a:gs pos="100000">
                <a:srgbClr val="3C566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descr="Board" id="151" name="Google Shape;151;p25"/>
          <p:cNvSpPr/>
          <p:nvPr/>
        </p:nvSpPr>
        <p:spPr>
          <a:xfrm>
            <a:off x="2234400" y="1438725"/>
            <a:ext cx="3273600" cy="1733700"/>
          </a:xfrm>
          <a:prstGeom prst="bevel">
            <a:avLst>
              <a:gd fmla="val 1681" name="adj"/>
            </a:avLst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Welcome to Class message on board" id="152" name="Google Shape;152;p25"/>
          <p:cNvSpPr/>
          <p:nvPr/>
        </p:nvSpPr>
        <p:spPr>
          <a:xfrm>
            <a:off x="2760850" y="1496400"/>
            <a:ext cx="2500991" cy="4471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Rock Salt"/>
              </a:rPr>
              <a:t>Welcome to Class</a:t>
            </a:r>
            <a:br>
              <a:rPr b="0" i="1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Rock Salt"/>
              </a:rPr>
            </a:br>
            <a:r>
              <a:rPr b="0" i="1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Rock Salt"/>
              </a:rPr>
              <a:t>Monday!</a:t>
            </a: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0600" y="1607875"/>
            <a:ext cx="638100" cy="638100"/>
          </a:xfrm>
          <a:prstGeom prst="rect">
            <a:avLst/>
          </a:prstGeom>
          <a:noFill/>
          <a:ln cap="flat" cmpd="sng" w="762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p25"/>
          <p:cNvSpPr txBox="1"/>
          <p:nvPr/>
        </p:nvSpPr>
        <p:spPr>
          <a:xfrm>
            <a:off x="2366650" y="2148825"/>
            <a:ext cx="29979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TODAY’s LESSON: </a:t>
            </a:r>
            <a:r>
              <a:rPr b="1" lang="en" sz="1600">
                <a:solidFill>
                  <a:srgbClr val="FFFF00"/>
                </a:solidFill>
                <a:latin typeface="Finger Paint"/>
                <a:ea typeface="Finger Paint"/>
                <a:cs typeface="Finger Paint"/>
                <a:sym typeface="Finger Paint"/>
              </a:rPr>
              <a:t>COFFEE</a:t>
            </a:r>
            <a:endParaRPr b="1" sz="1600">
              <a:solidFill>
                <a:srgbClr val="FFFF00"/>
              </a:solidFill>
              <a:latin typeface="Finger Paint"/>
              <a:ea typeface="Finger Paint"/>
              <a:cs typeface="Finger Paint"/>
              <a:sym typeface="Finger Pai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00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cxnSp>
        <p:nvCxnSpPr>
          <p:cNvPr id="155" name="Google Shape;155;p25"/>
          <p:cNvCxnSpPr/>
          <p:nvPr/>
        </p:nvCxnSpPr>
        <p:spPr>
          <a:xfrm flipH="1">
            <a:off x="1956600" y="990600"/>
            <a:ext cx="62700" cy="2989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5"/>
          <p:cNvCxnSpPr/>
          <p:nvPr/>
        </p:nvCxnSpPr>
        <p:spPr>
          <a:xfrm flipH="1">
            <a:off x="6981600" y="970300"/>
            <a:ext cx="17700" cy="2965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25"/>
          <p:cNvSpPr/>
          <p:nvPr/>
        </p:nvSpPr>
        <p:spPr>
          <a:xfrm>
            <a:off x="2710525" y="3414725"/>
            <a:ext cx="137100" cy="9054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2294663" y="3534300"/>
            <a:ext cx="137100" cy="9798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4430200" y="3414625"/>
            <a:ext cx="137100" cy="9054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/>
          <p:nvPr/>
        </p:nvSpPr>
        <p:spPr>
          <a:xfrm>
            <a:off x="4234725" y="3534300"/>
            <a:ext cx="137100" cy="9798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 rot="5400000">
            <a:off x="3196013" y="2973113"/>
            <a:ext cx="600000" cy="638100"/>
          </a:xfrm>
          <a:prstGeom prst="moon">
            <a:avLst>
              <a:gd fmla="val 42643" name="adj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11700000" dist="76200">
              <a:srgbClr val="000000">
                <a:alpha val="8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4522100" y="3440900"/>
            <a:ext cx="230875" cy="1073200"/>
          </a:xfrm>
          <a:custGeom>
            <a:rect b="b" l="l" r="r" t="t"/>
            <a:pathLst>
              <a:path extrusionOk="0" h="42928" w="9235">
                <a:moveTo>
                  <a:pt x="100" y="9486"/>
                </a:moveTo>
                <a:lnTo>
                  <a:pt x="0" y="42928"/>
                </a:lnTo>
                <a:lnTo>
                  <a:pt x="9045" y="25527"/>
                </a:lnTo>
                <a:lnTo>
                  <a:pt x="9235" y="0"/>
                </a:lnTo>
                <a:close/>
              </a:path>
            </a:pathLst>
          </a:custGeom>
          <a:gradFill>
            <a:gsLst>
              <a:gs pos="0">
                <a:srgbClr val="3B1E01"/>
              </a:gs>
              <a:gs pos="100000">
                <a:srgbClr val="3B1E01"/>
              </a:gs>
            </a:gsLst>
            <a:lin ang="10800025" scaled="0"/>
          </a:gradFill>
          <a:ln>
            <a:noFill/>
          </a:ln>
        </p:spPr>
      </p:sp>
      <p:cxnSp>
        <p:nvCxnSpPr>
          <p:cNvPr id="163" name="Google Shape;163;p25"/>
          <p:cNvCxnSpPr/>
          <p:nvPr/>
        </p:nvCxnSpPr>
        <p:spPr>
          <a:xfrm flipH="1">
            <a:off x="6386575" y="2899025"/>
            <a:ext cx="485400" cy="1811100"/>
          </a:xfrm>
          <a:prstGeom prst="straightConnector1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  <a:effectLst>
            <a:outerShdw blurRad="85725" rotWithShape="0" algn="bl" dir="11280000" dist="171450">
              <a:srgbClr val="000000">
                <a:alpha val="18000"/>
              </a:srgbClr>
            </a:outerShdw>
          </a:effectLst>
        </p:spPr>
      </p:cxnSp>
      <p:cxnSp>
        <p:nvCxnSpPr>
          <p:cNvPr id="164" name="Google Shape;164;p25"/>
          <p:cNvCxnSpPr/>
          <p:nvPr/>
        </p:nvCxnSpPr>
        <p:spPr>
          <a:xfrm>
            <a:off x="6910075" y="2860925"/>
            <a:ext cx="257100" cy="1876500"/>
          </a:xfrm>
          <a:prstGeom prst="straightConnector1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  <a:effectLst>
            <a:outerShdw blurRad="85725" rotWithShape="0" algn="bl" dir="11280000" dist="171450">
              <a:srgbClr val="000000">
                <a:alpha val="18000"/>
              </a:srgbClr>
            </a:outerShdw>
          </a:effectLst>
        </p:spPr>
      </p:cxnSp>
      <p:sp>
        <p:nvSpPr>
          <p:cNvPr id="165" name="Google Shape;165;p25"/>
          <p:cNvSpPr/>
          <p:nvPr/>
        </p:nvSpPr>
        <p:spPr>
          <a:xfrm>
            <a:off x="3628950" y="-333375"/>
            <a:ext cx="1886100" cy="638100"/>
          </a:xfrm>
          <a:prstGeom prst="pie">
            <a:avLst>
              <a:gd fmla="val 0" name="adj1"/>
              <a:gd fmla="val 10817949" name="adj2"/>
            </a:avLst>
          </a:prstGeom>
          <a:gradFill>
            <a:gsLst>
              <a:gs pos="0">
                <a:srgbClr val="FFF6DB"/>
              </a:gs>
              <a:gs pos="74000">
                <a:srgbClr val="FFFF00"/>
              </a:gs>
              <a:gs pos="100000">
                <a:srgbClr val="FFE59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428625" rotWithShape="0" algn="bl" dir="6540000" dist="171450">
              <a:srgbClr val="FFFF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5" title="Coffee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5050" y="347757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 rot="-10026602">
            <a:off x="8740447" y="3634040"/>
            <a:ext cx="160033" cy="538406"/>
          </a:xfrm>
          <a:prstGeom prst="moon">
            <a:avLst>
              <a:gd fmla="val 13844" name="adj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8070888" y="3433918"/>
            <a:ext cx="199800" cy="565800"/>
          </a:xfrm>
          <a:prstGeom prst="ellipse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8633135" y="4081224"/>
            <a:ext cx="138900" cy="102300"/>
          </a:xfrm>
          <a:prstGeom prst="ellipse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/>
          <p:nvPr/>
        </p:nvSpPr>
        <p:spPr>
          <a:xfrm>
            <a:off x="8641660" y="3449776"/>
            <a:ext cx="224400" cy="44610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8662394" y="3509600"/>
            <a:ext cx="69300" cy="3264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8770725" y="2835975"/>
            <a:ext cx="95400" cy="446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/>
          <p:nvPr/>
        </p:nvSpPr>
        <p:spPr>
          <a:xfrm rot="5400000">
            <a:off x="8186802" y="2975223"/>
            <a:ext cx="611400" cy="786000"/>
          </a:xfrm>
          <a:prstGeom prst="moon">
            <a:avLst>
              <a:gd fmla="val 13844" name="adj"/>
            </a:avLst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5">
            <a:hlinkClick r:id="rId7"/>
          </p:cNvPr>
          <p:cNvSpPr/>
          <p:nvPr/>
        </p:nvSpPr>
        <p:spPr>
          <a:xfrm>
            <a:off x="5746200" y="4801175"/>
            <a:ext cx="3397800" cy="3264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Select headphones to hear teacher read story</a:t>
            </a:r>
            <a:endParaRPr sz="1200"/>
          </a:p>
        </p:txBody>
      </p:sp>
      <p:sp>
        <p:nvSpPr>
          <p:cNvPr id="175" name="Google Shape;175;p25"/>
          <p:cNvSpPr/>
          <p:nvPr/>
        </p:nvSpPr>
        <p:spPr>
          <a:xfrm rot="9965428">
            <a:off x="8452809" y="2823489"/>
            <a:ext cx="361913" cy="471054"/>
          </a:xfrm>
          <a:prstGeom prst="blockArc">
            <a:avLst>
              <a:gd fmla="val 10800000" name="adj1"/>
              <a:gd fmla="val 42569" name="adj2"/>
              <a:gd fmla="val 12206" name="adj3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8049347" y="3482683"/>
            <a:ext cx="155700" cy="468000"/>
          </a:xfrm>
          <a:prstGeom prst="chord">
            <a:avLst>
              <a:gd fmla="val 3835555" name="adj1"/>
              <a:gd fmla="val 17172493" name="adj2"/>
            </a:avLst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8602648" y="3390029"/>
            <a:ext cx="199800" cy="565800"/>
          </a:xfrm>
          <a:prstGeom prst="ellipse">
            <a:avLst/>
          </a:prstGeom>
          <a:gradFill>
            <a:gsLst>
              <a:gs pos="0">
                <a:srgbClr val="8C8C8C"/>
              </a:gs>
              <a:gs pos="45000">
                <a:srgbClr val="000000"/>
              </a:gs>
              <a:gs pos="58000">
                <a:srgbClr val="000000"/>
              </a:gs>
              <a:gs pos="100000">
                <a:srgbClr val="999999"/>
              </a:gs>
            </a:gsLst>
            <a:path path="circle">
              <a:fillToRect b="100%" r="100%"/>
            </a:path>
            <a:tileRect l="-100%" t="-100%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2240311" y="89880"/>
            <a:ext cx="1223550" cy="186375"/>
          </a:xfrm>
          <a:custGeom>
            <a:rect b="b" l="l" r="r" t="t"/>
            <a:pathLst>
              <a:path extrusionOk="0" h="7455" w="48942">
                <a:moveTo>
                  <a:pt x="2427" y="4622"/>
                </a:moveTo>
                <a:cubicBezTo>
                  <a:pt x="5158" y="4903"/>
                  <a:pt x="17068" y="3537"/>
                  <a:pt x="18048" y="4009"/>
                </a:cubicBezTo>
                <a:cubicBezTo>
                  <a:pt x="19028" y="4481"/>
                  <a:pt x="5166" y="7388"/>
                  <a:pt x="8305" y="7454"/>
                </a:cubicBezTo>
                <a:cubicBezTo>
                  <a:pt x="11444" y="7520"/>
                  <a:pt x="32653" y="4980"/>
                  <a:pt x="36880" y="4406"/>
                </a:cubicBezTo>
                <a:cubicBezTo>
                  <a:pt x="41107" y="3832"/>
                  <a:pt x="34839" y="4203"/>
                  <a:pt x="33669" y="4009"/>
                </a:cubicBezTo>
                <a:cubicBezTo>
                  <a:pt x="32499" y="3815"/>
                  <a:pt x="27319" y="3907"/>
                  <a:pt x="29859" y="3243"/>
                </a:cubicBezTo>
                <a:cubicBezTo>
                  <a:pt x="32399" y="2579"/>
                  <a:pt x="48211" y="281"/>
                  <a:pt x="48909" y="26"/>
                </a:cubicBezTo>
                <a:cubicBezTo>
                  <a:pt x="49608" y="-229"/>
                  <a:pt x="39166" y="1489"/>
                  <a:pt x="34050" y="1711"/>
                </a:cubicBezTo>
                <a:cubicBezTo>
                  <a:pt x="28934" y="1933"/>
                  <a:pt x="23609" y="1256"/>
                  <a:pt x="18211" y="1358"/>
                </a:cubicBezTo>
                <a:cubicBezTo>
                  <a:pt x="12814" y="1460"/>
                  <a:pt x="4296" y="1780"/>
                  <a:pt x="1665" y="2324"/>
                </a:cubicBezTo>
                <a:cubicBezTo>
                  <a:pt x="-966" y="2868"/>
                  <a:pt x="-303" y="4341"/>
                  <a:pt x="2427" y="4622"/>
                </a:cubicBezTo>
                <a:close/>
              </a:path>
            </a:pathLst>
          </a:custGeom>
          <a:solidFill>
            <a:srgbClr val="783F04">
              <a:alpha val="27370"/>
            </a:srgbClr>
          </a:solidFill>
          <a:ln>
            <a:noFill/>
          </a:ln>
        </p:spPr>
      </p:sp>
      <p:sp>
        <p:nvSpPr>
          <p:cNvPr id="179" name="Google Shape;179;p25"/>
          <p:cNvSpPr/>
          <p:nvPr/>
        </p:nvSpPr>
        <p:spPr>
          <a:xfrm>
            <a:off x="771525" y="1076325"/>
            <a:ext cx="390600" cy="86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10320000" dist="1047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0" name="Google Shape;180;p25"/>
          <p:cNvCxnSpPr/>
          <p:nvPr/>
        </p:nvCxnSpPr>
        <p:spPr>
          <a:xfrm flipH="1" rot="10800000">
            <a:off x="971625" y="1175325"/>
            <a:ext cx="64800" cy="415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1" name="Google Shape;181;p25"/>
          <p:cNvSpPr/>
          <p:nvPr/>
        </p:nvSpPr>
        <p:spPr>
          <a:xfrm>
            <a:off x="3241175" y="4033525"/>
            <a:ext cx="600000" cy="276300"/>
          </a:xfrm>
          <a:prstGeom prst="mathPlus">
            <a:avLst>
              <a:gd fmla="val 23520" name="adj1"/>
            </a:avLst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3524250" y="3983825"/>
            <a:ext cx="36000" cy="142800"/>
          </a:xfrm>
          <a:prstGeom prst="can">
            <a:avLst>
              <a:gd fmla="val 2500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8" rotWithShape="0" algn="bl" dir="5400000" dist="28575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3229275" y="3637824"/>
            <a:ext cx="600000" cy="384600"/>
          </a:xfrm>
          <a:prstGeom prst="can">
            <a:avLst>
              <a:gd fmla="val 50000" name="adj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11700000" dist="76200">
              <a:srgbClr val="000000">
                <a:alpha val="8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2129000" y="3340225"/>
            <a:ext cx="2623500" cy="409200"/>
          </a:xfrm>
          <a:prstGeom prst="cube">
            <a:avLst>
              <a:gd fmla="val 63821" name="adj"/>
            </a:avLst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2167100" y="3673925"/>
            <a:ext cx="2355000" cy="8601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6" name="Google Shape;186;p25"/>
          <p:cNvCxnSpPr/>
          <p:nvPr/>
        </p:nvCxnSpPr>
        <p:spPr>
          <a:xfrm flipH="1">
            <a:off x="6789125" y="1962400"/>
            <a:ext cx="100200" cy="2463600"/>
          </a:xfrm>
          <a:prstGeom prst="straightConnector1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  <a:effectLst>
            <a:outerShdw blurRad="85725" rotWithShape="0" algn="bl" dir="11280000" dist="171450">
              <a:srgbClr val="000000">
                <a:alpha val="18000"/>
              </a:srgbClr>
            </a:outerShdw>
          </a:effectLst>
        </p:spPr>
      </p:cxnSp>
      <p:pic>
        <p:nvPicPr>
          <p:cNvPr id="187" name="Google Shape;187;p2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51074" y="2303125"/>
            <a:ext cx="1613724" cy="1615875"/>
          </a:xfrm>
          <a:prstGeom prst="rect">
            <a:avLst/>
          </a:prstGeom>
          <a:noFill/>
          <a:ln>
            <a:noFill/>
          </a:ln>
          <a:effectLst>
            <a:outerShdw rotWithShape="0" algn="bl" dir="360000" dist="38100">
              <a:srgbClr val="D9D9D9">
                <a:alpha val="67000"/>
              </a:srgbClr>
            </a:outerShdw>
          </a:effectLst>
        </p:spPr>
      </p:pic>
      <p:sp>
        <p:nvSpPr>
          <p:cNvPr id="188" name="Google Shape;188;p25">
            <a:hlinkClick r:id="rId10"/>
          </p:cNvPr>
          <p:cNvSpPr/>
          <p:nvPr/>
        </p:nvSpPr>
        <p:spPr>
          <a:xfrm>
            <a:off x="6005200" y="2097100"/>
            <a:ext cx="1755600" cy="225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Select to read story</a:t>
            </a:r>
            <a:endParaRPr sz="1200"/>
          </a:p>
        </p:txBody>
      </p:sp>
      <p:cxnSp>
        <p:nvCxnSpPr>
          <p:cNvPr id="189" name="Google Shape;189;p25"/>
          <p:cNvCxnSpPr/>
          <p:nvPr/>
        </p:nvCxnSpPr>
        <p:spPr>
          <a:xfrm>
            <a:off x="971625" y="1584550"/>
            <a:ext cx="112800" cy="9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p26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000000"/>
              </a:solidFill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-38100" y="-27000"/>
            <a:ext cx="9191625" cy="5208600"/>
          </a:xfrm>
          <a:custGeom>
            <a:rect b="b" l="l" r="r" t="t"/>
            <a:pathLst>
              <a:path extrusionOk="0" h="208344" w="367665">
                <a:moveTo>
                  <a:pt x="20945" y="1026"/>
                </a:moveTo>
                <a:lnTo>
                  <a:pt x="81860" y="39914"/>
                </a:lnTo>
                <a:lnTo>
                  <a:pt x="282929" y="39943"/>
                </a:lnTo>
                <a:lnTo>
                  <a:pt x="343194" y="1026"/>
                </a:lnTo>
                <a:lnTo>
                  <a:pt x="367358" y="1298"/>
                </a:lnTo>
                <a:lnTo>
                  <a:pt x="367665" y="207201"/>
                </a:lnTo>
                <a:lnTo>
                  <a:pt x="281464" y="159024"/>
                </a:lnTo>
                <a:lnTo>
                  <a:pt x="79684" y="160111"/>
                </a:lnTo>
                <a:lnTo>
                  <a:pt x="0" y="208344"/>
                </a:lnTo>
                <a:lnTo>
                  <a:pt x="1450" y="0"/>
                </a:lnTo>
                <a:close/>
              </a:path>
            </a:pathLst>
          </a:custGeom>
          <a:gradFill>
            <a:gsLst>
              <a:gs pos="0">
                <a:srgbClr val="9FC5E8"/>
              </a:gs>
              <a:gs pos="100000">
                <a:srgbClr val="3C566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descr="Board" id="198" name="Google Shape;198;p26"/>
          <p:cNvSpPr/>
          <p:nvPr/>
        </p:nvSpPr>
        <p:spPr>
          <a:xfrm>
            <a:off x="2234400" y="1438725"/>
            <a:ext cx="3273600" cy="1733700"/>
          </a:xfrm>
          <a:prstGeom prst="bevel">
            <a:avLst>
              <a:gd fmla="val 1681" name="adj"/>
            </a:avLst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Welcome to Class message on board" id="199" name="Google Shape;199;p26"/>
          <p:cNvSpPr/>
          <p:nvPr/>
        </p:nvSpPr>
        <p:spPr>
          <a:xfrm>
            <a:off x="3004275" y="1485250"/>
            <a:ext cx="1811697" cy="409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Rock Salt"/>
              </a:rPr>
              <a:t>Welcome to Class</a:t>
            </a:r>
            <a:br>
              <a:rPr b="0" i="1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Rock Salt"/>
              </a:rPr>
            </a:br>
            <a:r>
              <a:rPr b="0" i="1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Rock Salt"/>
              </a:rPr>
              <a:t>Day 2</a:t>
            </a:r>
          </a:p>
        </p:txBody>
      </p:sp>
      <p:sp>
        <p:nvSpPr>
          <p:cNvPr id="200" name="Google Shape;200;p26"/>
          <p:cNvSpPr txBox="1"/>
          <p:nvPr/>
        </p:nvSpPr>
        <p:spPr>
          <a:xfrm>
            <a:off x="2366650" y="2148825"/>
            <a:ext cx="29979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VOCABULARY: HEALTH</a:t>
            </a:r>
            <a:endParaRPr b="1" sz="1600">
              <a:solidFill>
                <a:srgbClr val="FFFF00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cxnSp>
        <p:nvCxnSpPr>
          <p:cNvPr id="201" name="Google Shape;201;p26"/>
          <p:cNvCxnSpPr/>
          <p:nvPr/>
        </p:nvCxnSpPr>
        <p:spPr>
          <a:xfrm flipH="1">
            <a:off x="1956600" y="990600"/>
            <a:ext cx="62700" cy="2989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6"/>
          <p:cNvCxnSpPr/>
          <p:nvPr/>
        </p:nvCxnSpPr>
        <p:spPr>
          <a:xfrm flipH="1">
            <a:off x="6981600" y="970300"/>
            <a:ext cx="17700" cy="2965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6"/>
          <p:cNvSpPr/>
          <p:nvPr/>
        </p:nvSpPr>
        <p:spPr>
          <a:xfrm>
            <a:off x="2710525" y="3414725"/>
            <a:ext cx="137100" cy="9054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2294663" y="3534300"/>
            <a:ext cx="137100" cy="9798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4430200" y="3414625"/>
            <a:ext cx="137100" cy="9054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4234725" y="3534300"/>
            <a:ext cx="137100" cy="9798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 rot="5400000">
            <a:off x="3196013" y="2973113"/>
            <a:ext cx="600000" cy="638100"/>
          </a:xfrm>
          <a:prstGeom prst="moon">
            <a:avLst>
              <a:gd fmla="val 42643" name="adj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11700000" dist="76200">
              <a:srgbClr val="000000">
                <a:alpha val="8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4522100" y="3440900"/>
            <a:ext cx="230875" cy="1073200"/>
          </a:xfrm>
          <a:custGeom>
            <a:rect b="b" l="l" r="r" t="t"/>
            <a:pathLst>
              <a:path extrusionOk="0" h="42928" w="9235">
                <a:moveTo>
                  <a:pt x="100" y="9486"/>
                </a:moveTo>
                <a:lnTo>
                  <a:pt x="0" y="42928"/>
                </a:lnTo>
                <a:lnTo>
                  <a:pt x="9045" y="25527"/>
                </a:lnTo>
                <a:lnTo>
                  <a:pt x="9235" y="0"/>
                </a:lnTo>
                <a:close/>
              </a:path>
            </a:pathLst>
          </a:custGeom>
          <a:gradFill>
            <a:gsLst>
              <a:gs pos="0">
                <a:srgbClr val="3B1E01"/>
              </a:gs>
              <a:gs pos="100000">
                <a:srgbClr val="3B1E01"/>
              </a:gs>
            </a:gsLst>
            <a:lin ang="10800025" scaled="0"/>
          </a:gradFill>
          <a:ln>
            <a:noFill/>
          </a:ln>
        </p:spPr>
      </p:sp>
      <p:sp>
        <p:nvSpPr>
          <p:cNvPr id="209" name="Google Shape;209;p26"/>
          <p:cNvSpPr/>
          <p:nvPr/>
        </p:nvSpPr>
        <p:spPr>
          <a:xfrm>
            <a:off x="3628950" y="-333375"/>
            <a:ext cx="1886100" cy="638100"/>
          </a:xfrm>
          <a:prstGeom prst="pie">
            <a:avLst>
              <a:gd fmla="val 0" name="adj1"/>
              <a:gd fmla="val 10817949" name="adj2"/>
            </a:avLst>
          </a:prstGeom>
          <a:gradFill>
            <a:gsLst>
              <a:gs pos="0">
                <a:srgbClr val="FFF6DB"/>
              </a:gs>
              <a:gs pos="74000">
                <a:srgbClr val="FFFF00"/>
              </a:gs>
              <a:gs pos="100000">
                <a:srgbClr val="FFE59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428625" rotWithShape="0" algn="bl" dir="6540000" dist="171450">
              <a:srgbClr val="FFFF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 rot="-10026602">
            <a:off x="8740447" y="3634040"/>
            <a:ext cx="160033" cy="538406"/>
          </a:xfrm>
          <a:prstGeom prst="moon">
            <a:avLst>
              <a:gd fmla="val 13844" name="adj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8070888" y="3433918"/>
            <a:ext cx="199800" cy="565800"/>
          </a:xfrm>
          <a:prstGeom prst="ellipse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8633135" y="4081224"/>
            <a:ext cx="138900" cy="102300"/>
          </a:xfrm>
          <a:prstGeom prst="ellipse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8641660" y="3449776"/>
            <a:ext cx="224400" cy="44610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8662394" y="3509600"/>
            <a:ext cx="69300" cy="3264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8770725" y="2835975"/>
            <a:ext cx="95400" cy="446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 rot="5400000">
            <a:off x="8186802" y="2975223"/>
            <a:ext cx="611400" cy="786000"/>
          </a:xfrm>
          <a:prstGeom prst="moon">
            <a:avLst>
              <a:gd fmla="val 13844" name="adj"/>
            </a:avLst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6789075" y="4801175"/>
            <a:ext cx="2355000" cy="3264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Create audio files per word</a:t>
            </a:r>
            <a:endParaRPr sz="1200"/>
          </a:p>
        </p:txBody>
      </p:sp>
      <p:sp>
        <p:nvSpPr>
          <p:cNvPr id="218" name="Google Shape;218;p26"/>
          <p:cNvSpPr/>
          <p:nvPr/>
        </p:nvSpPr>
        <p:spPr>
          <a:xfrm rot="9965428">
            <a:off x="8452809" y="2823489"/>
            <a:ext cx="361913" cy="471054"/>
          </a:xfrm>
          <a:prstGeom prst="blockArc">
            <a:avLst>
              <a:gd fmla="val 10800000" name="adj1"/>
              <a:gd fmla="val 42569" name="adj2"/>
              <a:gd fmla="val 12206" name="adj3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8049347" y="3482683"/>
            <a:ext cx="155700" cy="468000"/>
          </a:xfrm>
          <a:prstGeom prst="chord">
            <a:avLst>
              <a:gd fmla="val 3835555" name="adj1"/>
              <a:gd fmla="val 17172493" name="adj2"/>
            </a:avLst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8602648" y="3390029"/>
            <a:ext cx="199800" cy="565800"/>
          </a:xfrm>
          <a:prstGeom prst="ellipse">
            <a:avLst/>
          </a:prstGeom>
          <a:gradFill>
            <a:gsLst>
              <a:gs pos="0">
                <a:srgbClr val="8C8C8C"/>
              </a:gs>
              <a:gs pos="45000">
                <a:srgbClr val="000000"/>
              </a:gs>
              <a:gs pos="58000">
                <a:srgbClr val="000000"/>
              </a:gs>
              <a:gs pos="100000">
                <a:srgbClr val="999999"/>
              </a:gs>
            </a:gsLst>
            <a:path path="circle">
              <a:fillToRect b="100%" r="100%"/>
            </a:path>
            <a:tileRect l="-100%" t="-100%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2240311" y="89880"/>
            <a:ext cx="1223550" cy="186375"/>
          </a:xfrm>
          <a:custGeom>
            <a:rect b="b" l="l" r="r" t="t"/>
            <a:pathLst>
              <a:path extrusionOk="0" h="7455" w="48942">
                <a:moveTo>
                  <a:pt x="2427" y="4622"/>
                </a:moveTo>
                <a:cubicBezTo>
                  <a:pt x="5158" y="4903"/>
                  <a:pt x="17068" y="3537"/>
                  <a:pt x="18048" y="4009"/>
                </a:cubicBezTo>
                <a:cubicBezTo>
                  <a:pt x="19028" y="4481"/>
                  <a:pt x="5166" y="7388"/>
                  <a:pt x="8305" y="7454"/>
                </a:cubicBezTo>
                <a:cubicBezTo>
                  <a:pt x="11444" y="7520"/>
                  <a:pt x="32653" y="4980"/>
                  <a:pt x="36880" y="4406"/>
                </a:cubicBezTo>
                <a:cubicBezTo>
                  <a:pt x="41107" y="3832"/>
                  <a:pt x="34839" y="4203"/>
                  <a:pt x="33669" y="4009"/>
                </a:cubicBezTo>
                <a:cubicBezTo>
                  <a:pt x="32499" y="3815"/>
                  <a:pt x="27319" y="3907"/>
                  <a:pt x="29859" y="3243"/>
                </a:cubicBezTo>
                <a:cubicBezTo>
                  <a:pt x="32399" y="2579"/>
                  <a:pt x="48211" y="281"/>
                  <a:pt x="48909" y="26"/>
                </a:cubicBezTo>
                <a:cubicBezTo>
                  <a:pt x="49608" y="-229"/>
                  <a:pt x="39166" y="1489"/>
                  <a:pt x="34050" y="1711"/>
                </a:cubicBezTo>
                <a:cubicBezTo>
                  <a:pt x="28934" y="1933"/>
                  <a:pt x="23609" y="1256"/>
                  <a:pt x="18211" y="1358"/>
                </a:cubicBezTo>
                <a:cubicBezTo>
                  <a:pt x="12814" y="1460"/>
                  <a:pt x="4296" y="1780"/>
                  <a:pt x="1665" y="2324"/>
                </a:cubicBezTo>
                <a:cubicBezTo>
                  <a:pt x="-966" y="2868"/>
                  <a:pt x="-303" y="4341"/>
                  <a:pt x="2427" y="4622"/>
                </a:cubicBezTo>
                <a:close/>
              </a:path>
            </a:pathLst>
          </a:custGeom>
          <a:solidFill>
            <a:srgbClr val="783F04">
              <a:alpha val="27370"/>
            </a:srgbClr>
          </a:solidFill>
          <a:ln>
            <a:noFill/>
          </a:ln>
        </p:spPr>
      </p:sp>
      <p:sp>
        <p:nvSpPr>
          <p:cNvPr id="222" name="Google Shape;222;p26"/>
          <p:cNvSpPr/>
          <p:nvPr/>
        </p:nvSpPr>
        <p:spPr>
          <a:xfrm>
            <a:off x="771525" y="1076325"/>
            <a:ext cx="390600" cy="86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10320000" dist="1047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3" name="Google Shape;223;p26"/>
          <p:cNvCxnSpPr/>
          <p:nvPr/>
        </p:nvCxnSpPr>
        <p:spPr>
          <a:xfrm flipH="1" rot="10800000">
            <a:off x="971723" y="1303684"/>
            <a:ext cx="121200" cy="28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26"/>
          <p:cNvSpPr/>
          <p:nvPr/>
        </p:nvSpPr>
        <p:spPr>
          <a:xfrm>
            <a:off x="3241175" y="4033525"/>
            <a:ext cx="600000" cy="276300"/>
          </a:xfrm>
          <a:prstGeom prst="mathPlus">
            <a:avLst>
              <a:gd fmla="val 23520" name="adj1"/>
            </a:avLst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/>
          <p:nvPr/>
        </p:nvSpPr>
        <p:spPr>
          <a:xfrm>
            <a:off x="3524250" y="3983825"/>
            <a:ext cx="36000" cy="142800"/>
          </a:xfrm>
          <a:prstGeom prst="can">
            <a:avLst>
              <a:gd fmla="val 2500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8" rotWithShape="0" algn="bl" dir="5400000" dist="28575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3229275" y="3637824"/>
            <a:ext cx="600000" cy="384600"/>
          </a:xfrm>
          <a:prstGeom prst="can">
            <a:avLst>
              <a:gd fmla="val 50000" name="adj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11700000" dist="76200">
              <a:srgbClr val="000000">
                <a:alpha val="8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2129000" y="3340225"/>
            <a:ext cx="2623500" cy="409200"/>
          </a:xfrm>
          <a:prstGeom prst="cube">
            <a:avLst>
              <a:gd fmla="val 63821" name="adj"/>
            </a:avLst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2167100" y="3673925"/>
            <a:ext cx="2355000" cy="8601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9" name="Google Shape;229;p26"/>
          <p:cNvCxnSpPr/>
          <p:nvPr/>
        </p:nvCxnSpPr>
        <p:spPr>
          <a:xfrm flipH="1">
            <a:off x="6386575" y="2899025"/>
            <a:ext cx="485400" cy="1811100"/>
          </a:xfrm>
          <a:prstGeom prst="straightConnector1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  <a:effectLst>
            <a:outerShdw blurRad="85725" rotWithShape="0" algn="bl" dir="11280000" dist="171450">
              <a:srgbClr val="000000">
                <a:alpha val="18000"/>
              </a:srgbClr>
            </a:outerShdw>
          </a:effectLst>
        </p:spPr>
      </p:cxnSp>
      <p:cxnSp>
        <p:nvCxnSpPr>
          <p:cNvPr id="230" name="Google Shape;230;p26"/>
          <p:cNvCxnSpPr/>
          <p:nvPr/>
        </p:nvCxnSpPr>
        <p:spPr>
          <a:xfrm>
            <a:off x="6910075" y="2860925"/>
            <a:ext cx="257100" cy="1876500"/>
          </a:xfrm>
          <a:prstGeom prst="straightConnector1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  <a:effectLst>
            <a:outerShdw blurRad="85725" rotWithShape="0" algn="bl" dir="11280000" dist="171450">
              <a:srgbClr val="000000">
                <a:alpha val="18000"/>
              </a:srgbClr>
            </a:outerShdw>
          </a:effectLst>
        </p:spPr>
      </p:cxnSp>
      <p:cxnSp>
        <p:nvCxnSpPr>
          <p:cNvPr id="231" name="Google Shape;231;p26"/>
          <p:cNvCxnSpPr/>
          <p:nvPr/>
        </p:nvCxnSpPr>
        <p:spPr>
          <a:xfrm flipH="1">
            <a:off x="6789075" y="2154475"/>
            <a:ext cx="108600" cy="2271600"/>
          </a:xfrm>
          <a:prstGeom prst="straightConnector1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  <a:effectLst>
            <a:outerShdw blurRad="85725" rotWithShape="0" algn="bl" dir="11280000" dist="171450">
              <a:srgbClr val="000000">
                <a:alpha val="18000"/>
              </a:srgbClr>
            </a:outerShdw>
          </a:effectLst>
        </p:spPr>
      </p:cxnSp>
      <p:sp>
        <p:nvSpPr>
          <p:cNvPr id="232" name="Google Shape;232;p26"/>
          <p:cNvSpPr/>
          <p:nvPr/>
        </p:nvSpPr>
        <p:spPr>
          <a:xfrm>
            <a:off x="5978725" y="2297200"/>
            <a:ext cx="1811700" cy="1876500"/>
          </a:xfrm>
          <a:prstGeom prst="roundRect">
            <a:avLst>
              <a:gd fmla="val 684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Fitness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Well-being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Healthy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Exercise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Strength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Hydrate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Coffee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Diet</a:t>
            </a:r>
            <a:endParaRPr sz="1200"/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00" y="1892000"/>
            <a:ext cx="3305650" cy="330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 rotWithShape="1">
          <a:blip r:embed="rId5">
            <a:alphaModFix/>
          </a:blip>
          <a:srcRect b="0" l="0" r="0" t="52611"/>
          <a:stretch/>
        </p:blipFill>
        <p:spPr>
          <a:xfrm>
            <a:off x="5521200" y="1611400"/>
            <a:ext cx="126787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000000"/>
              </a:solidFill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2" name="Google Shape;242;p27"/>
          <p:cNvSpPr/>
          <p:nvPr/>
        </p:nvSpPr>
        <p:spPr>
          <a:xfrm>
            <a:off x="-38100" y="-27000"/>
            <a:ext cx="9220200" cy="5208600"/>
          </a:xfrm>
          <a:custGeom>
            <a:rect b="b" l="l" r="r" t="t"/>
            <a:pathLst>
              <a:path extrusionOk="0" h="208344" w="368808">
                <a:moveTo>
                  <a:pt x="20945" y="1026"/>
                </a:moveTo>
                <a:lnTo>
                  <a:pt x="81860" y="39914"/>
                </a:lnTo>
                <a:lnTo>
                  <a:pt x="282929" y="39943"/>
                </a:lnTo>
                <a:lnTo>
                  <a:pt x="343194" y="1026"/>
                </a:lnTo>
                <a:lnTo>
                  <a:pt x="367358" y="1298"/>
                </a:lnTo>
                <a:lnTo>
                  <a:pt x="368808" y="206058"/>
                </a:lnTo>
                <a:lnTo>
                  <a:pt x="281464" y="159024"/>
                </a:lnTo>
                <a:lnTo>
                  <a:pt x="79684" y="160111"/>
                </a:lnTo>
                <a:lnTo>
                  <a:pt x="0" y="208344"/>
                </a:lnTo>
                <a:lnTo>
                  <a:pt x="1450" y="0"/>
                </a:lnTo>
                <a:close/>
              </a:path>
            </a:pathLst>
          </a:custGeom>
          <a:gradFill>
            <a:gsLst>
              <a:gs pos="0">
                <a:srgbClr val="9FC5E8"/>
              </a:gs>
              <a:gs pos="100000">
                <a:srgbClr val="3C566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descr="Board" id="243" name="Google Shape;243;p27"/>
          <p:cNvSpPr/>
          <p:nvPr/>
        </p:nvSpPr>
        <p:spPr>
          <a:xfrm>
            <a:off x="2234400" y="1438725"/>
            <a:ext cx="3273600" cy="1733700"/>
          </a:xfrm>
          <a:prstGeom prst="bevel">
            <a:avLst>
              <a:gd fmla="val 1681" name="adj"/>
            </a:avLst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Welcome to Class message on board" id="244" name="Google Shape;244;p27"/>
          <p:cNvSpPr/>
          <p:nvPr/>
        </p:nvSpPr>
        <p:spPr>
          <a:xfrm>
            <a:off x="3063275" y="1496063"/>
            <a:ext cx="1755607" cy="2763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Rock Salt"/>
              </a:rPr>
              <a:t>Bitmoji Class</a:t>
            </a:r>
          </a:p>
        </p:txBody>
      </p:sp>
      <p:pic>
        <p:nvPicPr>
          <p:cNvPr id="245" name="Google Shape;2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0600" y="1607875"/>
            <a:ext cx="638100" cy="638100"/>
          </a:xfrm>
          <a:prstGeom prst="rect">
            <a:avLst/>
          </a:prstGeom>
          <a:noFill/>
          <a:ln cap="flat" cmpd="sng" w="762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6" name="Google Shape;246;p27"/>
          <p:cNvSpPr txBox="1"/>
          <p:nvPr/>
        </p:nvSpPr>
        <p:spPr>
          <a:xfrm>
            <a:off x="2366650" y="1926825"/>
            <a:ext cx="2997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CREATE YOUR OWN</a:t>
            </a:r>
            <a:endParaRPr b="1" sz="1600">
              <a:solidFill>
                <a:srgbClr val="FFFF00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cxnSp>
        <p:nvCxnSpPr>
          <p:cNvPr id="247" name="Google Shape;247;p27"/>
          <p:cNvCxnSpPr/>
          <p:nvPr/>
        </p:nvCxnSpPr>
        <p:spPr>
          <a:xfrm flipH="1">
            <a:off x="1956600" y="990600"/>
            <a:ext cx="62700" cy="2989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27"/>
          <p:cNvCxnSpPr/>
          <p:nvPr/>
        </p:nvCxnSpPr>
        <p:spPr>
          <a:xfrm flipH="1">
            <a:off x="6981600" y="970300"/>
            <a:ext cx="17700" cy="2965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27"/>
          <p:cNvSpPr/>
          <p:nvPr/>
        </p:nvSpPr>
        <p:spPr>
          <a:xfrm>
            <a:off x="2710525" y="3414725"/>
            <a:ext cx="137100" cy="9054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"/>
          <p:cNvSpPr/>
          <p:nvPr/>
        </p:nvSpPr>
        <p:spPr>
          <a:xfrm>
            <a:off x="2294663" y="3534300"/>
            <a:ext cx="137100" cy="9798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"/>
          <p:cNvSpPr/>
          <p:nvPr/>
        </p:nvSpPr>
        <p:spPr>
          <a:xfrm>
            <a:off x="4430200" y="3414625"/>
            <a:ext cx="137100" cy="9054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"/>
          <p:cNvSpPr/>
          <p:nvPr/>
        </p:nvSpPr>
        <p:spPr>
          <a:xfrm>
            <a:off x="4234725" y="3534300"/>
            <a:ext cx="137100" cy="9798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7"/>
          <p:cNvSpPr/>
          <p:nvPr/>
        </p:nvSpPr>
        <p:spPr>
          <a:xfrm rot="5400000">
            <a:off x="3196013" y="2973113"/>
            <a:ext cx="600000" cy="638100"/>
          </a:xfrm>
          <a:prstGeom prst="moon">
            <a:avLst>
              <a:gd fmla="val 42643" name="adj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11700000" dist="76200">
              <a:srgbClr val="000000">
                <a:alpha val="8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7"/>
          <p:cNvSpPr/>
          <p:nvPr/>
        </p:nvSpPr>
        <p:spPr>
          <a:xfrm>
            <a:off x="4522100" y="3440900"/>
            <a:ext cx="230875" cy="1073200"/>
          </a:xfrm>
          <a:custGeom>
            <a:rect b="b" l="l" r="r" t="t"/>
            <a:pathLst>
              <a:path extrusionOk="0" h="42928" w="9235">
                <a:moveTo>
                  <a:pt x="100" y="9486"/>
                </a:moveTo>
                <a:lnTo>
                  <a:pt x="0" y="42928"/>
                </a:lnTo>
                <a:lnTo>
                  <a:pt x="9045" y="25527"/>
                </a:lnTo>
                <a:lnTo>
                  <a:pt x="9235" y="0"/>
                </a:lnTo>
                <a:close/>
              </a:path>
            </a:pathLst>
          </a:custGeom>
          <a:gradFill>
            <a:gsLst>
              <a:gs pos="0">
                <a:srgbClr val="3B1E01"/>
              </a:gs>
              <a:gs pos="100000">
                <a:srgbClr val="3B1E01"/>
              </a:gs>
            </a:gsLst>
            <a:lin ang="10800025" scaled="0"/>
          </a:gradFill>
          <a:ln>
            <a:noFill/>
          </a:ln>
        </p:spPr>
      </p:sp>
      <p:cxnSp>
        <p:nvCxnSpPr>
          <p:cNvPr id="255" name="Google Shape;255;p27"/>
          <p:cNvCxnSpPr/>
          <p:nvPr/>
        </p:nvCxnSpPr>
        <p:spPr>
          <a:xfrm flipH="1">
            <a:off x="6386575" y="2899025"/>
            <a:ext cx="485400" cy="1811100"/>
          </a:xfrm>
          <a:prstGeom prst="straightConnector1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  <a:effectLst>
            <a:outerShdw blurRad="85725" rotWithShape="0" algn="bl" dir="11280000" dist="171450">
              <a:srgbClr val="000000">
                <a:alpha val="18000"/>
              </a:srgbClr>
            </a:outerShdw>
          </a:effectLst>
        </p:spPr>
      </p:cxnSp>
      <p:cxnSp>
        <p:nvCxnSpPr>
          <p:cNvPr id="256" name="Google Shape;256;p27"/>
          <p:cNvCxnSpPr/>
          <p:nvPr/>
        </p:nvCxnSpPr>
        <p:spPr>
          <a:xfrm flipH="1">
            <a:off x="6789075" y="2154475"/>
            <a:ext cx="108600" cy="2271600"/>
          </a:xfrm>
          <a:prstGeom prst="straightConnector1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  <a:effectLst>
            <a:outerShdw blurRad="85725" rotWithShape="0" algn="bl" dir="11280000" dist="171450">
              <a:srgbClr val="000000">
                <a:alpha val="18000"/>
              </a:srgbClr>
            </a:outerShdw>
          </a:effectLst>
        </p:spPr>
      </p:cxnSp>
      <p:cxnSp>
        <p:nvCxnSpPr>
          <p:cNvPr id="257" name="Google Shape;257;p27"/>
          <p:cNvCxnSpPr/>
          <p:nvPr/>
        </p:nvCxnSpPr>
        <p:spPr>
          <a:xfrm>
            <a:off x="6910075" y="2860925"/>
            <a:ext cx="257100" cy="1876500"/>
          </a:xfrm>
          <a:prstGeom prst="straightConnector1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  <a:effectLst>
            <a:outerShdw blurRad="85725" rotWithShape="0" algn="bl" dir="11280000" dist="171450">
              <a:srgbClr val="000000">
                <a:alpha val="18000"/>
              </a:srgbClr>
            </a:outerShdw>
          </a:effectLst>
        </p:spPr>
      </p:cxnSp>
      <p:sp>
        <p:nvSpPr>
          <p:cNvPr id="258" name="Google Shape;258;p27"/>
          <p:cNvSpPr/>
          <p:nvPr/>
        </p:nvSpPr>
        <p:spPr>
          <a:xfrm>
            <a:off x="3628950" y="-333375"/>
            <a:ext cx="1886100" cy="638100"/>
          </a:xfrm>
          <a:prstGeom prst="pie">
            <a:avLst>
              <a:gd fmla="val 0" name="adj1"/>
              <a:gd fmla="val 10817949" name="adj2"/>
            </a:avLst>
          </a:prstGeom>
          <a:gradFill>
            <a:gsLst>
              <a:gs pos="0">
                <a:srgbClr val="FFF6DB"/>
              </a:gs>
              <a:gs pos="74000">
                <a:srgbClr val="FFFF00"/>
              </a:gs>
              <a:gs pos="100000">
                <a:srgbClr val="FFE59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428625" rotWithShape="0" algn="bl" dir="6540000" dist="171450">
              <a:srgbClr val="FFFF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7"/>
          <p:cNvSpPr/>
          <p:nvPr/>
        </p:nvSpPr>
        <p:spPr>
          <a:xfrm rot="-10026602">
            <a:off x="8740447" y="3634040"/>
            <a:ext cx="160033" cy="538406"/>
          </a:xfrm>
          <a:prstGeom prst="moon">
            <a:avLst>
              <a:gd fmla="val 13844" name="adj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7"/>
          <p:cNvSpPr/>
          <p:nvPr/>
        </p:nvSpPr>
        <p:spPr>
          <a:xfrm>
            <a:off x="8070888" y="3433918"/>
            <a:ext cx="199800" cy="565800"/>
          </a:xfrm>
          <a:prstGeom prst="ellipse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7"/>
          <p:cNvSpPr/>
          <p:nvPr/>
        </p:nvSpPr>
        <p:spPr>
          <a:xfrm>
            <a:off x="8633135" y="4081224"/>
            <a:ext cx="138900" cy="102300"/>
          </a:xfrm>
          <a:prstGeom prst="ellipse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8641660" y="3449776"/>
            <a:ext cx="224400" cy="44610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7"/>
          <p:cNvSpPr/>
          <p:nvPr/>
        </p:nvSpPr>
        <p:spPr>
          <a:xfrm>
            <a:off x="8662394" y="3509600"/>
            <a:ext cx="69300" cy="3264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7"/>
          <p:cNvSpPr/>
          <p:nvPr/>
        </p:nvSpPr>
        <p:spPr>
          <a:xfrm>
            <a:off x="8770725" y="2835975"/>
            <a:ext cx="95400" cy="446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7"/>
          <p:cNvSpPr/>
          <p:nvPr/>
        </p:nvSpPr>
        <p:spPr>
          <a:xfrm rot="5400000">
            <a:off x="8186802" y="2975223"/>
            <a:ext cx="611400" cy="786000"/>
          </a:xfrm>
          <a:prstGeom prst="moon">
            <a:avLst>
              <a:gd fmla="val 13844" name="adj"/>
            </a:avLst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7"/>
          <p:cNvSpPr/>
          <p:nvPr/>
        </p:nvSpPr>
        <p:spPr>
          <a:xfrm rot="9965428">
            <a:off x="8452809" y="2823489"/>
            <a:ext cx="361913" cy="471054"/>
          </a:xfrm>
          <a:prstGeom prst="blockArc">
            <a:avLst>
              <a:gd fmla="val 10800000" name="adj1"/>
              <a:gd fmla="val 42569" name="adj2"/>
              <a:gd fmla="val 12206" name="adj3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7"/>
          <p:cNvSpPr/>
          <p:nvPr/>
        </p:nvSpPr>
        <p:spPr>
          <a:xfrm>
            <a:off x="8049347" y="3482683"/>
            <a:ext cx="155700" cy="468000"/>
          </a:xfrm>
          <a:prstGeom prst="chord">
            <a:avLst>
              <a:gd fmla="val 3835555" name="adj1"/>
              <a:gd fmla="val 17172493" name="adj2"/>
            </a:avLst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7"/>
          <p:cNvSpPr/>
          <p:nvPr/>
        </p:nvSpPr>
        <p:spPr>
          <a:xfrm>
            <a:off x="8602648" y="3390029"/>
            <a:ext cx="199800" cy="565800"/>
          </a:xfrm>
          <a:prstGeom prst="ellipse">
            <a:avLst/>
          </a:prstGeom>
          <a:gradFill>
            <a:gsLst>
              <a:gs pos="0">
                <a:srgbClr val="8C8C8C"/>
              </a:gs>
              <a:gs pos="45000">
                <a:srgbClr val="000000"/>
              </a:gs>
              <a:gs pos="58000">
                <a:srgbClr val="000000"/>
              </a:gs>
              <a:gs pos="100000">
                <a:srgbClr val="999999"/>
              </a:gs>
            </a:gsLst>
            <a:path path="circle">
              <a:fillToRect b="100%" r="100%"/>
            </a:path>
            <a:tileRect l="-100%" t="-100%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7"/>
          <p:cNvSpPr/>
          <p:nvPr/>
        </p:nvSpPr>
        <p:spPr>
          <a:xfrm>
            <a:off x="2240311" y="89880"/>
            <a:ext cx="1223550" cy="186375"/>
          </a:xfrm>
          <a:custGeom>
            <a:rect b="b" l="l" r="r" t="t"/>
            <a:pathLst>
              <a:path extrusionOk="0" h="7455" w="48942">
                <a:moveTo>
                  <a:pt x="2427" y="4622"/>
                </a:moveTo>
                <a:cubicBezTo>
                  <a:pt x="5158" y="4903"/>
                  <a:pt x="17068" y="3537"/>
                  <a:pt x="18048" y="4009"/>
                </a:cubicBezTo>
                <a:cubicBezTo>
                  <a:pt x="19028" y="4481"/>
                  <a:pt x="5166" y="7388"/>
                  <a:pt x="8305" y="7454"/>
                </a:cubicBezTo>
                <a:cubicBezTo>
                  <a:pt x="11444" y="7520"/>
                  <a:pt x="32653" y="4980"/>
                  <a:pt x="36880" y="4406"/>
                </a:cubicBezTo>
                <a:cubicBezTo>
                  <a:pt x="41107" y="3832"/>
                  <a:pt x="34839" y="4203"/>
                  <a:pt x="33669" y="4009"/>
                </a:cubicBezTo>
                <a:cubicBezTo>
                  <a:pt x="32499" y="3815"/>
                  <a:pt x="27319" y="3907"/>
                  <a:pt x="29859" y="3243"/>
                </a:cubicBezTo>
                <a:cubicBezTo>
                  <a:pt x="32399" y="2579"/>
                  <a:pt x="48211" y="281"/>
                  <a:pt x="48909" y="26"/>
                </a:cubicBezTo>
                <a:cubicBezTo>
                  <a:pt x="49608" y="-229"/>
                  <a:pt x="39166" y="1489"/>
                  <a:pt x="34050" y="1711"/>
                </a:cubicBezTo>
                <a:cubicBezTo>
                  <a:pt x="28934" y="1933"/>
                  <a:pt x="23609" y="1256"/>
                  <a:pt x="18211" y="1358"/>
                </a:cubicBezTo>
                <a:cubicBezTo>
                  <a:pt x="12814" y="1460"/>
                  <a:pt x="4296" y="1780"/>
                  <a:pt x="1665" y="2324"/>
                </a:cubicBezTo>
                <a:cubicBezTo>
                  <a:pt x="-966" y="2868"/>
                  <a:pt x="-303" y="4341"/>
                  <a:pt x="2427" y="4622"/>
                </a:cubicBezTo>
                <a:close/>
              </a:path>
            </a:pathLst>
          </a:custGeom>
          <a:solidFill>
            <a:srgbClr val="783F04">
              <a:alpha val="27370"/>
            </a:srgbClr>
          </a:solidFill>
          <a:ln>
            <a:noFill/>
          </a:ln>
        </p:spPr>
      </p:sp>
      <p:sp>
        <p:nvSpPr>
          <p:cNvPr id="270" name="Google Shape;270;p27"/>
          <p:cNvSpPr/>
          <p:nvPr/>
        </p:nvSpPr>
        <p:spPr>
          <a:xfrm>
            <a:off x="771525" y="1076325"/>
            <a:ext cx="390600" cy="86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10320000" dist="1047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1" name="Google Shape;271;p27"/>
          <p:cNvCxnSpPr/>
          <p:nvPr/>
        </p:nvCxnSpPr>
        <p:spPr>
          <a:xfrm>
            <a:off x="971625" y="1590825"/>
            <a:ext cx="114000" cy="150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2" name="Google Shape;272;p27"/>
          <p:cNvSpPr/>
          <p:nvPr/>
        </p:nvSpPr>
        <p:spPr>
          <a:xfrm>
            <a:off x="3241175" y="4033525"/>
            <a:ext cx="600000" cy="276300"/>
          </a:xfrm>
          <a:prstGeom prst="mathPlus">
            <a:avLst>
              <a:gd fmla="val 23520" name="adj1"/>
            </a:avLst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7"/>
          <p:cNvSpPr/>
          <p:nvPr/>
        </p:nvSpPr>
        <p:spPr>
          <a:xfrm>
            <a:off x="3524250" y="3983825"/>
            <a:ext cx="36000" cy="142800"/>
          </a:xfrm>
          <a:prstGeom prst="can">
            <a:avLst>
              <a:gd fmla="val 2500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8" rotWithShape="0" algn="bl" dir="5400000" dist="28575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7"/>
          <p:cNvSpPr/>
          <p:nvPr/>
        </p:nvSpPr>
        <p:spPr>
          <a:xfrm>
            <a:off x="3229275" y="3637824"/>
            <a:ext cx="600000" cy="384600"/>
          </a:xfrm>
          <a:prstGeom prst="can">
            <a:avLst>
              <a:gd fmla="val 50000" name="adj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11700000" dist="76200">
              <a:srgbClr val="000000">
                <a:alpha val="8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7"/>
          <p:cNvSpPr/>
          <p:nvPr/>
        </p:nvSpPr>
        <p:spPr>
          <a:xfrm>
            <a:off x="2129000" y="3340225"/>
            <a:ext cx="2623500" cy="409200"/>
          </a:xfrm>
          <a:prstGeom prst="cube">
            <a:avLst>
              <a:gd fmla="val 63821" name="adj"/>
            </a:avLst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7"/>
          <p:cNvSpPr/>
          <p:nvPr/>
        </p:nvSpPr>
        <p:spPr>
          <a:xfrm>
            <a:off x="2167100" y="3673925"/>
            <a:ext cx="2355000" cy="860100"/>
          </a:xfrm>
          <a:prstGeom prst="rect">
            <a:avLst/>
          </a:prstGeom>
          <a:gradFill>
            <a:gsLst>
              <a:gs pos="0">
                <a:srgbClr val="3B1E01"/>
              </a:gs>
              <a:gs pos="58999">
                <a:srgbClr val="944D04"/>
              </a:gs>
              <a:gs pos="68000">
                <a:srgbClr val="B05B04"/>
              </a:gs>
              <a:gs pos="74000">
                <a:srgbClr val="894703"/>
              </a:gs>
              <a:gs pos="100000">
                <a:srgbClr val="3B1E0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"/>
          <p:cNvSpPr/>
          <p:nvPr/>
        </p:nvSpPr>
        <p:spPr>
          <a:xfrm rot="10800000">
            <a:off x="2382003" y="3257023"/>
            <a:ext cx="271500" cy="225000"/>
          </a:xfrm>
          <a:prstGeom prst="trapezoid">
            <a:avLst>
              <a:gd fmla="val 25000" name="adj"/>
            </a:avLst>
          </a:prstGeom>
          <a:solidFill>
            <a:srgbClr val="85200C"/>
          </a:solidFill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 dir="6060000" dist="9525">
              <a:srgbClr val="000000">
                <a:alpha val="50000"/>
              </a:srgbClr>
            </a:outerShdw>
            <a:reflection blurRad="0" dir="0" dist="0" endA="0" endPos="24000" fadeDir="5400012" kx="0" rotWithShape="0" algn="bl" stA="69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7"/>
          <p:cNvSpPr/>
          <p:nvPr/>
        </p:nvSpPr>
        <p:spPr>
          <a:xfrm>
            <a:off x="2377054" y="3217081"/>
            <a:ext cx="282300" cy="66600"/>
          </a:xfrm>
          <a:prstGeom prst="ellipse">
            <a:avLst/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2410886" y="3224191"/>
            <a:ext cx="213600" cy="52200"/>
          </a:xfrm>
          <a:prstGeom prst="ellipse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7"/>
          <p:cNvSpPr/>
          <p:nvPr/>
        </p:nvSpPr>
        <p:spPr>
          <a:xfrm>
            <a:off x="2526924" y="3167935"/>
            <a:ext cx="94820" cy="97615"/>
          </a:xfrm>
          <a:custGeom>
            <a:rect b="b" l="l" r="r" t="t"/>
            <a:pathLst>
              <a:path extrusionOk="0" h="18736" w="20196">
                <a:moveTo>
                  <a:pt x="102" y="18736"/>
                </a:moveTo>
                <a:cubicBezTo>
                  <a:pt x="-714" y="10559"/>
                  <a:pt x="7906" y="0"/>
                  <a:pt x="16123" y="0"/>
                </a:cubicBezTo>
                <a:cubicBezTo>
                  <a:pt x="17920" y="0"/>
                  <a:pt x="18926" y="2259"/>
                  <a:pt x="20196" y="3530"/>
                </a:cubicBezTo>
              </a:path>
            </a:pathLst>
          </a:cu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Google Shape;281;p27"/>
          <p:cNvSpPr/>
          <p:nvPr/>
        </p:nvSpPr>
        <p:spPr>
          <a:xfrm>
            <a:off x="2360449" y="3135328"/>
            <a:ext cx="160093" cy="130210"/>
          </a:xfrm>
          <a:custGeom>
            <a:rect b="b" l="l" r="r" t="t"/>
            <a:pathLst>
              <a:path extrusionOk="0" h="21995" w="29055">
                <a:moveTo>
                  <a:pt x="29055" y="21995"/>
                </a:moveTo>
                <a:cubicBezTo>
                  <a:pt x="25212" y="10472"/>
                  <a:pt x="12147" y="0"/>
                  <a:pt x="0" y="0"/>
                </a:cubicBezTo>
              </a:path>
            </a:pathLst>
          </a:cu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2" name="Google Shape;282;p27"/>
          <p:cNvSpPr/>
          <p:nvPr/>
        </p:nvSpPr>
        <p:spPr>
          <a:xfrm>
            <a:off x="2523527" y="3029702"/>
            <a:ext cx="40224" cy="238498"/>
          </a:xfrm>
          <a:custGeom>
            <a:rect b="b" l="l" r="r" t="t"/>
            <a:pathLst>
              <a:path extrusionOk="0" h="22537" w="3801">
                <a:moveTo>
                  <a:pt x="0" y="22537"/>
                </a:moveTo>
                <a:cubicBezTo>
                  <a:pt x="1849" y="15146"/>
                  <a:pt x="-1586" y="5387"/>
                  <a:pt x="3801" y="0"/>
                </a:cubicBezTo>
              </a:path>
            </a:pathLst>
          </a:cu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3" name="Google Shape;283;p27"/>
          <p:cNvSpPr/>
          <p:nvPr/>
        </p:nvSpPr>
        <p:spPr>
          <a:xfrm>
            <a:off x="2441142" y="3088955"/>
            <a:ext cx="82391" cy="179239"/>
          </a:xfrm>
          <a:custGeom>
            <a:rect b="b" l="l" r="r" t="t"/>
            <a:pathLst>
              <a:path extrusionOk="0" h="17107" w="13305">
                <a:moveTo>
                  <a:pt x="13305" y="17107"/>
                </a:moveTo>
                <a:cubicBezTo>
                  <a:pt x="10372" y="10505"/>
                  <a:pt x="5105" y="5111"/>
                  <a:pt x="0" y="0"/>
                </a:cubicBezTo>
              </a:path>
            </a:pathLst>
          </a:cu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Google Shape;284;p27"/>
          <p:cNvSpPr/>
          <p:nvPr/>
        </p:nvSpPr>
        <p:spPr>
          <a:xfrm>
            <a:off x="2602886" y="3118703"/>
            <a:ext cx="82404" cy="88452"/>
          </a:xfrm>
          <a:prstGeom prst="cloud">
            <a:avLst/>
          </a:prstGeom>
          <a:solidFill>
            <a:srgbClr val="99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"/>
          <p:cNvSpPr/>
          <p:nvPr/>
        </p:nvSpPr>
        <p:spPr>
          <a:xfrm rot="-3048027">
            <a:off x="2520292" y="3004710"/>
            <a:ext cx="82364" cy="88436"/>
          </a:xfrm>
          <a:prstGeom prst="cloud">
            <a:avLst/>
          </a:prstGeom>
          <a:solidFill>
            <a:srgbClr val="9900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7"/>
          <p:cNvSpPr/>
          <p:nvPr/>
        </p:nvSpPr>
        <p:spPr>
          <a:xfrm>
            <a:off x="2390197" y="3037057"/>
            <a:ext cx="82404" cy="88452"/>
          </a:xfrm>
          <a:prstGeom prst="cloud">
            <a:avLst/>
          </a:prstGeom>
          <a:solidFill>
            <a:srgbClr val="FF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"/>
          <p:cNvSpPr/>
          <p:nvPr/>
        </p:nvSpPr>
        <p:spPr>
          <a:xfrm>
            <a:off x="2294668" y="3097538"/>
            <a:ext cx="82404" cy="88452"/>
          </a:xfrm>
          <a:prstGeom prst="cloud">
            <a:avLst/>
          </a:prstGeom>
          <a:solidFill>
            <a:srgbClr val="0000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7"/>
          <p:cNvSpPr txBox="1"/>
          <p:nvPr/>
        </p:nvSpPr>
        <p:spPr>
          <a:xfrm>
            <a:off x="225983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000000"/>
              </a:solidFill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5626175" y="1576450"/>
            <a:ext cx="786000" cy="76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7375" y="1590775"/>
            <a:ext cx="767100" cy="767100"/>
          </a:xfrm>
          <a:prstGeom prst="roundRect">
            <a:avLst>
              <a:gd fmla="val 4311" name="adj"/>
            </a:avLst>
          </a:prstGeom>
          <a:noFill/>
          <a:ln cap="flat" cmpd="sng" w="762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1" name="Google Shape;291;p27"/>
          <p:cNvSpPr/>
          <p:nvPr/>
        </p:nvSpPr>
        <p:spPr>
          <a:xfrm>
            <a:off x="5978725" y="2297200"/>
            <a:ext cx="1811700" cy="1876500"/>
          </a:xfrm>
          <a:prstGeom prst="roundRect">
            <a:avLst>
              <a:gd fmla="val 370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900000" dist="19050">
              <a:srgbClr val="FFFFFF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View the OTAN workshop</a:t>
            </a:r>
            <a:r>
              <a:rPr lang="en" sz="1200"/>
              <a:t> - Find</a:t>
            </a:r>
            <a:r>
              <a:rPr lang="en" sz="1200"/>
              <a:t> Bitmoji Classroom Series (1, 2, 3)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123apps.com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used to create audio files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/>
          <p:nvPr>
            <p:ph type="title"/>
          </p:nvPr>
        </p:nvSpPr>
        <p:spPr>
          <a:xfrm>
            <a:off x="311700" y="1752600"/>
            <a:ext cx="8520600" cy="123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FORMS</a:t>
            </a:r>
            <a:endParaRPr/>
          </a:p>
        </p:txBody>
      </p:sp>
      <p:sp>
        <p:nvSpPr>
          <p:cNvPr id="302" name="Google Shape;302;p29"/>
          <p:cNvSpPr txBox="1"/>
          <p:nvPr>
            <p:ph idx="1" type="body"/>
          </p:nvPr>
        </p:nvSpPr>
        <p:spPr>
          <a:xfrm>
            <a:off x="311700" y="1123025"/>
            <a:ext cx="8520600" cy="37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Escapes </a:t>
            </a:r>
            <a:r>
              <a:rPr lang="en">
                <a:solidFill>
                  <a:srgbClr val="000000"/>
                </a:solidFill>
              </a:rPr>
              <a:t>(aka: “Get Me Outta Here!”) based on lessons.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Results can be viewed in real time OR a virtual race be won.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!! IDEA 1 !!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Give form link to all students during an online meeting.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Put them in Breakout rooms (Teams).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First team to return to Main room with answer, wins.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!! IDEA 2 !!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Use upload function in forms for students to turn in assignments.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Sign In to Google required.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303" name="Google Shape;303;p29"/>
          <p:cNvGrpSpPr/>
          <p:nvPr/>
        </p:nvGrpSpPr>
        <p:grpSpPr>
          <a:xfrm>
            <a:off x="7857378" y="848250"/>
            <a:ext cx="657586" cy="904350"/>
            <a:chOff x="7857378" y="848250"/>
            <a:chExt cx="657586" cy="904350"/>
          </a:xfrm>
        </p:grpSpPr>
        <p:sp>
          <p:nvSpPr>
            <p:cNvPr descr="Google form icon" id="304" name="Google Shape;304;p29"/>
            <p:cNvSpPr/>
            <p:nvPr/>
          </p:nvSpPr>
          <p:spPr>
            <a:xfrm flipH="1" rot="10800000">
              <a:off x="7857378" y="866400"/>
              <a:ext cx="653100" cy="886200"/>
            </a:xfrm>
            <a:prstGeom prst="roundRect">
              <a:avLst>
                <a:gd fmla="val 8043" name="adj"/>
              </a:avLst>
            </a:prstGeom>
            <a:solidFill>
              <a:srgbClr val="351C75"/>
            </a:solidFill>
            <a:ln cap="flat" cmpd="sng" w="9525">
              <a:solidFill>
                <a:srgbClr val="351C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8276057" y="848250"/>
              <a:ext cx="238906" cy="246774"/>
            </a:xfrm>
            <a:custGeom>
              <a:rect b="b" l="l" r="r" t="t"/>
              <a:pathLst>
                <a:path extrusionOk="0" h="9780" w="9644">
                  <a:moveTo>
                    <a:pt x="0" y="0"/>
                  </a:moveTo>
                  <a:lnTo>
                    <a:pt x="9633" y="9780"/>
                  </a:lnTo>
                  <a:lnTo>
                    <a:pt x="9644" y="2143"/>
                  </a:lnTo>
                  <a:lnTo>
                    <a:pt x="9501" y="1310"/>
                  </a:lnTo>
                  <a:lnTo>
                    <a:pt x="9300" y="874"/>
                  </a:lnTo>
                  <a:lnTo>
                    <a:pt x="9205" y="683"/>
                  </a:lnTo>
                  <a:lnTo>
                    <a:pt x="8990" y="421"/>
                  </a:lnTo>
                  <a:lnTo>
                    <a:pt x="8681" y="255"/>
                  </a:lnTo>
                  <a:lnTo>
                    <a:pt x="8371" y="112"/>
                  </a:lnTo>
                  <a:lnTo>
                    <a:pt x="7847" y="40"/>
                  </a:lnTo>
                  <a:lnTo>
                    <a:pt x="7347" y="16"/>
                  </a:lnTo>
                  <a:lnTo>
                    <a:pt x="6609" y="16"/>
                  </a:lnTo>
                  <a:lnTo>
                    <a:pt x="5966" y="40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</p:sp>
        <p:sp>
          <p:nvSpPr>
            <p:cNvPr id="306" name="Google Shape;306;p29"/>
            <p:cNvSpPr/>
            <p:nvPr/>
          </p:nvSpPr>
          <p:spPr>
            <a:xfrm>
              <a:off x="8288896" y="864961"/>
              <a:ext cx="226052" cy="230067"/>
            </a:xfrm>
            <a:custGeom>
              <a:rect b="b" l="l" r="r" t="t"/>
              <a:pathLst>
                <a:path extrusionOk="0" h="14497" w="14244">
                  <a:moveTo>
                    <a:pt x="14244" y="14497"/>
                  </a:moveTo>
                  <a:lnTo>
                    <a:pt x="112" y="0"/>
                  </a:lnTo>
                  <a:lnTo>
                    <a:pt x="0" y="11333"/>
                  </a:lnTo>
                  <a:lnTo>
                    <a:pt x="211" y="12563"/>
                  </a:lnTo>
                  <a:lnTo>
                    <a:pt x="508" y="13206"/>
                  </a:lnTo>
                  <a:lnTo>
                    <a:pt x="648" y="13488"/>
                  </a:lnTo>
                  <a:lnTo>
                    <a:pt x="966" y="13875"/>
                  </a:lnTo>
                  <a:lnTo>
                    <a:pt x="1422" y="14120"/>
                  </a:lnTo>
                  <a:lnTo>
                    <a:pt x="1880" y="14332"/>
                  </a:lnTo>
                  <a:lnTo>
                    <a:pt x="2654" y="14438"/>
                  </a:lnTo>
                  <a:lnTo>
                    <a:pt x="3392" y="14473"/>
                  </a:lnTo>
                  <a:lnTo>
                    <a:pt x="4483" y="14473"/>
                  </a:lnTo>
                  <a:lnTo>
                    <a:pt x="5432" y="14438"/>
                  </a:lnTo>
                  <a:close/>
                </a:path>
              </a:pathLst>
            </a:custGeom>
            <a:solidFill>
              <a:srgbClr val="FFFFFF">
                <a:alpha val="55380"/>
              </a:srgbClr>
            </a:solidFill>
            <a:ln>
              <a:noFill/>
            </a:ln>
          </p:spPr>
        </p:sp>
        <p:sp>
          <p:nvSpPr>
            <p:cNvPr id="307" name="Google Shape;307;p29"/>
            <p:cNvSpPr/>
            <p:nvPr/>
          </p:nvSpPr>
          <p:spPr>
            <a:xfrm>
              <a:off x="7977435" y="1204745"/>
              <a:ext cx="43500" cy="43500"/>
            </a:xfrm>
            <a:prstGeom prst="ellipse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7977435" y="1347775"/>
              <a:ext cx="43500" cy="43500"/>
            </a:xfrm>
            <a:prstGeom prst="ellipse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7977435" y="1511824"/>
              <a:ext cx="43500" cy="43500"/>
            </a:xfrm>
            <a:prstGeom prst="ellipse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0" name="Google Shape;310;p29"/>
            <p:cNvCxnSpPr/>
            <p:nvPr/>
          </p:nvCxnSpPr>
          <p:spPr>
            <a:xfrm>
              <a:off x="8060937" y="1226487"/>
              <a:ext cx="311700" cy="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29"/>
            <p:cNvCxnSpPr/>
            <p:nvPr/>
          </p:nvCxnSpPr>
          <p:spPr>
            <a:xfrm>
              <a:off x="8060937" y="1369516"/>
              <a:ext cx="311700" cy="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29"/>
            <p:cNvCxnSpPr/>
            <p:nvPr/>
          </p:nvCxnSpPr>
          <p:spPr>
            <a:xfrm>
              <a:off x="8060937" y="1533566"/>
              <a:ext cx="311700" cy="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 txBox="1"/>
          <p:nvPr>
            <p:ph type="title"/>
          </p:nvPr>
        </p:nvSpPr>
        <p:spPr>
          <a:xfrm>
            <a:off x="368850" y="57150"/>
            <a:ext cx="8520600" cy="15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TRY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bit.ly/</a:t>
            </a:r>
            <a:r>
              <a:rPr lang="en">
                <a:solidFill>
                  <a:srgbClr val="FF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ormescape</a:t>
            </a:r>
            <a:endParaRPr/>
          </a:p>
        </p:txBody>
      </p:sp>
      <p:sp>
        <p:nvSpPr>
          <p:cNvPr id="318" name="Google Shape;318;p30"/>
          <p:cNvSpPr txBox="1"/>
          <p:nvPr/>
        </p:nvSpPr>
        <p:spPr>
          <a:xfrm>
            <a:off x="368850" y="1952625"/>
            <a:ext cx="8365500" cy="29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IF you are unable to participate, watch the presenter’s screen.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This Formescape will be available until November 20.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Special instructions for those want to participate: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Open the link above - it is case sensitive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The link will be posted in the chat for easy clicking.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Password: spider is case-sensitive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and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A period is required on a sentence.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"/>
          <p:cNvSpPr txBox="1"/>
          <p:nvPr>
            <p:ph type="title"/>
          </p:nvPr>
        </p:nvSpPr>
        <p:spPr>
          <a:xfrm>
            <a:off x="311700" y="1752600"/>
            <a:ext cx="8520600" cy="123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WITH SLIDES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ENGAGING with SLIDES</a:t>
            </a:r>
            <a:endParaRPr/>
          </a:p>
        </p:txBody>
      </p:sp>
      <p:sp>
        <p:nvSpPr>
          <p:cNvPr id="329" name="Google Shape;32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E-Book</a:t>
            </a:r>
            <a:r>
              <a:rPr lang="en">
                <a:solidFill>
                  <a:srgbClr val="000000"/>
                </a:solidFill>
              </a:rPr>
              <a:t> - Preview mode so that copies cannot be made - release “chapters” as you wish.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Flash cards</a:t>
            </a:r>
            <a:r>
              <a:rPr lang="en">
                <a:solidFill>
                  <a:srgbClr val="000000"/>
                </a:solidFill>
              </a:rPr>
              <a:t> - create and share or have students create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Game Boards (example coming up)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Post-It activities (credit: Sandra Brandeberry)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Bitmoji Classroom (credit: Alisa Takeuchi)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Use the comment feature as chat!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presenter</a:t>
            </a:r>
            <a:endParaRPr/>
          </a:p>
        </p:txBody>
      </p:sp>
      <p:pic>
        <p:nvPicPr>
          <p:cNvPr descr="Google for Education Trainer"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590" y="2639851"/>
            <a:ext cx="806874" cy="8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7375" y="981925"/>
            <a:ext cx="1279800" cy="1080000"/>
          </a:xfrm>
          <a:prstGeom prst="ellipse">
            <a:avLst/>
          </a:prstGeom>
          <a:noFill/>
          <a:ln>
            <a:noFill/>
          </a:ln>
          <a:effectLst>
            <a:outerShdw blurRad="342900" rotWithShape="0" algn="bl" dir="6060000" dist="66675">
              <a:srgbClr val="6AA84F">
                <a:alpha val="82000"/>
              </a:srgbClr>
            </a:outerShdw>
          </a:effectLst>
        </p:spPr>
      </p:pic>
      <p:sp>
        <p:nvSpPr>
          <p:cNvPr id="70" name="Google Shape;70;p15"/>
          <p:cNvSpPr txBox="1"/>
          <p:nvPr/>
        </p:nvSpPr>
        <p:spPr>
          <a:xfrm>
            <a:off x="4901075" y="1960525"/>
            <a:ext cx="37524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b="1" i="1" lang="en">
                <a:latin typeface="Montserrat"/>
                <a:ea typeface="Montserrat"/>
                <a:cs typeface="Montserrat"/>
                <a:sym typeface="Montserrat"/>
              </a:rPr>
              <a:t>Melinda Holt, PS II - Technology Integration</a:t>
            </a:r>
            <a:endParaRPr b="1" i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mholt@scoe.net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mholt@otan.us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9461" y="1657143"/>
            <a:ext cx="784424" cy="79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0342" y="1657143"/>
            <a:ext cx="784424" cy="791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ding Edge Certified: Professional Learning Leader" id="73" name="Google Shape;7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4822" y="3638341"/>
            <a:ext cx="880450" cy="786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Suite Admin Fundamentals - Coursera Certificate" id="74" name="Google Shape;7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65950" y="3638350"/>
            <a:ext cx="914950" cy="786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820000" dist="28575">
              <a:srgbClr val="000000">
                <a:alpha val="50000"/>
              </a:srgbClr>
            </a:outerShdw>
          </a:effectLst>
        </p:spPr>
      </p:pic>
      <p:pic>
        <p:nvPicPr>
          <p:cNvPr descr="OTAN Logo" id="75" name="Google Shape;75;p15" title="OTAN Logo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14600" y="4265125"/>
            <a:ext cx="706153" cy="706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ifornia Adult Education Program Technical Assistance Project logo" id="76" name="Google Shape;76;p15" title="CAEP TAP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73925" y="4305249"/>
            <a:ext cx="625905" cy="6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81216" y="1657630"/>
            <a:ext cx="784425" cy="79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30250" y="2650100"/>
            <a:ext cx="786375" cy="7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11785"/>
          <a:stretch/>
        </p:blipFill>
        <p:spPr>
          <a:xfrm>
            <a:off x="6040795" y="3520872"/>
            <a:ext cx="1472956" cy="6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/>
          <p:nvPr>
            <p:ph type="title"/>
          </p:nvPr>
        </p:nvSpPr>
        <p:spPr>
          <a:xfrm>
            <a:off x="311700" y="40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SLIDES: Game Boards</a:t>
            </a:r>
            <a:endParaRPr/>
          </a:p>
        </p:txBody>
      </p:sp>
      <p:sp>
        <p:nvSpPr>
          <p:cNvPr id="335" name="Google Shape;335;p33"/>
          <p:cNvSpPr txBox="1"/>
          <p:nvPr>
            <p:ph idx="1" type="body"/>
          </p:nvPr>
        </p:nvSpPr>
        <p:spPr>
          <a:xfrm>
            <a:off x="311700" y="1152475"/>
            <a:ext cx="42603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Create your own game board or use the template by selecting the game board to copy.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Let’s see how it works!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4400" y="1170125"/>
            <a:ext cx="4267201" cy="3194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SLIDES: Post-It Activity</a:t>
            </a:r>
            <a:endParaRPr/>
          </a:p>
        </p:txBody>
      </p:sp>
      <p:sp>
        <p:nvSpPr>
          <p:cNvPr id="342" name="Google Shape;342;p34"/>
          <p:cNvSpPr/>
          <p:nvPr/>
        </p:nvSpPr>
        <p:spPr>
          <a:xfrm>
            <a:off x="874600" y="1330600"/>
            <a:ext cx="1704900" cy="1171500"/>
          </a:xfrm>
          <a:prstGeom prst="roundRect">
            <a:avLst>
              <a:gd fmla="val 16667" name="adj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/>
              <a:t>the</a:t>
            </a:r>
            <a:endParaRPr b="1" i="1" sz="2400"/>
          </a:p>
        </p:txBody>
      </p:sp>
      <p:sp>
        <p:nvSpPr>
          <p:cNvPr id="343" name="Google Shape;343;p34"/>
          <p:cNvSpPr/>
          <p:nvPr/>
        </p:nvSpPr>
        <p:spPr>
          <a:xfrm>
            <a:off x="2713500" y="1330600"/>
            <a:ext cx="1704900" cy="1171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/>
              <a:t>Store</a:t>
            </a:r>
            <a:endParaRPr b="1" i="1" sz="2400"/>
          </a:p>
        </p:txBody>
      </p:sp>
      <p:sp>
        <p:nvSpPr>
          <p:cNvPr id="344" name="Google Shape;344;p34"/>
          <p:cNvSpPr/>
          <p:nvPr/>
        </p:nvSpPr>
        <p:spPr>
          <a:xfrm>
            <a:off x="4735850" y="1400250"/>
            <a:ext cx="1704900" cy="11715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/>
              <a:t>box</a:t>
            </a:r>
            <a:endParaRPr b="1" i="1" sz="2400"/>
          </a:p>
        </p:txBody>
      </p:sp>
      <p:sp>
        <p:nvSpPr>
          <p:cNvPr id="345" name="Google Shape;345;p34"/>
          <p:cNvSpPr/>
          <p:nvPr/>
        </p:nvSpPr>
        <p:spPr>
          <a:xfrm>
            <a:off x="6954950" y="1483450"/>
            <a:ext cx="1704900" cy="1171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/>
              <a:t>there.</a:t>
            </a:r>
            <a:endParaRPr b="1" i="1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/>
          <p:nvPr>
            <p:ph type="title"/>
          </p:nvPr>
        </p:nvSpPr>
        <p:spPr>
          <a:xfrm>
            <a:off x="311700" y="445025"/>
            <a:ext cx="675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SLIDES: Math A</a:t>
            </a:r>
            <a:r>
              <a:rPr lang="en"/>
              <a:t>ctivity</a:t>
            </a:r>
            <a:endParaRPr/>
          </a:p>
        </p:txBody>
      </p:sp>
      <p:sp>
        <p:nvSpPr>
          <p:cNvPr id="351" name="Google Shape;351;p35"/>
          <p:cNvSpPr/>
          <p:nvPr/>
        </p:nvSpPr>
        <p:spPr>
          <a:xfrm>
            <a:off x="358275" y="2835675"/>
            <a:ext cx="384011" cy="8955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FF"/>
                </a:solidFill>
                <a:latin typeface="Arial"/>
              </a:rPr>
              <a:t>9</a:t>
            </a:r>
          </a:p>
        </p:txBody>
      </p:sp>
      <p:sp>
        <p:nvSpPr>
          <p:cNvPr id="352" name="Google Shape;352;p35"/>
          <p:cNvSpPr/>
          <p:nvPr/>
        </p:nvSpPr>
        <p:spPr>
          <a:xfrm>
            <a:off x="2111625" y="3731250"/>
            <a:ext cx="378387" cy="8955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FF"/>
                </a:solidFill>
                <a:latin typeface="Arial"/>
              </a:rPr>
              <a:t>8</a:t>
            </a:r>
          </a:p>
        </p:txBody>
      </p:sp>
      <p:sp>
        <p:nvSpPr>
          <p:cNvPr id="353" name="Google Shape;353;p35"/>
          <p:cNvSpPr/>
          <p:nvPr/>
        </p:nvSpPr>
        <p:spPr>
          <a:xfrm>
            <a:off x="3568362" y="3060600"/>
            <a:ext cx="376781" cy="864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FF"/>
                </a:solidFill>
                <a:latin typeface="Arial"/>
              </a:rPr>
              <a:t>7</a:t>
            </a:r>
          </a:p>
        </p:txBody>
      </p:sp>
      <p:sp>
        <p:nvSpPr>
          <p:cNvPr id="354" name="Google Shape;354;p35"/>
          <p:cNvSpPr/>
          <p:nvPr/>
        </p:nvSpPr>
        <p:spPr>
          <a:xfrm>
            <a:off x="5623625" y="3167750"/>
            <a:ext cx="714300" cy="847500"/>
          </a:xfrm>
          <a:prstGeom prst="mathPlus">
            <a:avLst>
              <a:gd fmla="val 23520" name="adj1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5"/>
          <p:cNvSpPr/>
          <p:nvPr/>
        </p:nvSpPr>
        <p:spPr>
          <a:xfrm>
            <a:off x="5623625" y="3966725"/>
            <a:ext cx="714300" cy="847500"/>
          </a:xfrm>
          <a:prstGeom prst="mathMinus">
            <a:avLst>
              <a:gd fmla="val 23520" name="adj1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5"/>
          <p:cNvSpPr/>
          <p:nvPr/>
        </p:nvSpPr>
        <p:spPr>
          <a:xfrm>
            <a:off x="6576125" y="3167750"/>
            <a:ext cx="714300" cy="8475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5"/>
          <p:cNvSpPr/>
          <p:nvPr/>
        </p:nvSpPr>
        <p:spPr>
          <a:xfrm>
            <a:off x="1319425" y="2320238"/>
            <a:ext cx="714300" cy="847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5"/>
          <p:cNvSpPr/>
          <p:nvPr/>
        </p:nvSpPr>
        <p:spPr>
          <a:xfrm>
            <a:off x="7975500" y="3167738"/>
            <a:ext cx="714300" cy="84750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5"/>
          <p:cNvSpPr/>
          <p:nvPr/>
        </p:nvSpPr>
        <p:spPr>
          <a:xfrm>
            <a:off x="2779025" y="2470500"/>
            <a:ext cx="714300" cy="8475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5"/>
          <p:cNvSpPr/>
          <p:nvPr/>
        </p:nvSpPr>
        <p:spPr>
          <a:xfrm>
            <a:off x="3927887" y="2867062"/>
            <a:ext cx="386421" cy="8808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FF"/>
                </a:solidFill>
                <a:latin typeface="Arial"/>
              </a:rPr>
              <a:t>2</a:t>
            </a:r>
          </a:p>
        </p:txBody>
      </p:sp>
      <p:sp>
        <p:nvSpPr>
          <p:cNvPr id="361" name="Google Shape;361;p35"/>
          <p:cNvSpPr/>
          <p:nvPr/>
        </p:nvSpPr>
        <p:spPr>
          <a:xfrm>
            <a:off x="4452850" y="3005500"/>
            <a:ext cx="373567" cy="8955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FF"/>
                </a:solidFill>
                <a:latin typeface="Arial"/>
              </a:rPr>
              <a:t>0</a:t>
            </a:r>
          </a:p>
        </p:txBody>
      </p:sp>
      <p:sp>
        <p:nvSpPr>
          <p:cNvPr id="362" name="Google Shape;362;p35"/>
          <p:cNvSpPr/>
          <p:nvPr/>
        </p:nvSpPr>
        <p:spPr>
          <a:xfrm>
            <a:off x="487725" y="3853000"/>
            <a:ext cx="373567" cy="8955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FF"/>
                </a:solidFill>
                <a:latin typeface="Arial"/>
              </a:rPr>
              <a:t>0</a:t>
            </a:r>
          </a:p>
        </p:txBody>
      </p:sp>
      <p:sp>
        <p:nvSpPr>
          <p:cNvPr id="363" name="Google Shape;363;p35"/>
          <p:cNvSpPr txBox="1"/>
          <p:nvPr>
            <p:ph type="title"/>
          </p:nvPr>
        </p:nvSpPr>
        <p:spPr>
          <a:xfrm>
            <a:off x="266700" y="1017725"/>
            <a:ext cx="77088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Arrange the numbers to create a 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true</a:t>
            </a:r>
            <a:r>
              <a:rPr lang="en" sz="1800"/>
              <a:t> equation.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must use all the numbers.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only use ONE operator (plus, minus, divide or multiply)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must use either the equals or does not equal symbol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SLIDES: Use the Draw tools (or Drawings)</a:t>
            </a:r>
            <a:endParaRPr/>
          </a:p>
        </p:txBody>
      </p:sp>
      <p:sp>
        <p:nvSpPr>
          <p:cNvPr id="369" name="Google Shape;369;p36"/>
          <p:cNvSpPr txBox="1"/>
          <p:nvPr>
            <p:ph idx="1" type="body"/>
          </p:nvPr>
        </p:nvSpPr>
        <p:spPr>
          <a:xfrm>
            <a:off x="311700" y="1152475"/>
            <a:ext cx="8022600" cy="25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Drawings will be clearer. </a:t>
            </a:r>
            <a:r>
              <a:rPr lang="en">
                <a:solidFill>
                  <a:srgbClr val="0000FF"/>
                </a:solidFill>
              </a:rPr>
              <a:t>(</a:t>
            </a:r>
            <a:r>
              <a:rPr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Zoom Meet example</a:t>
            </a:r>
            <a:r>
              <a:rPr lang="en">
                <a:solidFill>
                  <a:srgbClr val="0000FF"/>
                </a:solidFill>
              </a:rPr>
              <a:t>)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Drawings can be resized, recolored, redrawn as needed.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Create your own JPGS or PNGS using </a:t>
            </a:r>
            <a:r>
              <a:rPr lang="en" u="sng">
                <a:solidFill>
                  <a:schemeClr val="hlink"/>
                </a:solidFill>
                <a:hlinkClick r:id="rId4"/>
              </a:rPr>
              <a:t>Drawings.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Create a library (screen shots, images, drawings, etc) of images at the ready using Slides.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Add images and format in Docs too!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0" name="Google Shape;370;p36"/>
          <p:cNvSpPr/>
          <p:nvPr/>
        </p:nvSpPr>
        <p:spPr>
          <a:xfrm>
            <a:off x="6657825" y="4095750"/>
            <a:ext cx="2095500" cy="612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14300" rotWithShape="0" algn="bl" dir="3120000" dist="38100">
              <a:srgbClr val="0000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bit.ly/</a:t>
            </a:r>
            <a:r>
              <a:rPr b="1" lang="en"/>
              <a:t>M</a:t>
            </a:r>
            <a:r>
              <a:rPr lang="en"/>
              <a:t>eet</a:t>
            </a:r>
            <a:r>
              <a:rPr b="1" lang="en"/>
              <a:t>Z</a:t>
            </a:r>
            <a:r>
              <a:rPr lang="en"/>
              <a:t>oom</a:t>
            </a:r>
            <a:r>
              <a:rPr b="1" lang="en"/>
              <a:t>T</a:t>
            </a:r>
            <a:r>
              <a:rPr lang="en"/>
              <a:t>ips</a:t>
            </a:r>
            <a:endParaRPr/>
          </a:p>
        </p:txBody>
      </p:sp>
      <p:pic>
        <p:nvPicPr>
          <p:cNvPr id="371" name="Google Shape;37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6749" y="1102374"/>
            <a:ext cx="1775375" cy="15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"/>
          <p:cNvSpPr txBox="1"/>
          <p:nvPr>
            <p:ph type="title"/>
          </p:nvPr>
        </p:nvSpPr>
        <p:spPr>
          <a:xfrm>
            <a:off x="311700" y="1752600"/>
            <a:ext cx="8520600" cy="123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ENGAGING with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GOOGLES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TRANSLATE</a:t>
            </a:r>
            <a:endParaRPr/>
          </a:p>
        </p:txBody>
      </p:sp>
      <p:sp>
        <p:nvSpPr>
          <p:cNvPr id="382" name="Google Shape;382;p38"/>
          <p:cNvSpPr txBox="1"/>
          <p:nvPr>
            <p:ph idx="1" type="body"/>
          </p:nvPr>
        </p:nvSpPr>
        <p:spPr>
          <a:xfrm>
            <a:off x="311700" y="1152475"/>
            <a:ext cx="8520600" cy="39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Google Translate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Entire sites can be translated.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Entire documents can be translated (check them before distributing!)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IDEA! Have students use translate on a site’s instruction pages (i.e., Canvas).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Use site’s own translated instruction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Some sites, like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Zoom</a:t>
            </a:r>
            <a:r>
              <a:rPr lang="en">
                <a:solidFill>
                  <a:srgbClr val="000000"/>
                </a:solidFill>
              </a:rPr>
              <a:t>, have translated instructions and videos to more languages! Search for language or English </a:t>
            </a:r>
            <a:r>
              <a:rPr lang="en" sz="1300">
                <a:solidFill>
                  <a:srgbClr val="000000"/>
                </a:solidFill>
              </a:rPr>
              <a:t>(usu. at bottom of page.)</a:t>
            </a:r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JAMBOARD</a:t>
            </a:r>
            <a:endParaRPr/>
          </a:p>
        </p:txBody>
      </p:sp>
      <p:sp>
        <p:nvSpPr>
          <p:cNvPr id="388" name="Google Shape;388;p39"/>
          <p:cNvSpPr txBox="1"/>
          <p:nvPr>
            <p:ph idx="1" type="body"/>
          </p:nvPr>
        </p:nvSpPr>
        <p:spPr>
          <a:xfrm>
            <a:off x="311700" y="1152475"/>
            <a:ext cx="8520600" cy="3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Jamboard is a device like a smartboard. Jamboard uses an app with the same name that can be used on any browser as a type of whiteboard.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“Jam” can be created with any Google account at jamboard.google.com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Jam can be shared in view or edit mode.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Jam can have up to 20 frames (slides).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Jam can be saved as PDF.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Frames can be saved as PDF or PNG (image) files.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/>
          <p:nvPr/>
        </p:nvSpPr>
        <p:spPr>
          <a:xfrm>
            <a:off x="504825" y="711625"/>
            <a:ext cx="7620000" cy="435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0"/>
          <p:cNvSpPr txBox="1"/>
          <p:nvPr>
            <p:ph type="title"/>
          </p:nvPr>
        </p:nvSpPr>
        <p:spPr>
          <a:xfrm>
            <a:off x="311700" y="0"/>
            <a:ext cx="85206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JAMMIN’ TIME! - https://bit.ly/</a:t>
            </a:r>
            <a:r>
              <a:rPr lang="en">
                <a:solidFill>
                  <a:srgbClr val="FF0000"/>
                </a:solidFill>
              </a:rPr>
              <a:t>Z</a:t>
            </a:r>
            <a:r>
              <a:rPr lang="en"/>
              <a:t>oom</a:t>
            </a:r>
            <a:r>
              <a:rPr lang="en">
                <a:solidFill>
                  <a:srgbClr val="FF0000"/>
                </a:solidFill>
              </a:rPr>
              <a:t>J</a:t>
            </a:r>
            <a:r>
              <a:rPr lang="en"/>
              <a:t>ammin</a:t>
            </a:r>
            <a:endParaRPr/>
          </a:p>
        </p:txBody>
      </p:sp>
      <p:pic>
        <p:nvPicPr>
          <p:cNvPr id="395" name="Google Shape;395;p40"/>
          <p:cNvPicPr preferRelativeResize="0"/>
          <p:nvPr/>
        </p:nvPicPr>
        <p:blipFill rotWithShape="1">
          <a:blip r:embed="rId3">
            <a:alphaModFix/>
          </a:blip>
          <a:srcRect b="0" l="0" r="89559" t="44264"/>
          <a:stretch/>
        </p:blipFill>
        <p:spPr>
          <a:xfrm>
            <a:off x="387900" y="1685925"/>
            <a:ext cx="1330745" cy="340752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0"/>
          <p:cNvSpPr/>
          <p:nvPr/>
        </p:nvSpPr>
        <p:spPr>
          <a:xfrm>
            <a:off x="942350" y="1685925"/>
            <a:ext cx="1620000" cy="409500"/>
          </a:xfrm>
          <a:prstGeom prst="leftArrow">
            <a:avLst>
              <a:gd fmla="val 62784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Pen and Colors</a:t>
            </a:r>
            <a:endParaRPr sz="1200"/>
          </a:p>
        </p:txBody>
      </p:sp>
      <p:pic>
        <p:nvPicPr>
          <p:cNvPr id="397" name="Google Shape;397;p40"/>
          <p:cNvPicPr preferRelativeResize="0"/>
          <p:nvPr/>
        </p:nvPicPr>
        <p:blipFill rotWithShape="1">
          <a:blip r:embed="rId3">
            <a:alphaModFix/>
          </a:blip>
          <a:srcRect b="86609" l="0" r="71538" t="0"/>
          <a:stretch/>
        </p:blipFill>
        <p:spPr>
          <a:xfrm>
            <a:off x="397425" y="711625"/>
            <a:ext cx="4317450" cy="97430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0"/>
          <p:cNvSpPr/>
          <p:nvPr/>
        </p:nvSpPr>
        <p:spPr>
          <a:xfrm>
            <a:off x="942350" y="2126125"/>
            <a:ext cx="1620000" cy="409500"/>
          </a:xfrm>
          <a:prstGeom prst="leftArrow">
            <a:avLst>
              <a:gd fmla="val 62784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Erase</a:t>
            </a:r>
            <a:endParaRPr sz="1200"/>
          </a:p>
        </p:txBody>
      </p:sp>
      <p:sp>
        <p:nvSpPr>
          <p:cNvPr id="399" name="Google Shape;399;p40"/>
          <p:cNvSpPr/>
          <p:nvPr/>
        </p:nvSpPr>
        <p:spPr>
          <a:xfrm>
            <a:off x="942350" y="2554325"/>
            <a:ext cx="1620000" cy="409500"/>
          </a:xfrm>
          <a:prstGeom prst="leftArrow">
            <a:avLst>
              <a:gd fmla="val 62784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Select Tool</a:t>
            </a:r>
            <a:endParaRPr sz="1200"/>
          </a:p>
        </p:txBody>
      </p:sp>
      <p:sp>
        <p:nvSpPr>
          <p:cNvPr id="400" name="Google Shape;400;p40"/>
          <p:cNvSpPr/>
          <p:nvPr/>
        </p:nvSpPr>
        <p:spPr>
          <a:xfrm>
            <a:off x="942350" y="2976513"/>
            <a:ext cx="1620000" cy="409500"/>
          </a:xfrm>
          <a:prstGeom prst="leftArrow">
            <a:avLst>
              <a:gd fmla="val 62784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Add Sticky Note</a:t>
            </a:r>
            <a:endParaRPr sz="1200"/>
          </a:p>
        </p:txBody>
      </p:sp>
      <p:sp>
        <p:nvSpPr>
          <p:cNvPr id="401" name="Google Shape;401;p40"/>
          <p:cNvSpPr/>
          <p:nvPr/>
        </p:nvSpPr>
        <p:spPr>
          <a:xfrm>
            <a:off x="942350" y="3398713"/>
            <a:ext cx="1620000" cy="409500"/>
          </a:xfrm>
          <a:prstGeom prst="leftArrow">
            <a:avLst>
              <a:gd fmla="val 62784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Add Image</a:t>
            </a:r>
            <a:endParaRPr sz="1200"/>
          </a:p>
        </p:txBody>
      </p:sp>
      <p:sp>
        <p:nvSpPr>
          <p:cNvPr id="402" name="Google Shape;402;p40"/>
          <p:cNvSpPr/>
          <p:nvPr/>
        </p:nvSpPr>
        <p:spPr>
          <a:xfrm>
            <a:off x="942350" y="3818188"/>
            <a:ext cx="1620000" cy="409500"/>
          </a:xfrm>
          <a:prstGeom prst="leftArrow">
            <a:avLst>
              <a:gd fmla="val 62784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Add Shape</a:t>
            </a:r>
            <a:endParaRPr sz="1200"/>
          </a:p>
        </p:txBody>
      </p:sp>
      <p:sp>
        <p:nvSpPr>
          <p:cNvPr id="403" name="Google Shape;403;p40"/>
          <p:cNvSpPr/>
          <p:nvPr/>
        </p:nvSpPr>
        <p:spPr>
          <a:xfrm>
            <a:off x="942350" y="4214350"/>
            <a:ext cx="1620000" cy="409500"/>
          </a:xfrm>
          <a:prstGeom prst="leftArrow">
            <a:avLst>
              <a:gd fmla="val 62784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Add Text</a:t>
            </a:r>
            <a:endParaRPr sz="1200"/>
          </a:p>
        </p:txBody>
      </p:sp>
      <p:sp>
        <p:nvSpPr>
          <p:cNvPr id="404" name="Google Shape;404;p40"/>
          <p:cNvSpPr/>
          <p:nvPr/>
        </p:nvSpPr>
        <p:spPr>
          <a:xfrm>
            <a:off x="942350" y="4659863"/>
            <a:ext cx="1620000" cy="409500"/>
          </a:xfrm>
          <a:prstGeom prst="leftArrow">
            <a:avLst>
              <a:gd fmla="val 62784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Use Laser point</a:t>
            </a: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/>
          <p:nvPr>
            <p:ph type="title"/>
          </p:nvPr>
        </p:nvSpPr>
        <p:spPr>
          <a:xfrm>
            <a:off x="311700" y="0"/>
            <a:ext cx="85206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GAMES</a:t>
            </a:r>
            <a:endParaRPr/>
          </a:p>
        </p:txBody>
      </p:sp>
      <p:pic>
        <p:nvPicPr>
          <p:cNvPr descr="Screen shot of Google search after typing &quot;animal sounds&quot;" id="410" name="Google Shape;41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976" y="731425"/>
            <a:ext cx="4098374" cy="29392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1" name="Google Shape;411;p41"/>
          <p:cNvSpPr txBox="1"/>
          <p:nvPr/>
        </p:nvSpPr>
        <p:spPr>
          <a:xfrm>
            <a:off x="385200" y="835900"/>
            <a:ext cx="4186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Type keywords to find games and other cool tools!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Why games?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They help teach how to use mouse and keyboard.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Mind breaks!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Use for contests!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Keywords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Pacman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Tic tac toe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(then select the arrow under the game)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"/>
          <p:cNvSpPr txBox="1"/>
          <p:nvPr>
            <p:ph type="title"/>
          </p:nvPr>
        </p:nvSpPr>
        <p:spPr>
          <a:xfrm>
            <a:off x="311700" y="1752600"/>
            <a:ext cx="8520600" cy="123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</a:t>
            </a:r>
            <a:r>
              <a:rPr lang="en"/>
              <a:t> SITES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1752600"/>
            <a:ext cx="8520600" cy="123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THINGS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PONDER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"/>
          <p:cNvSpPr txBox="1"/>
          <p:nvPr>
            <p:ph type="title"/>
          </p:nvPr>
        </p:nvSpPr>
        <p:spPr>
          <a:xfrm>
            <a:off x="311700" y="445025"/>
            <a:ext cx="462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DRAWING SITES</a:t>
            </a:r>
            <a:endParaRPr/>
          </a:p>
        </p:txBody>
      </p:sp>
      <p:sp>
        <p:nvSpPr>
          <p:cNvPr id="422" name="Google Shape;422;p43"/>
          <p:cNvSpPr txBox="1"/>
          <p:nvPr>
            <p:ph idx="1" type="body"/>
          </p:nvPr>
        </p:nvSpPr>
        <p:spPr>
          <a:xfrm>
            <a:off x="311700" y="1152475"/>
            <a:ext cx="84132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Use during breaks or for projects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Google Slides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"/>
              <a:t>share a slides deck and assign everyone a slide to draw on using tools available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Canvas - </a:t>
            </a:r>
            <a:r>
              <a:rPr lang="en" u="sng">
                <a:solidFill>
                  <a:schemeClr val="hlink"/>
                </a:solidFill>
                <a:hlinkClick r:id="rId3"/>
              </a:rPr>
              <a:t>canvas.apps.chrome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Silk</a:t>
            </a:r>
            <a:r>
              <a:rPr lang="en"/>
              <a:t> - </a:t>
            </a:r>
            <a:r>
              <a:rPr lang="en" u="sng">
                <a:solidFill>
                  <a:schemeClr val="hlink"/>
                </a:solidFill>
                <a:hlinkClick r:id="rId4"/>
              </a:rPr>
              <a:t>weavesilk.com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Autodraw</a:t>
            </a:r>
            <a:r>
              <a:rPr lang="en"/>
              <a:t> - </a:t>
            </a:r>
            <a:r>
              <a:rPr lang="en" u="sng">
                <a:solidFill>
                  <a:schemeClr val="hlink"/>
                </a:solidFill>
                <a:hlinkClick r:id="rId5"/>
              </a:rPr>
              <a:t>autodraw.com</a:t>
            </a:r>
            <a:r>
              <a:rPr lang="en"/>
              <a:t> (idea: use as part of online Pictionary game - artist gets points the faster AI recognizes image)</a:t>
            </a:r>
            <a:endParaRPr/>
          </a:p>
        </p:txBody>
      </p:sp>
      <p:sp>
        <p:nvSpPr>
          <p:cNvPr id="423" name="Google Shape;423;p43"/>
          <p:cNvSpPr/>
          <p:nvPr/>
        </p:nvSpPr>
        <p:spPr>
          <a:xfrm>
            <a:off x="-2648583" y="1721380"/>
            <a:ext cx="1627100" cy="1792850"/>
          </a:xfrm>
          <a:custGeom>
            <a:rect b="b" l="l" r="r" t="t"/>
            <a:pathLst>
              <a:path extrusionOk="0" h="71714" w="65084">
                <a:moveTo>
                  <a:pt x="22123" y="37791"/>
                </a:moveTo>
                <a:cubicBezTo>
                  <a:pt x="16535" y="37791"/>
                  <a:pt x="10795" y="36497"/>
                  <a:pt x="5359" y="37791"/>
                </a:cubicBezTo>
                <a:cubicBezTo>
                  <a:pt x="1821" y="38633"/>
                  <a:pt x="-1485" y="44857"/>
                  <a:pt x="787" y="47697"/>
                </a:cubicBezTo>
                <a:cubicBezTo>
                  <a:pt x="6312" y="54603"/>
                  <a:pt x="22932" y="48630"/>
                  <a:pt x="26314" y="40458"/>
                </a:cubicBezTo>
                <a:cubicBezTo>
                  <a:pt x="29170" y="33555"/>
                  <a:pt x="25247" y="23841"/>
                  <a:pt x="19456" y="19122"/>
                </a:cubicBezTo>
                <a:cubicBezTo>
                  <a:pt x="15872" y="16202"/>
                  <a:pt x="7964" y="18555"/>
                  <a:pt x="6502" y="14169"/>
                </a:cubicBezTo>
                <a:cubicBezTo>
                  <a:pt x="5536" y="11272"/>
                  <a:pt x="10724" y="9751"/>
                  <a:pt x="12979" y="7692"/>
                </a:cubicBezTo>
                <a:cubicBezTo>
                  <a:pt x="15370" y="5509"/>
                  <a:pt x="16680" y="2119"/>
                  <a:pt x="19456" y="453"/>
                </a:cubicBezTo>
                <a:cubicBezTo>
                  <a:pt x="21658" y="-868"/>
                  <a:pt x="24549" y="1137"/>
                  <a:pt x="27076" y="1596"/>
                </a:cubicBezTo>
                <a:cubicBezTo>
                  <a:pt x="31602" y="2419"/>
                  <a:pt x="36194" y="2989"/>
                  <a:pt x="40792" y="3120"/>
                </a:cubicBezTo>
                <a:cubicBezTo>
                  <a:pt x="46323" y="3278"/>
                  <a:pt x="52471" y="2875"/>
                  <a:pt x="57175" y="5787"/>
                </a:cubicBezTo>
                <a:cubicBezTo>
                  <a:pt x="66216" y="11384"/>
                  <a:pt x="67264" y="28563"/>
                  <a:pt x="61366" y="37410"/>
                </a:cubicBezTo>
                <a:cubicBezTo>
                  <a:pt x="61148" y="37737"/>
                  <a:pt x="61193" y="36517"/>
                  <a:pt x="59080" y="33981"/>
                </a:cubicBezTo>
                <a:cubicBezTo>
                  <a:pt x="55012" y="29099"/>
                  <a:pt x="43424" y="29370"/>
                  <a:pt x="40030" y="34743"/>
                </a:cubicBezTo>
                <a:cubicBezTo>
                  <a:pt x="37766" y="38327"/>
                  <a:pt x="37205" y="43178"/>
                  <a:pt x="38125" y="47316"/>
                </a:cubicBezTo>
                <a:cubicBezTo>
                  <a:pt x="38852" y="50589"/>
                  <a:pt x="43300" y="52093"/>
                  <a:pt x="44221" y="55317"/>
                </a:cubicBezTo>
                <a:cubicBezTo>
                  <a:pt x="44873" y="57598"/>
                  <a:pt x="41851" y="59849"/>
                  <a:pt x="42316" y="62175"/>
                </a:cubicBezTo>
                <a:cubicBezTo>
                  <a:pt x="42693" y="64060"/>
                  <a:pt x="44437" y="66531"/>
                  <a:pt x="43078" y="67890"/>
                </a:cubicBezTo>
                <a:cubicBezTo>
                  <a:pt x="38556" y="72412"/>
                  <a:pt x="30016" y="72422"/>
                  <a:pt x="24028" y="70176"/>
                </a:cubicBezTo>
                <a:cubicBezTo>
                  <a:pt x="20996" y="69039"/>
                  <a:pt x="23571" y="63547"/>
                  <a:pt x="22123" y="6065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14288" rotWithShape="0" algn="bl" dir="5400000" dist="114300">
              <a:srgbClr val="000000">
                <a:alpha val="50000"/>
              </a:srgbClr>
            </a:outerShdw>
          </a:effectLst>
        </p:spPr>
      </p:sp>
      <p:sp>
        <p:nvSpPr>
          <p:cNvPr id="424" name="Google Shape;424;p43"/>
          <p:cNvSpPr/>
          <p:nvPr/>
        </p:nvSpPr>
        <p:spPr>
          <a:xfrm flipH="1">
            <a:off x="7154974" y="575946"/>
            <a:ext cx="743360" cy="630048"/>
          </a:xfrm>
          <a:custGeom>
            <a:rect b="b" l="l" r="r" t="t"/>
            <a:pathLst>
              <a:path extrusionOk="0" h="44121" w="52056">
                <a:moveTo>
                  <a:pt x="3739" y="43707"/>
                </a:moveTo>
                <a:cubicBezTo>
                  <a:pt x="5818" y="43418"/>
                  <a:pt x="7628" y="42818"/>
                  <a:pt x="12502" y="41992"/>
                </a:cubicBezTo>
                <a:cubicBezTo>
                  <a:pt x="17376" y="41167"/>
                  <a:pt x="28679" y="39881"/>
                  <a:pt x="32981" y="38754"/>
                </a:cubicBezTo>
                <a:cubicBezTo>
                  <a:pt x="37283" y="37627"/>
                  <a:pt x="36542" y="37510"/>
                  <a:pt x="38315" y="35230"/>
                </a:cubicBezTo>
                <a:cubicBezTo>
                  <a:pt x="40088" y="32950"/>
                  <a:pt x="41812" y="28153"/>
                  <a:pt x="43620" y="25075"/>
                </a:cubicBezTo>
                <a:cubicBezTo>
                  <a:pt x="45428" y="21998"/>
                  <a:pt x="47763" y="19770"/>
                  <a:pt x="49161" y="16765"/>
                </a:cubicBezTo>
                <a:cubicBezTo>
                  <a:pt x="50559" y="13760"/>
                  <a:pt x="51708" y="9832"/>
                  <a:pt x="52007" y="7043"/>
                </a:cubicBezTo>
                <a:cubicBezTo>
                  <a:pt x="52306" y="4254"/>
                  <a:pt x="51146" y="418"/>
                  <a:pt x="50953" y="30"/>
                </a:cubicBezTo>
                <a:cubicBezTo>
                  <a:pt x="50760" y="-358"/>
                  <a:pt x="51461" y="3116"/>
                  <a:pt x="50851" y="4717"/>
                </a:cubicBezTo>
                <a:cubicBezTo>
                  <a:pt x="50241" y="6318"/>
                  <a:pt x="48270" y="8472"/>
                  <a:pt x="47294" y="9635"/>
                </a:cubicBezTo>
                <a:cubicBezTo>
                  <a:pt x="46318" y="10798"/>
                  <a:pt x="45209" y="10889"/>
                  <a:pt x="44996" y="11696"/>
                </a:cubicBezTo>
                <a:cubicBezTo>
                  <a:pt x="44783" y="12503"/>
                  <a:pt x="46264" y="14199"/>
                  <a:pt x="46017" y="14478"/>
                </a:cubicBezTo>
                <a:cubicBezTo>
                  <a:pt x="45770" y="14757"/>
                  <a:pt x="44429" y="13308"/>
                  <a:pt x="43516" y="13372"/>
                </a:cubicBezTo>
                <a:cubicBezTo>
                  <a:pt x="42603" y="13436"/>
                  <a:pt x="40920" y="13958"/>
                  <a:pt x="40538" y="14860"/>
                </a:cubicBezTo>
                <a:cubicBezTo>
                  <a:pt x="40156" y="15762"/>
                  <a:pt x="41641" y="18576"/>
                  <a:pt x="41226" y="18786"/>
                </a:cubicBezTo>
                <a:cubicBezTo>
                  <a:pt x="40812" y="18996"/>
                  <a:pt x="39485" y="16125"/>
                  <a:pt x="38051" y="16119"/>
                </a:cubicBezTo>
                <a:cubicBezTo>
                  <a:pt x="36617" y="16113"/>
                  <a:pt x="34540" y="17822"/>
                  <a:pt x="32620" y="18750"/>
                </a:cubicBezTo>
                <a:cubicBezTo>
                  <a:pt x="30701" y="19678"/>
                  <a:pt x="28881" y="20905"/>
                  <a:pt x="26534" y="21687"/>
                </a:cubicBezTo>
                <a:cubicBezTo>
                  <a:pt x="24187" y="22469"/>
                  <a:pt x="21122" y="22730"/>
                  <a:pt x="18536" y="23442"/>
                </a:cubicBezTo>
                <a:cubicBezTo>
                  <a:pt x="15950" y="24154"/>
                  <a:pt x="13166" y="24303"/>
                  <a:pt x="11019" y="25960"/>
                </a:cubicBezTo>
                <a:cubicBezTo>
                  <a:pt x="8872" y="27617"/>
                  <a:pt x="6579" y="31164"/>
                  <a:pt x="5656" y="33385"/>
                </a:cubicBezTo>
                <a:cubicBezTo>
                  <a:pt x="4733" y="35607"/>
                  <a:pt x="6417" y="37566"/>
                  <a:pt x="5479" y="39289"/>
                </a:cubicBezTo>
                <a:cubicBezTo>
                  <a:pt x="4541" y="41013"/>
                  <a:pt x="319" y="42990"/>
                  <a:pt x="29" y="43726"/>
                </a:cubicBezTo>
                <a:cubicBezTo>
                  <a:pt x="-261" y="44462"/>
                  <a:pt x="1660" y="43996"/>
                  <a:pt x="3739" y="43707"/>
                </a:cubicBezTo>
                <a:close/>
              </a:path>
            </a:pathLst>
          </a:custGeom>
          <a:gradFill>
            <a:gsLst>
              <a:gs pos="0">
                <a:srgbClr val="A64D79"/>
              </a:gs>
              <a:gs pos="100000">
                <a:srgbClr val="9900FF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9900FF">
                <a:alpha val="50000"/>
              </a:srgbClr>
            </a:outerShdw>
          </a:effectLst>
        </p:spPr>
      </p:sp>
      <p:sp>
        <p:nvSpPr>
          <p:cNvPr id="425" name="Google Shape;425;p43"/>
          <p:cNvSpPr/>
          <p:nvPr/>
        </p:nvSpPr>
        <p:spPr>
          <a:xfrm flipH="1">
            <a:off x="7548346" y="558978"/>
            <a:ext cx="404938" cy="735092"/>
          </a:xfrm>
          <a:custGeom>
            <a:rect b="b" l="l" r="r" t="t"/>
            <a:pathLst>
              <a:path extrusionOk="0" h="51477" w="28357">
                <a:moveTo>
                  <a:pt x="472" y="51467"/>
                </a:moveTo>
                <a:cubicBezTo>
                  <a:pt x="1377" y="51388"/>
                  <a:pt x="2742" y="46800"/>
                  <a:pt x="5711" y="44609"/>
                </a:cubicBezTo>
                <a:cubicBezTo>
                  <a:pt x="8680" y="42418"/>
                  <a:pt x="15506" y="40545"/>
                  <a:pt x="18284" y="38322"/>
                </a:cubicBezTo>
                <a:cubicBezTo>
                  <a:pt x="21062" y="36100"/>
                  <a:pt x="21094" y="34163"/>
                  <a:pt x="22380" y="31274"/>
                </a:cubicBezTo>
                <a:cubicBezTo>
                  <a:pt x="23666" y="28385"/>
                  <a:pt x="25047" y="23972"/>
                  <a:pt x="25999" y="20987"/>
                </a:cubicBezTo>
                <a:cubicBezTo>
                  <a:pt x="26952" y="18003"/>
                  <a:pt x="27746" y="15987"/>
                  <a:pt x="28095" y="13367"/>
                </a:cubicBezTo>
                <a:cubicBezTo>
                  <a:pt x="28444" y="10748"/>
                  <a:pt x="28444" y="7477"/>
                  <a:pt x="28095" y="5270"/>
                </a:cubicBezTo>
                <a:cubicBezTo>
                  <a:pt x="27746" y="3063"/>
                  <a:pt x="26206" y="381"/>
                  <a:pt x="25999" y="127"/>
                </a:cubicBezTo>
                <a:cubicBezTo>
                  <a:pt x="25793" y="-127"/>
                  <a:pt x="26951" y="2381"/>
                  <a:pt x="26856" y="3746"/>
                </a:cubicBezTo>
                <a:cubicBezTo>
                  <a:pt x="26761" y="5111"/>
                  <a:pt x="25857" y="7207"/>
                  <a:pt x="25428" y="8318"/>
                </a:cubicBezTo>
                <a:cubicBezTo>
                  <a:pt x="25000" y="9429"/>
                  <a:pt x="24269" y="9747"/>
                  <a:pt x="24285" y="10414"/>
                </a:cubicBezTo>
                <a:cubicBezTo>
                  <a:pt x="24301" y="11081"/>
                  <a:pt x="25634" y="12049"/>
                  <a:pt x="25523" y="12319"/>
                </a:cubicBezTo>
                <a:cubicBezTo>
                  <a:pt x="25412" y="12589"/>
                  <a:pt x="24221" y="11779"/>
                  <a:pt x="23618" y="12033"/>
                </a:cubicBezTo>
                <a:cubicBezTo>
                  <a:pt x="23015" y="12287"/>
                  <a:pt x="21982" y="13065"/>
                  <a:pt x="21903" y="13843"/>
                </a:cubicBezTo>
                <a:cubicBezTo>
                  <a:pt x="21824" y="14621"/>
                  <a:pt x="23380" y="16446"/>
                  <a:pt x="23142" y="16700"/>
                </a:cubicBezTo>
                <a:cubicBezTo>
                  <a:pt x="22904" y="16954"/>
                  <a:pt x="21444" y="15050"/>
                  <a:pt x="20475" y="15367"/>
                </a:cubicBezTo>
                <a:cubicBezTo>
                  <a:pt x="19507" y="15685"/>
                  <a:pt x="18442" y="17462"/>
                  <a:pt x="17331" y="18605"/>
                </a:cubicBezTo>
                <a:cubicBezTo>
                  <a:pt x="16220" y="19748"/>
                  <a:pt x="15236" y="21098"/>
                  <a:pt x="13807" y="22225"/>
                </a:cubicBezTo>
                <a:cubicBezTo>
                  <a:pt x="12378" y="23352"/>
                  <a:pt x="10362" y="24241"/>
                  <a:pt x="8759" y="25368"/>
                </a:cubicBezTo>
                <a:cubicBezTo>
                  <a:pt x="7156" y="26495"/>
                  <a:pt x="5536" y="27305"/>
                  <a:pt x="4187" y="28988"/>
                </a:cubicBezTo>
                <a:cubicBezTo>
                  <a:pt x="2838" y="30671"/>
                  <a:pt x="1282" y="33671"/>
                  <a:pt x="663" y="35465"/>
                </a:cubicBezTo>
                <a:cubicBezTo>
                  <a:pt x="44" y="37259"/>
                  <a:pt x="536" y="38148"/>
                  <a:pt x="472" y="39751"/>
                </a:cubicBezTo>
                <a:cubicBezTo>
                  <a:pt x="409" y="41354"/>
                  <a:pt x="282" y="43132"/>
                  <a:pt x="282" y="45085"/>
                </a:cubicBezTo>
                <a:cubicBezTo>
                  <a:pt x="282" y="47038"/>
                  <a:pt x="-433" y="51546"/>
                  <a:pt x="472" y="51467"/>
                </a:cubicBezTo>
                <a:close/>
              </a:path>
            </a:pathLst>
          </a:cu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bl" dir="5400000" dist="104775">
              <a:srgbClr val="0097A7">
                <a:alpha val="50000"/>
              </a:srgbClr>
            </a:outerShdw>
          </a:effectLst>
        </p:spPr>
      </p:sp>
      <p:sp>
        <p:nvSpPr>
          <p:cNvPr id="426" name="Google Shape;426;p43"/>
          <p:cNvSpPr/>
          <p:nvPr/>
        </p:nvSpPr>
        <p:spPr>
          <a:xfrm flipH="1" rot="-444146">
            <a:off x="7399026" y="469009"/>
            <a:ext cx="421733" cy="764047"/>
          </a:xfrm>
          <a:custGeom>
            <a:rect b="b" l="l" r="r" t="t"/>
            <a:pathLst>
              <a:path extrusionOk="0" h="53499" w="29530">
                <a:moveTo>
                  <a:pt x="309" y="53488"/>
                </a:moveTo>
                <a:cubicBezTo>
                  <a:pt x="1309" y="53326"/>
                  <a:pt x="3768" y="51429"/>
                  <a:pt x="7153" y="49454"/>
                </a:cubicBezTo>
                <a:cubicBezTo>
                  <a:pt x="10538" y="47479"/>
                  <a:pt x="17714" y="44258"/>
                  <a:pt x="20621" y="41637"/>
                </a:cubicBezTo>
                <a:cubicBezTo>
                  <a:pt x="23528" y="39016"/>
                  <a:pt x="23405" y="36936"/>
                  <a:pt x="24597" y="33728"/>
                </a:cubicBezTo>
                <a:cubicBezTo>
                  <a:pt x="25789" y="30520"/>
                  <a:pt x="26961" y="25669"/>
                  <a:pt x="27775" y="22387"/>
                </a:cubicBezTo>
                <a:cubicBezTo>
                  <a:pt x="28589" y="19105"/>
                  <a:pt x="29306" y="16875"/>
                  <a:pt x="29479" y="14036"/>
                </a:cubicBezTo>
                <a:cubicBezTo>
                  <a:pt x="29652" y="11197"/>
                  <a:pt x="29383" y="7690"/>
                  <a:pt x="28812" y="5353"/>
                </a:cubicBezTo>
                <a:cubicBezTo>
                  <a:pt x="28242" y="3017"/>
                  <a:pt x="26307" y="272"/>
                  <a:pt x="26056" y="17"/>
                </a:cubicBezTo>
                <a:cubicBezTo>
                  <a:pt x="25805" y="-238"/>
                  <a:pt x="27301" y="2352"/>
                  <a:pt x="27308" y="3824"/>
                </a:cubicBezTo>
                <a:cubicBezTo>
                  <a:pt x="27315" y="5296"/>
                  <a:pt x="26481" y="7622"/>
                  <a:pt x="26096" y="8850"/>
                </a:cubicBezTo>
                <a:cubicBezTo>
                  <a:pt x="25711" y="10079"/>
                  <a:pt x="24925" y="10481"/>
                  <a:pt x="24997" y="11195"/>
                </a:cubicBezTo>
                <a:cubicBezTo>
                  <a:pt x="25070" y="11909"/>
                  <a:pt x="26632" y="12833"/>
                  <a:pt x="26531" y="13132"/>
                </a:cubicBezTo>
                <a:cubicBezTo>
                  <a:pt x="26430" y="13431"/>
                  <a:pt x="25039" y="12664"/>
                  <a:pt x="24389" y="12988"/>
                </a:cubicBezTo>
                <a:cubicBezTo>
                  <a:pt x="23739" y="13312"/>
                  <a:pt x="22654" y="14235"/>
                  <a:pt x="22630" y="15076"/>
                </a:cubicBezTo>
                <a:cubicBezTo>
                  <a:pt x="22606" y="15917"/>
                  <a:pt x="24488" y="17741"/>
                  <a:pt x="24244" y="18034"/>
                </a:cubicBezTo>
                <a:cubicBezTo>
                  <a:pt x="24000" y="18327"/>
                  <a:pt x="22218" y="16409"/>
                  <a:pt x="21167" y="16832"/>
                </a:cubicBezTo>
                <a:cubicBezTo>
                  <a:pt x="20116" y="17255"/>
                  <a:pt x="19078" y="19253"/>
                  <a:pt x="17936" y="20574"/>
                </a:cubicBezTo>
                <a:cubicBezTo>
                  <a:pt x="16794" y="21895"/>
                  <a:pt x="15811" y="23426"/>
                  <a:pt x="14315" y="24757"/>
                </a:cubicBezTo>
                <a:cubicBezTo>
                  <a:pt x="12819" y="26088"/>
                  <a:pt x="10649" y="27213"/>
                  <a:pt x="8958" y="28559"/>
                </a:cubicBezTo>
                <a:cubicBezTo>
                  <a:pt x="7267" y="29905"/>
                  <a:pt x="5533" y="30912"/>
                  <a:pt x="4171" y="32832"/>
                </a:cubicBezTo>
                <a:cubicBezTo>
                  <a:pt x="2809" y="34752"/>
                  <a:pt x="1325" y="38102"/>
                  <a:pt x="784" y="40079"/>
                </a:cubicBezTo>
                <a:cubicBezTo>
                  <a:pt x="243" y="42056"/>
                  <a:pt x="864" y="42967"/>
                  <a:pt x="925" y="44692"/>
                </a:cubicBezTo>
                <a:cubicBezTo>
                  <a:pt x="987" y="46417"/>
                  <a:pt x="1256" y="48962"/>
                  <a:pt x="1153" y="50428"/>
                </a:cubicBezTo>
                <a:cubicBezTo>
                  <a:pt x="1050" y="51894"/>
                  <a:pt x="-691" y="53650"/>
                  <a:pt x="309" y="53488"/>
                </a:cubicBezTo>
                <a:close/>
              </a:path>
            </a:pathLst>
          </a:cu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bl" dir="5400000" dist="66675">
              <a:srgbClr val="38761D">
                <a:alpha val="50000"/>
              </a:srgbClr>
            </a:outerShdw>
          </a:effectLst>
        </p:spPr>
      </p:sp>
      <p:sp>
        <p:nvSpPr>
          <p:cNvPr id="427" name="Google Shape;427;p43"/>
          <p:cNvSpPr/>
          <p:nvPr/>
        </p:nvSpPr>
        <p:spPr>
          <a:xfrm>
            <a:off x="7337887" y="1120512"/>
            <a:ext cx="1335066" cy="574840"/>
          </a:xfrm>
          <a:custGeom>
            <a:rect b="b" l="l" r="r" t="t"/>
            <a:pathLst>
              <a:path extrusionOk="0" h="40439" w="93492">
                <a:moveTo>
                  <a:pt x="46136" y="10531"/>
                </a:moveTo>
                <a:cubicBezTo>
                  <a:pt x="43945" y="10563"/>
                  <a:pt x="42342" y="8864"/>
                  <a:pt x="40326" y="8054"/>
                </a:cubicBezTo>
                <a:cubicBezTo>
                  <a:pt x="38310" y="7244"/>
                  <a:pt x="36706" y="6689"/>
                  <a:pt x="34039" y="5673"/>
                </a:cubicBezTo>
                <a:cubicBezTo>
                  <a:pt x="31372" y="4657"/>
                  <a:pt x="27118" y="2895"/>
                  <a:pt x="24324" y="1958"/>
                </a:cubicBezTo>
                <a:cubicBezTo>
                  <a:pt x="21530" y="1021"/>
                  <a:pt x="19672" y="196"/>
                  <a:pt x="17275" y="53"/>
                </a:cubicBezTo>
                <a:cubicBezTo>
                  <a:pt x="14878" y="-90"/>
                  <a:pt x="12338" y="-10"/>
                  <a:pt x="9941" y="1101"/>
                </a:cubicBezTo>
                <a:cubicBezTo>
                  <a:pt x="7544" y="2212"/>
                  <a:pt x="4448" y="4832"/>
                  <a:pt x="2892" y="6721"/>
                </a:cubicBezTo>
                <a:cubicBezTo>
                  <a:pt x="1336" y="8610"/>
                  <a:pt x="1082" y="10610"/>
                  <a:pt x="606" y="12436"/>
                </a:cubicBezTo>
                <a:cubicBezTo>
                  <a:pt x="130" y="14262"/>
                  <a:pt x="-92" y="15548"/>
                  <a:pt x="35" y="17675"/>
                </a:cubicBezTo>
                <a:cubicBezTo>
                  <a:pt x="162" y="19802"/>
                  <a:pt x="606" y="22913"/>
                  <a:pt x="1368" y="25199"/>
                </a:cubicBezTo>
                <a:cubicBezTo>
                  <a:pt x="2130" y="27485"/>
                  <a:pt x="3353" y="29296"/>
                  <a:pt x="4607" y="31391"/>
                </a:cubicBezTo>
                <a:cubicBezTo>
                  <a:pt x="5861" y="33487"/>
                  <a:pt x="7829" y="36296"/>
                  <a:pt x="8893" y="37772"/>
                </a:cubicBezTo>
                <a:cubicBezTo>
                  <a:pt x="9957" y="39248"/>
                  <a:pt x="10846" y="40455"/>
                  <a:pt x="10989" y="40249"/>
                </a:cubicBezTo>
                <a:cubicBezTo>
                  <a:pt x="11132" y="40043"/>
                  <a:pt x="9449" y="37725"/>
                  <a:pt x="9750" y="36534"/>
                </a:cubicBezTo>
                <a:cubicBezTo>
                  <a:pt x="10052" y="35343"/>
                  <a:pt x="10068" y="33438"/>
                  <a:pt x="12798" y="33105"/>
                </a:cubicBezTo>
                <a:cubicBezTo>
                  <a:pt x="15529" y="32772"/>
                  <a:pt x="21879" y="34153"/>
                  <a:pt x="26133" y="34534"/>
                </a:cubicBezTo>
                <a:cubicBezTo>
                  <a:pt x="30388" y="34915"/>
                  <a:pt x="35372" y="35328"/>
                  <a:pt x="38325" y="35391"/>
                </a:cubicBezTo>
                <a:cubicBezTo>
                  <a:pt x="41278" y="35455"/>
                  <a:pt x="42390" y="34074"/>
                  <a:pt x="43850" y="34915"/>
                </a:cubicBezTo>
                <a:cubicBezTo>
                  <a:pt x="45310" y="35756"/>
                  <a:pt x="46182" y="40455"/>
                  <a:pt x="47087" y="40439"/>
                </a:cubicBezTo>
                <a:cubicBezTo>
                  <a:pt x="47992" y="40423"/>
                  <a:pt x="47898" y="35646"/>
                  <a:pt x="49279" y="34820"/>
                </a:cubicBezTo>
                <a:cubicBezTo>
                  <a:pt x="50660" y="33995"/>
                  <a:pt x="52930" y="35470"/>
                  <a:pt x="55375" y="35486"/>
                </a:cubicBezTo>
                <a:cubicBezTo>
                  <a:pt x="57820" y="35502"/>
                  <a:pt x="61186" y="35153"/>
                  <a:pt x="63948" y="34915"/>
                </a:cubicBezTo>
                <a:cubicBezTo>
                  <a:pt x="66710" y="34677"/>
                  <a:pt x="69441" y="34328"/>
                  <a:pt x="71949" y="34058"/>
                </a:cubicBezTo>
                <a:cubicBezTo>
                  <a:pt x="74457" y="33788"/>
                  <a:pt x="77124" y="33264"/>
                  <a:pt x="78997" y="33296"/>
                </a:cubicBezTo>
                <a:cubicBezTo>
                  <a:pt x="80870" y="33328"/>
                  <a:pt x="82347" y="33359"/>
                  <a:pt x="83188" y="34248"/>
                </a:cubicBezTo>
                <a:cubicBezTo>
                  <a:pt x="84029" y="35137"/>
                  <a:pt x="83251" y="38725"/>
                  <a:pt x="84045" y="38630"/>
                </a:cubicBezTo>
                <a:cubicBezTo>
                  <a:pt x="84839" y="38535"/>
                  <a:pt x="86697" y="35709"/>
                  <a:pt x="87951" y="33677"/>
                </a:cubicBezTo>
                <a:cubicBezTo>
                  <a:pt x="89205" y="31645"/>
                  <a:pt x="90761" y="28454"/>
                  <a:pt x="91570" y="26438"/>
                </a:cubicBezTo>
                <a:cubicBezTo>
                  <a:pt x="92380" y="24422"/>
                  <a:pt x="92491" y="23358"/>
                  <a:pt x="92808" y="21580"/>
                </a:cubicBezTo>
                <a:cubicBezTo>
                  <a:pt x="93126" y="19802"/>
                  <a:pt x="93586" y="17802"/>
                  <a:pt x="93475" y="15770"/>
                </a:cubicBezTo>
                <a:cubicBezTo>
                  <a:pt x="93364" y="13738"/>
                  <a:pt x="92999" y="11277"/>
                  <a:pt x="92142" y="9388"/>
                </a:cubicBezTo>
                <a:cubicBezTo>
                  <a:pt x="91285" y="7499"/>
                  <a:pt x="89840" y="5832"/>
                  <a:pt x="88332" y="4435"/>
                </a:cubicBezTo>
                <a:cubicBezTo>
                  <a:pt x="86824" y="3038"/>
                  <a:pt x="84855" y="1705"/>
                  <a:pt x="83093" y="1006"/>
                </a:cubicBezTo>
                <a:cubicBezTo>
                  <a:pt x="81331" y="308"/>
                  <a:pt x="79918" y="165"/>
                  <a:pt x="77759" y="244"/>
                </a:cubicBezTo>
                <a:cubicBezTo>
                  <a:pt x="75600" y="323"/>
                  <a:pt x="72997" y="704"/>
                  <a:pt x="70139" y="1482"/>
                </a:cubicBezTo>
                <a:cubicBezTo>
                  <a:pt x="67282" y="2260"/>
                  <a:pt x="63392" y="3847"/>
                  <a:pt x="60614" y="4911"/>
                </a:cubicBezTo>
                <a:cubicBezTo>
                  <a:pt x="57836" y="5975"/>
                  <a:pt x="55883" y="6927"/>
                  <a:pt x="53470" y="7864"/>
                </a:cubicBezTo>
                <a:cubicBezTo>
                  <a:pt x="51057" y="8801"/>
                  <a:pt x="48327" y="10499"/>
                  <a:pt x="46136" y="10531"/>
                </a:cubicBezTo>
                <a:close/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428" name="Google Shape;428;p43"/>
          <p:cNvSpPr/>
          <p:nvPr/>
        </p:nvSpPr>
        <p:spPr>
          <a:xfrm rot="3358098">
            <a:off x="7444159" y="1191553"/>
            <a:ext cx="432591" cy="362862"/>
          </a:xfrm>
          <a:prstGeom prst="teardrop">
            <a:avLst>
              <a:gd fmla="val 83030" name="adj"/>
            </a:avLst>
          </a:prstGeom>
          <a:solidFill>
            <a:srgbClr val="5B0F00"/>
          </a:solidFill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3"/>
          <p:cNvSpPr/>
          <p:nvPr/>
        </p:nvSpPr>
        <p:spPr>
          <a:xfrm flipH="1" rot="-3360353">
            <a:off x="8097941" y="1199515"/>
            <a:ext cx="423353" cy="344306"/>
          </a:xfrm>
          <a:prstGeom prst="teardrop">
            <a:avLst>
              <a:gd fmla="val 83030" name="adj"/>
            </a:avLst>
          </a:prstGeom>
          <a:solidFill>
            <a:srgbClr val="5B0F00"/>
          </a:solidFill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3"/>
          <p:cNvSpPr/>
          <p:nvPr/>
        </p:nvSpPr>
        <p:spPr>
          <a:xfrm rot="3359674">
            <a:off x="7550339" y="1247299"/>
            <a:ext cx="332576" cy="294382"/>
          </a:xfrm>
          <a:prstGeom prst="teardrop">
            <a:avLst>
              <a:gd fmla="val 83030" name="adj"/>
            </a:avLst>
          </a:prstGeom>
          <a:solidFill>
            <a:srgbClr val="F3F3F3"/>
          </a:solidFill>
          <a:ln cap="flat" cmpd="sng" w="28575">
            <a:solidFill>
              <a:srgbClr val="EE61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3"/>
          <p:cNvSpPr/>
          <p:nvPr/>
        </p:nvSpPr>
        <p:spPr>
          <a:xfrm flipH="1" rot="-3359674">
            <a:off x="8097299" y="1247299"/>
            <a:ext cx="332576" cy="294382"/>
          </a:xfrm>
          <a:prstGeom prst="teardrop">
            <a:avLst>
              <a:gd fmla="val 83030" name="adj"/>
            </a:avLst>
          </a:prstGeom>
          <a:solidFill>
            <a:srgbClr val="000000"/>
          </a:solidFill>
          <a:ln cap="flat" cmpd="sng" w="28575">
            <a:solidFill>
              <a:srgbClr val="EE61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3"/>
          <p:cNvSpPr/>
          <p:nvPr/>
        </p:nvSpPr>
        <p:spPr>
          <a:xfrm>
            <a:off x="7410675" y="1433844"/>
            <a:ext cx="542540" cy="169232"/>
          </a:xfrm>
          <a:custGeom>
            <a:rect b="b" l="l" r="r" t="t"/>
            <a:pathLst>
              <a:path extrusionOk="0" h="11851" w="37993">
                <a:moveTo>
                  <a:pt x="1225" y="3164"/>
                </a:moveTo>
                <a:cubicBezTo>
                  <a:pt x="1733" y="2529"/>
                  <a:pt x="2455" y="1903"/>
                  <a:pt x="3310" y="1575"/>
                </a:cubicBezTo>
                <a:cubicBezTo>
                  <a:pt x="4166" y="1247"/>
                  <a:pt x="5166" y="548"/>
                  <a:pt x="6358" y="1194"/>
                </a:cubicBezTo>
                <a:cubicBezTo>
                  <a:pt x="7550" y="1840"/>
                  <a:pt x="9224" y="4360"/>
                  <a:pt x="10464" y="5450"/>
                </a:cubicBezTo>
                <a:cubicBezTo>
                  <a:pt x="11704" y="6540"/>
                  <a:pt x="12417" y="7006"/>
                  <a:pt x="13798" y="7736"/>
                </a:cubicBezTo>
                <a:cubicBezTo>
                  <a:pt x="15179" y="8466"/>
                  <a:pt x="16640" y="9149"/>
                  <a:pt x="18751" y="9832"/>
                </a:cubicBezTo>
                <a:cubicBezTo>
                  <a:pt x="20862" y="10515"/>
                  <a:pt x="23751" y="12039"/>
                  <a:pt x="26466" y="11832"/>
                </a:cubicBezTo>
                <a:cubicBezTo>
                  <a:pt x="29181" y="11626"/>
                  <a:pt x="33309" y="9419"/>
                  <a:pt x="35039" y="8593"/>
                </a:cubicBezTo>
                <a:cubicBezTo>
                  <a:pt x="36770" y="7768"/>
                  <a:pt x="36357" y="7657"/>
                  <a:pt x="36849" y="6879"/>
                </a:cubicBezTo>
                <a:cubicBezTo>
                  <a:pt x="37341" y="6101"/>
                  <a:pt x="37960" y="4148"/>
                  <a:pt x="37992" y="3926"/>
                </a:cubicBezTo>
                <a:cubicBezTo>
                  <a:pt x="38024" y="3704"/>
                  <a:pt x="37357" y="4974"/>
                  <a:pt x="37039" y="5545"/>
                </a:cubicBezTo>
                <a:cubicBezTo>
                  <a:pt x="36722" y="6117"/>
                  <a:pt x="36881" y="6704"/>
                  <a:pt x="36087" y="7355"/>
                </a:cubicBezTo>
                <a:cubicBezTo>
                  <a:pt x="35293" y="8006"/>
                  <a:pt x="33627" y="8864"/>
                  <a:pt x="32277" y="9451"/>
                </a:cubicBezTo>
                <a:cubicBezTo>
                  <a:pt x="30928" y="10038"/>
                  <a:pt x="29530" y="10720"/>
                  <a:pt x="27990" y="10879"/>
                </a:cubicBezTo>
                <a:cubicBezTo>
                  <a:pt x="26450" y="11038"/>
                  <a:pt x="24640" y="10752"/>
                  <a:pt x="23037" y="10403"/>
                </a:cubicBezTo>
                <a:cubicBezTo>
                  <a:pt x="21434" y="10054"/>
                  <a:pt x="20132" y="9625"/>
                  <a:pt x="18370" y="8784"/>
                </a:cubicBezTo>
                <a:cubicBezTo>
                  <a:pt x="16608" y="7943"/>
                  <a:pt x="14227" y="6704"/>
                  <a:pt x="12465" y="5355"/>
                </a:cubicBezTo>
                <a:cubicBezTo>
                  <a:pt x="10703" y="4006"/>
                  <a:pt x="9180" y="1540"/>
                  <a:pt x="7797" y="688"/>
                </a:cubicBezTo>
                <a:cubicBezTo>
                  <a:pt x="6414" y="-164"/>
                  <a:pt x="5407" y="-112"/>
                  <a:pt x="4167" y="242"/>
                </a:cubicBezTo>
                <a:cubicBezTo>
                  <a:pt x="2927" y="596"/>
                  <a:pt x="1008" y="1957"/>
                  <a:pt x="357" y="2814"/>
                </a:cubicBezTo>
                <a:cubicBezTo>
                  <a:pt x="-294" y="3671"/>
                  <a:pt x="117" y="5327"/>
                  <a:pt x="262" y="5385"/>
                </a:cubicBezTo>
                <a:cubicBezTo>
                  <a:pt x="407" y="5443"/>
                  <a:pt x="717" y="3799"/>
                  <a:pt x="1225" y="316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</p:sp>
      <p:sp>
        <p:nvSpPr>
          <p:cNvPr id="433" name="Google Shape;433;p43"/>
          <p:cNvSpPr/>
          <p:nvPr/>
        </p:nvSpPr>
        <p:spPr>
          <a:xfrm flipH="1">
            <a:off x="8048616" y="1433844"/>
            <a:ext cx="542540" cy="169232"/>
          </a:xfrm>
          <a:custGeom>
            <a:rect b="b" l="l" r="r" t="t"/>
            <a:pathLst>
              <a:path extrusionOk="0" h="11851" w="37993">
                <a:moveTo>
                  <a:pt x="1225" y="3164"/>
                </a:moveTo>
                <a:cubicBezTo>
                  <a:pt x="1733" y="2529"/>
                  <a:pt x="2455" y="1903"/>
                  <a:pt x="3310" y="1575"/>
                </a:cubicBezTo>
                <a:cubicBezTo>
                  <a:pt x="4166" y="1247"/>
                  <a:pt x="5166" y="548"/>
                  <a:pt x="6358" y="1194"/>
                </a:cubicBezTo>
                <a:cubicBezTo>
                  <a:pt x="7550" y="1840"/>
                  <a:pt x="9224" y="4360"/>
                  <a:pt x="10464" y="5450"/>
                </a:cubicBezTo>
                <a:cubicBezTo>
                  <a:pt x="11704" y="6540"/>
                  <a:pt x="12417" y="7006"/>
                  <a:pt x="13798" y="7736"/>
                </a:cubicBezTo>
                <a:cubicBezTo>
                  <a:pt x="15179" y="8466"/>
                  <a:pt x="16640" y="9149"/>
                  <a:pt x="18751" y="9832"/>
                </a:cubicBezTo>
                <a:cubicBezTo>
                  <a:pt x="20862" y="10515"/>
                  <a:pt x="23751" y="12039"/>
                  <a:pt x="26466" y="11832"/>
                </a:cubicBezTo>
                <a:cubicBezTo>
                  <a:pt x="29181" y="11626"/>
                  <a:pt x="33309" y="9419"/>
                  <a:pt x="35039" y="8593"/>
                </a:cubicBezTo>
                <a:cubicBezTo>
                  <a:pt x="36770" y="7768"/>
                  <a:pt x="36357" y="7657"/>
                  <a:pt x="36849" y="6879"/>
                </a:cubicBezTo>
                <a:cubicBezTo>
                  <a:pt x="37341" y="6101"/>
                  <a:pt x="37960" y="4148"/>
                  <a:pt x="37992" y="3926"/>
                </a:cubicBezTo>
                <a:cubicBezTo>
                  <a:pt x="38024" y="3704"/>
                  <a:pt x="37357" y="4974"/>
                  <a:pt x="37039" y="5545"/>
                </a:cubicBezTo>
                <a:cubicBezTo>
                  <a:pt x="36722" y="6117"/>
                  <a:pt x="36881" y="6704"/>
                  <a:pt x="36087" y="7355"/>
                </a:cubicBezTo>
                <a:cubicBezTo>
                  <a:pt x="35293" y="8006"/>
                  <a:pt x="33627" y="8864"/>
                  <a:pt x="32277" y="9451"/>
                </a:cubicBezTo>
                <a:cubicBezTo>
                  <a:pt x="30928" y="10038"/>
                  <a:pt x="29530" y="10720"/>
                  <a:pt x="27990" y="10879"/>
                </a:cubicBezTo>
                <a:cubicBezTo>
                  <a:pt x="26450" y="11038"/>
                  <a:pt x="24640" y="10752"/>
                  <a:pt x="23037" y="10403"/>
                </a:cubicBezTo>
                <a:cubicBezTo>
                  <a:pt x="21434" y="10054"/>
                  <a:pt x="20132" y="9625"/>
                  <a:pt x="18370" y="8784"/>
                </a:cubicBezTo>
                <a:cubicBezTo>
                  <a:pt x="16608" y="7943"/>
                  <a:pt x="14227" y="6704"/>
                  <a:pt x="12465" y="5355"/>
                </a:cubicBezTo>
                <a:cubicBezTo>
                  <a:pt x="10703" y="4006"/>
                  <a:pt x="9180" y="1540"/>
                  <a:pt x="7797" y="688"/>
                </a:cubicBezTo>
                <a:cubicBezTo>
                  <a:pt x="6414" y="-164"/>
                  <a:pt x="5407" y="-112"/>
                  <a:pt x="4167" y="242"/>
                </a:cubicBezTo>
                <a:cubicBezTo>
                  <a:pt x="2927" y="596"/>
                  <a:pt x="1008" y="1957"/>
                  <a:pt x="357" y="2814"/>
                </a:cubicBezTo>
                <a:cubicBezTo>
                  <a:pt x="-294" y="3671"/>
                  <a:pt x="117" y="5327"/>
                  <a:pt x="262" y="5385"/>
                </a:cubicBezTo>
                <a:cubicBezTo>
                  <a:pt x="407" y="5443"/>
                  <a:pt x="717" y="3799"/>
                  <a:pt x="1225" y="316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</p:sp>
      <p:sp>
        <p:nvSpPr>
          <p:cNvPr id="434" name="Google Shape;434;p43"/>
          <p:cNvSpPr/>
          <p:nvPr/>
        </p:nvSpPr>
        <p:spPr>
          <a:xfrm>
            <a:off x="7487581" y="1017713"/>
            <a:ext cx="486220" cy="239333"/>
          </a:xfrm>
          <a:custGeom>
            <a:rect b="b" l="l" r="r" t="t"/>
            <a:pathLst>
              <a:path extrusionOk="0" h="16760" w="34049">
                <a:moveTo>
                  <a:pt x="32512" y="16680"/>
                </a:moveTo>
                <a:cubicBezTo>
                  <a:pt x="31179" y="17125"/>
                  <a:pt x="28273" y="15553"/>
                  <a:pt x="25844" y="14680"/>
                </a:cubicBezTo>
                <a:cubicBezTo>
                  <a:pt x="23415" y="13807"/>
                  <a:pt x="20908" y="12601"/>
                  <a:pt x="17939" y="11442"/>
                </a:cubicBezTo>
                <a:cubicBezTo>
                  <a:pt x="14971" y="10283"/>
                  <a:pt x="10526" y="8394"/>
                  <a:pt x="8033" y="7727"/>
                </a:cubicBezTo>
                <a:cubicBezTo>
                  <a:pt x="5541" y="7060"/>
                  <a:pt x="4318" y="7393"/>
                  <a:pt x="2984" y="7441"/>
                </a:cubicBezTo>
                <a:cubicBezTo>
                  <a:pt x="1651" y="7489"/>
                  <a:pt x="159" y="8426"/>
                  <a:pt x="32" y="8013"/>
                </a:cubicBezTo>
                <a:cubicBezTo>
                  <a:pt x="-95" y="7600"/>
                  <a:pt x="1159" y="6076"/>
                  <a:pt x="2222" y="4965"/>
                </a:cubicBezTo>
                <a:cubicBezTo>
                  <a:pt x="3286" y="3854"/>
                  <a:pt x="5159" y="2171"/>
                  <a:pt x="6413" y="1345"/>
                </a:cubicBezTo>
                <a:cubicBezTo>
                  <a:pt x="7667" y="520"/>
                  <a:pt x="8334" y="60"/>
                  <a:pt x="9747" y="12"/>
                </a:cubicBezTo>
                <a:cubicBezTo>
                  <a:pt x="11160" y="-36"/>
                  <a:pt x="13653" y="1027"/>
                  <a:pt x="14891" y="1059"/>
                </a:cubicBezTo>
                <a:cubicBezTo>
                  <a:pt x="16129" y="1091"/>
                  <a:pt x="16129" y="186"/>
                  <a:pt x="17177" y="202"/>
                </a:cubicBezTo>
                <a:cubicBezTo>
                  <a:pt x="18225" y="218"/>
                  <a:pt x="19701" y="314"/>
                  <a:pt x="21177" y="1155"/>
                </a:cubicBezTo>
                <a:cubicBezTo>
                  <a:pt x="22653" y="1996"/>
                  <a:pt x="24670" y="4171"/>
                  <a:pt x="26035" y="5250"/>
                </a:cubicBezTo>
                <a:cubicBezTo>
                  <a:pt x="27400" y="6330"/>
                  <a:pt x="28067" y="6505"/>
                  <a:pt x="29369" y="7632"/>
                </a:cubicBezTo>
                <a:cubicBezTo>
                  <a:pt x="30671" y="8759"/>
                  <a:pt x="33321" y="10505"/>
                  <a:pt x="33845" y="12013"/>
                </a:cubicBezTo>
                <a:cubicBezTo>
                  <a:pt x="34369" y="13521"/>
                  <a:pt x="33846" y="16236"/>
                  <a:pt x="32512" y="16680"/>
                </a:cubicBezTo>
                <a:close/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435" name="Google Shape;435;p43"/>
          <p:cNvSpPr/>
          <p:nvPr/>
        </p:nvSpPr>
        <p:spPr>
          <a:xfrm>
            <a:off x="8038619" y="575946"/>
            <a:ext cx="743360" cy="630048"/>
          </a:xfrm>
          <a:custGeom>
            <a:rect b="b" l="l" r="r" t="t"/>
            <a:pathLst>
              <a:path extrusionOk="0" h="44121" w="52056">
                <a:moveTo>
                  <a:pt x="3739" y="43707"/>
                </a:moveTo>
                <a:cubicBezTo>
                  <a:pt x="5818" y="43418"/>
                  <a:pt x="7628" y="42818"/>
                  <a:pt x="12502" y="41992"/>
                </a:cubicBezTo>
                <a:cubicBezTo>
                  <a:pt x="17376" y="41167"/>
                  <a:pt x="28679" y="39881"/>
                  <a:pt x="32981" y="38754"/>
                </a:cubicBezTo>
                <a:cubicBezTo>
                  <a:pt x="37283" y="37627"/>
                  <a:pt x="36542" y="37510"/>
                  <a:pt x="38315" y="35230"/>
                </a:cubicBezTo>
                <a:cubicBezTo>
                  <a:pt x="40088" y="32950"/>
                  <a:pt x="41812" y="28153"/>
                  <a:pt x="43620" y="25075"/>
                </a:cubicBezTo>
                <a:cubicBezTo>
                  <a:pt x="45428" y="21998"/>
                  <a:pt x="47763" y="19770"/>
                  <a:pt x="49161" y="16765"/>
                </a:cubicBezTo>
                <a:cubicBezTo>
                  <a:pt x="50559" y="13760"/>
                  <a:pt x="51708" y="9832"/>
                  <a:pt x="52007" y="7043"/>
                </a:cubicBezTo>
                <a:cubicBezTo>
                  <a:pt x="52306" y="4254"/>
                  <a:pt x="51146" y="418"/>
                  <a:pt x="50953" y="30"/>
                </a:cubicBezTo>
                <a:cubicBezTo>
                  <a:pt x="50760" y="-358"/>
                  <a:pt x="51461" y="3116"/>
                  <a:pt x="50851" y="4717"/>
                </a:cubicBezTo>
                <a:cubicBezTo>
                  <a:pt x="50241" y="6318"/>
                  <a:pt x="48270" y="8472"/>
                  <a:pt x="47294" y="9635"/>
                </a:cubicBezTo>
                <a:cubicBezTo>
                  <a:pt x="46318" y="10798"/>
                  <a:pt x="45209" y="10889"/>
                  <a:pt x="44996" y="11696"/>
                </a:cubicBezTo>
                <a:cubicBezTo>
                  <a:pt x="44783" y="12503"/>
                  <a:pt x="46264" y="14199"/>
                  <a:pt x="46017" y="14478"/>
                </a:cubicBezTo>
                <a:cubicBezTo>
                  <a:pt x="45770" y="14757"/>
                  <a:pt x="44429" y="13308"/>
                  <a:pt x="43516" y="13372"/>
                </a:cubicBezTo>
                <a:cubicBezTo>
                  <a:pt x="42603" y="13436"/>
                  <a:pt x="40920" y="13958"/>
                  <a:pt x="40538" y="14860"/>
                </a:cubicBezTo>
                <a:cubicBezTo>
                  <a:pt x="40156" y="15762"/>
                  <a:pt x="41641" y="18576"/>
                  <a:pt x="41226" y="18786"/>
                </a:cubicBezTo>
                <a:cubicBezTo>
                  <a:pt x="40812" y="18996"/>
                  <a:pt x="39485" y="16125"/>
                  <a:pt x="38051" y="16119"/>
                </a:cubicBezTo>
                <a:cubicBezTo>
                  <a:pt x="36617" y="16113"/>
                  <a:pt x="34540" y="17822"/>
                  <a:pt x="32620" y="18750"/>
                </a:cubicBezTo>
                <a:cubicBezTo>
                  <a:pt x="30701" y="19678"/>
                  <a:pt x="28881" y="20905"/>
                  <a:pt x="26534" y="21687"/>
                </a:cubicBezTo>
                <a:cubicBezTo>
                  <a:pt x="24187" y="22469"/>
                  <a:pt x="21122" y="22730"/>
                  <a:pt x="18536" y="23442"/>
                </a:cubicBezTo>
                <a:cubicBezTo>
                  <a:pt x="15950" y="24154"/>
                  <a:pt x="13166" y="24303"/>
                  <a:pt x="11019" y="25960"/>
                </a:cubicBezTo>
                <a:cubicBezTo>
                  <a:pt x="8872" y="27617"/>
                  <a:pt x="6579" y="31164"/>
                  <a:pt x="5656" y="33385"/>
                </a:cubicBezTo>
                <a:cubicBezTo>
                  <a:pt x="4733" y="35607"/>
                  <a:pt x="6417" y="37566"/>
                  <a:pt x="5479" y="39289"/>
                </a:cubicBezTo>
                <a:cubicBezTo>
                  <a:pt x="4541" y="41013"/>
                  <a:pt x="319" y="42990"/>
                  <a:pt x="29" y="43726"/>
                </a:cubicBezTo>
                <a:cubicBezTo>
                  <a:pt x="-261" y="44462"/>
                  <a:pt x="1660" y="43996"/>
                  <a:pt x="3739" y="43707"/>
                </a:cubicBezTo>
                <a:close/>
              </a:path>
            </a:pathLst>
          </a:custGeom>
          <a:gradFill>
            <a:gsLst>
              <a:gs pos="0">
                <a:srgbClr val="A64D79"/>
              </a:gs>
              <a:gs pos="100000">
                <a:srgbClr val="9900FF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9900FF">
                <a:alpha val="50000"/>
              </a:srgbClr>
            </a:outerShdw>
          </a:effectLst>
        </p:spPr>
      </p:sp>
      <p:sp>
        <p:nvSpPr>
          <p:cNvPr id="436" name="Google Shape;436;p43"/>
          <p:cNvSpPr/>
          <p:nvPr/>
        </p:nvSpPr>
        <p:spPr>
          <a:xfrm>
            <a:off x="7983669" y="558978"/>
            <a:ext cx="404938" cy="735092"/>
          </a:xfrm>
          <a:custGeom>
            <a:rect b="b" l="l" r="r" t="t"/>
            <a:pathLst>
              <a:path extrusionOk="0" h="51477" w="28357">
                <a:moveTo>
                  <a:pt x="472" y="51467"/>
                </a:moveTo>
                <a:cubicBezTo>
                  <a:pt x="1377" y="51388"/>
                  <a:pt x="2742" y="46800"/>
                  <a:pt x="5711" y="44609"/>
                </a:cubicBezTo>
                <a:cubicBezTo>
                  <a:pt x="8680" y="42418"/>
                  <a:pt x="15506" y="40545"/>
                  <a:pt x="18284" y="38322"/>
                </a:cubicBezTo>
                <a:cubicBezTo>
                  <a:pt x="21062" y="36100"/>
                  <a:pt x="21094" y="34163"/>
                  <a:pt x="22380" y="31274"/>
                </a:cubicBezTo>
                <a:cubicBezTo>
                  <a:pt x="23666" y="28385"/>
                  <a:pt x="25047" y="23972"/>
                  <a:pt x="25999" y="20987"/>
                </a:cubicBezTo>
                <a:cubicBezTo>
                  <a:pt x="26952" y="18003"/>
                  <a:pt x="27746" y="15987"/>
                  <a:pt x="28095" y="13367"/>
                </a:cubicBezTo>
                <a:cubicBezTo>
                  <a:pt x="28444" y="10748"/>
                  <a:pt x="28444" y="7477"/>
                  <a:pt x="28095" y="5270"/>
                </a:cubicBezTo>
                <a:cubicBezTo>
                  <a:pt x="27746" y="3063"/>
                  <a:pt x="26206" y="381"/>
                  <a:pt x="25999" y="127"/>
                </a:cubicBezTo>
                <a:cubicBezTo>
                  <a:pt x="25793" y="-127"/>
                  <a:pt x="26951" y="2381"/>
                  <a:pt x="26856" y="3746"/>
                </a:cubicBezTo>
                <a:cubicBezTo>
                  <a:pt x="26761" y="5111"/>
                  <a:pt x="25857" y="7207"/>
                  <a:pt x="25428" y="8318"/>
                </a:cubicBezTo>
                <a:cubicBezTo>
                  <a:pt x="25000" y="9429"/>
                  <a:pt x="24269" y="9747"/>
                  <a:pt x="24285" y="10414"/>
                </a:cubicBezTo>
                <a:cubicBezTo>
                  <a:pt x="24301" y="11081"/>
                  <a:pt x="25634" y="12049"/>
                  <a:pt x="25523" y="12319"/>
                </a:cubicBezTo>
                <a:cubicBezTo>
                  <a:pt x="25412" y="12589"/>
                  <a:pt x="24221" y="11779"/>
                  <a:pt x="23618" y="12033"/>
                </a:cubicBezTo>
                <a:cubicBezTo>
                  <a:pt x="23015" y="12287"/>
                  <a:pt x="21982" y="13065"/>
                  <a:pt x="21903" y="13843"/>
                </a:cubicBezTo>
                <a:cubicBezTo>
                  <a:pt x="21824" y="14621"/>
                  <a:pt x="23380" y="16446"/>
                  <a:pt x="23142" y="16700"/>
                </a:cubicBezTo>
                <a:cubicBezTo>
                  <a:pt x="22904" y="16954"/>
                  <a:pt x="21444" y="15050"/>
                  <a:pt x="20475" y="15367"/>
                </a:cubicBezTo>
                <a:cubicBezTo>
                  <a:pt x="19507" y="15685"/>
                  <a:pt x="18442" y="17462"/>
                  <a:pt x="17331" y="18605"/>
                </a:cubicBezTo>
                <a:cubicBezTo>
                  <a:pt x="16220" y="19748"/>
                  <a:pt x="15236" y="21098"/>
                  <a:pt x="13807" y="22225"/>
                </a:cubicBezTo>
                <a:cubicBezTo>
                  <a:pt x="12378" y="23352"/>
                  <a:pt x="10362" y="24241"/>
                  <a:pt x="8759" y="25368"/>
                </a:cubicBezTo>
                <a:cubicBezTo>
                  <a:pt x="7156" y="26495"/>
                  <a:pt x="5536" y="27305"/>
                  <a:pt x="4187" y="28988"/>
                </a:cubicBezTo>
                <a:cubicBezTo>
                  <a:pt x="2838" y="30671"/>
                  <a:pt x="1282" y="33671"/>
                  <a:pt x="663" y="35465"/>
                </a:cubicBezTo>
                <a:cubicBezTo>
                  <a:pt x="44" y="37259"/>
                  <a:pt x="536" y="38148"/>
                  <a:pt x="472" y="39751"/>
                </a:cubicBezTo>
                <a:cubicBezTo>
                  <a:pt x="409" y="41354"/>
                  <a:pt x="282" y="43132"/>
                  <a:pt x="282" y="45085"/>
                </a:cubicBezTo>
                <a:cubicBezTo>
                  <a:pt x="282" y="47038"/>
                  <a:pt x="-433" y="51546"/>
                  <a:pt x="472" y="51467"/>
                </a:cubicBezTo>
                <a:close/>
              </a:path>
            </a:pathLst>
          </a:cu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bl" dir="5400000" dist="104775">
              <a:srgbClr val="0097A7">
                <a:alpha val="50000"/>
              </a:srgbClr>
            </a:outerShdw>
          </a:effectLst>
        </p:spPr>
      </p:sp>
      <p:sp>
        <p:nvSpPr>
          <p:cNvPr id="437" name="Google Shape;437;p43"/>
          <p:cNvSpPr/>
          <p:nvPr/>
        </p:nvSpPr>
        <p:spPr>
          <a:xfrm rot="444146">
            <a:off x="8116193" y="469009"/>
            <a:ext cx="421733" cy="764047"/>
          </a:xfrm>
          <a:custGeom>
            <a:rect b="b" l="l" r="r" t="t"/>
            <a:pathLst>
              <a:path extrusionOk="0" h="53499" w="29530">
                <a:moveTo>
                  <a:pt x="309" y="53488"/>
                </a:moveTo>
                <a:cubicBezTo>
                  <a:pt x="1309" y="53326"/>
                  <a:pt x="3768" y="51429"/>
                  <a:pt x="7153" y="49454"/>
                </a:cubicBezTo>
                <a:cubicBezTo>
                  <a:pt x="10538" y="47479"/>
                  <a:pt x="17714" y="44258"/>
                  <a:pt x="20621" y="41637"/>
                </a:cubicBezTo>
                <a:cubicBezTo>
                  <a:pt x="23528" y="39016"/>
                  <a:pt x="23405" y="36936"/>
                  <a:pt x="24597" y="33728"/>
                </a:cubicBezTo>
                <a:cubicBezTo>
                  <a:pt x="25789" y="30520"/>
                  <a:pt x="26961" y="25669"/>
                  <a:pt x="27775" y="22387"/>
                </a:cubicBezTo>
                <a:cubicBezTo>
                  <a:pt x="28589" y="19105"/>
                  <a:pt x="29306" y="16875"/>
                  <a:pt x="29479" y="14036"/>
                </a:cubicBezTo>
                <a:cubicBezTo>
                  <a:pt x="29652" y="11197"/>
                  <a:pt x="29383" y="7690"/>
                  <a:pt x="28812" y="5353"/>
                </a:cubicBezTo>
                <a:cubicBezTo>
                  <a:pt x="28242" y="3017"/>
                  <a:pt x="26307" y="272"/>
                  <a:pt x="26056" y="17"/>
                </a:cubicBezTo>
                <a:cubicBezTo>
                  <a:pt x="25805" y="-238"/>
                  <a:pt x="27301" y="2352"/>
                  <a:pt x="27308" y="3824"/>
                </a:cubicBezTo>
                <a:cubicBezTo>
                  <a:pt x="27315" y="5296"/>
                  <a:pt x="26481" y="7622"/>
                  <a:pt x="26096" y="8850"/>
                </a:cubicBezTo>
                <a:cubicBezTo>
                  <a:pt x="25711" y="10079"/>
                  <a:pt x="24925" y="10481"/>
                  <a:pt x="24997" y="11195"/>
                </a:cubicBezTo>
                <a:cubicBezTo>
                  <a:pt x="25070" y="11909"/>
                  <a:pt x="26632" y="12833"/>
                  <a:pt x="26531" y="13132"/>
                </a:cubicBezTo>
                <a:cubicBezTo>
                  <a:pt x="26430" y="13431"/>
                  <a:pt x="25039" y="12664"/>
                  <a:pt x="24389" y="12988"/>
                </a:cubicBezTo>
                <a:cubicBezTo>
                  <a:pt x="23739" y="13312"/>
                  <a:pt x="22654" y="14235"/>
                  <a:pt x="22630" y="15076"/>
                </a:cubicBezTo>
                <a:cubicBezTo>
                  <a:pt x="22606" y="15917"/>
                  <a:pt x="24488" y="17741"/>
                  <a:pt x="24244" y="18034"/>
                </a:cubicBezTo>
                <a:cubicBezTo>
                  <a:pt x="24000" y="18327"/>
                  <a:pt x="22218" y="16409"/>
                  <a:pt x="21167" y="16832"/>
                </a:cubicBezTo>
                <a:cubicBezTo>
                  <a:pt x="20116" y="17255"/>
                  <a:pt x="19078" y="19253"/>
                  <a:pt x="17936" y="20574"/>
                </a:cubicBezTo>
                <a:cubicBezTo>
                  <a:pt x="16794" y="21895"/>
                  <a:pt x="15811" y="23426"/>
                  <a:pt x="14315" y="24757"/>
                </a:cubicBezTo>
                <a:cubicBezTo>
                  <a:pt x="12819" y="26088"/>
                  <a:pt x="10649" y="27213"/>
                  <a:pt x="8958" y="28559"/>
                </a:cubicBezTo>
                <a:cubicBezTo>
                  <a:pt x="7267" y="29905"/>
                  <a:pt x="5533" y="30912"/>
                  <a:pt x="4171" y="32832"/>
                </a:cubicBezTo>
                <a:cubicBezTo>
                  <a:pt x="2809" y="34752"/>
                  <a:pt x="1325" y="38102"/>
                  <a:pt x="784" y="40079"/>
                </a:cubicBezTo>
                <a:cubicBezTo>
                  <a:pt x="243" y="42056"/>
                  <a:pt x="864" y="42967"/>
                  <a:pt x="925" y="44692"/>
                </a:cubicBezTo>
                <a:cubicBezTo>
                  <a:pt x="987" y="46417"/>
                  <a:pt x="1256" y="48962"/>
                  <a:pt x="1153" y="50428"/>
                </a:cubicBezTo>
                <a:cubicBezTo>
                  <a:pt x="1050" y="51894"/>
                  <a:pt x="-691" y="53650"/>
                  <a:pt x="309" y="53488"/>
                </a:cubicBezTo>
                <a:close/>
              </a:path>
            </a:pathLst>
          </a:cu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bl" dir="5400000" dist="66675">
              <a:srgbClr val="38761D">
                <a:alpha val="50000"/>
              </a:srgbClr>
            </a:outerShdw>
          </a:effectLst>
        </p:spPr>
      </p:sp>
      <p:sp>
        <p:nvSpPr>
          <p:cNvPr id="438" name="Google Shape;438;p43"/>
          <p:cNvSpPr/>
          <p:nvPr/>
        </p:nvSpPr>
        <p:spPr>
          <a:xfrm flipH="1">
            <a:off x="8020463" y="1021794"/>
            <a:ext cx="486220" cy="239333"/>
          </a:xfrm>
          <a:custGeom>
            <a:rect b="b" l="l" r="r" t="t"/>
            <a:pathLst>
              <a:path extrusionOk="0" h="16760" w="34049">
                <a:moveTo>
                  <a:pt x="32512" y="16680"/>
                </a:moveTo>
                <a:cubicBezTo>
                  <a:pt x="31179" y="17125"/>
                  <a:pt x="28273" y="15553"/>
                  <a:pt x="25844" y="14680"/>
                </a:cubicBezTo>
                <a:cubicBezTo>
                  <a:pt x="23415" y="13807"/>
                  <a:pt x="20908" y="12601"/>
                  <a:pt x="17939" y="11442"/>
                </a:cubicBezTo>
                <a:cubicBezTo>
                  <a:pt x="14971" y="10283"/>
                  <a:pt x="10526" y="8394"/>
                  <a:pt x="8033" y="7727"/>
                </a:cubicBezTo>
                <a:cubicBezTo>
                  <a:pt x="5541" y="7060"/>
                  <a:pt x="4318" y="7393"/>
                  <a:pt x="2984" y="7441"/>
                </a:cubicBezTo>
                <a:cubicBezTo>
                  <a:pt x="1651" y="7489"/>
                  <a:pt x="159" y="8426"/>
                  <a:pt x="32" y="8013"/>
                </a:cubicBezTo>
                <a:cubicBezTo>
                  <a:pt x="-95" y="7600"/>
                  <a:pt x="1159" y="6076"/>
                  <a:pt x="2222" y="4965"/>
                </a:cubicBezTo>
                <a:cubicBezTo>
                  <a:pt x="3286" y="3854"/>
                  <a:pt x="5159" y="2171"/>
                  <a:pt x="6413" y="1345"/>
                </a:cubicBezTo>
                <a:cubicBezTo>
                  <a:pt x="7667" y="520"/>
                  <a:pt x="8334" y="60"/>
                  <a:pt x="9747" y="12"/>
                </a:cubicBezTo>
                <a:cubicBezTo>
                  <a:pt x="11160" y="-36"/>
                  <a:pt x="13653" y="1027"/>
                  <a:pt x="14891" y="1059"/>
                </a:cubicBezTo>
                <a:cubicBezTo>
                  <a:pt x="16129" y="1091"/>
                  <a:pt x="16129" y="186"/>
                  <a:pt x="17177" y="202"/>
                </a:cubicBezTo>
                <a:cubicBezTo>
                  <a:pt x="18225" y="218"/>
                  <a:pt x="19701" y="314"/>
                  <a:pt x="21177" y="1155"/>
                </a:cubicBezTo>
                <a:cubicBezTo>
                  <a:pt x="22653" y="1996"/>
                  <a:pt x="24670" y="4171"/>
                  <a:pt x="26035" y="5250"/>
                </a:cubicBezTo>
                <a:cubicBezTo>
                  <a:pt x="27400" y="6330"/>
                  <a:pt x="28067" y="6505"/>
                  <a:pt x="29369" y="7632"/>
                </a:cubicBezTo>
                <a:cubicBezTo>
                  <a:pt x="30671" y="8759"/>
                  <a:pt x="33321" y="10505"/>
                  <a:pt x="33845" y="12013"/>
                </a:cubicBezTo>
                <a:cubicBezTo>
                  <a:pt x="34369" y="13521"/>
                  <a:pt x="33846" y="16236"/>
                  <a:pt x="32512" y="16680"/>
                </a:cubicBezTo>
                <a:close/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439" name="Google Shape;439;p43"/>
          <p:cNvSpPr/>
          <p:nvPr/>
        </p:nvSpPr>
        <p:spPr>
          <a:xfrm>
            <a:off x="7899564" y="1093020"/>
            <a:ext cx="179700" cy="2688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FFF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3"/>
          <p:cNvSpPr/>
          <p:nvPr/>
        </p:nvSpPr>
        <p:spPr>
          <a:xfrm>
            <a:off x="7952914" y="1206069"/>
            <a:ext cx="74400" cy="111300"/>
          </a:xfrm>
          <a:prstGeom prst="ellipse">
            <a:avLst/>
          </a:prstGeom>
          <a:gradFill>
            <a:gsLst>
              <a:gs pos="0">
                <a:srgbClr val="F48208"/>
              </a:gs>
              <a:gs pos="74000">
                <a:srgbClr val="B26008"/>
              </a:gs>
              <a:gs pos="100000">
                <a:srgbClr val="703E0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71438" rotWithShape="0" algn="bl" dir="5700000" dist="47625">
              <a:srgbClr val="E6913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BITMOJI</a:t>
            </a:r>
            <a:endParaRPr/>
          </a:p>
        </p:txBody>
      </p:sp>
      <p:sp>
        <p:nvSpPr>
          <p:cNvPr id="446" name="Google Shape;446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Create on Phone, add Bitmoji to Chrome, add bitmoji’s to Gmail, Docs, and Slides.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Melinda Holt Bitmoji with Vote Mask on" id="447" name="Google Shape;44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00000">
            <a:off x="6379075" y="2609850"/>
            <a:ext cx="2064200" cy="20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99999">
            <a:off x="700725" y="2650675"/>
            <a:ext cx="2064200" cy="20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3688" y="1617676"/>
            <a:ext cx="2696625" cy="269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</a:t>
            </a:r>
            <a:endParaRPr/>
          </a:p>
        </p:txBody>
      </p:sp>
      <p:sp>
        <p:nvSpPr>
          <p:cNvPr id="455" name="Google Shape;455;p45"/>
          <p:cNvSpPr txBox="1"/>
          <p:nvPr>
            <p:ph idx="1" type="body"/>
          </p:nvPr>
        </p:nvSpPr>
        <p:spPr>
          <a:xfrm>
            <a:off x="311700" y="1017725"/>
            <a:ext cx="8520600" cy="3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Youtube </a:t>
            </a:r>
            <a:r>
              <a:rPr lang="en">
                <a:solidFill>
                  <a:srgbClr val="000000"/>
                </a:solidFill>
              </a:rPr>
              <a:t>- Share sound in Zoom or videos in other Meets during breaks, project time, etc. (set to stop at certain point).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IDEAS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Use lyrics as part of English assignment.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Use rhythm, beat, or time (i.e., 4/4) as part of math assignment.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Chrome Music Lab</a:t>
            </a:r>
            <a:endParaRPr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Create songs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as project (think out of box).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Have children play (while adults in class)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56" name="Google Shape;45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5675" y="3577175"/>
            <a:ext cx="1421850" cy="13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123apps.com</a:t>
            </a:r>
            <a:endParaRPr/>
          </a:p>
        </p:txBody>
      </p:sp>
      <p:sp>
        <p:nvSpPr>
          <p:cNvPr id="462" name="Google Shape;462;p46"/>
          <p:cNvSpPr txBox="1"/>
          <p:nvPr>
            <p:ph idx="1" type="body"/>
          </p:nvPr>
        </p:nvSpPr>
        <p:spPr>
          <a:xfrm>
            <a:off x="311700" y="1152475"/>
            <a:ext cx="430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No Sign In or Account needed.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Multiple tools!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</a:t>
            </a:r>
            <a:r>
              <a:rPr lang="en">
                <a:solidFill>
                  <a:srgbClr val="000000"/>
                </a:solidFill>
              </a:rPr>
              <a:t>reate video and audio files.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Download files to desktop.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Upload to Google Drive or YouTube.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FREE!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3" name="Google Shape;46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900" y="1210075"/>
            <a:ext cx="4034748" cy="1666474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7"/>
          <p:cNvSpPr txBox="1"/>
          <p:nvPr>
            <p:ph type="title"/>
          </p:nvPr>
        </p:nvSpPr>
        <p:spPr>
          <a:xfrm>
            <a:off x="311700" y="1752600"/>
            <a:ext cx="8520600" cy="123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Teach from Anywhere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74" name="Google Shape;474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</a:t>
            </a:r>
            <a:r>
              <a:rPr lang="en">
                <a:solidFill>
                  <a:srgbClr val="000000"/>
                </a:solidFill>
              </a:rPr>
              <a:t> Google-led initiative that gives teachers everything needed to get started and keep going.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Google’s  free, secure tools are designed to enable collaborative teaching and learning - anywhere, at any time, on any device. So education can continue, no matter what.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https://teachfromanywhere.google/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Applied Digital Skills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49"/>
          <p:cNvSpPr txBox="1"/>
          <p:nvPr>
            <p:ph idx="1" type="body"/>
          </p:nvPr>
        </p:nvSpPr>
        <p:spPr>
          <a:xfrm>
            <a:off x="311700" y="1085850"/>
            <a:ext cx="8520600" cy="38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Teach and learn practical digital skills needed for the jobs of today and tomorrow with free video lessons.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Resources include lesson plans, certificates of completion, and posters.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Videos are downloadable! And free!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Some lessons are placed in premade “collections” for certification.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Use the COABE partnership link to let Google know: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“Adult Educators are in the house!”</a:t>
            </a:r>
            <a:endParaRPr b="1" i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https://g.co/applieddigitalskills/coabe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Outreach &amp; Technical Assistance Network</a:t>
            </a:r>
            <a:r>
              <a:rPr lang="en" sz="1800"/>
              <a:t> </a:t>
            </a: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(you’ve heard of them, right?)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6" name="Google Shape;486;p50"/>
          <p:cNvSpPr txBox="1"/>
          <p:nvPr>
            <p:ph idx="1" type="body"/>
          </p:nvPr>
        </p:nvSpPr>
        <p:spPr>
          <a:xfrm>
            <a:off x="311700" y="1524000"/>
            <a:ext cx="7032000" cy="11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</a:t>
            </a:r>
            <a:r>
              <a:rPr lang="en">
                <a:solidFill>
                  <a:srgbClr val="000000"/>
                </a:solidFill>
              </a:rPr>
              <a:t>etween March and May ‘20, </a:t>
            </a:r>
            <a:r>
              <a:rPr lang="en">
                <a:solidFill>
                  <a:schemeClr val="dk1"/>
                </a:solidFill>
              </a:rPr>
              <a:t>OTAN </a:t>
            </a:r>
            <a:r>
              <a:rPr lang="en">
                <a:solidFill>
                  <a:srgbClr val="000000"/>
                </a:solidFill>
              </a:rPr>
              <a:t>barraged the AE field with webinars and workshops related to transitioning to remote teaching.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decorative" id="487" name="Google Shape;487;p50" title="OTAN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700" y="1017725"/>
            <a:ext cx="1666876" cy="1666876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0"/>
          <p:cNvSpPr txBox="1"/>
          <p:nvPr/>
        </p:nvSpPr>
        <p:spPr>
          <a:xfrm>
            <a:off x="311700" y="2638425"/>
            <a:ext cx="84417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Those resources are still available at: </a:t>
            </a:r>
            <a:r>
              <a:rPr b="1" lang="en" sz="180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https://otan.us/resources/covid-19-field-support/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OTAN continues to provide technical assistance with webinars, virtual workshops, Office Hours (every Tuesday and Thursday) and much more! ilable including videos, handouts, and more!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1"/>
          <p:cNvSpPr txBox="1"/>
          <p:nvPr>
            <p:ph type="title"/>
          </p:nvPr>
        </p:nvSpPr>
        <p:spPr>
          <a:xfrm>
            <a:off x="311700" y="1752600"/>
            <a:ext cx="8520600" cy="123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of desert muted colors" id="498" name="Google Shape;498;p52"/>
          <p:cNvPicPr preferRelativeResize="0"/>
          <p:nvPr/>
        </p:nvPicPr>
        <p:blipFill rotWithShape="1">
          <a:blip r:embed="rId3">
            <a:alphaModFix amt="54000"/>
          </a:blip>
          <a:srcRect b="31252" l="0" r="0" t="31248"/>
          <a:stretch/>
        </p:blipFill>
        <p:spPr>
          <a:xfrm>
            <a:off x="0" y="0"/>
            <a:ext cx="9144004" cy="51435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9" name="Google Shape;499;p52"/>
          <p:cNvSpPr/>
          <p:nvPr/>
        </p:nvSpPr>
        <p:spPr>
          <a:xfrm>
            <a:off x="6781450" y="2724825"/>
            <a:ext cx="1760400" cy="1201800"/>
          </a:xfrm>
          <a:prstGeom prst="rect">
            <a:avLst/>
          </a:prstGeom>
          <a:solidFill>
            <a:srgbClr val="000000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FUN </a:t>
            </a:r>
            <a:r>
              <a:rPr b="1" lang="en">
                <a:solidFill>
                  <a:srgbClr val="FFFF00"/>
                </a:solidFill>
              </a:rPr>
              <a:t>VIDEO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500" name="Google Shape;500;p52"/>
          <p:cNvSpPr txBox="1"/>
          <p:nvPr>
            <p:ph type="title"/>
          </p:nvPr>
        </p:nvSpPr>
        <p:spPr>
          <a:xfrm>
            <a:off x="311700" y="73350"/>
            <a:ext cx="85206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Assignments and Instructions to use as You Complete the Lessons</a:t>
            </a:r>
            <a:endParaRPr/>
          </a:p>
        </p:txBody>
      </p:sp>
      <p:sp>
        <p:nvSpPr>
          <p:cNvPr id="501" name="Google Shape;501;p52"/>
          <p:cNvSpPr txBox="1"/>
          <p:nvPr>
            <p:ph idx="1" type="body"/>
          </p:nvPr>
        </p:nvSpPr>
        <p:spPr>
          <a:xfrm>
            <a:off x="481800" y="1426500"/>
            <a:ext cx="7347900" cy="31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AutoNum type="arabicPeriod"/>
            </a:pPr>
            <a:r>
              <a:rPr lang="en">
                <a:solidFill>
                  <a:srgbClr val="E06666"/>
                </a:solidFill>
              </a:rPr>
              <a:t>Assignment 1 - do this one first as a document and turn it in </a:t>
            </a:r>
            <a:endParaRPr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AutoNum type="arabicPeriod"/>
            </a:pPr>
            <a:r>
              <a:rPr lang="en">
                <a:solidFill>
                  <a:srgbClr val="E06666"/>
                </a:solidFill>
              </a:rPr>
              <a:t>Assignment 3 - same as the first</a:t>
            </a:r>
            <a:endParaRPr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AutoNum type="arabicPeriod"/>
            </a:pPr>
            <a:r>
              <a:rPr b="1" lang="en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Week 3</a:t>
            </a:r>
            <a:r>
              <a:rPr lang="en">
                <a:solidFill>
                  <a:srgbClr val="E06666"/>
                </a:solidFill>
              </a:rPr>
              <a:t> - assignment</a:t>
            </a:r>
            <a:endParaRPr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AutoNum type="arabicPeriod"/>
            </a:pPr>
            <a:r>
              <a:rPr lang="en">
                <a:solidFill>
                  <a:srgbClr val="E06666"/>
                </a:solidFill>
              </a:rPr>
              <a:t>Project - with your group discuss this and get back to me</a:t>
            </a:r>
            <a:endParaRPr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AutoNum type="arabicPeriod"/>
            </a:pPr>
            <a:r>
              <a:rPr lang="en">
                <a:solidFill>
                  <a:srgbClr val="E06666"/>
                </a:solidFill>
              </a:rPr>
              <a:t>Quizzes online</a:t>
            </a:r>
            <a:endParaRPr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AutoNum type="arabicPeriod"/>
            </a:pPr>
            <a:r>
              <a:rPr lang="en">
                <a:solidFill>
                  <a:srgbClr val="E06666"/>
                </a:solidFill>
              </a:rPr>
              <a:t>Open and complete.</a:t>
            </a:r>
            <a:endParaRPr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Montserrat"/>
              <a:buAutoNum type="arabicPeriod"/>
            </a:pPr>
            <a:r>
              <a:rPr b="1" lang="en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ASSIGNMENT 6</a:t>
            </a:r>
            <a:endParaRPr b="1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Montserrat"/>
              <a:buAutoNum type="arabicPeriod"/>
            </a:pPr>
            <a:r>
              <a:rPr lang="en">
                <a:solidFill>
                  <a:srgbClr val="E06666"/>
                </a:solidFill>
              </a:rPr>
              <a:t>Did you get the email notice?</a:t>
            </a:r>
            <a:endParaRPr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AutoNum type="arabicPeriod"/>
            </a:pPr>
            <a:r>
              <a:t/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502" name="Google Shape;502;p52"/>
          <p:cNvSpPr/>
          <p:nvPr/>
        </p:nvSpPr>
        <p:spPr>
          <a:xfrm>
            <a:off x="2688675" y="4347675"/>
            <a:ext cx="910800" cy="624300"/>
          </a:xfrm>
          <a:prstGeom prst="teardrop">
            <a:avLst>
              <a:gd fmla="val 10000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  <p:sp>
        <p:nvSpPr>
          <p:cNvPr id="503" name="Google Shape;503;p52"/>
          <p:cNvSpPr/>
          <p:nvPr/>
        </p:nvSpPr>
        <p:spPr>
          <a:xfrm>
            <a:off x="481800" y="4347675"/>
            <a:ext cx="1217100" cy="3828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  <p:sp>
        <p:nvSpPr>
          <p:cNvPr id="504" name="Google Shape;504;p52"/>
          <p:cNvSpPr/>
          <p:nvPr/>
        </p:nvSpPr>
        <p:spPr>
          <a:xfrm>
            <a:off x="1607800" y="4273125"/>
            <a:ext cx="1217100" cy="531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</p:txBody>
      </p:sp>
      <p:sp>
        <p:nvSpPr>
          <p:cNvPr id="505" name="Google Shape;505;p52">
            <a:hlinkClick action="ppaction://hlinksldjump" r:id="rId4"/>
          </p:cNvPr>
          <p:cNvSpPr/>
          <p:nvPr/>
        </p:nvSpPr>
        <p:spPr>
          <a:xfrm>
            <a:off x="7191375" y="4486275"/>
            <a:ext cx="1760400" cy="4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RETURN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nline Student Experience" id="89" name="Google Shape;89;p17" title="Online Student Experie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9975" y="95250"/>
            <a:ext cx="6604050" cy="495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Commons License for Presentation</a:t>
            </a:r>
            <a:endParaRPr/>
          </a:p>
        </p:txBody>
      </p:sp>
      <p:sp>
        <p:nvSpPr>
          <p:cNvPr id="511" name="Google Shape;511;p53"/>
          <p:cNvSpPr txBox="1"/>
          <p:nvPr>
            <p:ph idx="1" type="body"/>
          </p:nvPr>
        </p:nvSpPr>
        <p:spPr>
          <a:xfrm>
            <a:off x="311700" y="1152475"/>
            <a:ext cx="8520600" cy="18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Attribution (BY): Give credit as “Outreach and Technical Assistance Net”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NonCommercial (NC): You may copy, distribute, display, perform, and use this work for any purpose other than commercially unless permission is given.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Share Alike (SA): You may copy, distribute, display, perform, and modify this work, as long as you distribute any modified work on the same terms.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descr="Creative Commons License" id="512" name="Google Shape;512;p53" title="Creative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000" y="4105749"/>
            <a:ext cx="1910000" cy="6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3"/>
          <p:cNvSpPr txBox="1"/>
          <p:nvPr/>
        </p:nvSpPr>
        <p:spPr>
          <a:xfrm>
            <a:off x="1576350" y="3448075"/>
            <a:ext cx="5991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http://bit.ly/</a:t>
            </a:r>
            <a:r>
              <a:rPr b="1" lang="en" sz="3200">
                <a:solidFill>
                  <a:srgbClr val="FF0000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</a:t>
            </a:r>
            <a:r>
              <a:rPr b="1" lang="en" sz="320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ngage</a:t>
            </a:r>
            <a:r>
              <a:rPr b="1" lang="en" sz="3200">
                <a:solidFill>
                  <a:srgbClr val="FF0000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</a:t>
            </a:r>
            <a:r>
              <a:rPr b="1" lang="en" sz="320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oogle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Engagement for Online Instruction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AutoNum type="arabicPeriod"/>
            </a:pPr>
            <a:r>
              <a:rPr lang="en" sz="1700"/>
              <a:t>Be present as more than just text - use videos, images, audio, of yourself.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Montserrat"/>
              <a:buAutoNum type="arabicPeriod"/>
            </a:pPr>
            <a:r>
              <a:rPr lang="en" sz="1700"/>
              <a:t>Keep the online space organized and clean </a:t>
            </a:r>
            <a:r>
              <a:rPr lang="en" sz="1200"/>
              <a:t>(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bad example</a:t>
            </a:r>
            <a:r>
              <a:rPr lang="en" sz="1200"/>
              <a:t> | </a:t>
            </a:r>
            <a:r>
              <a:rPr lang="en" sz="1200" u="sng">
                <a:solidFill>
                  <a:schemeClr val="hlink"/>
                </a:solidFill>
                <a:hlinkClick action="ppaction://hlinksldjump" r:id="rId4"/>
              </a:rPr>
              <a:t>better example</a:t>
            </a:r>
            <a:r>
              <a:rPr lang="en" sz="1200"/>
              <a:t>).</a:t>
            </a:r>
            <a:endParaRPr sz="12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Montserrat"/>
              <a:buAutoNum type="arabicPeriod"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" sz="1700"/>
              <a:t>eep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700"/>
              <a:t>nstructions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1700"/>
              <a:t>imple and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1700"/>
              <a:t>hort.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Montserrat"/>
              <a:buAutoNum type="arabicPeriod"/>
            </a:pPr>
            <a:r>
              <a:rPr lang="en" sz="1700"/>
              <a:t>Chunk lessons into smaller parts.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Montserrat"/>
              <a:buAutoNum type="arabicPeriod"/>
            </a:pPr>
            <a:r>
              <a:rPr lang="en" sz="1700"/>
              <a:t>Direct attention (visual cues) using arrows, text, and colors</a:t>
            </a:r>
            <a:br>
              <a:rPr lang="en" sz="1700"/>
            </a:br>
            <a:r>
              <a:rPr lang="en" sz="1700"/>
              <a:t>(but refer to rule 2).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Engagement for Online Instruction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 startAt="6"/>
            </a:pPr>
            <a:r>
              <a:rPr lang="en" sz="1700"/>
              <a:t>Get daily feedback then taper to weekly and use that info to reassess and redress!</a:t>
            </a:r>
            <a:endParaRPr sz="17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Montserrat"/>
              <a:buAutoNum type="arabicPeriod" startAt="6"/>
            </a:pPr>
            <a:r>
              <a:rPr lang="en"/>
              <a:t>Ask students to use questions that start with How or Explain.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Allow others to answer - its a sneaky way to get involvement </a:t>
            </a:r>
            <a:r>
              <a:rPr i="1" lang="en" sz="1800"/>
              <a:t>and </a:t>
            </a:r>
            <a:r>
              <a:rPr lang="en" sz="1800"/>
              <a:t>check for understanding.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Montserrat"/>
              <a:buAutoNum type="arabicPeriod" startAt="6"/>
            </a:pPr>
            <a:r>
              <a:rPr lang="en"/>
              <a:t>Have learners create questions for assessments (they become invested!)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Engagement for Online Instruction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 startAt="9"/>
            </a:pPr>
            <a:r>
              <a:rPr lang="en"/>
              <a:t>Give personalized feedback when possible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Send text, audio, or video files via message or email.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Enable waiting room to select individuals for early entry.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Assign a “tech helper” each class.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Montserrat"/>
              <a:buAutoNum type="arabicPeriod" startAt="9"/>
            </a:pPr>
            <a:r>
              <a:rPr lang="en"/>
              <a:t>Use the same tech’ as students with your instruction - does it work?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Golden rule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 sz="2000"/>
              <a:t>U</a:t>
            </a:r>
            <a:r>
              <a:rPr i="1" lang="en" sz="2000"/>
              <a:t>se humor and creativity whenever possible (always).</a:t>
            </a:r>
            <a:endParaRPr i="1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83125"/>
            <a:ext cx="85206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ONE!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908375"/>
            <a:ext cx="7383900" cy="38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Make classes accessible 24/7 using apps but</a:t>
            </a:r>
            <a:br>
              <a:rPr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i="1"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 not overwhelm</a:t>
            </a:r>
            <a:r>
              <a:rPr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en">
                <a:solidFill>
                  <a:srgbClr val="000000"/>
                </a:solidFill>
              </a:rPr>
              <a:t>If you or students have to search for the assignment, you’ve lost.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Relatively easy apps to use as central location:</a:t>
            </a:r>
            <a:endParaRPr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Char char="●"/>
            </a:pPr>
            <a:r>
              <a:rPr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Google Sites</a:t>
            </a:r>
            <a:endParaRPr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Char char="●"/>
            </a:pPr>
            <a:r>
              <a:rPr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Google Slides</a:t>
            </a:r>
            <a:endParaRPr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Char char="●"/>
            </a:pPr>
            <a:r>
              <a:rPr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Wix</a:t>
            </a:r>
            <a:endParaRPr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Char char="●"/>
            </a:pPr>
            <a:r>
              <a:rPr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Classroom</a:t>
            </a:r>
            <a:endParaRPr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Char char="●"/>
            </a:pPr>
            <a:r>
              <a:rPr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Canvas</a:t>
            </a:r>
            <a:endParaRPr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Char char="●"/>
            </a:pPr>
            <a:r>
              <a:rPr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Moodle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oogle Sites logo"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795" y="908375"/>
            <a:ext cx="711511" cy="844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lides icon"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1190" y="1896614"/>
            <a:ext cx="650723" cy="80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x logo"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5550" y="2755900"/>
            <a:ext cx="1242000" cy="522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vas logo" id="117" name="Google Shape;11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8863" y="3469509"/>
            <a:ext cx="1128678" cy="993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1752600"/>
            <a:ext cx="8520600" cy="123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“CLASS”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SLIDES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A0191C-F96B-44E6-8069-BB6BCBE6B6C7}"/>
</file>

<file path=customXml/itemProps2.xml><?xml version="1.0" encoding="utf-8"?>
<ds:datastoreItem xmlns:ds="http://schemas.openxmlformats.org/officeDocument/2006/customXml" ds:itemID="{D1E97F53-20BC-4EE8-8038-D082EFBBBC7C}"/>
</file>

<file path=customXml/itemProps3.xml><?xml version="1.0" encoding="utf-8"?>
<ds:datastoreItem xmlns:ds="http://schemas.openxmlformats.org/officeDocument/2006/customXml" ds:itemID="{6FEDCA62-8E12-41B6-9B56-D04438583E2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