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Francois One" panose="020B0604020202020204" charset="0"/>
      <p:regular r:id="rId40"/>
    </p:embeddedFont>
    <p:embeddedFont>
      <p:font typeface="Luckiest Guy"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H1GIkmgKCVYUsi/f/pJlHEED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itchthattextbook.com/google-slides-sticky-note-brainstorming-powerful-plannin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ditchthattextbook.com/8-interactive-google-slides-activities-for-classroom-excitement/#tab-con-25"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itchthattextbook.com/google-slides-sticky-note-brainstorming-powerful-plannin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itchthattextbook.com/8-interactive-google-slides-activities-for-classroom-excitement/#tab-con-2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itchthattextbook.com/google-slides-sticky-note-brainstorming-powerful-plannin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ditchthattextbook.com/8-interactive-google-slides-activities-for-classroom-excitement/#tab-con-25"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hyy.org/segments/can-you-train-people-to-be-less-biase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presentation/d/1i-TP1lylqVDA4hSB5-_vj3jZg-v7PuIEkxjGmbTpmYM/edit#slide=id.ga7ea38207b_0_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18cccbc8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b18cccbc8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18cccbc8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9" name="Google Shape;169;gb18cccbc8f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18cccbc8f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b18cccbc8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18cccbc8f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18cccbc8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18cccbc8f_0_50:notes"/>
          <p:cNvSpPr>
            <a:spLocks noGrp="1" noRot="1" noChangeAspect="1"/>
          </p:cNvSpPr>
          <p:nvPr>
            <p:ph type="sldImg" idx="2"/>
          </p:nvPr>
        </p:nvSpPr>
        <p:spPr>
          <a:xfrm>
            <a:off x="38129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18cccbc8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From: </a:t>
            </a:r>
            <a:r>
              <a:rPr lang="en-US" u="sng" dirty="0">
                <a:solidFill>
                  <a:srgbClr val="0097A7"/>
                </a:solidFill>
                <a:hlinkClick r:id="rId3">
                  <a:extLst>
                    <a:ext uri="{A12FA001-AC4F-418D-AE19-62706E023703}">
                      <ahyp:hlinkClr xmlns:ahyp="http://schemas.microsoft.com/office/drawing/2018/hyperlinkcolor" val="tx"/>
                    </a:ext>
                  </a:extLst>
                </a:hlinkClick>
              </a:rPr>
              <a:t>https://ditchthattextbook.com/google-slides-sticky-note-brainstorming-powerful-planning//</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More ideas about using google slides: </a:t>
            </a:r>
            <a:r>
              <a:rPr lang="en-US" u="sng" dirty="0">
                <a:solidFill>
                  <a:srgbClr val="0097A7"/>
                </a:solidFill>
                <a:hlinkClick r:id="rId4">
                  <a:extLst>
                    <a:ext uri="{A12FA001-AC4F-418D-AE19-62706E023703}">
                      <ahyp:hlinkClr xmlns:ahyp="http://schemas.microsoft.com/office/drawing/2018/hyperlinkcolor" val="tx"/>
                    </a:ext>
                  </a:extLst>
                </a:hlinkClick>
              </a:rPr>
              <a:t>https://ditchthattextbook.com/8-interactive-google-slides-activities-for-classroom-excitement/#tab-con-25</a:t>
            </a:r>
            <a:r>
              <a:rPr lang="en-US" dirty="0">
                <a:solidFill>
                  <a:schemeClr val="dk1"/>
                </a:solidFill>
              </a:rPr>
              <a: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18cccbc8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b18cccbc8f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18cccbc8f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b18cccbc8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18cccbc8f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18cccbc8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18cccbc8f_0_82:notes"/>
          <p:cNvSpPr>
            <a:spLocks noGrp="1" noRot="1" noChangeAspect="1"/>
          </p:cNvSpPr>
          <p:nvPr>
            <p:ph type="sldImg" idx="2"/>
          </p:nvPr>
        </p:nvSpPr>
        <p:spPr>
          <a:xfrm>
            <a:off x="38129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18cccbc8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From: </a:t>
            </a:r>
            <a:r>
              <a:rPr lang="en-US" u="sng" dirty="0">
                <a:solidFill>
                  <a:srgbClr val="0097A7"/>
                </a:solidFill>
                <a:hlinkClick r:id="rId3">
                  <a:extLst>
                    <a:ext uri="{A12FA001-AC4F-418D-AE19-62706E023703}">
                      <ahyp:hlinkClr xmlns:ahyp="http://schemas.microsoft.com/office/drawing/2018/hyperlinkcolor" val="tx"/>
                    </a:ext>
                  </a:extLst>
                </a:hlinkClick>
              </a:rPr>
              <a:t>https://ditchthattextbook.com/google-slides-sticky-note-brainstorming-powerful-planning//</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More ideas about using google slides: </a:t>
            </a:r>
            <a:r>
              <a:rPr lang="en-US" u="sng" dirty="0">
                <a:solidFill>
                  <a:srgbClr val="0097A7"/>
                </a:solidFill>
                <a:hlinkClick r:id="rId4">
                  <a:extLst>
                    <a:ext uri="{A12FA001-AC4F-418D-AE19-62706E023703}">
                      <ahyp:hlinkClr xmlns:ahyp="http://schemas.microsoft.com/office/drawing/2018/hyperlinkcolor" val="tx"/>
                    </a:ext>
                  </a:extLst>
                </a:hlinkClick>
              </a:rPr>
              <a:t>https://ditchthattextbook.com/8-interactive-google-slides-activities-for-classroom-excitement/#tab-con-25</a:t>
            </a:r>
            <a:r>
              <a:rPr lang="en-US" dirty="0">
                <a:solidFill>
                  <a:schemeClr val="dk1"/>
                </a:solidFill>
              </a:rPr>
              <a: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18cccbc8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b18cccbc8f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18cccbc8f_0_115:notes"/>
          <p:cNvSpPr>
            <a:spLocks noGrp="1" noRot="1" noChangeAspect="1"/>
          </p:cNvSpPr>
          <p:nvPr>
            <p:ph type="sldImg" idx="2"/>
          </p:nvPr>
        </p:nvSpPr>
        <p:spPr>
          <a:xfrm>
            <a:off x="38129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b18cccbc8f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From: </a:t>
            </a:r>
            <a:r>
              <a:rPr lang="en-US" u="sng" dirty="0">
                <a:solidFill>
                  <a:srgbClr val="0097A7"/>
                </a:solidFill>
                <a:hlinkClick r:id="rId3">
                  <a:extLst>
                    <a:ext uri="{A12FA001-AC4F-418D-AE19-62706E023703}">
                      <ahyp:hlinkClr xmlns:ahyp="http://schemas.microsoft.com/office/drawing/2018/hyperlinkcolor" val="tx"/>
                    </a:ext>
                  </a:extLst>
                </a:hlinkClick>
              </a:rPr>
              <a:t>https://ditchthattextbook.com/google-slides-sticky-note-brainstorming-powerful-planning//</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More ideas about using google slides: </a:t>
            </a:r>
            <a:r>
              <a:rPr lang="en-US" u="sng" dirty="0">
                <a:solidFill>
                  <a:srgbClr val="0097A7"/>
                </a:solidFill>
                <a:hlinkClick r:id="rId4">
                  <a:extLst>
                    <a:ext uri="{A12FA001-AC4F-418D-AE19-62706E023703}">
                      <ahyp:hlinkClr xmlns:ahyp="http://schemas.microsoft.com/office/drawing/2018/hyperlinkcolor" val="tx"/>
                    </a:ext>
                  </a:extLst>
                </a:hlinkClick>
              </a:rPr>
              <a:t>https://ditchthattextbook.com/8-interactive-google-slides-activities-for-classroom-excitement/#tab-con-25</a:t>
            </a:r>
            <a:r>
              <a:rPr lang="en-US" dirty="0">
                <a:solidFill>
                  <a:schemeClr val="dk1"/>
                </a:solidFill>
              </a:rPr>
              <a: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18cccbc8f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b18cccbc8f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b18cccbc8f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b18cccbc8f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b18cccbc8f_0_145:notes"/>
          <p:cNvSpPr>
            <a:spLocks noGrp="1" noRot="1" noChangeAspect="1"/>
          </p:cNvSpPr>
          <p:nvPr>
            <p:ph type="sldImg" idx="2"/>
          </p:nvPr>
        </p:nvSpPr>
        <p:spPr>
          <a:xfrm>
            <a:off x="38129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b18cccbc8f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b18cccbc8f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6" name="Google Shape;286;gb18cccbc8f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18cccbc8f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18cccbc8f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18cccbc8f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18cccbc8f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b18cccbc8f_0_175:notes"/>
          <p:cNvSpPr>
            <a:spLocks noGrp="1" noRot="1" noChangeAspect="1"/>
          </p:cNvSpPr>
          <p:nvPr>
            <p:ph type="sldImg" idx="2"/>
          </p:nvPr>
        </p:nvSpPr>
        <p:spPr>
          <a:xfrm>
            <a:off x="38129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b18cccbc8f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b18cccbc8f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b18cccbc8f_0_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a7e99f5a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a7e99f5a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endParaRPr dirty="0">
              <a:solidFill>
                <a:schemeClr val="dk1"/>
              </a:solidFill>
              <a:highlight>
                <a:srgbClr val="FFFFFF"/>
              </a:highligh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b18cccbc8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b18cccbc8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endParaRPr dirty="0">
              <a:solidFill>
                <a:schemeClr val="dk1"/>
              </a:solidFill>
              <a:highlight>
                <a:srgbClr val="FFFFFF"/>
              </a:highligh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b18cccbc8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b18cccbc8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dk1"/>
                </a:solidFill>
                <a:highlight>
                  <a:srgbClr val="FFFFFF"/>
                </a:highlight>
              </a:rPr>
              <a:t>What do you need to take next steps on at least one strategy? (check all that apply)</a:t>
            </a:r>
            <a:endParaRPr b="1" dirty="0">
              <a:solidFill>
                <a:schemeClr val="dk1"/>
              </a:solidFill>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US" dirty="0">
                <a:solidFill>
                  <a:schemeClr val="dk1"/>
                </a:solidFill>
                <a:highlight>
                  <a:srgbClr val="FFFFFF"/>
                </a:highlight>
              </a:rPr>
              <a:t>1. more paid hours to move this piece of work forward;</a:t>
            </a:r>
            <a:endParaRPr dirty="0">
              <a:solidFill>
                <a:schemeClr val="dk1"/>
              </a:solidFill>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US" dirty="0">
                <a:solidFill>
                  <a:schemeClr val="dk1"/>
                </a:solidFill>
                <a:highlight>
                  <a:srgbClr val="FFFFFF"/>
                </a:highlight>
              </a:rPr>
              <a:t>2. more staff development time;</a:t>
            </a:r>
            <a:endParaRPr dirty="0">
              <a:solidFill>
                <a:schemeClr val="dk1"/>
              </a:solidFill>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US" dirty="0">
                <a:solidFill>
                  <a:schemeClr val="dk1"/>
                </a:solidFill>
                <a:highlight>
                  <a:srgbClr val="FFFFFF"/>
                </a:highlight>
              </a:rPr>
              <a:t>3. more training on some specific piece;</a:t>
            </a:r>
            <a:endParaRPr dirty="0">
              <a:solidFill>
                <a:schemeClr val="dk1"/>
              </a:solidFill>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US" dirty="0">
                <a:solidFill>
                  <a:schemeClr val="dk1"/>
                </a:solidFill>
                <a:highlight>
                  <a:srgbClr val="FFFFFF"/>
                </a:highlight>
              </a:rPr>
              <a:t>4. not much! I feel ready to start work on at least one strategy</a:t>
            </a:r>
            <a:endParaRPr dirty="0">
              <a:solidFill>
                <a:schemeClr val="dk1"/>
              </a:solidFill>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dirty="0">
              <a:solidFill>
                <a:schemeClr val="dk1"/>
              </a:solidFill>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US" b="1" dirty="0">
                <a:solidFill>
                  <a:schemeClr val="dk1"/>
                </a:solidFill>
                <a:highlight>
                  <a:srgbClr val="FFFFFF"/>
                </a:highlight>
              </a:rPr>
              <a:t>How are you feeling about taking next steps in your program? (check all that apply)</a:t>
            </a:r>
            <a:endParaRPr b="1" dirty="0">
              <a:solidFill>
                <a:schemeClr val="dk1"/>
              </a:solidFill>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US" dirty="0">
                <a:solidFill>
                  <a:schemeClr val="dk1"/>
                </a:solidFill>
                <a:highlight>
                  <a:srgbClr val="FFFFFF"/>
                </a:highlight>
              </a:rPr>
              <a:t>1. There are a lot of worthy ideas to follow up on, but I don't know where I'll find the time and resources to do it well.</a:t>
            </a:r>
            <a:endParaRPr dirty="0">
              <a:solidFill>
                <a:schemeClr val="dk1"/>
              </a:solidFill>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US" dirty="0">
                <a:solidFill>
                  <a:schemeClr val="dk1"/>
                </a:solidFill>
                <a:highlight>
                  <a:srgbClr val="FFFFFF"/>
                </a:highlight>
              </a:rPr>
              <a:t>2. I don't have the time or resource to be too ambitious, but a couple of strategies could be do-able.</a:t>
            </a:r>
            <a:endParaRPr dirty="0">
              <a:solidFill>
                <a:schemeClr val="dk1"/>
              </a:solidFill>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US" dirty="0">
                <a:solidFill>
                  <a:schemeClr val="dk1"/>
                </a:solidFill>
                <a:highlight>
                  <a:srgbClr val="FFFFFF"/>
                </a:highlight>
              </a:rPr>
              <a:t>3. I have a couple of strategies I am interested in pursuing, but I need more training on how to implement them.</a:t>
            </a:r>
            <a:endParaRPr dirty="0">
              <a:solidFill>
                <a:schemeClr val="dk1"/>
              </a:solidFill>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US" dirty="0">
                <a:solidFill>
                  <a:schemeClr val="dk1"/>
                </a:solidFill>
                <a:highlight>
                  <a:srgbClr val="FFFFFF"/>
                </a:highlight>
              </a:rPr>
              <a:t>4. I'm not convinced that I can or should make this a priority right now.</a:t>
            </a:r>
            <a:endParaRPr dirty="0">
              <a:solidFill>
                <a:schemeClr val="dk1"/>
              </a:solidFill>
              <a:highlight>
                <a:srgbClr val="FFFFFF"/>
              </a:highlight>
            </a:endParaRPr>
          </a:p>
          <a:p>
            <a:pPr marL="0" lvl="0" indent="0" algn="l" rtl="0">
              <a:lnSpc>
                <a:spcPct val="120000"/>
              </a:lnSpc>
              <a:spcBef>
                <a:spcPts val="0"/>
              </a:spcBef>
              <a:spcAft>
                <a:spcPts val="0"/>
              </a:spcAft>
              <a:buNone/>
            </a:pPr>
            <a:r>
              <a:rPr lang="en-US" dirty="0">
                <a:solidFill>
                  <a:schemeClr val="dk1"/>
                </a:solidFill>
                <a:highlight>
                  <a:srgbClr val="FFFFFF"/>
                </a:highlight>
              </a:rPr>
              <a:t>5. My program has the time, resources, and interest to move forward on one or more strategies.</a:t>
            </a:r>
            <a:endParaRPr dirty="0">
              <a:solidFill>
                <a:schemeClr val="dk1"/>
              </a:solidFill>
              <a:highlight>
                <a:srgbClr val="FFFFFF"/>
              </a:highlight>
            </a:endParaRPr>
          </a:p>
          <a:p>
            <a:pPr marL="0" lvl="0" indent="0" algn="l" rtl="0">
              <a:lnSpc>
                <a:spcPct val="120000"/>
              </a:lnSpc>
              <a:spcBef>
                <a:spcPts val="0"/>
              </a:spcBef>
              <a:spcAft>
                <a:spcPts val="0"/>
              </a:spcAft>
              <a:buNone/>
            </a:pPr>
            <a:endParaRPr dirty="0">
              <a:solidFill>
                <a:schemeClr val="dk1"/>
              </a:solidFill>
              <a:highlight>
                <a:srgbClr val="FFFFFF"/>
              </a:highlight>
            </a:endParaRPr>
          </a:p>
          <a:p>
            <a:pPr marL="0" lvl="0" indent="0" algn="l" rtl="0">
              <a:lnSpc>
                <a:spcPct val="120000"/>
              </a:lnSpc>
              <a:spcBef>
                <a:spcPts val="0"/>
              </a:spcBef>
              <a:spcAft>
                <a:spcPts val="0"/>
              </a:spcAft>
              <a:buNone/>
            </a:pPr>
            <a:r>
              <a:rPr lang="en-US" b="1" dirty="0">
                <a:solidFill>
                  <a:schemeClr val="dk1"/>
                </a:solidFill>
                <a:highlight>
                  <a:srgbClr val="FFFFFF"/>
                </a:highlight>
              </a:rPr>
              <a:t>What topics are you interested in getting more PD on? (check all that apply)</a:t>
            </a:r>
            <a:endParaRPr b="1" dirty="0">
              <a:solidFill>
                <a:schemeClr val="dk1"/>
              </a:solidFill>
              <a:highlight>
                <a:srgbClr val="FFFFFF"/>
              </a:highlight>
            </a:endParaRPr>
          </a:p>
          <a:p>
            <a:pPr marL="457200" lvl="0" indent="-298450" algn="l" rtl="0">
              <a:lnSpc>
                <a:spcPct val="120000"/>
              </a:lnSpc>
              <a:spcBef>
                <a:spcPts val="0"/>
              </a:spcBef>
              <a:spcAft>
                <a:spcPts val="0"/>
              </a:spcAft>
              <a:buClr>
                <a:schemeClr val="dk1"/>
              </a:buClr>
              <a:buSzPts val="1100"/>
              <a:buAutoNum type="arabicPeriod"/>
            </a:pPr>
            <a:r>
              <a:rPr lang="en-US" dirty="0">
                <a:solidFill>
                  <a:schemeClr val="dk1"/>
                </a:solidFill>
                <a:highlight>
                  <a:srgbClr val="FFFFFF"/>
                </a:highlight>
              </a:rPr>
              <a:t>How to address my own discouragement/fear around taking this on.</a:t>
            </a:r>
            <a:endParaRPr dirty="0">
              <a:solidFill>
                <a:schemeClr val="dk1"/>
              </a:solidFill>
              <a:highlight>
                <a:srgbClr val="FFFFFF"/>
              </a:highlight>
            </a:endParaRPr>
          </a:p>
          <a:p>
            <a:pPr marL="457200" lvl="0" indent="-298450" algn="l" rtl="0">
              <a:lnSpc>
                <a:spcPct val="120000"/>
              </a:lnSpc>
              <a:spcBef>
                <a:spcPts val="0"/>
              </a:spcBef>
              <a:spcAft>
                <a:spcPts val="0"/>
              </a:spcAft>
              <a:buClr>
                <a:schemeClr val="dk1"/>
              </a:buClr>
              <a:buSzPts val="1100"/>
              <a:buAutoNum type="arabicPeriod"/>
            </a:pPr>
            <a:r>
              <a:rPr lang="en-US" dirty="0">
                <a:solidFill>
                  <a:schemeClr val="dk1"/>
                </a:solidFill>
                <a:highlight>
                  <a:srgbClr val="FFFFFF"/>
                </a:highlight>
              </a:rPr>
              <a:t>How to address my own implicit bias.</a:t>
            </a:r>
            <a:endParaRPr dirty="0">
              <a:solidFill>
                <a:schemeClr val="dk1"/>
              </a:solidFill>
              <a:highlight>
                <a:srgbClr val="FFFFFF"/>
              </a:highlight>
            </a:endParaRPr>
          </a:p>
          <a:p>
            <a:pPr marL="457200" lvl="0" indent="-298450" algn="l" rtl="0">
              <a:lnSpc>
                <a:spcPct val="120000"/>
              </a:lnSpc>
              <a:spcBef>
                <a:spcPts val="0"/>
              </a:spcBef>
              <a:spcAft>
                <a:spcPts val="0"/>
              </a:spcAft>
              <a:buClr>
                <a:schemeClr val="dk1"/>
              </a:buClr>
              <a:buSzPts val="1100"/>
              <a:buAutoNum type="arabicPeriod"/>
            </a:pPr>
            <a:r>
              <a:rPr lang="en-US" dirty="0">
                <a:solidFill>
                  <a:schemeClr val="dk1"/>
                </a:solidFill>
                <a:highlight>
                  <a:srgbClr val="FFFFFF"/>
                </a:highlight>
              </a:rPr>
              <a:t>How to think about the role of the field as a whole in replicating inequities and how we can address that.</a:t>
            </a:r>
            <a:endParaRPr dirty="0">
              <a:solidFill>
                <a:schemeClr val="dk1"/>
              </a:solidFill>
              <a:highlight>
                <a:srgbClr val="FFFFFF"/>
              </a:highlight>
            </a:endParaRPr>
          </a:p>
          <a:p>
            <a:pPr marL="457200" lvl="0" indent="-298450" algn="l" rtl="0">
              <a:lnSpc>
                <a:spcPct val="120000"/>
              </a:lnSpc>
              <a:spcBef>
                <a:spcPts val="0"/>
              </a:spcBef>
              <a:spcAft>
                <a:spcPts val="0"/>
              </a:spcAft>
              <a:buClr>
                <a:schemeClr val="dk1"/>
              </a:buClr>
              <a:buSzPts val="1100"/>
              <a:buAutoNum type="arabicPeriod"/>
            </a:pPr>
            <a:r>
              <a:rPr lang="en-US" dirty="0">
                <a:solidFill>
                  <a:schemeClr val="dk1"/>
                </a:solidFill>
                <a:highlight>
                  <a:srgbClr val="FFFFFF"/>
                </a:highlight>
              </a:rPr>
              <a:t>How to take an in-depth look at policies and procedures on a local level that may be supporting bias.</a:t>
            </a:r>
            <a:endParaRPr dirty="0">
              <a:solidFill>
                <a:schemeClr val="dk1"/>
              </a:solidFill>
              <a:highlight>
                <a:srgbClr val="FFFFFF"/>
              </a:highlight>
            </a:endParaRPr>
          </a:p>
          <a:p>
            <a:pPr marL="457200" lvl="0" indent="-298450" algn="l" rtl="0">
              <a:lnSpc>
                <a:spcPct val="120000"/>
              </a:lnSpc>
              <a:spcBef>
                <a:spcPts val="0"/>
              </a:spcBef>
              <a:spcAft>
                <a:spcPts val="0"/>
              </a:spcAft>
              <a:buClr>
                <a:schemeClr val="dk1"/>
              </a:buClr>
              <a:buSzPts val="1100"/>
              <a:buAutoNum type="arabicPeriod"/>
            </a:pPr>
            <a:r>
              <a:rPr lang="en-US" dirty="0">
                <a:solidFill>
                  <a:schemeClr val="dk1"/>
                </a:solidFill>
                <a:highlight>
                  <a:srgbClr val="FFFFFF"/>
                </a:highlight>
              </a:rPr>
              <a:t>How to conduct outreach to all demographics, so that no group is underrepresented.</a:t>
            </a:r>
            <a:endParaRPr dirty="0">
              <a:solidFill>
                <a:schemeClr val="dk1"/>
              </a:solidFill>
              <a:highlight>
                <a:srgbClr val="FFFFFF"/>
              </a:highlight>
            </a:endParaRPr>
          </a:p>
          <a:p>
            <a:pPr marL="457200" lvl="0" indent="-298450" algn="l" rtl="0">
              <a:lnSpc>
                <a:spcPct val="120000"/>
              </a:lnSpc>
              <a:spcBef>
                <a:spcPts val="0"/>
              </a:spcBef>
              <a:spcAft>
                <a:spcPts val="0"/>
              </a:spcAft>
              <a:buClr>
                <a:schemeClr val="dk1"/>
              </a:buClr>
              <a:buSzPts val="1100"/>
              <a:buAutoNum type="arabicPeriod"/>
            </a:pPr>
            <a:r>
              <a:rPr lang="en-US" dirty="0">
                <a:solidFill>
                  <a:schemeClr val="dk1"/>
                </a:solidFill>
                <a:highlight>
                  <a:srgbClr val="FFFFFF"/>
                </a:highlight>
              </a:rPr>
              <a:t>How to talk about experiences with racism.</a:t>
            </a:r>
            <a:endParaRPr dirty="0">
              <a:solidFill>
                <a:schemeClr val="dk1"/>
              </a:solidFill>
              <a:highlight>
                <a:srgbClr val="FFFFFF"/>
              </a:highlight>
            </a:endParaRPr>
          </a:p>
          <a:p>
            <a:pPr marL="457200" lvl="0" indent="-298450" algn="l" rtl="0">
              <a:lnSpc>
                <a:spcPct val="120000"/>
              </a:lnSpc>
              <a:spcBef>
                <a:spcPts val="0"/>
              </a:spcBef>
              <a:spcAft>
                <a:spcPts val="0"/>
              </a:spcAft>
              <a:buClr>
                <a:schemeClr val="dk1"/>
              </a:buClr>
              <a:buSzPts val="1100"/>
              <a:buAutoNum type="arabicPeriod"/>
            </a:pPr>
            <a:r>
              <a:rPr lang="en-US" dirty="0">
                <a:solidFill>
                  <a:schemeClr val="dk1"/>
                </a:solidFill>
                <a:highlight>
                  <a:srgbClr val="FFFFFF"/>
                </a:highlight>
              </a:rPr>
              <a:t>Unpacking the characteristics of whiteness and its impact on adult education programs.</a:t>
            </a:r>
            <a:endParaRPr dirty="0">
              <a:solidFill>
                <a:schemeClr val="dk1"/>
              </a:solidFill>
              <a:highlight>
                <a:srgbClr val="FFFFFF"/>
              </a:highlight>
            </a:endParaRPr>
          </a:p>
          <a:p>
            <a:pPr marL="457200" lvl="0" indent="-298450" algn="l" rtl="0">
              <a:lnSpc>
                <a:spcPct val="120000"/>
              </a:lnSpc>
              <a:spcBef>
                <a:spcPts val="0"/>
              </a:spcBef>
              <a:spcAft>
                <a:spcPts val="0"/>
              </a:spcAft>
              <a:buClr>
                <a:schemeClr val="dk1"/>
              </a:buClr>
              <a:buSzPts val="1100"/>
              <a:buAutoNum type="arabicPeriod"/>
            </a:pPr>
            <a:r>
              <a:rPr lang="en-US" dirty="0">
                <a:solidFill>
                  <a:schemeClr val="dk1"/>
                </a:solidFill>
                <a:highlight>
                  <a:srgbClr val="FFFFFF"/>
                </a:highlight>
              </a:rPr>
              <a:t>How to advocate for racial justice professional development to leadership teams.</a:t>
            </a:r>
            <a:endParaRPr dirty="0">
              <a:solidFill>
                <a:schemeClr val="dk1"/>
              </a:solidFill>
              <a:highlight>
                <a:srgbClr val="FFFFFF"/>
              </a:highlight>
            </a:endParaRPr>
          </a:p>
          <a:p>
            <a:pPr marL="457200" lvl="0" indent="-298450" algn="l" rtl="0">
              <a:lnSpc>
                <a:spcPct val="120000"/>
              </a:lnSpc>
              <a:spcBef>
                <a:spcPts val="0"/>
              </a:spcBef>
              <a:spcAft>
                <a:spcPts val="0"/>
              </a:spcAft>
              <a:buClr>
                <a:schemeClr val="dk1"/>
              </a:buClr>
              <a:buSzPts val="1100"/>
              <a:buAutoNum type="arabicPeriod"/>
            </a:pPr>
            <a:r>
              <a:rPr lang="en-US" dirty="0">
                <a:solidFill>
                  <a:schemeClr val="dk1"/>
                </a:solidFill>
                <a:highlight>
                  <a:srgbClr val="FFFFFF"/>
                </a:highlight>
              </a:rPr>
              <a:t>The historical (and current) context of racism in education.</a:t>
            </a:r>
            <a:endParaRPr dirty="0">
              <a:solidFill>
                <a:schemeClr val="dk1"/>
              </a:solidFill>
              <a:highlight>
                <a:srgbClr val="FFFFFF"/>
              </a:highlight>
            </a:endParaRPr>
          </a:p>
          <a:p>
            <a:pPr marL="457200" lvl="0" indent="-298450" algn="l" rtl="0">
              <a:lnSpc>
                <a:spcPct val="120000"/>
              </a:lnSpc>
              <a:spcBef>
                <a:spcPts val="0"/>
              </a:spcBef>
              <a:spcAft>
                <a:spcPts val="0"/>
              </a:spcAft>
              <a:buClr>
                <a:schemeClr val="dk1"/>
              </a:buClr>
              <a:buSzPts val="1100"/>
              <a:buAutoNum type="arabicPeriod"/>
            </a:pPr>
            <a:r>
              <a:rPr lang="en-US" dirty="0">
                <a:solidFill>
                  <a:schemeClr val="dk1"/>
                </a:solidFill>
                <a:highlight>
                  <a:srgbClr val="FFFFFF"/>
                </a:highlight>
              </a:rPr>
              <a:t>The historical (and current) context of racism at work.</a:t>
            </a:r>
            <a:endParaRPr dirty="0">
              <a:solidFill>
                <a:schemeClr val="dk1"/>
              </a:solidFill>
              <a:highlight>
                <a:srgbClr val="FFFFFF"/>
              </a:highlight>
            </a:endParaRPr>
          </a:p>
          <a:p>
            <a:pPr marL="457200" lvl="0" indent="-298450" algn="l" rtl="0">
              <a:lnSpc>
                <a:spcPct val="120000"/>
              </a:lnSpc>
              <a:spcBef>
                <a:spcPts val="0"/>
              </a:spcBef>
              <a:spcAft>
                <a:spcPts val="0"/>
              </a:spcAft>
              <a:buClr>
                <a:schemeClr val="dk1"/>
              </a:buClr>
              <a:buSzPts val="1100"/>
              <a:buAutoNum type="arabicPeriod"/>
            </a:pPr>
            <a:r>
              <a:rPr lang="en-US" dirty="0">
                <a:solidFill>
                  <a:schemeClr val="dk1"/>
                </a:solidFill>
                <a:highlight>
                  <a:srgbClr val="FFFFFF"/>
                </a:highlight>
              </a:rPr>
              <a:t>“Other” with a write in option.</a:t>
            </a:r>
            <a:endParaRPr dirty="0">
              <a:solidFill>
                <a:schemeClr val="dk1"/>
              </a:solidFill>
              <a:highlight>
                <a:srgbClr val="FFFFFF"/>
              </a:highligh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100"/>
              <a:buNone/>
            </a:pPr>
            <a:r>
              <a:rPr lang="en-US" dirty="0"/>
              <a:t>Source about guard rails: From “Can You Train People to Be Less Biased?”</a:t>
            </a:r>
            <a:endParaRPr dirty="0"/>
          </a:p>
          <a:p>
            <a:pPr marL="114300" lvl="0" indent="0" algn="l" rtl="0">
              <a:lnSpc>
                <a:spcPct val="100000"/>
              </a:lnSpc>
              <a:spcBef>
                <a:spcPts val="0"/>
              </a:spcBef>
              <a:spcAft>
                <a:spcPts val="0"/>
              </a:spcAft>
              <a:buSzPts val="1100"/>
              <a:buNone/>
            </a:pPr>
            <a:r>
              <a:rPr lang="en-US" u="sng" dirty="0">
                <a:solidFill>
                  <a:schemeClr val="hlink"/>
                </a:solidFill>
                <a:hlinkClick r:id="rId3"/>
              </a:rPr>
              <a:t>https://whyy.org/segments/can-you-train-people-to-be-less-biased/</a:t>
            </a:r>
            <a:r>
              <a:rPr lang="en-US" dirty="0"/>
              <a:t> </a:t>
            </a:r>
            <a:endParaRPr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b18cccbc8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b18cccbc8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u="sng" dirty="0">
                <a:solidFill>
                  <a:schemeClr val="hlink"/>
                </a:solidFill>
                <a:hlinkClick r:id="rId3"/>
              </a:rPr>
              <a:t>https://docs.google.com/presentation/d/1i-TP1lylqVDA4hSB5-_vj3jZg-v7PuIEkxjGmbTpmYM/edit#slide=id.ga7ea38207b_0_0</a:t>
            </a:r>
            <a:r>
              <a:rPr lang="en-US"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1600"/>
              </a:spcBef>
              <a:spcAft>
                <a:spcPts val="0"/>
              </a:spcAft>
              <a:buClr>
                <a:schemeClr val="dk1"/>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dk1"/>
              </a:buClr>
              <a:buSzPts val="1400"/>
              <a:buChar char="●"/>
              <a:defRPr/>
            </a:lvl4pPr>
            <a:lvl5pPr marL="2286000" lvl="4" indent="-317500" algn="l">
              <a:lnSpc>
                <a:spcPct val="90000"/>
              </a:lnSpc>
              <a:spcBef>
                <a:spcPts val="1600"/>
              </a:spcBef>
              <a:spcAft>
                <a:spcPts val="0"/>
              </a:spcAft>
              <a:buClr>
                <a:schemeClr val="dk1"/>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26" name="Google Shape;2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literacyjustice.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raiseupm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cynthia_peters@worlded.or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hangeagent.nelrc.org/in-the-classroom/lesson-packets/#packet2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hangeagent.nelrc.org/in-the-classroom/lesson-packets/#packet1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presentation/d/1i-TP1lylqVDA4hSB5-_vj3jZg-v7PuIEkxjGmbTpmYM/edit#slide=id.ga7ea38207b_0_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244325" y="213939"/>
            <a:ext cx="8520600" cy="2089645"/>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Calibri"/>
              <a:buNone/>
            </a:pPr>
            <a:r>
              <a:rPr lang="en-US" b="1" dirty="0"/>
              <a:t>Action Steps for Teachers and Programs Addressing Racial Equity</a:t>
            </a:r>
            <a:endParaRPr sz="3200" dirty="0"/>
          </a:p>
        </p:txBody>
      </p:sp>
      <p:sp>
        <p:nvSpPr>
          <p:cNvPr id="89" name="Google Shape;89;p1"/>
          <p:cNvSpPr txBox="1">
            <a:spLocks noGrp="1"/>
          </p:cNvSpPr>
          <p:nvPr>
            <p:ph type="subTitle" idx="1"/>
          </p:nvPr>
        </p:nvSpPr>
        <p:spPr>
          <a:xfrm>
            <a:off x="244325" y="3043510"/>
            <a:ext cx="8520600" cy="70061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800"/>
              <a:buNone/>
            </a:pPr>
            <a:r>
              <a:rPr lang="en-US" sz="1800" dirty="0"/>
              <a:t>December 16, 2020, 12:00-1:30 (PT)</a:t>
            </a:r>
            <a:endParaRPr sz="1800" dirty="0"/>
          </a:p>
          <a:p>
            <a:pPr marL="0" lvl="0" indent="0" algn="ctr" rtl="0">
              <a:lnSpc>
                <a:spcPct val="90000"/>
              </a:lnSpc>
              <a:spcBef>
                <a:spcPts val="0"/>
              </a:spcBef>
              <a:spcAft>
                <a:spcPts val="0"/>
              </a:spcAft>
              <a:buClr>
                <a:schemeClr val="dk1"/>
              </a:buClr>
              <a:buSzPts val="1800"/>
              <a:buNone/>
            </a:pPr>
            <a:r>
              <a:rPr lang="en-US" sz="1800" dirty="0"/>
              <a:t>Cynthia Peters</a:t>
            </a:r>
            <a:endParaRPr sz="1800" dirty="0"/>
          </a:p>
        </p:txBody>
      </p:sp>
      <p:pic>
        <p:nvPicPr>
          <p:cNvPr id="90" name="Google Shape;90;p1"/>
          <p:cNvPicPr preferRelativeResize="0"/>
          <p:nvPr/>
        </p:nvPicPr>
        <p:blipFill rotWithShape="1">
          <a:blip r:embed="rId3">
            <a:alphaModFix/>
          </a:blip>
          <a:srcRect/>
          <a:stretch/>
        </p:blipFill>
        <p:spPr>
          <a:xfrm>
            <a:off x="3604511" y="4004155"/>
            <a:ext cx="1800225" cy="1038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sz="4400" b="1" dirty="0"/>
              <a:t>“Focus on impact, not intention”</a:t>
            </a:r>
            <a:endParaRPr sz="4400" b="1" dirty="0"/>
          </a:p>
        </p:txBody>
      </p:sp>
      <p:sp>
        <p:nvSpPr>
          <p:cNvPr id="152" name="Google Shape;152;p10"/>
          <p:cNvSpPr/>
          <p:nvPr/>
        </p:nvSpPr>
        <p:spPr>
          <a:xfrm>
            <a:off x="3068515" y="1466132"/>
            <a:ext cx="5547947" cy="163121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0" i="1" u="none" strike="noStrike" cap="none" dirty="0">
                <a:solidFill>
                  <a:schemeClr val="dk1"/>
                </a:solidFill>
                <a:latin typeface="Calibri"/>
                <a:ea typeface="Calibri"/>
                <a:cs typeface="Calibri"/>
                <a:sym typeface="Calibri"/>
              </a:rPr>
              <a:t>--  Carmine Stewart</a:t>
            </a:r>
            <a:br>
              <a:rPr lang="en-US" sz="2000" b="0" i="1" u="none" strike="noStrike" cap="none" dirty="0">
                <a:solidFill>
                  <a:schemeClr val="dk1"/>
                </a:solidFill>
                <a:latin typeface="Calibri"/>
                <a:ea typeface="Calibri"/>
                <a:cs typeface="Calibri"/>
                <a:sym typeface="Calibri"/>
              </a:rPr>
            </a:br>
            <a:r>
              <a:rPr lang="en-US" sz="2000" b="0" i="1" u="none" strike="noStrike" cap="none" dirty="0">
                <a:solidFill>
                  <a:schemeClr val="dk1"/>
                </a:solidFill>
                <a:latin typeface="Calibri"/>
                <a:ea typeface="Calibri"/>
                <a:cs typeface="Calibri"/>
                <a:sym typeface="Calibri"/>
              </a:rPr>
              <a:t>Vice President of Programming</a:t>
            </a:r>
            <a:br>
              <a:rPr lang="en-US" sz="2000" b="0" i="1" u="none" strike="noStrike" cap="none" dirty="0">
                <a:solidFill>
                  <a:schemeClr val="dk1"/>
                </a:solidFill>
                <a:latin typeface="Calibri"/>
                <a:ea typeface="Calibri"/>
                <a:cs typeface="Calibri"/>
                <a:sym typeface="Calibri"/>
              </a:rPr>
            </a:br>
            <a:r>
              <a:rPr lang="en-US" sz="2000" b="0" i="1" u="none" strike="noStrike" cap="none" dirty="0">
                <a:solidFill>
                  <a:schemeClr val="dk1"/>
                </a:solidFill>
                <a:latin typeface="Calibri"/>
                <a:ea typeface="Calibri"/>
                <a:cs typeface="Calibri"/>
                <a:sym typeface="Calibri"/>
              </a:rPr>
              <a:t>at Seeds of Literacy in Ohio and</a:t>
            </a:r>
            <a:br>
              <a:rPr lang="en-US" sz="2000" b="0" i="1" u="none" strike="noStrike" cap="none" dirty="0">
                <a:solidFill>
                  <a:schemeClr val="dk1"/>
                </a:solidFill>
                <a:latin typeface="Calibri"/>
                <a:ea typeface="Calibri"/>
                <a:cs typeface="Calibri"/>
                <a:sym typeface="Calibri"/>
              </a:rPr>
            </a:br>
            <a:r>
              <a:rPr lang="en-US" sz="2000" b="0" i="1" u="none" strike="noStrike" cap="none" dirty="0">
                <a:solidFill>
                  <a:schemeClr val="dk1"/>
                </a:solidFill>
                <a:latin typeface="Calibri"/>
                <a:ea typeface="Calibri"/>
                <a:cs typeface="Calibri"/>
                <a:sym typeface="Calibri"/>
              </a:rPr>
              <a:t>CEO of Aspire Consulting and </a:t>
            </a:r>
            <a:br>
              <a:rPr lang="en-US" sz="2000" b="0" i="1" u="none" strike="noStrike" cap="none" dirty="0">
                <a:solidFill>
                  <a:schemeClr val="dk1"/>
                </a:solidFill>
                <a:latin typeface="Calibri"/>
                <a:ea typeface="Calibri"/>
                <a:cs typeface="Calibri"/>
                <a:sym typeface="Calibri"/>
              </a:rPr>
            </a:br>
            <a:r>
              <a:rPr lang="en-US" sz="2000" b="0" i="1" u="none" strike="noStrike" cap="none" dirty="0">
                <a:solidFill>
                  <a:schemeClr val="dk1"/>
                </a:solidFill>
                <a:latin typeface="Calibri"/>
                <a:ea typeface="Calibri"/>
                <a:cs typeface="Calibri"/>
                <a:sym typeface="Calibri"/>
              </a:rPr>
              <a:t>Educational Services</a:t>
            </a:r>
            <a:endParaRPr dirty="0"/>
          </a:p>
        </p:txBody>
      </p:sp>
      <p:pic>
        <p:nvPicPr>
          <p:cNvPr id="153" name="Google Shape;153;p10" descr="Carmine Stewart (@DrCStewart) | Twitter"/>
          <p:cNvPicPr preferRelativeResize="0"/>
          <p:nvPr/>
        </p:nvPicPr>
        <p:blipFill rotWithShape="1">
          <a:blip r:embed="rId3">
            <a:alphaModFix/>
          </a:blip>
          <a:srcRect l="14128" r="6167"/>
          <a:stretch/>
        </p:blipFill>
        <p:spPr>
          <a:xfrm>
            <a:off x="3666394" y="1466132"/>
            <a:ext cx="1354014" cy="16988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b18cccbc8f_0_22"/>
          <p:cNvSpPr/>
          <p:nvPr/>
        </p:nvSpPr>
        <p:spPr>
          <a:xfrm>
            <a:off x="1563925" y="677850"/>
            <a:ext cx="2885100" cy="1197000"/>
          </a:xfrm>
          <a:prstGeom prst="foldedCorner">
            <a:avLst>
              <a:gd name="adj" fmla="val 16667"/>
            </a:avLst>
          </a:prstGeom>
          <a:solidFill>
            <a:srgbClr val="FFD966"/>
          </a:solidFill>
          <a:ln w="9525" cap="flat" cmpd="sng">
            <a:solidFill>
              <a:srgbClr val="595959"/>
            </a:solidFill>
            <a:prstDash val="solid"/>
            <a:round/>
            <a:headEnd type="none" w="sm" len="sm"/>
            <a:tailEnd type="none" w="sm" len="sm"/>
          </a:ln>
        </p:spPr>
        <p:txBody>
          <a:bodyPr spcFirstLastPara="1" wrap="square" lIns="58700" tIns="58700" rIns="58700" bIns="58700" anchor="ctr" anchorCtr="0">
            <a:noAutofit/>
          </a:bodyPr>
          <a:lstStyle/>
          <a:p>
            <a:pPr marL="0" lvl="0" indent="0" algn="l" rtl="0">
              <a:spcBef>
                <a:spcPts val="0"/>
              </a:spcBef>
              <a:spcAft>
                <a:spcPts val="0"/>
              </a:spcAft>
              <a:buNone/>
            </a:pPr>
            <a:r>
              <a:rPr lang="en-US" sz="1300" dirty="0">
                <a:latin typeface="Francois One"/>
                <a:ea typeface="Francois One"/>
                <a:cs typeface="Francois One"/>
                <a:sym typeface="Francois One"/>
              </a:rPr>
              <a:t>Introduction of new students and the students are given the opportunity to share about themselves and culture.</a:t>
            </a:r>
            <a:endParaRPr sz="1300" dirty="0">
              <a:latin typeface="Francois One"/>
              <a:ea typeface="Francois One"/>
              <a:cs typeface="Francois One"/>
              <a:sym typeface="Francois One"/>
            </a:endParaRPr>
          </a:p>
        </p:txBody>
      </p:sp>
      <p:sp>
        <p:nvSpPr>
          <p:cNvPr id="159" name="Google Shape;159;gb18cccbc8f_0_22"/>
          <p:cNvSpPr/>
          <p:nvPr/>
        </p:nvSpPr>
        <p:spPr>
          <a:xfrm>
            <a:off x="2458075" y="2220350"/>
            <a:ext cx="2330100" cy="1343700"/>
          </a:xfrm>
          <a:prstGeom prst="foldedCorner">
            <a:avLst>
              <a:gd name="adj" fmla="val 16667"/>
            </a:avLst>
          </a:prstGeom>
          <a:solidFill>
            <a:srgbClr val="FFD966"/>
          </a:solidFill>
          <a:ln w="9525" cap="flat" cmpd="sng">
            <a:solidFill>
              <a:srgbClr val="595959"/>
            </a:solidFill>
            <a:prstDash val="solid"/>
            <a:round/>
            <a:headEnd type="none" w="sm" len="sm"/>
            <a:tailEnd type="none" w="sm" len="sm"/>
          </a:ln>
        </p:spPr>
        <p:txBody>
          <a:bodyPr spcFirstLastPara="1" wrap="square" lIns="58700" tIns="58700" rIns="58700" bIns="58700" anchor="ctr" anchorCtr="0">
            <a:noAutofit/>
          </a:bodyPr>
          <a:lstStyle/>
          <a:p>
            <a:pPr marL="0" lvl="0" indent="0" algn="l" rtl="0">
              <a:spcBef>
                <a:spcPts val="0"/>
              </a:spcBef>
              <a:spcAft>
                <a:spcPts val="0"/>
              </a:spcAft>
              <a:buNone/>
            </a:pPr>
            <a:r>
              <a:rPr lang="en-US" sz="1300" dirty="0">
                <a:latin typeface="Francois One"/>
                <a:ea typeface="Francois One"/>
                <a:cs typeface="Francois One"/>
                <a:sym typeface="Francois One"/>
              </a:rPr>
              <a:t>Professional Learning Communities with teachers monthly to discuss student progress and look at data regarding student outcomes and determine gaps</a:t>
            </a:r>
            <a:endParaRPr sz="1300" dirty="0">
              <a:latin typeface="Francois One"/>
              <a:ea typeface="Francois One"/>
              <a:cs typeface="Francois One"/>
              <a:sym typeface="Francois One"/>
            </a:endParaRPr>
          </a:p>
        </p:txBody>
      </p:sp>
      <p:sp>
        <p:nvSpPr>
          <p:cNvPr id="160" name="Google Shape;160;gb18cccbc8f_0_22"/>
          <p:cNvSpPr/>
          <p:nvPr/>
        </p:nvSpPr>
        <p:spPr>
          <a:xfrm>
            <a:off x="151300" y="3783375"/>
            <a:ext cx="3321300" cy="1197000"/>
          </a:xfrm>
          <a:prstGeom prst="foldedCorner">
            <a:avLst>
              <a:gd name="adj" fmla="val 16667"/>
            </a:avLst>
          </a:prstGeom>
          <a:solidFill>
            <a:srgbClr val="FFD966"/>
          </a:solidFill>
          <a:ln w="9525" cap="flat" cmpd="sng">
            <a:solidFill>
              <a:srgbClr val="595959"/>
            </a:solidFill>
            <a:prstDash val="solid"/>
            <a:round/>
            <a:headEnd type="none" w="sm" len="sm"/>
            <a:tailEnd type="none" w="sm" len="sm"/>
          </a:ln>
        </p:spPr>
        <p:txBody>
          <a:bodyPr spcFirstLastPara="1" wrap="square" lIns="58700" tIns="58700" rIns="58700" bIns="58700" anchor="ctr" anchorCtr="0">
            <a:noAutofit/>
          </a:bodyPr>
          <a:lstStyle/>
          <a:p>
            <a:pPr marL="0" lvl="0" indent="0" algn="l" rtl="0">
              <a:spcBef>
                <a:spcPts val="0"/>
              </a:spcBef>
              <a:spcAft>
                <a:spcPts val="0"/>
              </a:spcAft>
              <a:buNone/>
            </a:pPr>
            <a:r>
              <a:rPr lang="en-US" sz="1300" dirty="0">
                <a:latin typeface="Francois One"/>
                <a:ea typeface="Francois One"/>
                <a:cs typeface="Francois One"/>
                <a:sym typeface="Francois One"/>
              </a:rPr>
              <a:t>Particularly in ESL program, but across all, our teachers are deeply committed to helping immigrants and native marginalized students. Most staff are here because they want to help this population</a:t>
            </a:r>
            <a:endParaRPr sz="1300" dirty="0">
              <a:latin typeface="Francois One"/>
              <a:ea typeface="Francois One"/>
              <a:cs typeface="Francois One"/>
              <a:sym typeface="Francois One"/>
            </a:endParaRPr>
          </a:p>
        </p:txBody>
      </p:sp>
      <p:sp>
        <p:nvSpPr>
          <p:cNvPr id="161" name="Google Shape;161;gb18cccbc8f_0_22"/>
          <p:cNvSpPr/>
          <p:nvPr/>
        </p:nvSpPr>
        <p:spPr>
          <a:xfrm>
            <a:off x="514349" y="1865147"/>
            <a:ext cx="1703100" cy="1449000"/>
          </a:xfrm>
          <a:prstGeom prst="foldedCorner">
            <a:avLst>
              <a:gd name="adj" fmla="val 16667"/>
            </a:avLst>
          </a:prstGeom>
          <a:solidFill>
            <a:srgbClr val="FFD966"/>
          </a:solidFill>
          <a:ln w="9525" cap="flat" cmpd="sng">
            <a:solidFill>
              <a:srgbClr val="595959"/>
            </a:solidFill>
            <a:prstDash val="solid"/>
            <a:round/>
            <a:headEnd type="none" w="sm" len="sm"/>
            <a:tailEnd type="none" w="sm" len="sm"/>
          </a:ln>
        </p:spPr>
        <p:txBody>
          <a:bodyPr spcFirstLastPara="1" wrap="square" lIns="58700" tIns="58700" rIns="58700" bIns="58700" anchor="ctr" anchorCtr="0">
            <a:noAutofit/>
          </a:bodyPr>
          <a:lstStyle/>
          <a:p>
            <a:pPr marL="0" lvl="0" indent="0" algn="l" rtl="0">
              <a:spcBef>
                <a:spcPts val="0"/>
              </a:spcBef>
              <a:spcAft>
                <a:spcPts val="0"/>
              </a:spcAft>
              <a:buNone/>
            </a:pPr>
            <a:r>
              <a:rPr lang="en-US" sz="1300" dirty="0">
                <a:latin typeface="Francois One"/>
                <a:ea typeface="Francois One"/>
                <a:cs typeface="Francois One"/>
                <a:sym typeface="Francois One"/>
              </a:rPr>
              <a:t>Professional Development includes resources for students for basic needs.</a:t>
            </a:r>
            <a:endParaRPr sz="1300" dirty="0">
              <a:latin typeface="Francois One"/>
              <a:ea typeface="Francois One"/>
              <a:cs typeface="Francois One"/>
              <a:sym typeface="Francois One"/>
            </a:endParaRPr>
          </a:p>
        </p:txBody>
      </p:sp>
      <p:sp>
        <p:nvSpPr>
          <p:cNvPr id="162" name="Google Shape;162;gb18cccbc8f_0_22"/>
          <p:cNvSpPr/>
          <p:nvPr/>
        </p:nvSpPr>
        <p:spPr>
          <a:xfrm>
            <a:off x="4971425" y="828651"/>
            <a:ext cx="1078200" cy="1634400"/>
          </a:xfrm>
          <a:prstGeom prst="foldedCorner">
            <a:avLst>
              <a:gd name="adj" fmla="val 16667"/>
            </a:avLst>
          </a:prstGeom>
          <a:solidFill>
            <a:srgbClr val="FFD966"/>
          </a:solidFill>
          <a:ln w="9525" cap="flat" cmpd="sng">
            <a:solidFill>
              <a:srgbClr val="595959"/>
            </a:solidFill>
            <a:prstDash val="solid"/>
            <a:round/>
            <a:headEnd type="none" w="sm" len="sm"/>
            <a:tailEnd type="none" w="sm" len="sm"/>
          </a:ln>
        </p:spPr>
        <p:txBody>
          <a:bodyPr spcFirstLastPara="1" wrap="square" lIns="58700" tIns="58700" rIns="58700" bIns="58700" anchor="ctr" anchorCtr="0">
            <a:noAutofit/>
          </a:bodyPr>
          <a:lstStyle/>
          <a:p>
            <a:pPr marL="0" lvl="0" indent="0" algn="l" rtl="0">
              <a:spcBef>
                <a:spcPts val="0"/>
              </a:spcBef>
              <a:spcAft>
                <a:spcPts val="0"/>
              </a:spcAft>
              <a:buNone/>
            </a:pPr>
            <a:r>
              <a:rPr lang="en-US" sz="1300" dirty="0">
                <a:latin typeface="Francois One"/>
                <a:ea typeface="Francois One"/>
                <a:cs typeface="Francois One"/>
                <a:sym typeface="Francois One"/>
              </a:rPr>
              <a:t>Personal calls welcoming the first week and ongoing during term. Pro Dev, </a:t>
            </a:r>
            <a:endParaRPr sz="1300" dirty="0">
              <a:latin typeface="Francois One"/>
              <a:ea typeface="Francois One"/>
              <a:cs typeface="Francois One"/>
              <a:sym typeface="Francois One"/>
            </a:endParaRPr>
          </a:p>
          <a:p>
            <a:pPr marL="0" lvl="0" indent="0" algn="l" rtl="0">
              <a:spcBef>
                <a:spcPts val="0"/>
              </a:spcBef>
              <a:spcAft>
                <a:spcPts val="0"/>
              </a:spcAft>
              <a:buNone/>
            </a:pPr>
            <a:endParaRPr sz="1300" dirty="0">
              <a:latin typeface="Francois One"/>
              <a:ea typeface="Francois One"/>
              <a:cs typeface="Francois One"/>
              <a:sym typeface="Francois One"/>
            </a:endParaRPr>
          </a:p>
        </p:txBody>
      </p:sp>
      <p:sp>
        <p:nvSpPr>
          <p:cNvPr id="163" name="Google Shape;163;gb18cccbc8f_0_22"/>
          <p:cNvSpPr/>
          <p:nvPr/>
        </p:nvSpPr>
        <p:spPr>
          <a:xfrm>
            <a:off x="4971425" y="2946250"/>
            <a:ext cx="2007900" cy="996900"/>
          </a:xfrm>
          <a:prstGeom prst="foldedCorner">
            <a:avLst>
              <a:gd name="adj" fmla="val 16667"/>
            </a:avLst>
          </a:prstGeom>
          <a:solidFill>
            <a:srgbClr val="FFD966"/>
          </a:solidFill>
          <a:ln w="9525" cap="flat" cmpd="sng">
            <a:solidFill>
              <a:srgbClr val="595959"/>
            </a:solidFill>
            <a:prstDash val="solid"/>
            <a:round/>
            <a:headEnd type="none" w="sm" len="sm"/>
            <a:tailEnd type="none" w="sm" len="sm"/>
          </a:ln>
        </p:spPr>
        <p:txBody>
          <a:bodyPr spcFirstLastPara="1" wrap="square" lIns="58700" tIns="58700" rIns="58700" bIns="58700" anchor="ctr" anchorCtr="0">
            <a:noAutofit/>
          </a:bodyPr>
          <a:lstStyle/>
          <a:p>
            <a:pPr marL="0" lvl="0" indent="0" algn="l" rtl="0">
              <a:spcBef>
                <a:spcPts val="0"/>
              </a:spcBef>
              <a:spcAft>
                <a:spcPts val="0"/>
              </a:spcAft>
              <a:buNone/>
            </a:pPr>
            <a:r>
              <a:rPr lang="en-US" sz="1300" dirty="0">
                <a:latin typeface="Francois One"/>
                <a:ea typeface="Francois One"/>
                <a:cs typeface="Francois One"/>
                <a:sym typeface="Francois One"/>
              </a:rPr>
              <a:t>Personalizing instruction as much as possible</a:t>
            </a:r>
            <a:endParaRPr sz="1300" dirty="0">
              <a:latin typeface="Francois One"/>
              <a:ea typeface="Francois One"/>
              <a:cs typeface="Francois One"/>
              <a:sym typeface="Francois One"/>
            </a:endParaRPr>
          </a:p>
        </p:txBody>
      </p:sp>
      <p:sp>
        <p:nvSpPr>
          <p:cNvPr id="164" name="Google Shape;164;gb18cccbc8f_0_22"/>
          <p:cNvSpPr/>
          <p:nvPr/>
        </p:nvSpPr>
        <p:spPr>
          <a:xfrm>
            <a:off x="6912024" y="973445"/>
            <a:ext cx="1844100" cy="1634400"/>
          </a:xfrm>
          <a:prstGeom prst="foldedCorner">
            <a:avLst>
              <a:gd name="adj" fmla="val 16667"/>
            </a:avLst>
          </a:prstGeom>
          <a:solidFill>
            <a:srgbClr val="FFD966"/>
          </a:solidFill>
          <a:ln w="9525" cap="flat" cmpd="sng">
            <a:solidFill>
              <a:srgbClr val="595959"/>
            </a:solidFill>
            <a:prstDash val="solid"/>
            <a:round/>
            <a:headEnd type="none" w="sm" len="sm"/>
            <a:tailEnd type="none" w="sm" len="sm"/>
          </a:ln>
        </p:spPr>
        <p:txBody>
          <a:bodyPr spcFirstLastPara="1" wrap="square" lIns="58700" tIns="58700" rIns="58700" bIns="58700" anchor="ctr" anchorCtr="0">
            <a:noAutofit/>
          </a:bodyPr>
          <a:lstStyle/>
          <a:p>
            <a:pPr marL="0" lvl="0" indent="0" algn="l" rtl="0">
              <a:spcBef>
                <a:spcPts val="0"/>
              </a:spcBef>
              <a:spcAft>
                <a:spcPts val="0"/>
              </a:spcAft>
              <a:buNone/>
            </a:pPr>
            <a:r>
              <a:rPr lang="en-US" sz="1300" dirty="0">
                <a:latin typeface="Francois One"/>
                <a:ea typeface="Francois One"/>
                <a:cs typeface="Francois One"/>
                <a:sym typeface="Francois One"/>
              </a:rPr>
              <a:t>Professional Development from publishers,</a:t>
            </a:r>
            <a:endParaRPr sz="1300" dirty="0">
              <a:latin typeface="Francois One"/>
              <a:ea typeface="Francois One"/>
              <a:cs typeface="Francois One"/>
              <a:sym typeface="Francois One"/>
            </a:endParaRPr>
          </a:p>
        </p:txBody>
      </p:sp>
      <p:sp>
        <p:nvSpPr>
          <p:cNvPr id="165" name="Google Shape;165;gb18cccbc8f_0_22"/>
          <p:cNvSpPr/>
          <p:nvPr/>
        </p:nvSpPr>
        <p:spPr>
          <a:xfrm>
            <a:off x="6979325" y="3583125"/>
            <a:ext cx="1942500" cy="1197000"/>
          </a:xfrm>
          <a:prstGeom prst="foldedCorner">
            <a:avLst>
              <a:gd name="adj" fmla="val 16667"/>
            </a:avLst>
          </a:prstGeom>
          <a:solidFill>
            <a:srgbClr val="FFD966"/>
          </a:solidFill>
          <a:ln w="9525" cap="flat" cmpd="sng">
            <a:solidFill>
              <a:srgbClr val="595959"/>
            </a:solidFill>
            <a:prstDash val="solid"/>
            <a:round/>
            <a:headEnd type="none" w="sm" len="sm"/>
            <a:tailEnd type="none" w="sm" len="sm"/>
          </a:ln>
        </p:spPr>
        <p:txBody>
          <a:bodyPr spcFirstLastPara="1" wrap="square" lIns="58700" tIns="58700" rIns="58700" bIns="58700" anchor="ctr" anchorCtr="0">
            <a:noAutofit/>
          </a:bodyPr>
          <a:lstStyle/>
          <a:p>
            <a:pPr marL="0" lvl="0" indent="0" algn="l" rtl="0">
              <a:spcBef>
                <a:spcPts val="0"/>
              </a:spcBef>
              <a:spcAft>
                <a:spcPts val="0"/>
              </a:spcAft>
              <a:buNone/>
            </a:pPr>
            <a:r>
              <a:rPr lang="en-US" sz="1300" dirty="0">
                <a:latin typeface="Francois One"/>
                <a:ea typeface="Francois One"/>
                <a:cs typeface="Francois One"/>
                <a:sym typeface="Francois One"/>
              </a:rPr>
              <a:t>Providing PD for teachers on strategies to get more student voice into the synchronous online learning sessions.</a:t>
            </a:r>
            <a:endParaRPr sz="1300" dirty="0">
              <a:latin typeface="Francois One"/>
              <a:ea typeface="Francois One"/>
              <a:cs typeface="Francois One"/>
              <a:sym typeface="Francois One"/>
            </a:endParaRPr>
          </a:p>
        </p:txBody>
      </p:sp>
      <p:sp>
        <p:nvSpPr>
          <p:cNvPr id="166" name="Google Shape;166;gb18cccbc8f_0_22"/>
          <p:cNvSpPr txBox="1"/>
          <p:nvPr/>
        </p:nvSpPr>
        <p:spPr>
          <a:xfrm>
            <a:off x="213250" y="169950"/>
            <a:ext cx="8930700" cy="507900"/>
          </a:xfrm>
          <a:prstGeom prst="rect">
            <a:avLst/>
          </a:prstGeom>
          <a:solidFill>
            <a:srgbClr val="999999"/>
          </a:solidFill>
          <a:ln>
            <a:noFill/>
          </a:ln>
        </p:spPr>
        <p:txBody>
          <a:bodyPr spcFirstLastPara="1" wrap="square" lIns="58700" tIns="58700" rIns="58700" bIns="58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b="1" dirty="0">
                <a:solidFill>
                  <a:schemeClr val="dk1"/>
                </a:solidFill>
                <a:latin typeface="Calibri"/>
                <a:ea typeface="Calibri"/>
                <a:cs typeface="Calibri"/>
                <a:sym typeface="Calibri"/>
              </a:rPr>
              <a:t>1.</a:t>
            </a:r>
            <a:r>
              <a:rPr lang="en-US" sz="3700" b="1" dirty="0">
                <a:solidFill>
                  <a:schemeClr val="dk1"/>
                </a:solidFill>
                <a:latin typeface="Calibri"/>
                <a:ea typeface="Calibri"/>
                <a:cs typeface="Calibri"/>
                <a:sym typeface="Calibri"/>
              </a:rPr>
              <a:t> Classroom Practices and Teacher Supports</a:t>
            </a:r>
            <a:endParaRPr sz="2100" dirty="0">
              <a:latin typeface="Luckiest Guy"/>
              <a:ea typeface="Luckiest Guy"/>
              <a:cs typeface="Luckiest Guy"/>
              <a:sym typeface="Luckiest Gu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b18cccbc8f_0_34"/>
          <p:cNvSpPr/>
          <p:nvPr/>
        </p:nvSpPr>
        <p:spPr>
          <a:xfrm>
            <a:off x="311600" y="403950"/>
            <a:ext cx="8520600" cy="4479600"/>
          </a:xfrm>
          <a:prstGeom prst="foldedCorner">
            <a:avLst>
              <a:gd name="adj" fmla="val 16667"/>
            </a:avLst>
          </a:prstGeom>
          <a:solidFill>
            <a:srgbClr val="FFD966">
              <a:alpha val="71350"/>
            </a:srgbClr>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endParaRPr sz="1300" dirty="0">
              <a:latin typeface="Francois One"/>
              <a:ea typeface="Francois One"/>
              <a:cs typeface="Francois One"/>
              <a:sym typeface="Francois One"/>
            </a:endParaRPr>
          </a:p>
        </p:txBody>
      </p:sp>
      <p:sp>
        <p:nvSpPr>
          <p:cNvPr id="172" name="Google Shape;172;gb18cccbc8f_0_34"/>
          <p:cNvSpPr txBox="1">
            <a:spLocks noGrp="1"/>
          </p:cNvSpPr>
          <p:nvPr>
            <p:ph type="body" idx="1"/>
          </p:nvPr>
        </p:nvSpPr>
        <p:spPr>
          <a:xfrm>
            <a:off x="395775" y="1093125"/>
            <a:ext cx="8277600" cy="52740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US" dirty="0"/>
              <a:t>Give teachers paid time to pause, reflect, shift their classroom practices + collaborate with peers to shift.</a:t>
            </a:r>
            <a:endParaRPr dirty="0"/>
          </a:p>
          <a:p>
            <a:pPr marL="457200" lvl="0" indent="-342900" algn="l" rtl="0">
              <a:lnSpc>
                <a:spcPct val="100000"/>
              </a:lnSpc>
              <a:spcBef>
                <a:spcPts val="1000"/>
              </a:spcBef>
              <a:spcAft>
                <a:spcPts val="0"/>
              </a:spcAft>
              <a:buClr>
                <a:schemeClr val="dk1"/>
              </a:buClr>
              <a:buSzPts val="1800"/>
              <a:buChar char="●"/>
            </a:pPr>
            <a:r>
              <a:rPr lang="en-US" dirty="0"/>
              <a:t>Provide (mandatory?) PD to teachers that helps them address bias and equity.</a:t>
            </a:r>
            <a:endParaRPr dirty="0"/>
          </a:p>
          <a:p>
            <a:pPr marL="457200" lvl="0" indent="-342900" algn="l" rtl="0">
              <a:lnSpc>
                <a:spcPct val="100000"/>
              </a:lnSpc>
              <a:spcBef>
                <a:spcPts val="1000"/>
              </a:spcBef>
              <a:spcAft>
                <a:spcPts val="0"/>
              </a:spcAft>
              <a:buClr>
                <a:schemeClr val="dk1"/>
              </a:buClr>
              <a:buSzPts val="1800"/>
              <a:buChar char="●"/>
            </a:pPr>
            <a:r>
              <a:rPr lang="en-US" dirty="0"/>
              <a:t>Invite feedback from students, support teachers to integrate feedback.</a:t>
            </a:r>
            <a:endParaRPr dirty="0"/>
          </a:p>
          <a:p>
            <a:pPr marL="457200" lvl="0" indent="-342900" algn="l" rtl="0">
              <a:lnSpc>
                <a:spcPct val="100000"/>
              </a:lnSpc>
              <a:spcBef>
                <a:spcPts val="1000"/>
              </a:spcBef>
              <a:spcAft>
                <a:spcPts val="0"/>
              </a:spcAft>
              <a:buClr>
                <a:schemeClr val="dk1"/>
              </a:buClr>
              <a:buSzPts val="1800"/>
              <a:buChar char="●"/>
            </a:pPr>
            <a:r>
              <a:rPr lang="en-US" dirty="0"/>
              <a:t>Provide (supportive!) opportunity for teachers to be evaluated and to self-evaluate in terms of addressing bias/equity.</a:t>
            </a:r>
            <a:endParaRPr dirty="0"/>
          </a:p>
          <a:p>
            <a:pPr marL="457200" lvl="0" indent="-342900" algn="l" rtl="0">
              <a:lnSpc>
                <a:spcPct val="100000"/>
              </a:lnSpc>
              <a:spcBef>
                <a:spcPts val="1000"/>
              </a:spcBef>
              <a:spcAft>
                <a:spcPts val="1000"/>
              </a:spcAft>
              <a:buClr>
                <a:schemeClr val="dk1"/>
              </a:buClr>
              <a:buSzPts val="1800"/>
              <a:buChar char="●"/>
            </a:pPr>
            <a:r>
              <a:rPr lang="en-US" dirty="0"/>
              <a:t>Include addressing bias/equity in lesson planning template.</a:t>
            </a:r>
            <a:endParaRPr dirty="0"/>
          </a:p>
        </p:txBody>
      </p:sp>
      <p:sp>
        <p:nvSpPr>
          <p:cNvPr id="173" name="Google Shape;173;gb18cccbc8f_0_34"/>
          <p:cNvSpPr txBox="1">
            <a:spLocks noGrp="1"/>
          </p:cNvSpPr>
          <p:nvPr>
            <p:ph type="title"/>
          </p:nvPr>
        </p:nvSpPr>
        <p:spPr>
          <a:xfrm>
            <a:off x="512775" y="496400"/>
            <a:ext cx="7660200" cy="638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4000" b="1" dirty="0"/>
              <a:t>1.</a:t>
            </a:r>
            <a:r>
              <a:rPr lang="en-US" sz="3700" b="1" dirty="0"/>
              <a:t> </a:t>
            </a:r>
            <a:r>
              <a:rPr lang="en-US" sz="3300" dirty="0"/>
              <a:t>Classroom Practices + Teacher Supports</a:t>
            </a:r>
            <a:endParaRPr sz="3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b18cccbc8f_0_40"/>
          <p:cNvSpPr txBox="1">
            <a:spLocks noGrp="1"/>
          </p:cNvSpPr>
          <p:nvPr>
            <p:ph type="title"/>
          </p:nvPr>
        </p:nvSpPr>
        <p:spPr>
          <a:xfrm>
            <a:off x="311700" y="179250"/>
            <a:ext cx="8603100" cy="54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b="1" dirty="0"/>
              <a:t>1a</a:t>
            </a:r>
            <a:r>
              <a:rPr lang="en-US" dirty="0"/>
              <a:t> </a:t>
            </a:r>
            <a:r>
              <a:rPr lang="en-US" sz="2400" dirty="0"/>
              <a:t>Small Group Notes (Classroom Practices + Teacher Supports)</a:t>
            </a:r>
            <a:endParaRPr sz="2400" dirty="0"/>
          </a:p>
        </p:txBody>
      </p:sp>
      <p:sp>
        <p:nvSpPr>
          <p:cNvPr id="179" name="Google Shape;179;gb18cccbc8f_0_40"/>
          <p:cNvSpPr txBox="1">
            <a:spLocks noGrp="1"/>
          </p:cNvSpPr>
          <p:nvPr>
            <p:ph type="body" idx="1"/>
          </p:nvPr>
        </p:nvSpPr>
        <p:spPr>
          <a:xfrm>
            <a:off x="311700" y="949100"/>
            <a:ext cx="8520600" cy="361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Discussed equity curriculum in one school &amp; ideas for modules in the ESL program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Discuss equity in the form of instructional strategies that are designed to encourage student voice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b18cccbc8f_0_45"/>
          <p:cNvSpPr txBox="1">
            <a:spLocks noGrp="1"/>
          </p:cNvSpPr>
          <p:nvPr>
            <p:ph type="title"/>
          </p:nvPr>
        </p:nvSpPr>
        <p:spPr>
          <a:xfrm>
            <a:off x="260625" y="403950"/>
            <a:ext cx="8648100" cy="56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000" b="1" dirty="0"/>
              <a:t>1b</a:t>
            </a:r>
            <a:r>
              <a:rPr lang="en-US" dirty="0"/>
              <a:t> </a:t>
            </a:r>
            <a:r>
              <a:rPr lang="en-US" sz="2400" dirty="0"/>
              <a:t>Small Group Notes (Classroom Practices + Teacher Supports)</a:t>
            </a:r>
            <a:endParaRPr dirty="0"/>
          </a:p>
        </p:txBody>
      </p:sp>
      <p:sp>
        <p:nvSpPr>
          <p:cNvPr id="185" name="Google Shape;185;gb18cccbc8f_0_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Needs assessments! Classroom practice will ask students for feedback  on what they need to learn and what they are lacking!!  Need help to figure out why students do not follow through with their commitment. Lack of technology, internet services. Teacher support - Meaningful,  Useful trainings and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89"/>
        <p:cNvGrpSpPr/>
        <p:nvPr/>
      </p:nvGrpSpPr>
      <p:grpSpPr>
        <a:xfrm>
          <a:off x="0" y="0"/>
          <a:ext cx="0" cy="0"/>
          <a:chOff x="0" y="0"/>
          <a:chExt cx="0" cy="0"/>
        </a:xfrm>
      </p:grpSpPr>
      <p:sp>
        <p:nvSpPr>
          <p:cNvPr id="190" name="Google Shape;190;gb18cccbc8f_0_50"/>
          <p:cNvSpPr txBox="1"/>
          <p:nvPr/>
        </p:nvSpPr>
        <p:spPr>
          <a:xfrm>
            <a:off x="213250" y="169950"/>
            <a:ext cx="6543900" cy="507900"/>
          </a:xfrm>
          <a:prstGeom prst="rect">
            <a:avLst/>
          </a:prstGeom>
          <a:solidFill>
            <a:srgbClr val="999999"/>
          </a:solidFill>
          <a:ln>
            <a:noFill/>
          </a:ln>
        </p:spPr>
        <p:txBody>
          <a:bodyPr spcFirstLastPara="1" wrap="square" lIns="58700" tIns="58700" rIns="58700" bIns="58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b="1" dirty="0">
                <a:solidFill>
                  <a:schemeClr val="dk1"/>
                </a:solidFill>
                <a:latin typeface="Calibri"/>
                <a:ea typeface="Calibri"/>
                <a:cs typeface="Calibri"/>
                <a:sym typeface="Calibri"/>
              </a:rPr>
              <a:t>2.</a:t>
            </a:r>
            <a:r>
              <a:rPr lang="en-US" sz="3700" b="1" dirty="0">
                <a:solidFill>
                  <a:schemeClr val="dk1"/>
                </a:solidFill>
                <a:latin typeface="Calibri"/>
                <a:ea typeface="Calibri"/>
                <a:cs typeface="Calibri"/>
                <a:sym typeface="Calibri"/>
              </a:rPr>
              <a:t> Welcome/Orientation</a:t>
            </a:r>
            <a:endParaRPr sz="2100" dirty="0">
              <a:latin typeface="Luckiest Guy"/>
              <a:ea typeface="Luckiest Guy"/>
              <a:cs typeface="Luckiest Guy"/>
              <a:sym typeface="Luckiest Guy"/>
            </a:endParaRPr>
          </a:p>
        </p:txBody>
      </p:sp>
      <p:sp>
        <p:nvSpPr>
          <p:cNvPr id="191" name="Google Shape;191;gb18cccbc8f_0_50"/>
          <p:cNvSpPr/>
          <p:nvPr/>
        </p:nvSpPr>
        <p:spPr>
          <a:xfrm>
            <a:off x="513625" y="873263"/>
            <a:ext cx="1874400" cy="1476900"/>
          </a:xfrm>
          <a:prstGeom prst="foldedCorner">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100" dirty="0">
                <a:latin typeface="Calibri"/>
                <a:ea typeface="Calibri"/>
                <a:cs typeface="Calibri"/>
                <a:sym typeface="Calibri"/>
              </a:rPr>
              <a:t>Bilingual Orientation/testing specialist</a:t>
            </a:r>
            <a:endParaRPr sz="1100" dirty="0">
              <a:latin typeface="Calibri"/>
              <a:ea typeface="Calibri"/>
              <a:cs typeface="Calibri"/>
              <a:sym typeface="Calibri"/>
            </a:endParaRPr>
          </a:p>
        </p:txBody>
      </p:sp>
      <p:sp>
        <p:nvSpPr>
          <p:cNvPr id="192" name="Google Shape;192;gb18cccbc8f_0_50"/>
          <p:cNvSpPr/>
          <p:nvPr/>
        </p:nvSpPr>
        <p:spPr>
          <a:xfrm>
            <a:off x="113650" y="1395538"/>
            <a:ext cx="1974000" cy="1476900"/>
          </a:xfrm>
          <a:prstGeom prst="foldedCorner">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100" dirty="0">
                <a:latin typeface="Calibri"/>
                <a:ea typeface="Calibri"/>
                <a:cs typeface="Calibri"/>
                <a:sym typeface="Calibri"/>
              </a:rPr>
              <a:t>Bilingual Testing Specialist, Virtual orientations, Personal calls to students </a:t>
            </a:r>
            <a:endParaRPr sz="1100" dirty="0">
              <a:latin typeface="Calibri"/>
              <a:ea typeface="Calibri"/>
              <a:cs typeface="Calibri"/>
              <a:sym typeface="Calibri"/>
            </a:endParaRPr>
          </a:p>
          <a:p>
            <a:pPr marL="0" lvl="0" indent="0" algn="l" rtl="0">
              <a:spcBef>
                <a:spcPts val="0"/>
              </a:spcBef>
              <a:spcAft>
                <a:spcPts val="0"/>
              </a:spcAft>
              <a:buNone/>
            </a:pPr>
            <a:endParaRPr sz="1100" dirty="0">
              <a:latin typeface="Calibri"/>
              <a:ea typeface="Calibri"/>
              <a:cs typeface="Calibri"/>
              <a:sym typeface="Calibri"/>
            </a:endParaRPr>
          </a:p>
        </p:txBody>
      </p:sp>
      <p:sp>
        <p:nvSpPr>
          <p:cNvPr id="193" name="Google Shape;193;gb18cccbc8f_0_50"/>
          <p:cNvSpPr/>
          <p:nvPr/>
        </p:nvSpPr>
        <p:spPr>
          <a:xfrm>
            <a:off x="5187900" y="2645813"/>
            <a:ext cx="1926000" cy="1276200"/>
          </a:xfrm>
          <a:prstGeom prst="foldedCorner">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100" dirty="0">
                <a:latin typeface="Calibri"/>
                <a:ea typeface="Calibri"/>
                <a:cs typeface="Calibri"/>
                <a:sym typeface="Calibri"/>
              </a:rPr>
              <a:t>I would like to see people address reasons/issues students have the cause stop out/drop out.</a:t>
            </a:r>
            <a:endParaRPr sz="1100" dirty="0">
              <a:latin typeface="Calibri"/>
              <a:ea typeface="Calibri"/>
              <a:cs typeface="Calibri"/>
              <a:sym typeface="Calibri"/>
            </a:endParaRPr>
          </a:p>
        </p:txBody>
      </p:sp>
      <p:sp>
        <p:nvSpPr>
          <p:cNvPr id="194" name="Google Shape;194;gb18cccbc8f_0_50"/>
          <p:cNvSpPr/>
          <p:nvPr/>
        </p:nvSpPr>
        <p:spPr>
          <a:xfrm>
            <a:off x="3474300" y="3695338"/>
            <a:ext cx="1874400" cy="1476900"/>
          </a:xfrm>
          <a:prstGeom prst="foldedCorner">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100" dirty="0">
                <a:latin typeface="Calibri"/>
                <a:ea typeface="Calibri"/>
                <a:cs typeface="Calibri"/>
                <a:sym typeface="Calibri"/>
              </a:rPr>
              <a:t>Multilingual student orientations. </a:t>
            </a:r>
            <a:endParaRPr sz="1100" dirty="0">
              <a:latin typeface="Calibri"/>
              <a:ea typeface="Calibri"/>
              <a:cs typeface="Calibri"/>
              <a:sym typeface="Calibri"/>
            </a:endParaRPr>
          </a:p>
          <a:p>
            <a:pPr marL="0" lvl="0" indent="0" algn="l" rtl="0">
              <a:spcBef>
                <a:spcPts val="0"/>
              </a:spcBef>
              <a:spcAft>
                <a:spcPts val="0"/>
              </a:spcAft>
              <a:buNone/>
            </a:pPr>
            <a:r>
              <a:rPr lang="en-US" sz="1100" dirty="0">
                <a:latin typeface="Calibri"/>
                <a:ea typeface="Calibri"/>
                <a:cs typeface="Calibri"/>
                <a:sym typeface="Calibri"/>
              </a:rPr>
              <a:t>The counselors, president and administrator and teachers should be there. </a:t>
            </a:r>
            <a:endParaRPr sz="1100" dirty="0">
              <a:latin typeface="Calibri"/>
              <a:ea typeface="Calibri"/>
              <a:cs typeface="Calibri"/>
              <a:sym typeface="Calibri"/>
            </a:endParaRPr>
          </a:p>
        </p:txBody>
      </p:sp>
      <p:sp>
        <p:nvSpPr>
          <p:cNvPr id="195" name="Google Shape;195;gb18cccbc8f_0_50"/>
          <p:cNvSpPr/>
          <p:nvPr/>
        </p:nvSpPr>
        <p:spPr>
          <a:xfrm>
            <a:off x="262675" y="2270283"/>
            <a:ext cx="2376300" cy="2377800"/>
          </a:xfrm>
          <a:prstGeom prst="foldedCorner">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100" dirty="0">
                <a:latin typeface="Calibri"/>
                <a:ea typeface="Calibri"/>
                <a:cs typeface="Calibri"/>
                <a:sym typeface="Calibri"/>
              </a:rPr>
              <a:t>Adult Registration &amp; Orientation Fair. A bilingual event with Welcome in Spanish, a video highlighting our beautiful ag fields/community, cultural/</a:t>
            </a:r>
            <a:r>
              <a:rPr lang="en-US" sz="1100" dirty="0" err="1">
                <a:latin typeface="Calibri"/>
                <a:ea typeface="Calibri"/>
                <a:cs typeface="Calibri"/>
                <a:sym typeface="Calibri"/>
              </a:rPr>
              <a:t>chicano</a:t>
            </a:r>
            <a:r>
              <a:rPr lang="en-US" sz="1100">
                <a:latin typeface="Calibri"/>
                <a:ea typeface="Calibri"/>
                <a:cs typeface="Calibri"/>
                <a:sym typeface="Calibri"/>
              </a:rPr>
              <a:t> murals, images of adult learners in CTE programs, assistance filling out applications and online platforms. Allow people to see people, interact with Bilingual counselors, family friendly event</a:t>
            </a: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p:txBody>
      </p:sp>
      <p:sp>
        <p:nvSpPr>
          <p:cNvPr id="196" name="Google Shape;196;gb18cccbc8f_0_50"/>
          <p:cNvSpPr/>
          <p:nvPr/>
        </p:nvSpPr>
        <p:spPr>
          <a:xfrm>
            <a:off x="3214875" y="793363"/>
            <a:ext cx="1874400" cy="1476900"/>
          </a:xfrm>
          <a:prstGeom prst="foldedCorner">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100">
                <a:latin typeface="Calibri"/>
                <a:ea typeface="Calibri"/>
                <a:cs typeface="Calibri"/>
                <a:sym typeface="Calibri"/>
              </a:rPr>
              <a:t>Have interpreters in Spanish, Vietnamese, Tagalog in the office for support</a:t>
            </a: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p:txBody>
      </p:sp>
      <p:sp>
        <p:nvSpPr>
          <p:cNvPr id="197" name="Google Shape;197;gb18cccbc8f_0_50"/>
          <p:cNvSpPr/>
          <p:nvPr/>
        </p:nvSpPr>
        <p:spPr>
          <a:xfrm>
            <a:off x="5597950" y="873263"/>
            <a:ext cx="1974000" cy="1476900"/>
          </a:xfrm>
          <a:prstGeom prst="foldedCorner">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100">
                <a:latin typeface="Calibri"/>
                <a:ea typeface="Calibri"/>
                <a:cs typeface="Calibri"/>
                <a:sym typeface="Calibri"/>
              </a:rPr>
              <a:t>We have teachers, counselors and our transitions specialist meet with each student to discuss their goals and potential barriers - in English and Spanish</a:t>
            </a:r>
            <a:endParaRPr sz="1100">
              <a:latin typeface="Calibri"/>
              <a:ea typeface="Calibri"/>
              <a:cs typeface="Calibri"/>
              <a:sym typeface="Calibri"/>
            </a:endParaRPr>
          </a:p>
        </p:txBody>
      </p:sp>
      <p:sp>
        <p:nvSpPr>
          <p:cNvPr id="198" name="Google Shape;198;gb18cccbc8f_0_50"/>
          <p:cNvSpPr/>
          <p:nvPr/>
        </p:nvSpPr>
        <p:spPr>
          <a:xfrm>
            <a:off x="3329975" y="1548488"/>
            <a:ext cx="1926000" cy="1276200"/>
          </a:xfrm>
          <a:prstGeom prst="foldedCorner">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100">
                <a:latin typeface="Calibri"/>
                <a:ea typeface="Calibri"/>
                <a:cs typeface="Calibri"/>
                <a:sym typeface="Calibri"/>
              </a:rPr>
              <a:t>Spanish language support in the office.  </a:t>
            </a:r>
            <a:endParaRPr sz="1100">
              <a:latin typeface="Calibri"/>
              <a:ea typeface="Calibri"/>
              <a:cs typeface="Calibri"/>
              <a:sym typeface="Calibri"/>
            </a:endParaRPr>
          </a:p>
        </p:txBody>
      </p:sp>
      <p:sp>
        <p:nvSpPr>
          <p:cNvPr id="199" name="Google Shape;199;gb18cccbc8f_0_50"/>
          <p:cNvSpPr/>
          <p:nvPr/>
        </p:nvSpPr>
        <p:spPr>
          <a:xfrm>
            <a:off x="3355775" y="2270263"/>
            <a:ext cx="1874400" cy="1476900"/>
          </a:xfrm>
          <a:prstGeom prst="foldedCorner">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100">
                <a:latin typeface="Calibri"/>
                <a:ea typeface="Calibri"/>
                <a:cs typeface="Calibri"/>
                <a:sym typeface="Calibri"/>
              </a:rPr>
              <a:t>Spanish interpreters at event and to do intake</a:t>
            </a:r>
            <a:endParaRPr sz="1100">
              <a:latin typeface="Calibri"/>
              <a:ea typeface="Calibri"/>
              <a:cs typeface="Calibri"/>
              <a:sym typeface="Calibri"/>
            </a:endParaRPr>
          </a:p>
        </p:txBody>
      </p:sp>
      <p:sp>
        <p:nvSpPr>
          <p:cNvPr id="200" name="Google Shape;200;gb18cccbc8f_0_50"/>
          <p:cNvSpPr/>
          <p:nvPr/>
        </p:nvSpPr>
        <p:spPr>
          <a:xfrm>
            <a:off x="6988400" y="3345770"/>
            <a:ext cx="1874400" cy="836400"/>
          </a:xfrm>
          <a:prstGeom prst="foldedCorner">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100">
                <a:latin typeface="Calibri"/>
                <a:ea typeface="Calibri"/>
                <a:cs typeface="Calibri"/>
                <a:sym typeface="Calibri"/>
              </a:rPr>
              <a:t>Registration/Orientation that includes student services at our school and beyond all through the community. </a:t>
            </a:r>
            <a:endParaRPr sz="1100">
              <a:latin typeface="Calibri"/>
              <a:ea typeface="Calibri"/>
              <a:cs typeface="Calibri"/>
              <a:sym typeface="Calibri"/>
            </a:endParaRPr>
          </a:p>
        </p:txBody>
      </p:sp>
      <p:sp>
        <p:nvSpPr>
          <p:cNvPr id="201" name="Google Shape;201;gb18cccbc8f_0_50"/>
          <p:cNvSpPr/>
          <p:nvPr/>
        </p:nvSpPr>
        <p:spPr>
          <a:xfrm>
            <a:off x="3474300" y="2746300"/>
            <a:ext cx="1713600" cy="702900"/>
          </a:xfrm>
          <a:prstGeom prst="foldedCorner">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100">
                <a:latin typeface="Calibri"/>
                <a:ea typeface="Calibri"/>
                <a:cs typeface="Calibri"/>
                <a:sym typeface="Calibri"/>
              </a:rPr>
              <a:t>Made Zoom &amp; Schoology “orientations” in Spanish &amp; Mandarin--written &amp; oral.</a:t>
            </a:r>
            <a:endParaRPr sz="1100">
              <a:latin typeface="Calibri"/>
              <a:ea typeface="Calibri"/>
              <a:cs typeface="Calibri"/>
              <a:sym typeface="Calibri"/>
            </a:endParaRPr>
          </a:p>
        </p:txBody>
      </p:sp>
      <p:sp>
        <p:nvSpPr>
          <p:cNvPr id="202" name="Google Shape;202;gb18cccbc8f_0_50"/>
          <p:cNvSpPr/>
          <p:nvPr/>
        </p:nvSpPr>
        <p:spPr>
          <a:xfrm>
            <a:off x="6757150" y="1833288"/>
            <a:ext cx="1926000" cy="1276200"/>
          </a:xfrm>
          <a:prstGeom prst="foldedCorner">
            <a:avLst>
              <a:gd name="adj" fmla="val 16667"/>
            </a:avLst>
          </a:prstGeom>
          <a:solidFill>
            <a:srgbClr val="F6B26B"/>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100">
                <a:latin typeface="Calibri"/>
                <a:ea typeface="Calibri"/>
                <a:cs typeface="Calibri"/>
                <a:sym typeface="Calibri"/>
              </a:rPr>
              <a:t>Our Transitions Team visits classrooms to share the opportunities after adult school. As needed, our Hmong and Spanish speaking transitions specialists will visit and/or meet ESL students </a:t>
            </a: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b18cccbc8f_0_66"/>
          <p:cNvSpPr/>
          <p:nvPr/>
        </p:nvSpPr>
        <p:spPr>
          <a:xfrm>
            <a:off x="311700" y="324527"/>
            <a:ext cx="8765100" cy="4651500"/>
          </a:xfrm>
          <a:prstGeom prst="foldedCorner">
            <a:avLst>
              <a:gd name="adj" fmla="val 16667"/>
            </a:avLst>
          </a:prstGeom>
          <a:solidFill>
            <a:srgbClr val="F6B26B">
              <a:alpha val="83710"/>
            </a:srgbClr>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208" name="Google Shape;208;gb18cccbc8f_0_66"/>
          <p:cNvSpPr txBox="1">
            <a:spLocks noGrp="1"/>
          </p:cNvSpPr>
          <p:nvPr>
            <p:ph type="title"/>
          </p:nvPr>
        </p:nvSpPr>
        <p:spPr>
          <a:xfrm>
            <a:off x="311700" y="2601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sz="4000" b="1"/>
              <a:t>2. </a:t>
            </a:r>
            <a:r>
              <a:rPr lang="en-US"/>
              <a:t>Welcome and Orientation Practices</a:t>
            </a:r>
            <a:endParaRPr/>
          </a:p>
        </p:txBody>
      </p:sp>
      <p:sp>
        <p:nvSpPr>
          <p:cNvPr id="209" name="Google Shape;209;gb18cccbc8f_0_66"/>
          <p:cNvSpPr txBox="1">
            <a:spLocks noGrp="1"/>
          </p:cNvSpPr>
          <p:nvPr>
            <p:ph type="body" idx="1"/>
          </p:nvPr>
        </p:nvSpPr>
        <p:spPr>
          <a:xfrm>
            <a:off x="311700" y="883000"/>
            <a:ext cx="8520600" cy="38073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US" sz="2200"/>
              <a:t>Ensure students have </a:t>
            </a:r>
            <a:r>
              <a:rPr lang="en-US" sz="2200" b="1" i="1"/>
              <a:t>equitable</a:t>
            </a:r>
            <a:r>
              <a:rPr lang="en-US" sz="2200"/>
              <a:t> devices and internet access. Brainstorm creative ways to deal with this. (In Mass., adult ed. system is pushing the k-12 system to allow parents to use kids’ devices that were given out for free by the k-12 system.)</a:t>
            </a:r>
            <a:endParaRPr sz="2200"/>
          </a:p>
          <a:p>
            <a:pPr marL="457200" lvl="0" indent="-317500" algn="l" rtl="0">
              <a:lnSpc>
                <a:spcPct val="100000"/>
              </a:lnSpc>
              <a:spcBef>
                <a:spcPts val="1000"/>
              </a:spcBef>
              <a:spcAft>
                <a:spcPts val="0"/>
              </a:spcAft>
              <a:buClr>
                <a:schemeClr val="dk1"/>
              </a:buClr>
              <a:buSzPts val="1400"/>
              <a:buChar char="●"/>
            </a:pPr>
            <a:r>
              <a:rPr lang="en-US" sz="2200"/>
              <a:t>Ensure students have </a:t>
            </a:r>
            <a:r>
              <a:rPr lang="en-US" sz="2200" b="1" i="1"/>
              <a:t>equitable</a:t>
            </a:r>
            <a:r>
              <a:rPr lang="en-US" sz="2200"/>
              <a:t> access to training. (In RI, programs are allowing short interludes f2f tech support.)</a:t>
            </a:r>
            <a:endParaRPr sz="2200"/>
          </a:p>
          <a:p>
            <a:pPr marL="457200" lvl="0" indent="-317500" algn="l" rtl="0">
              <a:lnSpc>
                <a:spcPct val="100000"/>
              </a:lnSpc>
              <a:spcBef>
                <a:spcPts val="1000"/>
              </a:spcBef>
              <a:spcAft>
                <a:spcPts val="0"/>
              </a:spcAft>
              <a:buClr>
                <a:schemeClr val="dk1"/>
              </a:buClr>
              <a:buSzPts val="1400"/>
              <a:buChar char="●"/>
            </a:pPr>
            <a:r>
              <a:rPr lang="en-US" sz="2200"/>
              <a:t>Set up peer support (possibly paid) -- giving work experience to mentor and real help for mentee -- especially technical support.</a:t>
            </a:r>
            <a:endParaRPr sz="2200"/>
          </a:p>
          <a:p>
            <a:pPr marL="457200" lvl="0" indent="-317500" algn="l" rtl="0">
              <a:lnSpc>
                <a:spcPct val="100000"/>
              </a:lnSpc>
              <a:spcBef>
                <a:spcPts val="1000"/>
              </a:spcBef>
              <a:spcAft>
                <a:spcPts val="0"/>
              </a:spcAft>
              <a:buClr>
                <a:schemeClr val="dk1"/>
              </a:buClr>
              <a:buSzPts val="1400"/>
              <a:buChar char="●"/>
            </a:pPr>
            <a:r>
              <a:rPr lang="en-US" sz="2200"/>
              <a:t>Identify and address obstacles (childcare, food insecurity) that get in the way of attending class.</a:t>
            </a:r>
            <a:endParaRPr sz="2200"/>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b18cccbc8f_0_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b="1"/>
              <a:t>2a</a:t>
            </a:r>
            <a:r>
              <a:rPr lang="en-US"/>
              <a:t> </a:t>
            </a:r>
            <a:r>
              <a:rPr lang="en-US" sz="2400"/>
              <a:t>Small Group Notes (Welcome and Orientation Practices)</a:t>
            </a:r>
            <a:endParaRPr sz="2400"/>
          </a:p>
        </p:txBody>
      </p:sp>
      <p:sp>
        <p:nvSpPr>
          <p:cNvPr id="215" name="Google Shape;215;gb18cccbc8f_0_72"/>
          <p:cNvSpPr txBox="1">
            <a:spLocks noGrp="1"/>
          </p:cNvSpPr>
          <p:nvPr>
            <p:ph type="body" idx="1"/>
          </p:nvPr>
        </p:nvSpPr>
        <p:spPr>
          <a:xfrm>
            <a:off x="355750" y="1378825"/>
            <a:ext cx="8414400" cy="3516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US" sz="1600"/>
              <a:t>Comprehensive orientation positively affects persistence</a:t>
            </a:r>
            <a:endParaRPr sz="1600"/>
          </a:p>
          <a:p>
            <a:pPr marL="457200" lvl="0" indent="-330200" algn="l" rtl="0">
              <a:spcBef>
                <a:spcPts val="0"/>
              </a:spcBef>
              <a:spcAft>
                <a:spcPts val="0"/>
              </a:spcAft>
              <a:buSzPts val="1600"/>
              <a:buChar char="●"/>
            </a:pPr>
            <a:r>
              <a:rPr lang="en-US" sz="1600"/>
              <a:t>Learners make connections with classmates, resources, services. </a:t>
            </a:r>
            <a:endParaRPr sz="1600"/>
          </a:p>
          <a:p>
            <a:pPr marL="457200" lvl="0" indent="-330200" algn="l" rtl="0">
              <a:spcBef>
                <a:spcPts val="0"/>
              </a:spcBef>
              <a:spcAft>
                <a:spcPts val="0"/>
              </a:spcAft>
              <a:buSzPts val="1600"/>
              <a:buChar char="●"/>
            </a:pPr>
            <a:r>
              <a:rPr lang="en-US" sz="1600"/>
              <a:t>Goal setting</a:t>
            </a:r>
            <a:endParaRPr sz="1600"/>
          </a:p>
          <a:p>
            <a:pPr marL="457200" lvl="0" indent="-330200" algn="l" rtl="0">
              <a:spcBef>
                <a:spcPts val="0"/>
              </a:spcBef>
              <a:spcAft>
                <a:spcPts val="0"/>
              </a:spcAft>
              <a:buSzPts val="1600"/>
              <a:buChar char="●"/>
            </a:pPr>
            <a:r>
              <a:rPr lang="en-US" sz="1600"/>
              <a:t>Visual pathways help learners see possibilities</a:t>
            </a:r>
            <a:endParaRPr sz="1600"/>
          </a:p>
          <a:p>
            <a:pPr marL="457200" lvl="0" indent="-330200" algn="l" rtl="0">
              <a:spcBef>
                <a:spcPts val="0"/>
              </a:spcBef>
              <a:spcAft>
                <a:spcPts val="0"/>
              </a:spcAft>
              <a:buSzPts val="1600"/>
              <a:buChar char="●"/>
            </a:pPr>
            <a:r>
              <a:rPr lang="en-US" sz="1600"/>
              <a:t>Access to transition specialist, counseling and advising</a:t>
            </a:r>
            <a:endParaRPr sz="1600"/>
          </a:p>
          <a:p>
            <a:pPr marL="457200" lvl="0" indent="-330200" algn="l" rtl="0">
              <a:spcBef>
                <a:spcPts val="0"/>
              </a:spcBef>
              <a:spcAft>
                <a:spcPts val="0"/>
              </a:spcAft>
              <a:buSzPts val="1600"/>
              <a:buChar char="●"/>
            </a:pPr>
            <a:r>
              <a:rPr lang="en-US" sz="1600"/>
              <a:t>Provide answers to the many many questions</a:t>
            </a:r>
            <a:endParaRPr sz="1600"/>
          </a:p>
          <a:p>
            <a:pPr marL="457200" lvl="0" indent="-330200" algn="l" rtl="0">
              <a:spcBef>
                <a:spcPts val="0"/>
              </a:spcBef>
              <a:spcAft>
                <a:spcPts val="0"/>
              </a:spcAft>
              <a:buSzPts val="1600"/>
              <a:buChar char="●"/>
            </a:pPr>
            <a:r>
              <a:rPr lang="en-US" sz="1600"/>
              <a:t>Accurate placement (pre test and conversation with staff)</a:t>
            </a:r>
            <a:endParaRPr sz="1600"/>
          </a:p>
          <a:p>
            <a:pPr marL="457200" lvl="0" indent="-330200" algn="l" rtl="0">
              <a:spcBef>
                <a:spcPts val="0"/>
              </a:spcBef>
              <a:spcAft>
                <a:spcPts val="0"/>
              </a:spcAft>
              <a:buSzPts val="1600"/>
              <a:buChar char="●"/>
            </a:pPr>
            <a:r>
              <a:rPr lang="en-US" sz="1600"/>
              <a:t>Meet staff, teachers, new classmates</a:t>
            </a:r>
            <a:endParaRPr sz="1600"/>
          </a:p>
          <a:p>
            <a:pPr marL="457200" lvl="0" indent="-330200" algn="l" rtl="0">
              <a:spcBef>
                <a:spcPts val="0"/>
              </a:spcBef>
              <a:spcAft>
                <a:spcPts val="0"/>
              </a:spcAft>
              <a:buSzPts val="1600"/>
              <a:buChar char="●"/>
            </a:pPr>
            <a:r>
              <a:rPr lang="en-US" sz="1600"/>
              <a:t>Make connections</a:t>
            </a:r>
            <a:endParaRPr sz="1600"/>
          </a:p>
          <a:p>
            <a:pPr marL="457200" lvl="0" indent="-330200" algn="l" rtl="0">
              <a:spcBef>
                <a:spcPts val="0"/>
              </a:spcBef>
              <a:spcAft>
                <a:spcPts val="0"/>
              </a:spcAft>
              <a:buSzPts val="1600"/>
              <a:buChar char="●"/>
            </a:pPr>
            <a:r>
              <a:rPr lang="en-US" sz="1600"/>
              <a:t>Get excited to learn</a:t>
            </a:r>
            <a:endParaRPr sz="1600"/>
          </a:p>
          <a:p>
            <a:pPr marL="457200" lvl="0" indent="-330200" algn="l" rtl="0">
              <a:spcBef>
                <a:spcPts val="0"/>
              </a:spcBef>
              <a:spcAft>
                <a:spcPts val="0"/>
              </a:spcAft>
              <a:buSzPts val="1600"/>
              <a:buChar char="●"/>
            </a:pPr>
            <a:r>
              <a:rPr lang="en-US" sz="1600"/>
              <a:t>Resources e.g. Job Center, CalWorks, Food banks, assistance with transportation, health care, other student needs. </a:t>
            </a:r>
            <a:endParaRPr sz="1600"/>
          </a:p>
          <a:p>
            <a:pPr marL="457200" lvl="0" indent="-330200" algn="l" rtl="0">
              <a:spcBef>
                <a:spcPts val="0"/>
              </a:spcBef>
              <a:spcAft>
                <a:spcPts val="0"/>
              </a:spcAft>
              <a:buSzPts val="1600"/>
              <a:buChar char="●"/>
            </a:pPr>
            <a:r>
              <a:rPr lang="en-US" sz="1600"/>
              <a:t>Should be fun, nurturing, inviting and suppotive</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b18cccbc8f_0_77"/>
          <p:cNvSpPr txBox="1">
            <a:spLocks noGrp="1"/>
          </p:cNvSpPr>
          <p:nvPr>
            <p:ph type="title"/>
          </p:nvPr>
        </p:nvSpPr>
        <p:spPr>
          <a:xfrm>
            <a:off x="308600" y="47475"/>
            <a:ext cx="7864500" cy="5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b="1"/>
              <a:t>2b</a:t>
            </a:r>
            <a:r>
              <a:rPr lang="en-US"/>
              <a:t> </a:t>
            </a:r>
            <a:r>
              <a:rPr lang="en-US" sz="2400"/>
              <a:t>Small Group Notes (Welcome and Orientation Practices)</a:t>
            </a:r>
            <a:endParaRPr/>
          </a:p>
        </p:txBody>
      </p:sp>
      <p:sp>
        <p:nvSpPr>
          <p:cNvPr id="221" name="Google Shape;221;gb18cccbc8f_0_77"/>
          <p:cNvSpPr txBox="1">
            <a:spLocks noGrp="1"/>
          </p:cNvSpPr>
          <p:nvPr>
            <p:ph type="body" idx="1"/>
          </p:nvPr>
        </p:nvSpPr>
        <p:spPr>
          <a:xfrm>
            <a:off x="368050" y="642375"/>
            <a:ext cx="8324400" cy="450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900"/>
              <a:t>T</a:t>
            </a:r>
            <a:r>
              <a:rPr lang="en-US" sz="1500"/>
              <a:t>eachers bilingual staff call and personally speak to every student. Welcome and ask basic questions. (what tech student will use.)</a:t>
            </a:r>
            <a:endParaRPr sz="1500"/>
          </a:p>
          <a:p>
            <a:pPr marL="0" lvl="0" indent="0" algn="l" rtl="0">
              <a:spcBef>
                <a:spcPts val="0"/>
              </a:spcBef>
              <a:spcAft>
                <a:spcPts val="0"/>
              </a:spcAft>
              <a:buNone/>
            </a:pPr>
            <a:r>
              <a:rPr lang="en-US" sz="1500"/>
              <a:t>Connect (online) during phone call.</a:t>
            </a:r>
            <a:endParaRPr sz="1500"/>
          </a:p>
          <a:p>
            <a:pPr marL="0" lvl="0" indent="0" algn="l" rtl="0">
              <a:spcBef>
                <a:spcPts val="0"/>
              </a:spcBef>
              <a:spcAft>
                <a:spcPts val="0"/>
              </a:spcAft>
              <a:buNone/>
            </a:pPr>
            <a:r>
              <a:rPr lang="en-US" sz="1500"/>
              <a:t>ConnectIE.org or dial 211 (Connect locally and get program listed.)</a:t>
            </a:r>
            <a:endParaRPr sz="1500"/>
          </a:p>
          <a:p>
            <a:pPr marL="0" lvl="0" indent="0" algn="l" rtl="0">
              <a:spcBef>
                <a:spcPts val="0"/>
              </a:spcBef>
              <a:spcAft>
                <a:spcPts val="0"/>
              </a:spcAft>
              <a:buNone/>
            </a:pPr>
            <a:r>
              <a:rPr lang="en-US" sz="1500"/>
              <a:t>Bilingual tech teacher that can follow up. (Mute/unmute)</a:t>
            </a:r>
            <a:endParaRPr sz="1500"/>
          </a:p>
          <a:p>
            <a:pPr marL="0" lvl="0" indent="0" algn="l" rtl="0">
              <a:spcBef>
                <a:spcPts val="0"/>
              </a:spcBef>
              <a:spcAft>
                <a:spcPts val="0"/>
              </a:spcAft>
              <a:buNone/>
            </a:pPr>
            <a:r>
              <a:rPr lang="en-US" sz="1500"/>
              <a:t>Multilingual support</a:t>
            </a:r>
            <a:endParaRPr sz="1500"/>
          </a:p>
          <a:p>
            <a:pPr marL="0" lvl="0" indent="0" algn="l" rtl="0">
              <a:spcBef>
                <a:spcPts val="0"/>
              </a:spcBef>
              <a:spcAft>
                <a:spcPts val="0"/>
              </a:spcAft>
              <a:buNone/>
            </a:pPr>
            <a:r>
              <a:rPr lang="en-US" sz="1500"/>
              <a:t>Address stop out/ drop out issue from orientation at start of class..</a:t>
            </a:r>
            <a:endParaRPr sz="1500"/>
          </a:p>
          <a:p>
            <a:pPr marL="0" lvl="0" indent="0" algn="l" rtl="0">
              <a:spcBef>
                <a:spcPts val="0"/>
              </a:spcBef>
              <a:spcAft>
                <a:spcPts val="0"/>
              </a:spcAft>
              <a:buNone/>
            </a:pPr>
            <a:r>
              <a:rPr lang="en-US" sz="1500"/>
              <a:t>Staff address barriers (childcare, time constraints lack of support) ask students for commitment and share expectations.</a:t>
            </a:r>
            <a:endParaRPr sz="1500"/>
          </a:p>
          <a:p>
            <a:pPr marL="0" lvl="0" indent="0" algn="l" rtl="0">
              <a:spcBef>
                <a:spcPts val="0"/>
              </a:spcBef>
              <a:spcAft>
                <a:spcPts val="0"/>
              </a:spcAft>
              <a:buNone/>
            </a:pPr>
            <a:r>
              <a:rPr lang="en-US" sz="1500"/>
              <a:t>Registration/Orientation bilingual fair (Virtual) with warm welcome. </a:t>
            </a:r>
            <a:endParaRPr sz="1500"/>
          </a:p>
          <a:p>
            <a:pPr marL="0" lvl="0" indent="0" algn="l" rtl="0">
              <a:spcBef>
                <a:spcPts val="0"/>
              </a:spcBef>
              <a:spcAft>
                <a:spcPts val="0"/>
              </a:spcAft>
              <a:buNone/>
            </a:pPr>
            <a:r>
              <a:rPr lang="en-US" sz="1500"/>
              <a:t>Nonprofit video of area and adult learners - culturally sensitive and friendly opportunity.</a:t>
            </a:r>
            <a:endParaRPr sz="1500"/>
          </a:p>
          <a:p>
            <a:pPr marL="0" lvl="0" indent="0" algn="l" rtl="0">
              <a:spcBef>
                <a:spcPts val="0"/>
              </a:spcBef>
              <a:spcAft>
                <a:spcPts val="0"/>
              </a:spcAft>
              <a:buNone/>
            </a:pPr>
            <a:r>
              <a:rPr lang="en-US" sz="1500"/>
              <a:t>Share option in CTE/ Adult Ed/ High School  and online platforms for new students. (Canvas and ZOOM)</a:t>
            </a:r>
            <a:endParaRPr sz="1500"/>
          </a:p>
          <a:p>
            <a:pPr marL="0" lvl="0" indent="0" algn="l" rtl="0">
              <a:spcBef>
                <a:spcPts val="0"/>
              </a:spcBef>
              <a:spcAft>
                <a:spcPts val="0"/>
              </a:spcAft>
              <a:buNone/>
            </a:pPr>
            <a:r>
              <a:rPr lang="en-US" sz="1500"/>
              <a:t>January 13, 2021 event - soft closing and the counseling with small groups. Potential students can ask questions.</a:t>
            </a:r>
            <a:endParaRPr sz="1500"/>
          </a:p>
          <a:p>
            <a:pPr marL="0" lvl="0" indent="0" algn="l" rtl="0">
              <a:spcBef>
                <a:spcPts val="0"/>
              </a:spcBef>
              <a:spcAft>
                <a:spcPts val="0"/>
              </a:spcAft>
              <a:buNone/>
            </a:pPr>
            <a:r>
              <a:rPr lang="en-US" sz="1500"/>
              <a:t>Contact previous students (last 4 semesters) Great opportunity to return to school.</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25"/>
        <p:cNvGrpSpPr/>
        <p:nvPr/>
      </p:nvGrpSpPr>
      <p:grpSpPr>
        <a:xfrm>
          <a:off x="0" y="0"/>
          <a:ext cx="0" cy="0"/>
          <a:chOff x="0" y="0"/>
          <a:chExt cx="0" cy="0"/>
        </a:xfrm>
      </p:grpSpPr>
      <p:sp>
        <p:nvSpPr>
          <p:cNvPr id="226" name="Google Shape;226;gb18cccbc8f_0_82"/>
          <p:cNvSpPr txBox="1"/>
          <p:nvPr/>
        </p:nvSpPr>
        <p:spPr>
          <a:xfrm>
            <a:off x="213250" y="169950"/>
            <a:ext cx="6543900" cy="507900"/>
          </a:xfrm>
          <a:prstGeom prst="rect">
            <a:avLst/>
          </a:prstGeom>
          <a:solidFill>
            <a:srgbClr val="999999"/>
          </a:solidFill>
          <a:ln>
            <a:noFill/>
          </a:ln>
        </p:spPr>
        <p:txBody>
          <a:bodyPr spcFirstLastPara="1" wrap="square" lIns="58700" tIns="58700" rIns="58700" bIns="58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b="1">
                <a:solidFill>
                  <a:schemeClr val="dk1"/>
                </a:solidFill>
                <a:latin typeface="Calibri"/>
                <a:ea typeface="Calibri"/>
                <a:cs typeface="Calibri"/>
                <a:sym typeface="Calibri"/>
              </a:rPr>
              <a:t>3.</a:t>
            </a:r>
            <a:r>
              <a:rPr lang="en-US" sz="3700" b="1">
                <a:solidFill>
                  <a:schemeClr val="dk1"/>
                </a:solidFill>
                <a:latin typeface="Calibri"/>
                <a:ea typeface="Calibri"/>
                <a:cs typeface="Calibri"/>
                <a:sym typeface="Calibri"/>
              </a:rPr>
              <a:t> Curriculum Materials</a:t>
            </a:r>
            <a:endParaRPr sz="2100">
              <a:latin typeface="Luckiest Guy"/>
              <a:ea typeface="Luckiest Guy"/>
              <a:cs typeface="Luckiest Guy"/>
              <a:sym typeface="Luckiest Guy"/>
            </a:endParaRPr>
          </a:p>
        </p:txBody>
      </p:sp>
      <p:sp>
        <p:nvSpPr>
          <p:cNvPr id="227" name="Google Shape;227;gb18cccbc8f_0_82"/>
          <p:cNvSpPr/>
          <p:nvPr/>
        </p:nvSpPr>
        <p:spPr>
          <a:xfrm>
            <a:off x="3178648" y="3705475"/>
            <a:ext cx="2270700" cy="14769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Clr>
                <a:schemeClr val="dk1"/>
              </a:buClr>
              <a:buSzPts val="1100"/>
              <a:buFont typeface="Arial"/>
              <a:buNone/>
            </a:pPr>
            <a:r>
              <a:rPr lang="en-US" sz="1300">
                <a:latin typeface="Francois One"/>
                <a:ea typeface="Francois One"/>
                <a:cs typeface="Francois One"/>
                <a:sym typeface="Francois One"/>
              </a:rPr>
              <a:t>r you !!They love it </a:t>
            </a:r>
            <a:endParaRPr sz="1300">
              <a:latin typeface="Francois One"/>
              <a:ea typeface="Francois One"/>
              <a:cs typeface="Francois One"/>
              <a:sym typeface="Francois One"/>
            </a:endParaRPr>
          </a:p>
          <a:p>
            <a:pPr marL="0" lvl="0" indent="0" algn="l" rtl="0">
              <a:spcBef>
                <a:spcPts val="0"/>
              </a:spcBef>
              <a:spcAft>
                <a:spcPts val="0"/>
              </a:spcAft>
              <a:buClr>
                <a:schemeClr val="dk1"/>
              </a:buClr>
              <a:buSzPts val="1100"/>
              <a:buFont typeface="Arial"/>
              <a:buNone/>
            </a:pPr>
            <a:r>
              <a:rPr lang="en-US" sz="1300">
                <a:latin typeface="Francois One"/>
                <a:ea typeface="Francois One"/>
                <a:cs typeface="Francois One"/>
                <a:sym typeface="Francois One"/>
              </a:rPr>
              <a:t>Using Quizlet ! I love it all the different things you can do and they set it up fo</a:t>
            </a:r>
            <a:endParaRPr sz="1300">
              <a:latin typeface="Francois One"/>
              <a:ea typeface="Francois One"/>
              <a:cs typeface="Francois One"/>
              <a:sym typeface="Francois One"/>
            </a:endParaRPr>
          </a:p>
        </p:txBody>
      </p:sp>
      <p:sp>
        <p:nvSpPr>
          <p:cNvPr id="228" name="Google Shape;228;gb18cccbc8f_0_82"/>
          <p:cNvSpPr/>
          <p:nvPr/>
        </p:nvSpPr>
        <p:spPr>
          <a:xfrm>
            <a:off x="6076701" y="2434250"/>
            <a:ext cx="3065400" cy="7077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Clr>
                <a:schemeClr val="dk1"/>
              </a:buClr>
              <a:buSzPts val="1100"/>
              <a:buFont typeface="Arial"/>
              <a:buNone/>
            </a:pPr>
            <a:r>
              <a:rPr lang="en-US" sz="1300">
                <a:latin typeface="Francois One"/>
                <a:ea typeface="Francois One"/>
                <a:cs typeface="Francois One"/>
                <a:sym typeface="Francois One"/>
              </a:rPr>
              <a:t>We’re making paper packets like old school distance learning for students that do not have tech</a:t>
            </a:r>
            <a:endParaRPr sz="1300">
              <a:latin typeface="Francois One"/>
              <a:ea typeface="Francois One"/>
              <a:cs typeface="Francois One"/>
              <a:sym typeface="Francois One"/>
            </a:endParaRPr>
          </a:p>
        </p:txBody>
      </p:sp>
      <p:sp>
        <p:nvSpPr>
          <p:cNvPr id="229" name="Google Shape;229;gb18cccbc8f_0_82"/>
          <p:cNvSpPr/>
          <p:nvPr/>
        </p:nvSpPr>
        <p:spPr>
          <a:xfrm>
            <a:off x="225000" y="3627500"/>
            <a:ext cx="2406000" cy="20016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Support teachers to use FREE online materials so students can access easily.</a:t>
            </a:r>
            <a:endParaRPr sz="1300">
              <a:latin typeface="Francois One"/>
              <a:ea typeface="Francois One"/>
              <a:cs typeface="Francois One"/>
              <a:sym typeface="Francois One"/>
            </a:endParaRPr>
          </a:p>
        </p:txBody>
      </p:sp>
      <p:sp>
        <p:nvSpPr>
          <p:cNvPr id="230" name="Google Shape;230;gb18cccbc8f_0_82"/>
          <p:cNvSpPr/>
          <p:nvPr/>
        </p:nvSpPr>
        <p:spPr>
          <a:xfrm>
            <a:off x="30598" y="677850"/>
            <a:ext cx="2270700" cy="14769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Providing chromebooks and training students in using them</a:t>
            </a:r>
            <a:endParaRPr sz="1300">
              <a:latin typeface="Francois One"/>
              <a:ea typeface="Francois One"/>
              <a:cs typeface="Francois One"/>
              <a:sym typeface="Francois One"/>
            </a:endParaRPr>
          </a:p>
        </p:txBody>
      </p:sp>
      <p:sp>
        <p:nvSpPr>
          <p:cNvPr id="231" name="Google Shape;231;gb18cccbc8f_0_82"/>
          <p:cNvSpPr/>
          <p:nvPr/>
        </p:nvSpPr>
        <p:spPr>
          <a:xfrm>
            <a:off x="1845648" y="957350"/>
            <a:ext cx="2270700" cy="14769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We started to use The Change Agent which is OUTSTANDING!</a:t>
            </a:r>
            <a:endParaRPr sz="1300">
              <a:latin typeface="Francois One"/>
              <a:ea typeface="Francois One"/>
              <a:cs typeface="Francois One"/>
              <a:sym typeface="Francois One"/>
            </a:endParaRPr>
          </a:p>
        </p:txBody>
      </p:sp>
      <p:sp>
        <p:nvSpPr>
          <p:cNvPr id="232" name="Google Shape;232;gb18cccbc8f_0_82"/>
          <p:cNvSpPr/>
          <p:nvPr/>
        </p:nvSpPr>
        <p:spPr>
          <a:xfrm>
            <a:off x="5760223" y="3927875"/>
            <a:ext cx="2270700" cy="14769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Clr>
                <a:schemeClr val="dk1"/>
              </a:buClr>
              <a:buSzPts val="1100"/>
              <a:buFont typeface="Arial"/>
              <a:buNone/>
            </a:pPr>
            <a:r>
              <a:rPr lang="en-US" sz="1300">
                <a:latin typeface="Francois One"/>
                <a:ea typeface="Francois One"/>
                <a:cs typeface="Francois One"/>
                <a:sym typeface="Francois One"/>
              </a:rPr>
              <a:t>Conducted interviews / surveys to determine which students needed Chromebooks to access our online curriculum &amp; created a loaner program. Now starting a digital literacy class.</a:t>
            </a:r>
            <a:endParaRPr sz="1300">
              <a:latin typeface="Francois One"/>
              <a:ea typeface="Francois One"/>
              <a:cs typeface="Francois One"/>
              <a:sym typeface="Francois One"/>
            </a:endParaRPr>
          </a:p>
        </p:txBody>
      </p:sp>
      <p:sp>
        <p:nvSpPr>
          <p:cNvPr id="233" name="Google Shape;233;gb18cccbc8f_0_82"/>
          <p:cNvSpPr/>
          <p:nvPr/>
        </p:nvSpPr>
        <p:spPr>
          <a:xfrm>
            <a:off x="5449350" y="111825"/>
            <a:ext cx="2270700" cy="12999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Making all curriculum materials cell phone accessible, not just accessible, but are made for cell phone presentation</a:t>
            </a:r>
            <a:endParaRPr sz="1300">
              <a:latin typeface="Francois One"/>
              <a:ea typeface="Francois One"/>
              <a:cs typeface="Francois One"/>
              <a:sym typeface="Francois One"/>
            </a:endParaRPr>
          </a:p>
        </p:txBody>
      </p:sp>
      <p:sp>
        <p:nvSpPr>
          <p:cNvPr id="234" name="Google Shape;234;gb18cccbc8f_0_82"/>
          <p:cNvSpPr/>
          <p:nvPr/>
        </p:nvSpPr>
        <p:spPr>
          <a:xfrm>
            <a:off x="6465673" y="3141950"/>
            <a:ext cx="2270700" cy="14769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Burlington English provides curriculum in many languages </a:t>
            </a:r>
            <a:endParaRPr sz="1300">
              <a:latin typeface="Francois One"/>
              <a:ea typeface="Francois One"/>
              <a:cs typeface="Francois One"/>
              <a:sym typeface="Francois One"/>
            </a:endParaRPr>
          </a:p>
        </p:txBody>
      </p:sp>
      <p:sp>
        <p:nvSpPr>
          <p:cNvPr id="235" name="Google Shape;235;gb18cccbc8f_0_82"/>
          <p:cNvSpPr/>
          <p:nvPr/>
        </p:nvSpPr>
        <p:spPr>
          <a:xfrm>
            <a:off x="6524798" y="852200"/>
            <a:ext cx="2270700" cy="14769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We have a group of faculty working on Equity Curriculum for use with our adult ESL students.</a:t>
            </a:r>
            <a:endParaRPr sz="1300">
              <a:latin typeface="Francois One"/>
              <a:ea typeface="Francois One"/>
              <a:cs typeface="Francois One"/>
              <a:sym typeface="Francois One"/>
            </a:endParaRPr>
          </a:p>
        </p:txBody>
      </p:sp>
      <p:sp>
        <p:nvSpPr>
          <p:cNvPr id="236" name="Google Shape;236;gb18cccbc8f_0_82"/>
          <p:cNvSpPr/>
          <p:nvPr/>
        </p:nvSpPr>
        <p:spPr>
          <a:xfrm>
            <a:off x="3330173" y="1094850"/>
            <a:ext cx="2270700" cy="14769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Clr>
                <a:schemeClr val="dk1"/>
              </a:buClr>
              <a:buSzPts val="1100"/>
              <a:buFont typeface="Arial"/>
              <a:buNone/>
            </a:pPr>
            <a:r>
              <a:rPr lang="en-US" sz="1300">
                <a:latin typeface="Francois One"/>
                <a:ea typeface="Francois One"/>
                <a:cs typeface="Francois One"/>
                <a:sym typeface="Francois One"/>
              </a:rPr>
              <a:t>Aztec software to address the needs of Spanish HiSET students </a:t>
            </a:r>
            <a:endParaRPr sz="1300">
              <a:latin typeface="Francois One"/>
              <a:ea typeface="Francois One"/>
              <a:cs typeface="Francois One"/>
              <a:sym typeface="Francois One"/>
            </a:endParaRPr>
          </a:p>
        </p:txBody>
      </p:sp>
      <p:sp>
        <p:nvSpPr>
          <p:cNvPr id="237" name="Google Shape;237;gb18cccbc8f_0_82"/>
          <p:cNvSpPr/>
          <p:nvPr/>
        </p:nvSpPr>
        <p:spPr>
          <a:xfrm>
            <a:off x="30598" y="2434250"/>
            <a:ext cx="2270700" cy="14769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Adopted Instruction material has culturally responsive/aware passages</a:t>
            </a:r>
            <a:endParaRPr sz="1300">
              <a:latin typeface="Francois One"/>
              <a:ea typeface="Francois One"/>
              <a:cs typeface="Francois One"/>
              <a:sym typeface="Francois One"/>
            </a:endParaRPr>
          </a:p>
        </p:txBody>
      </p:sp>
      <p:sp>
        <p:nvSpPr>
          <p:cNvPr id="238" name="Google Shape;238;gb18cccbc8f_0_82"/>
          <p:cNvSpPr/>
          <p:nvPr/>
        </p:nvSpPr>
        <p:spPr>
          <a:xfrm>
            <a:off x="3594698" y="1931350"/>
            <a:ext cx="2270700" cy="14769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Using resources that are cell phone friendly for students who don’t have access to computers.</a:t>
            </a:r>
            <a:endParaRPr sz="1300">
              <a:latin typeface="Francois One"/>
              <a:ea typeface="Francois One"/>
              <a:cs typeface="Francois One"/>
              <a:sym typeface="Francois One"/>
            </a:endParaRPr>
          </a:p>
        </p:txBody>
      </p:sp>
      <p:sp>
        <p:nvSpPr>
          <p:cNvPr id="239" name="Google Shape;239;gb18cccbc8f_0_82"/>
          <p:cNvSpPr/>
          <p:nvPr/>
        </p:nvSpPr>
        <p:spPr>
          <a:xfrm>
            <a:off x="1470148" y="2524875"/>
            <a:ext cx="2270700" cy="1476900"/>
          </a:xfrm>
          <a:prstGeom prst="foldedCorner">
            <a:avLst>
              <a:gd name="adj" fmla="val 16667"/>
            </a:avLst>
          </a:prstGeom>
          <a:solidFill>
            <a:srgbClr val="93C47D"/>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IBEST co-teaching program partnering CTE &amp; ESL instructors to support English language learner adult students.</a:t>
            </a:r>
            <a:endParaRPr sz="1300">
              <a:latin typeface="Francois One"/>
              <a:ea typeface="Francois One"/>
              <a:cs typeface="Francois One"/>
              <a:sym typeface="Francois One"/>
            </a:endParaRPr>
          </a:p>
          <a:p>
            <a:pPr marL="0" lvl="0" indent="0" algn="l" rtl="0">
              <a:spcBef>
                <a:spcPts val="0"/>
              </a:spcBef>
              <a:spcAft>
                <a:spcPts val="0"/>
              </a:spcAft>
              <a:buNone/>
            </a:pPr>
            <a:r>
              <a:rPr lang="en-US" sz="1300">
                <a:latin typeface="Francois One"/>
                <a:ea typeface="Francois One"/>
                <a:cs typeface="Francois One"/>
                <a:sym typeface="Francois One"/>
              </a:rPr>
              <a:t>Reflection opportunities for instructors during the semester</a:t>
            </a:r>
            <a:endParaRPr sz="1300">
              <a:latin typeface="Francois One"/>
              <a:ea typeface="Francois One"/>
              <a:cs typeface="Francois One"/>
              <a:sym typeface="Francois O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3"/>
          <p:cNvPicPr preferRelativeResize="0"/>
          <p:nvPr/>
        </p:nvPicPr>
        <p:blipFill rotWithShape="1">
          <a:blip r:embed="rId3">
            <a:alphaModFix/>
          </a:blip>
          <a:srcRect t="18531"/>
          <a:stretch/>
        </p:blipFill>
        <p:spPr>
          <a:xfrm>
            <a:off x="1038958" y="61732"/>
            <a:ext cx="7014795" cy="50817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b18cccbc8f_0_99"/>
          <p:cNvSpPr/>
          <p:nvPr/>
        </p:nvSpPr>
        <p:spPr>
          <a:xfrm>
            <a:off x="311700" y="496400"/>
            <a:ext cx="8286000" cy="4303200"/>
          </a:xfrm>
          <a:prstGeom prst="foldedCorner">
            <a:avLst>
              <a:gd name="adj" fmla="val 16667"/>
            </a:avLst>
          </a:prstGeom>
          <a:solidFill>
            <a:srgbClr val="93C47D">
              <a:alpha val="70790"/>
            </a:srgbClr>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endParaRPr sz="1300">
              <a:latin typeface="Francois One"/>
              <a:ea typeface="Francois One"/>
              <a:cs typeface="Francois One"/>
              <a:sym typeface="Francois One"/>
            </a:endParaRPr>
          </a:p>
        </p:txBody>
      </p:sp>
      <p:sp>
        <p:nvSpPr>
          <p:cNvPr id="245" name="Google Shape;245;gb18cccbc8f_0_99"/>
          <p:cNvSpPr txBox="1">
            <a:spLocks noGrp="1"/>
          </p:cNvSpPr>
          <p:nvPr>
            <p:ph type="title"/>
          </p:nvPr>
        </p:nvSpPr>
        <p:spPr>
          <a:xfrm>
            <a:off x="311700" y="5797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sz="4000" b="1"/>
              <a:t>3. </a:t>
            </a:r>
            <a:r>
              <a:rPr lang="en-US"/>
              <a:t>Curriculum and Materials</a:t>
            </a:r>
            <a:endParaRPr/>
          </a:p>
        </p:txBody>
      </p:sp>
      <p:sp>
        <p:nvSpPr>
          <p:cNvPr id="246" name="Google Shape;246;gb18cccbc8f_0_99"/>
          <p:cNvSpPr txBox="1">
            <a:spLocks noGrp="1"/>
          </p:cNvSpPr>
          <p:nvPr>
            <p:ph type="body" idx="1"/>
          </p:nvPr>
        </p:nvSpPr>
        <p:spPr>
          <a:xfrm>
            <a:off x="311751" y="1152475"/>
            <a:ext cx="81600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US"/>
              <a:t>Evaluate your assessments for racial bias.</a:t>
            </a:r>
            <a:endParaRPr/>
          </a:p>
          <a:p>
            <a:pPr marL="457200" lvl="0" indent="-342900" algn="l" rtl="0">
              <a:lnSpc>
                <a:spcPct val="100000"/>
              </a:lnSpc>
              <a:spcBef>
                <a:spcPts val="1000"/>
              </a:spcBef>
              <a:spcAft>
                <a:spcPts val="0"/>
              </a:spcAft>
              <a:buClr>
                <a:schemeClr val="dk1"/>
              </a:buClr>
              <a:buSzPts val="1800"/>
              <a:buChar char="●"/>
            </a:pPr>
            <a:r>
              <a:rPr lang="en-US"/>
              <a:t>Evaluate how funding pressures us to use certain materials over others. </a:t>
            </a:r>
            <a:endParaRPr/>
          </a:p>
          <a:p>
            <a:pPr marL="457200" lvl="0" indent="-342900" algn="l" rtl="0">
              <a:lnSpc>
                <a:spcPct val="100000"/>
              </a:lnSpc>
              <a:spcBef>
                <a:spcPts val="1000"/>
              </a:spcBef>
              <a:spcAft>
                <a:spcPts val="0"/>
              </a:spcAft>
              <a:buClr>
                <a:schemeClr val="dk1"/>
              </a:buClr>
              <a:buSzPts val="1800"/>
              <a:buChar char="●"/>
            </a:pPr>
            <a:r>
              <a:rPr lang="en-US"/>
              <a:t>Assess how people of color show up in materials – whose voice is heard? </a:t>
            </a:r>
            <a:endParaRPr/>
          </a:p>
          <a:p>
            <a:pPr marL="457200" lvl="0" indent="-342900" algn="l" rtl="0">
              <a:lnSpc>
                <a:spcPct val="100000"/>
              </a:lnSpc>
              <a:spcBef>
                <a:spcPts val="1000"/>
              </a:spcBef>
              <a:spcAft>
                <a:spcPts val="0"/>
              </a:spcAft>
              <a:buClr>
                <a:schemeClr val="dk1"/>
              </a:buClr>
              <a:buSzPts val="1800"/>
              <a:buChar char="●"/>
            </a:pPr>
            <a:r>
              <a:rPr lang="en-US"/>
              <a:t>Use materials that show people expressing agency, engaged in civics -- in their community and in their workplace, etc.</a:t>
            </a: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50"/>
        <p:cNvGrpSpPr/>
        <p:nvPr/>
      </p:nvGrpSpPr>
      <p:grpSpPr>
        <a:xfrm>
          <a:off x="0" y="0"/>
          <a:ext cx="0" cy="0"/>
          <a:chOff x="0" y="0"/>
          <a:chExt cx="0" cy="0"/>
        </a:xfrm>
      </p:grpSpPr>
      <p:sp>
        <p:nvSpPr>
          <p:cNvPr id="251" name="Google Shape;251;gb18cccbc8f_0_115"/>
          <p:cNvSpPr txBox="1"/>
          <p:nvPr/>
        </p:nvSpPr>
        <p:spPr>
          <a:xfrm>
            <a:off x="213250" y="169950"/>
            <a:ext cx="7883100" cy="507900"/>
          </a:xfrm>
          <a:prstGeom prst="rect">
            <a:avLst/>
          </a:prstGeom>
          <a:solidFill>
            <a:srgbClr val="999999"/>
          </a:solidFill>
          <a:ln>
            <a:noFill/>
          </a:ln>
        </p:spPr>
        <p:txBody>
          <a:bodyPr spcFirstLastPara="1" wrap="square" lIns="58700" tIns="58700" rIns="58700" bIns="58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b="1" dirty="0">
                <a:solidFill>
                  <a:schemeClr val="dk1"/>
                </a:solidFill>
                <a:latin typeface="Calibri"/>
                <a:ea typeface="Calibri"/>
                <a:cs typeface="Calibri"/>
                <a:sym typeface="Calibri"/>
              </a:rPr>
              <a:t>4.</a:t>
            </a:r>
            <a:r>
              <a:rPr lang="en-US" sz="3700" b="1" dirty="0">
                <a:solidFill>
                  <a:schemeClr val="dk1"/>
                </a:solidFill>
                <a:latin typeface="Calibri"/>
                <a:ea typeface="Calibri"/>
                <a:cs typeface="Calibri"/>
                <a:sym typeface="Calibri"/>
              </a:rPr>
              <a:t> Cultural/Social Norms in Program</a:t>
            </a:r>
            <a:endParaRPr sz="2100" dirty="0">
              <a:latin typeface="Luckiest Guy"/>
              <a:ea typeface="Luckiest Guy"/>
              <a:cs typeface="Luckiest Guy"/>
              <a:sym typeface="Luckiest Guy"/>
            </a:endParaRPr>
          </a:p>
        </p:txBody>
      </p:sp>
      <p:sp>
        <p:nvSpPr>
          <p:cNvPr id="252" name="Google Shape;252;gb18cccbc8f_0_115"/>
          <p:cNvSpPr/>
          <p:nvPr/>
        </p:nvSpPr>
        <p:spPr>
          <a:xfrm>
            <a:off x="513120" y="1941379"/>
            <a:ext cx="2617500" cy="1564200"/>
          </a:xfrm>
          <a:prstGeom prst="foldedCorner">
            <a:avLst>
              <a:gd name="adj" fmla="val 16667"/>
            </a:avLst>
          </a:prstGeom>
          <a:solidFill>
            <a:srgbClr val="76A5AF"/>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dirty="0">
                <a:latin typeface="Francois One"/>
                <a:ea typeface="Francois One"/>
                <a:cs typeface="Francois One"/>
                <a:sym typeface="Francois One"/>
              </a:rPr>
              <a:t>We are looking at school policies to determine if they are bias - which they are.</a:t>
            </a:r>
            <a:endParaRPr sz="1300" dirty="0">
              <a:latin typeface="Francois One"/>
              <a:ea typeface="Francois One"/>
              <a:cs typeface="Francois One"/>
              <a:sym typeface="Francois One"/>
            </a:endParaRPr>
          </a:p>
        </p:txBody>
      </p:sp>
      <p:sp>
        <p:nvSpPr>
          <p:cNvPr id="253" name="Google Shape;253;gb18cccbc8f_0_115"/>
          <p:cNvSpPr/>
          <p:nvPr/>
        </p:nvSpPr>
        <p:spPr>
          <a:xfrm>
            <a:off x="805470" y="2872304"/>
            <a:ext cx="2617500" cy="1564200"/>
          </a:xfrm>
          <a:prstGeom prst="foldedCorner">
            <a:avLst>
              <a:gd name="adj" fmla="val 16667"/>
            </a:avLst>
          </a:prstGeom>
          <a:solidFill>
            <a:srgbClr val="76A5AF"/>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dirty="0">
                <a:latin typeface="Francois One"/>
                <a:ea typeface="Francois One"/>
                <a:cs typeface="Francois One"/>
                <a:sym typeface="Francois One"/>
              </a:rPr>
              <a:t>Cultural fair where ESL students share with other departments and educate people on their culture</a:t>
            </a:r>
            <a:endParaRPr sz="1300" dirty="0">
              <a:latin typeface="Francois One"/>
              <a:ea typeface="Francois One"/>
              <a:cs typeface="Francois One"/>
              <a:sym typeface="Francois One"/>
            </a:endParaRPr>
          </a:p>
        </p:txBody>
      </p:sp>
      <p:sp>
        <p:nvSpPr>
          <p:cNvPr id="254" name="Google Shape;254;gb18cccbc8f_0_115"/>
          <p:cNvSpPr/>
          <p:nvPr/>
        </p:nvSpPr>
        <p:spPr>
          <a:xfrm>
            <a:off x="3245495" y="835629"/>
            <a:ext cx="2617500" cy="1564200"/>
          </a:xfrm>
          <a:prstGeom prst="foldedCorner">
            <a:avLst>
              <a:gd name="adj" fmla="val 16667"/>
            </a:avLst>
          </a:prstGeom>
          <a:solidFill>
            <a:srgbClr val="76A5AF"/>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Clr>
                <a:schemeClr val="dk1"/>
              </a:buClr>
              <a:buSzPts val="1100"/>
              <a:buFont typeface="Arial"/>
              <a:buNone/>
            </a:pPr>
            <a:r>
              <a:rPr lang="en-US" sz="1300" dirty="0">
                <a:latin typeface="Francois One"/>
                <a:ea typeface="Francois One"/>
                <a:cs typeface="Francois One"/>
                <a:sym typeface="Francois One"/>
              </a:rPr>
              <a:t>Include COAAP on Cultural Differences and let students share about traditions.</a:t>
            </a:r>
            <a:endParaRPr sz="1300" dirty="0">
              <a:latin typeface="Francois One"/>
              <a:ea typeface="Francois One"/>
              <a:cs typeface="Francois One"/>
              <a:sym typeface="Francois One"/>
            </a:endParaRPr>
          </a:p>
        </p:txBody>
      </p:sp>
      <p:sp>
        <p:nvSpPr>
          <p:cNvPr id="255" name="Google Shape;255;gb18cccbc8f_0_115"/>
          <p:cNvSpPr/>
          <p:nvPr/>
        </p:nvSpPr>
        <p:spPr>
          <a:xfrm>
            <a:off x="6682725" y="3635951"/>
            <a:ext cx="2461200" cy="1093500"/>
          </a:xfrm>
          <a:prstGeom prst="foldedCorner">
            <a:avLst>
              <a:gd name="adj" fmla="val 16667"/>
            </a:avLst>
          </a:prstGeom>
          <a:solidFill>
            <a:srgbClr val="76A5AF"/>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dirty="0">
                <a:latin typeface="Francois One"/>
                <a:ea typeface="Francois One"/>
                <a:cs typeface="Francois One"/>
                <a:sym typeface="Francois One"/>
              </a:rPr>
              <a:t>Pre </a:t>
            </a:r>
            <a:r>
              <a:rPr lang="en-US" sz="1300" dirty="0" err="1">
                <a:latin typeface="Francois One"/>
                <a:ea typeface="Francois One"/>
                <a:cs typeface="Francois One"/>
                <a:sym typeface="Francois One"/>
              </a:rPr>
              <a:t>Covid</a:t>
            </a:r>
            <a:r>
              <a:rPr lang="en-US" sz="1300" dirty="0">
                <a:latin typeface="Francois One"/>
                <a:ea typeface="Francois One"/>
                <a:cs typeface="Francois One"/>
                <a:sym typeface="Francois One"/>
              </a:rPr>
              <a:t> we have an annual community diversity event that brings together many students to share food and stories from their culture. </a:t>
            </a:r>
            <a:endParaRPr sz="1300" dirty="0">
              <a:latin typeface="Francois One"/>
              <a:ea typeface="Francois One"/>
              <a:cs typeface="Francois One"/>
              <a:sym typeface="Francois One"/>
            </a:endParaRPr>
          </a:p>
        </p:txBody>
      </p:sp>
      <p:sp>
        <p:nvSpPr>
          <p:cNvPr id="256" name="Google Shape;256;gb18cccbc8f_0_115"/>
          <p:cNvSpPr/>
          <p:nvPr/>
        </p:nvSpPr>
        <p:spPr>
          <a:xfrm>
            <a:off x="3406845" y="1744429"/>
            <a:ext cx="2617500" cy="1564200"/>
          </a:xfrm>
          <a:prstGeom prst="foldedCorner">
            <a:avLst>
              <a:gd name="adj" fmla="val 16667"/>
            </a:avLst>
          </a:prstGeom>
          <a:solidFill>
            <a:srgbClr val="76A5AF"/>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Student presentations regarding culture and traditions</a:t>
            </a:r>
            <a:endParaRPr sz="1300">
              <a:latin typeface="Francois One"/>
              <a:ea typeface="Francois One"/>
              <a:cs typeface="Francois One"/>
              <a:sym typeface="Francois One"/>
            </a:endParaRPr>
          </a:p>
          <a:p>
            <a:pPr marL="0" lvl="0" indent="0" algn="l" rtl="0">
              <a:spcBef>
                <a:spcPts val="0"/>
              </a:spcBef>
              <a:spcAft>
                <a:spcPts val="0"/>
              </a:spcAft>
              <a:buNone/>
            </a:pPr>
            <a:endParaRPr sz="1300">
              <a:latin typeface="Francois One"/>
              <a:ea typeface="Francois One"/>
              <a:cs typeface="Francois One"/>
              <a:sym typeface="Francois One"/>
            </a:endParaRPr>
          </a:p>
        </p:txBody>
      </p:sp>
      <p:sp>
        <p:nvSpPr>
          <p:cNvPr id="257" name="Google Shape;257;gb18cccbc8f_0_115"/>
          <p:cNvSpPr/>
          <p:nvPr/>
        </p:nvSpPr>
        <p:spPr>
          <a:xfrm>
            <a:off x="6405470" y="984692"/>
            <a:ext cx="2617500" cy="1564200"/>
          </a:xfrm>
          <a:prstGeom prst="foldedCorner">
            <a:avLst>
              <a:gd name="adj" fmla="val 16667"/>
            </a:avLst>
          </a:prstGeom>
          <a:solidFill>
            <a:srgbClr val="76A5AF"/>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Motiva students to presentation about their culture - it will be useful for us as instructors to know our students background. </a:t>
            </a:r>
            <a:endParaRPr sz="1300">
              <a:latin typeface="Francois One"/>
              <a:ea typeface="Francois One"/>
              <a:cs typeface="Francois One"/>
              <a:sym typeface="Francois One"/>
            </a:endParaRPr>
          </a:p>
        </p:txBody>
      </p:sp>
      <p:sp>
        <p:nvSpPr>
          <p:cNvPr id="258" name="Google Shape;258;gb18cccbc8f_0_115"/>
          <p:cNvSpPr/>
          <p:nvPr/>
        </p:nvSpPr>
        <p:spPr>
          <a:xfrm>
            <a:off x="3804095" y="2855729"/>
            <a:ext cx="2617500" cy="1564200"/>
          </a:xfrm>
          <a:prstGeom prst="foldedCorner">
            <a:avLst>
              <a:gd name="adj" fmla="val 16667"/>
            </a:avLst>
          </a:prstGeom>
          <a:solidFill>
            <a:srgbClr val="76A5AF"/>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Lots of potlucks and discussions on social/cultural norms.  Students are given the opportunity to talk about, bring artifacts, and present on their culture.</a:t>
            </a:r>
            <a:endParaRPr sz="1300">
              <a:latin typeface="Francois One"/>
              <a:ea typeface="Francois One"/>
              <a:cs typeface="Francois One"/>
              <a:sym typeface="Francois On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b18cccbc8f_0_129"/>
          <p:cNvSpPr/>
          <p:nvPr/>
        </p:nvSpPr>
        <p:spPr>
          <a:xfrm>
            <a:off x="311700" y="378750"/>
            <a:ext cx="8345100" cy="4437600"/>
          </a:xfrm>
          <a:prstGeom prst="foldedCorner">
            <a:avLst>
              <a:gd name="adj" fmla="val 16667"/>
            </a:avLst>
          </a:prstGeom>
          <a:solidFill>
            <a:srgbClr val="76A5AF">
              <a:alpha val="70790"/>
            </a:srgbClr>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endParaRPr sz="1300">
              <a:latin typeface="Francois One"/>
              <a:ea typeface="Francois One"/>
              <a:cs typeface="Francois One"/>
              <a:sym typeface="Francois One"/>
            </a:endParaRPr>
          </a:p>
        </p:txBody>
      </p:sp>
      <p:sp>
        <p:nvSpPr>
          <p:cNvPr id="264" name="Google Shape;264;gb18cccbc8f_0_129"/>
          <p:cNvSpPr txBox="1">
            <a:spLocks noGrp="1"/>
          </p:cNvSpPr>
          <p:nvPr>
            <p:ph type="title"/>
          </p:nvPr>
        </p:nvSpPr>
        <p:spPr>
          <a:xfrm>
            <a:off x="744825" y="570450"/>
            <a:ext cx="7535700" cy="517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sz="3900" b="1"/>
              <a:t>4. </a:t>
            </a:r>
            <a:r>
              <a:rPr lang="en-US" sz="3900"/>
              <a:t>Cultural/Social Norms in </a:t>
            </a:r>
            <a:r>
              <a:rPr lang="en-US"/>
              <a:t>Program</a:t>
            </a:r>
            <a:endParaRPr/>
          </a:p>
        </p:txBody>
      </p:sp>
      <p:sp>
        <p:nvSpPr>
          <p:cNvPr id="265" name="Google Shape;265;gb18cccbc8f_0_129"/>
          <p:cNvSpPr txBox="1">
            <a:spLocks noGrp="1"/>
          </p:cNvSpPr>
          <p:nvPr>
            <p:ph type="body" idx="1"/>
          </p:nvPr>
        </p:nvSpPr>
        <p:spPr>
          <a:xfrm>
            <a:off x="311700" y="1152475"/>
            <a:ext cx="80340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US"/>
              <a:t>Ensure translation and interpretation are readily available.</a:t>
            </a:r>
            <a:endParaRPr/>
          </a:p>
          <a:p>
            <a:pPr marL="457200" lvl="0" indent="-342900" algn="l" rtl="0">
              <a:lnSpc>
                <a:spcPct val="100000"/>
              </a:lnSpc>
              <a:spcBef>
                <a:spcPts val="1000"/>
              </a:spcBef>
              <a:spcAft>
                <a:spcPts val="0"/>
              </a:spcAft>
              <a:buClr>
                <a:schemeClr val="dk1"/>
              </a:buClr>
              <a:buSzPts val="1800"/>
              <a:buChar char="●"/>
            </a:pPr>
            <a:r>
              <a:rPr lang="en-US" sz="2000"/>
              <a:t>Ensure adult students’ </a:t>
            </a:r>
            <a:r>
              <a:rPr lang="en-US" sz="2000">
                <a:solidFill>
                  <a:schemeClr val="dk1"/>
                </a:solidFill>
              </a:rPr>
              <a:t>voices </a:t>
            </a:r>
            <a:r>
              <a:rPr lang="en-US" sz="2000"/>
              <a:t>play a role in </a:t>
            </a:r>
            <a:r>
              <a:rPr lang="en-US" sz="2000">
                <a:solidFill>
                  <a:schemeClr val="dk1"/>
                </a:solidFill>
              </a:rPr>
              <a:t>determin</a:t>
            </a:r>
            <a:r>
              <a:rPr lang="en-US" sz="2000"/>
              <a:t>ing</a:t>
            </a:r>
            <a:r>
              <a:rPr lang="en-US" sz="2000">
                <a:solidFill>
                  <a:schemeClr val="dk1"/>
                </a:solidFill>
              </a:rPr>
              <a:t> what our programs and our filed looks like? </a:t>
            </a:r>
            <a:endParaRPr/>
          </a:p>
          <a:p>
            <a:pPr marL="457200" lvl="0" indent="-342900" algn="l" rtl="0">
              <a:lnSpc>
                <a:spcPct val="100000"/>
              </a:lnSpc>
              <a:spcBef>
                <a:spcPts val="1000"/>
              </a:spcBef>
              <a:spcAft>
                <a:spcPts val="0"/>
              </a:spcAft>
              <a:buClr>
                <a:schemeClr val="dk1"/>
              </a:buClr>
              <a:buSzPts val="1800"/>
              <a:buChar char="●"/>
            </a:pPr>
            <a:r>
              <a:rPr lang="en-US" sz="2000"/>
              <a:t>Create opportunities for</a:t>
            </a:r>
            <a:r>
              <a:rPr lang="en-US" sz="2000">
                <a:solidFill>
                  <a:schemeClr val="dk1"/>
                </a:solidFill>
              </a:rPr>
              <a:t> students to give feedback</a:t>
            </a:r>
            <a:r>
              <a:rPr lang="en-US" sz="2000"/>
              <a:t>;</a:t>
            </a:r>
            <a:r>
              <a:rPr lang="en-US" sz="2000">
                <a:solidFill>
                  <a:schemeClr val="dk1"/>
                </a:solidFill>
              </a:rPr>
              <a:t> practice the art of constructive feedback; encourage student agency and power</a:t>
            </a:r>
            <a:r>
              <a:rPr lang="en-US" sz="2000"/>
              <a:t> in your program.</a:t>
            </a:r>
            <a:endParaRPr/>
          </a:p>
          <a:p>
            <a:pPr marL="457200" lvl="0" indent="-342900" algn="l" rtl="0">
              <a:lnSpc>
                <a:spcPct val="100000"/>
              </a:lnSpc>
              <a:spcBef>
                <a:spcPts val="1000"/>
              </a:spcBef>
              <a:spcAft>
                <a:spcPts val="0"/>
              </a:spcAft>
              <a:buClr>
                <a:schemeClr val="dk1"/>
              </a:buClr>
              <a:buSzPts val="1800"/>
              <a:buChar char="●"/>
            </a:pPr>
            <a:r>
              <a:rPr lang="en-US" sz="2000">
                <a:solidFill>
                  <a:schemeClr val="dk1"/>
                </a:solidFill>
              </a:rPr>
              <a:t>Celebrate/acknowledge diverse holidays</a:t>
            </a:r>
            <a:r>
              <a:rPr lang="en-US" sz="2000"/>
              <a:t>.</a:t>
            </a: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b18cccbc8f_0_135"/>
          <p:cNvSpPr txBox="1">
            <a:spLocks noGrp="1"/>
          </p:cNvSpPr>
          <p:nvPr>
            <p:ph type="title"/>
          </p:nvPr>
        </p:nvSpPr>
        <p:spPr>
          <a:xfrm>
            <a:off x="311050" y="319925"/>
            <a:ext cx="7861800" cy="5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b="1"/>
              <a:t>4a</a:t>
            </a:r>
            <a:r>
              <a:rPr lang="en-US"/>
              <a:t> </a:t>
            </a:r>
            <a:r>
              <a:rPr lang="en-US" sz="2400"/>
              <a:t>Small Group Notes (Cultural/Social Norms in Program)</a:t>
            </a:r>
            <a:endParaRPr/>
          </a:p>
        </p:txBody>
      </p:sp>
      <p:sp>
        <p:nvSpPr>
          <p:cNvPr id="271" name="Google Shape;271;gb18cccbc8f_0_135"/>
          <p:cNvSpPr txBox="1">
            <a:spLocks noGrp="1"/>
          </p:cNvSpPr>
          <p:nvPr>
            <p:ph type="body" idx="1"/>
          </p:nvPr>
        </p:nvSpPr>
        <p:spPr>
          <a:xfrm>
            <a:off x="1480550" y="1202326"/>
            <a:ext cx="6616800" cy="37878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US" sz="1900"/>
              <a:t>Get to know the culture of your learners</a:t>
            </a:r>
            <a:endParaRPr sz="1900"/>
          </a:p>
          <a:p>
            <a:pPr marL="914400" lvl="1" indent="-349250" algn="l" rtl="0">
              <a:spcBef>
                <a:spcPts val="0"/>
              </a:spcBef>
              <a:spcAft>
                <a:spcPts val="0"/>
              </a:spcAft>
              <a:buSzPts val="1900"/>
              <a:buChar char="-"/>
            </a:pPr>
            <a:r>
              <a:rPr lang="en-US" sz="1900"/>
              <a:t>Intro activities, cultural fairs</a:t>
            </a:r>
            <a:endParaRPr sz="1900"/>
          </a:p>
          <a:p>
            <a:pPr marL="914400" lvl="1" indent="-349250" algn="l" rtl="0">
              <a:spcBef>
                <a:spcPts val="0"/>
              </a:spcBef>
              <a:spcAft>
                <a:spcPts val="0"/>
              </a:spcAft>
              <a:buSzPts val="1900"/>
              <a:buChar char="-"/>
            </a:pPr>
            <a:r>
              <a:rPr lang="en-US" sz="1900"/>
              <a:t>What are your student goals</a:t>
            </a:r>
            <a:endParaRPr sz="1900"/>
          </a:p>
          <a:p>
            <a:pPr marL="914400" lvl="1" indent="-349250" algn="l" rtl="0">
              <a:spcBef>
                <a:spcPts val="0"/>
              </a:spcBef>
              <a:spcAft>
                <a:spcPts val="0"/>
              </a:spcAft>
              <a:buSzPts val="1900"/>
              <a:buChar char="-"/>
            </a:pPr>
            <a:r>
              <a:rPr lang="en-US" sz="1900"/>
              <a:t>Shared access to student information</a:t>
            </a:r>
            <a:endParaRPr sz="1900"/>
          </a:p>
          <a:p>
            <a:pPr marL="0" lvl="0" indent="0" algn="l" rtl="0">
              <a:spcBef>
                <a:spcPts val="0"/>
              </a:spcBef>
              <a:spcAft>
                <a:spcPts val="0"/>
              </a:spcAft>
              <a:buNone/>
            </a:pPr>
            <a:r>
              <a:rPr lang="en-US" sz="1900"/>
              <a:t>- Best practices for a classroom setting and environment</a:t>
            </a:r>
            <a:endParaRPr sz="1900"/>
          </a:p>
          <a:p>
            <a:pPr marL="0" lvl="0" indent="0" algn="l" rtl="0">
              <a:spcBef>
                <a:spcPts val="0"/>
              </a:spcBef>
              <a:spcAft>
                <a:spcPts val="0"/>
              </a:spcAft>
              <a:buNone/>
            </a:pPr>
            <a:r>
              <a:rPr lang="en-US" sz="1900"/>
              <a:t>	- have students participate in creating the rules of the classroom</a:t>
            </a:r>
            <a:endParaRPr sz="1900"/>
          </a:p>
          <a:p>
            <a:pPr marL="0" lvl="0" indent="0" algn="l" rtl="0">
              <a:spcBef>
                <a:spcPts val="0"/>
              </a:spcBef>
              <a:spcAft>
                <a:spcPts val="0"/>
              </a:spcAft>
              <a:buNone/>
            </a:pPr>
            <a:r>
              <a:rPr lang="en-US" sz="1900"/>
              <a:t>	- student council or a chance for students to voice their opinions with admin or school staff.</a:t>
            </a: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75"/>
        <p:cNvGrpSpPr/>
        <p:nvPr/>
      </p:nvGrpSpPr>
      <p:grpSpPr>
        <a:xfrm>
          <a:off x="0" y="0"/>
          <a:ext cx="0" cy="0"/>
          <a:chOff x="0" y="0"/>
          <a:chExt cx="0" cy="0"/>
        </a:xfrm>
      </p:grpSpPr>
      <p:sp>
        <p:nvSpPr>
          <p:cNvPr id="276" name="Google Shape;276;gb18cccbc8f_0_145"/>
          <p:cNvSpPr txBox="1"/>
          <p:nvPr/>
        </p:nvSpPr>
        <p:spPr>
          <a:xfrm>
            <a:off x="213250" y="169950"/>
            <a:ext cx="6543900" cy="507900"/>
          </a:xfrm>
          <a:prstGeom prst="rect">
            <a:avLst/>
          </a:prstGeom>
          <a:solidFill>
            <a:srgbClr val="999999"/>
          </a:solidFill>
          <a:ln>
            <a:noFill/>
          </a:ln>
        </p:spPr>
        <p:txBody>
          <a:bodyPr spcFirstLastPara="1" wrap="square" lIns="58700" tIns="58700" rIns="58700" bIns="58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b="1">
                <a:solidFill>
                  <a:schemeClr val="dk1"/>
                </a:solidFill>
                <a:latin typeface="Calibri"/>
                <a:ea typeface="Calibri"/>
                <a:cs typeface="Calibri"/>
                <a:sym typeface="Calibri"/>
              </a:rPr>
              <a:t>5.</a:t>
            </a:r>
            <a:r>
              <a:rPr lang="en-US" sz="3700" b="1">
                <a:solidFill>
                  <a:schemeClr val="dk1"/>
                </a:solidFill>
                <a:latin typeface="Calibri"/>
                <a:ea typeface="Calibri"/>
                <a:cs typeface="Calibri"/>
                <a:sym typeface="Calibri"/>
              </a:rPr>
              <a:t> Collect and Study Data</a:t>
            </a:r>
            <a:endParaRPr sz="2100">
              <a:latin typeface="Luckiest Guy"/>
              <a:ea typeface="Luckiest Guy"/>
              <a:cs typeface="Luckiest Guy"/>
              <a:sym typeface="Luckiest Guy"/>
            </a:endParaRPr>
          </a:p>
        </p:txBody>
      </p:sp>
      <p:sp>
        <p:nvSpPr>
          <p:cNvPr id="277" name="Google Shape;277;gb18cccbc8f_0_145"/>
          <p:cNvSpPr/>
          <p:nvPr/>
        </p:nvSpPr>
        <p:spPr>
          <a:xfrm>
            <a:off x="444523" y="1715250"/>
            <a:ext cx="1911600" cy="1925400"/>
          </a:xfrm>
          <a:prstGeom prst="foldedCorner">
            <a:avLst>
              <a:gd name="adj" fmla="val 16667"/>
            </a:avLst>
          </a:prstGeom>
          <a:solidFill>
            <a:srgbClr val="8E7CC3"/>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Data review by program, region and compare to others. Regional data sessions</a:t>
            </a:r>
            <a:endParaRPr sz="1300">
              <a:latin typeface="Francois One"/>
              <a:ea typeface="Francois One"/>
              <a:cs typeface="Francois One"/>
              <a:sym typeface="Francois One"/>
            </a:endParaRPr>
          </a:p>
          <a:p>
            <a:pPr marL="0" lvl="0" indent="0" algn="l" rtl="0">
              <a:spcBef>
                <a:spcPts val="0"/>
              </a:spcBef>
              <a:spcAft>
                <a:spcPts val="0"/>
              </a:spcAft>
              <a:buNone/>
            </a:pPr>
            <a:endParaRPr sz="1300">
              <a:latin typeface="Francois One"/>
              <a:ea typeface="Francois One"/>
              <a:cs typeface="Francois One"/>
              <a:sym typeface="Francois One"/>
            </a:endParaRPr>
          </a:p>
        </p:txBody>
      </p:sp>
      <p:sp>
        <p:nvSpPr>
          <p:cNvPr id="278" name="Google Shape;278;gb18cccbc8f_0_145"/>
          <p:cNvSpPr/>
          <p:nvPr/>
        </p:nvSpPr>
        <p:spPr>
          <a:xfrm>
            <a:off x="841773" y="3084400"/>
            <a:ext cx="1911600" cy="1925400"/>
          </a:xfrm>
          <a:prstGeom prst="foldedCorner">
            <a:avLst>
              <a:gd name="adj" fmla="val 16667"/>
            </a:avLst>
          </a:prstGeom>
          <a:solidFill>
            <a:srgbClr val="8E7CC3"/>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Data dive: looking for trends regarding success/failure/retention, race, social status, etc</a:t>
            </a:r>
            <a:endParaRPr sz="1300">
              <a:latin typeface="Francois One"/>
              <a:ea typeface="Francois One"/>
              <a:cs typeface="Francois One"/>
              <a:sym typeface="Francois One"/>
            </a:endParaRPr>
          </a:p>
          <a:p>
            <a:pPr marL="0" lvl="0" indent="0" algn="l" rtl="0">
              <a:spcBef>
                <a:spcPts val="0"/>
              </a:spcBef>
              <a:spcAft>
                <a:spcPts val="0"/>
              </a:spcAft>
              <a:buNone/>
            </a:pPr>
            <a:endParaRPr sz="1300">
              <a:latin typeface="Francois One"/>
              <a:ea typeface="Francois One"/>
              <a:cs typeface="Francois One"/>
              <a:sym typeface="Francois One"/>
            </a:endParaRPr>
          </a:p>
        </p:txBody>
      </p:sp>
      <p:sp>
        <p:nvSpPr>
          <p:cNvPr id="279" name="Google Shape;279;gb18cccbc8f_0_145"/>
          <p:cNvSpPr/>
          <p:nvPr/>
        </p:nvSpPr>
        <p:spPr>
          <a:xfrm>
            <a:off x="5249261" y="742150"/>
            <a:ext cx="1911600" cy="1925400"/>
          </a:xfrm>
          <a:prstGeom prst="foldedCorner">
            <a:avLst>
              <a:gd name="adj" fmla="val 16667"/>
            </a:avLst>
          </a:prstGeom>
          <a:solidFill>
            <a:srgbClr val="8E7CC3"/>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Clr>
                <a:schemeClr val="dk1"/>
              </a:buClr>
              <a:buSzPts val="1100"/>
              <a:buFont typeface="Arial"/>
              <a:buNone/>
            </a:pPr>
            <a:r>
              <a:rPr lang="en-US" sz="1300">
                <a:latin typeface="Francois One"/>
                <a:ea typeface="Francois One"/>
                <a:cs typeface="Francois One"/>
                <a:sym typeface="Francois One"/>
              </a:rPr>
              <a:t>Data dive on Adult Consortium data looking at WIOA Barrier to Employment from an equity lens (race/gender).</a:t>
            </a:r>
            <a:endParaRPr sz="1300">
              <a:latin typeface="Francois One"/>
              <a:ea typeface="Francois One"/>
              <a:cs typeface="Francois One"/>
              <a:sym typeface="Francois One"/>
            </a:endParaRPr>
          </a:p>
        </p:txBody>
      </p:sp>
      <p:sp>
        <p:nvSpPr>
          <p:cNvPr id="280" name="Google Shape;280;gb18cccbc8f_0_145"/>
          <p:cNvSpPr/>
          <p:nvPr/>
        </p:nvSpPr>
        <p:spPr>
          <a:xfrm>
            <a:off x="3266123" y="1287700"/>
            <a:ext cx="1911600" cy="1925400"/>
          </a:xfrm>
          <a:prstGeom prst="foldedCorner">
            <a:avLst>
              <a:gd name="adj" fmla="val 16667"/>
            </a:avLst>
          </a:prstGeom>
          <a:solidFill>
            <a:srgbClr val="8E7CC3"/>
          </a:solidFill>
          <a:ln>
            <a:noFill/>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Data work on program  enrollment and learner persistence.</a:t>
            </a:r>
            <a:endParaRPr sz="1300">
              <a:latin typeface="Francois One"/>
              <a:ea typeface="Francois One"/>
              <a:cs typeface="Francois One"/>
              <a:sym typeface="Francois One"/>
            </a:endParaRPr>
          </a:p>
        </p:txBody>
      </p:sp>
      <p:sp>
        <p:nvSpPr>
          <p:cNvPr id="281" name="Google Shape;281;gb18cccbc8f_0_145"/>
          <p:cNvSpPr/>
          <p:nvPr/>
        </p:nvSpPr>
        <p:spPr>
          <a:xfrm>
            <a:off x="7141623" y="2731850"/>
            <a:ext cx="1911600" cy="1925400"/>
          </a:xfrm>
          <a:prstGeom prst="foldedCorner">
            <a:avLst>
              <a:gd name="adj" fmla="val 16667"/>
            </a:avLst>
          </a:prstGeom>
          <a:solidFill>
            <a:srgbClr val="8E7CC3"/>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Data work group looking at differences across persistence indicators by race/ethnicity. There are limitations in how the data is collected in TE, (especially re: ethnicity) that we hope are changed moving forward. </a:t>
            </a:r>
            <a:endParaRPr sz="1300">
              <a:latin typeface="Francois One"/>
              <a:ea typeface="Francois One"/>
              <a:cs typeface="Francois One"/>
              <a:sym typeface="Francois One"/>
            </a:endParaRPr>
          </a:p>
        </p:txBody>
      </p:sp>
      <p:sp>
        <p:nvSpPr>
          <p:cNvPr id="282" name="Google Shape;282;gb18cccbc8f_0_145"/>
          <p:cNvSpPr/>
          <p:nvPr/>
        </p:nvSpPr>
        <p:spPr>
          <a:xfrm>
            <a:off x="3588898" y="2120725"/>
            <a:ext cx="1911600" cy="1925400"/>
          </a:xfrm>
          <a:prstGeom prst="foldedCorner">
            <a:avLst>
              <a:gd name="adj" fmla="val 16667"/>
            </a:avLst>
          </a:prstGeom>
          <a:solidFill>
            <a:srgbClr val="8E7CC3"/>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We have begun to look at graduation/ persistence data  specific to African American students </a:t>
            </a:r>
            <a:endParaRPr sz="1300">
              <a:latin typeface="Francois One"/>
              <a:ea typeface="Francois One"/>
              <a:cs typeface="Francois One"/>
              <a:sym typeface="Francois One"/>
            </a:endParaRPr>
          </a:p>
        </p:txBody>
      </p:sp>
      <p:sp>
        <p:nvSpPr>
          <p:cNvPr id="283" name="Google Shape;283;gb18cccbc8f_0_145"/>
          <p:cNvSpPr/>
          <p:nvPr/>
        </p:nvSpPr>
        <p:spPr>
          <a:xfrm>
            <a:off x="7232400" y="677850"/>
            <a:ext cx="1545300" cy="1556400"/>
          </a:xfrm>
          <a:prstGeom prst="foldedCorner">
            <a:avLst>
              <a:gd name="adj" fmla="val 16667"/>
            </a:avLst>
          </a:prstGeom>
          <a:solidFill>
            <a:srgbClr val="8E7CC3"/>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Changed times of day for ESL classes based on survey data from our students.</a:t>
            </a:r>
            <a:endParaRPr sz="1300">
              <a:latin typeface="Francois One"/>
              <a:ea typeface="Francois One"/>
              <a:cs typeface="Francois One"/>
              <a:sym typeface="Francois On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b18cccbc8f_0_159"/>
          <p:cNvSpPr/>
          <p:nvPr/>
        </p:nvSpPr>
        <p:spPr>
          <a:xfrm>
            <a:off x="175600" y="303300"/>
            <a:ext cx="8077500" cy="4529700"/>
          </a:xfrm>
          <a:prstGeom prst="foldedCorner">
            <a:avLst>
              <a:gd name="adj" fmla="val 16667"/>
            </a:avLst>
          </a:prstGeom>
          <a:solidFill>
            <a:srgbClr val="8E7CC3">
              <a:alpha val="82580"/>
            </a:srgbClr>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endParaRPr sz="1300">
              <a:latin typeface="Francois One"/>
              <a:ea typeface="Francois One"/>
              <a:cs typeface="Francois One"/>
              <a:sym typeface="Francois One"/>
            </a:endParaRPr>
          </a:p>
        </p:txBody>
      </p:sp>
      <p:sp>
        <p:nvSpPr>
          <p:cNvPr id="289" name="Google Shape;289;gb18cccbc8f_0_159"/>
          <p:cNvSpPr txBox="1">
            <a:spLocks noGrp="1"/>
          </p:cNvSpPr>
          <p:nvPr>
            <p:ph type="title"/>
          </p:nvPr>
        </p:nvSpPr>
        <p:spPr>
          <a:xfrm>
            <a:off x="369900" y="471200"/>
            <a:ext cx="7803000" cy="588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sz="4000" b="1"/>
              <a:t>5. </a:t>
            </a:r>
            <a:r>
              <a:rPr lang="en-US"/>
              <a:t>Collect and Study Data</a:t>
            </a:r>
            <a:endParaRPr/>
          </a:p>
        </p:txBody>
      </p:sp>
      <p:sp>
        <p:nvSpPr>
          <p:cNvPr id="290" name="Google Shape;290;gb18cccbc8f_0_159"/>
          <p:cNvSpPr txBox="1">
            <a:spLocks noGrp="1"/>
          </p:cNvSpPr>
          <p:nvPr>
            <p:ph type="body" idx="1"/>
          </p:nvPr>
        </p:nvSpPr>
        <p:spPr>
          <a:xfrm>
            <a:off x="311700" y="1152475"/>
            <a:ext cx="7731300" cy="34164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US" sz="2200"/>
              <a:t>Analyze whether you are serving all students equitably? (Some program data show that we are better at serving ELLs than we are at serving those who were failed by the k-12 system. Is there a deserving/non-deserving narrative in play? What other explanations might there be?)</a:t>
            </a:r>
            <a:endParaRPr sz="2200"/>
          </a:p>
          <a:p>
            <a:pPr marL="457200" lvl="0" indent="-317500" algn="l" rtl="0">
              <a:lnSpc>
                <a:spcPct val="100000"/>
              </a:lnSpc>
              <a:spcBef>
                <a:spcPts val="1000"/>
              </a:spcBef>
              <a:spcAft>
                <a:spcPts val="0"/>
              </a:spcAft>
              <a:buClr>
                <a:schemeClr val="dk1"/>
              </a:buClr>
              <a:buSzPts val="1400"/>
              <a:buChar char="●"/>
            </a:pPr>
            <a:r>
              <a:rPr lang="en-US" sz="2200"/>
              <a:t>Take steps to ensure that teachers, staff, and board are diverse. (Are your HR policies conducive to building up a diverse staff?)</a:t>
            </a:r>
            <a:endParaRPr sz="2200"/>
          </a:p>
          <a:p>
            <a:pPr marL="457200" lvl="0" indent="-317500" algn="l" rtl="0">
              <a:lnSpc>
                <a:spcPct val="100000"/>
              </a:lnSpc>
              <a:spcBef>
                <a:spcPts val="1000"/>
              </a:spcBef>
              <a:spcAft>
                <a:spcPts val="0"/>
              </a:spcAft>
              <a:buClr>
                <a:schemeClr val="dk1"/>
              </a:buClr>
              <a:buSzPts val="1400"/>
              <a:buChar char="●"/>
            </a:pPr>
            <a:r>
              <a:rPr lang="en-US" sz="2200"/>
              <a:t>Analyze students’ access to technology.</a:t>
            </a:r>
            <a:endParaRPr sz="2200"/>
          </a:p>
          <a:p>
            <a:pPr marL="457200" lvl="0" indent="-228600" algn="l" rtl="0">
              <a:lnSpc>
                <a:spcPct val="100000"/>
              </a:lnSpc>
              <a:spcBef>
                <a:spcPts val="1000"/>
              </a:spcBef>
              <a:spcAft>
                <a:spcPts val="1000"/>
              </a:spcAft>
              <a:buClr>
                <a:schemeClr val="dk1"/>
              </a:buClr>
              <a:buSzPts val="1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b18cccbc8f_0_165"/>
          <p:cNvSpPr txBox="1">
            <a:spLocks noGrp="1"/>
          </p:cNvSpPr>
          <p:nvPr>
            <p:ph type="title"/>
          </p:nvPr>
        </p:nvSpPr>
        <p:spPr>
          <a:xfrm>
            <a:off x="353075" y="378750"/>
            <a:ext cx="78198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b="1"/>
              <a:t>5a</a:t>
            </a:r>
            <a:r>
              <a:rPr lang="en-US"/>
              <a:t> </a:t>
            </a:r>
            <a:r>
              <a:rPr lang="en-US" sz="2400"/>
              <a:t>Small Group Notes (Collect and Study Data)</a:t>
            </a:r>
            <a:endParaRPr/>
          </a:p>
        </p:txBody>
      </p:sp>
      <p:sp>
        <p:nvSpPr>
          <p:cNvPr id="296" name="Google Shape;296;gb18cccbc8f_0_1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Looking at how to transition students successfuly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b18cccbc8f_0_1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b="1"/>
              <a:t>5b</a:t>
            </a:r>
            <a:r>
              <a:rPr lang="en-US"/>
              <a:t> </a:t>
            </a:r>
            <a:r>
              <a:rPr lang="en-US" sz="2400"/>
              <a:t>Small Group Notes (Collect and Study Data)</a:t>
            </a:r>
            <a:endParaRPr/>
          </a:p>
        </p:txBody>
      </p:sp>
      <p:sp>
        <p:nvSpPr>
          <p:cNvPr id="302" name="Google Shape;302;gb18cccbc8f_0_1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a:t>Completion rates in High School Diploma program broken down by student ethnicity.</a:t>
            </a:r>
            <a:endParaRPr/>
          </a:p>
          <a:p>
            <a:pPr marL="457200" lvl="0" indent="-342900" algn="l" rtl="0">
              <a:spcBef>
                <a:spcPts val="0"/>
              </a:spcBef>
              <a:spcAft>
                <a:spcPts val="0"/>
              </a:spcAft>
              <a:buSzPts val="1800"/>
              <a:buChar char="●"/>
            </a:pPr>
            <a:r>
              <a:rPr lang="en-US"/>
              <a:t>Class completion rates of students broken down by ethnicity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06"/>
        <p:cNvGrpSpPr/>
        <p:nvPr/>
      </p:nvGrpSpPr>
      <p:grpSpPr>
        <a:xfrm>
          <a:off x="0" y="0"/>
          <a:ext cx="0" cy="0"/>
          <a:chOff x="0" y="0"/>
          <a:chExt cx="0" cy="0"/>
        </a:xfrm>
      </p:grpSpPr>
      <p:sp>
        <p:nvSpPr>
          <p:cNvPr id="307" name="Google Shape;307;gb18cccbc8f_0_175"/>
          <p:cNvSpPr txBox="1"/>
          <p:nvPr/>
        </p:nvSpPr>
        <p:spPr>
          <a:xfrm>
            <a:off x="199750" y="114300"/>
            <a:ext cx="6543900" cy="507900"/>
          </a:xfrm>
          <a:prstGeom prst="rect">
            <a:avLst/>
          </a:prstGeom>
          <a:solidFill>
            <a:srgbClr val="999999"/>
          </a:solidFill>
          <a:ln>
            <a:noFill/>
          </a:ln>
        </p:spPr>
        <p:txBody>
          <a:bodyPr spcFirstLastPara="1" wrap="square" lIns="58700" tIns="58700" rIns="58700" bIns="58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b="1">
                <a:solidFill>
                  <a:schemeClr val="dk1"/>
                </a:solidFill>
                <a:latin typeface="Calibri"/>
                <a:ea typeface="Calibri"/>
                <a:cs typeface="Calibri"/>
                <a:sym typeface="Calibri"/>
              </a:rPr>
              <a:t>6.</a:t>
            </a:r>
            <a:r>
              <a:rPr lang="en-US" sz="3700" b="1">
                <a:solidFill>
                  <a:schemeClr val="dk1"/>
                </a:solidFill>
                <a:latin typeface="Calibri"/>
                <a:ea typeface="Calibri"/>
                <a:cs typeface="Calibri"/>
                <a:sym typeface="Calibri"/>
              </a:rPr>
              <a:t> Advocacy</a:t>
            </a:r>
            <a:endParaRPr sz="2100">
              <a:latin typeface="Luckiest Guy"/>
              <a:ea typeface="Luckiest Guy"/>
              <a:cs typeface="Luckiest Guy"/>
              <a:sym typeface="Luckiest Guy"/>
            </a:endParaRPr>
          </a:p>
        </p:txBody>
      </p:sp>
      <p:sp>
        <p:nvSpPr>
          <p:cNvPr id="308" name="Google Shape;308;gb18cccbc8f_0_175"/>
          <p:cNvSpPr/>
          <p:nvPr/>
        </p:nvSpPr>
        <p:spPr>
          <a:xfrm>
            <a:off x="247372" y="806449"/>
            <a:ext cx="2096400" cy="1564200"/>
          </a:xfrm>
          <a:prstGeom prst="foldedCorner">
            <a:avLst>
              <a:gd name="adj" fmla="val 16667"/>
            </a:avLst>
          </a:prstGeom>
          <a:solidFill>
            <a:srgbClr val="C27BA0"/>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Referals to local support services</a:t>
            </a:r>
            <a:endParaRPr sz="1300">
              <a:latin typeface="Francois One"/>
              <a:ea typeface="Francois One"/>
              <a:cs typeface="Francois One"/>
              <a:sym typeface="Francois One"/>
            </a:endParaRPr>
          </a:p>
        </p:txBody>
      </p:sp>
      <p:sp>
        <p:nvSpPr>
          <p:cNvPr id="309" name="Google Shape;309;gb18cccbc8f_0_175"/>
          <p:cNvSpPr/>
          <p:nvPr/>
        </p:nvSpPr>
        <p:spPr>
          <a:xfrm>
            <a:off x="333447" y="1261549"/>
            <a:ext cx="2096400" cy="1564200"/>
          </a:xfrm>
          <a:prstGeom prst="foldedCorner">
            <a:avLst>
              <a:gd name="adj" fmla="val 16667"/>
            </a:avLst>
          </a:prstGeom>
          <a:solidFill>
            <a:srgbClr val="C27BA0"/>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Conduct workshops on various resources available to students</a:t>
            </a:r>
            <a:endParaRPr sz="1300">
              <a:latin typeface="Francois One"/>
              <a:ea typeface="Francois One"/>
              <a:cs typeface="Francois One"/>
              <a:sym typeface="Francois One"/>
            </a:endParaRPr>
          </a:p>
          <a:p>
            <a:pPr marL="0" lvl="0" indent="0" algn="l" rtl="0">
              <a:spcBef>
                <a:spcPts val="0"/>
              </a:spcBef>
              <a:spcAft>
                <a:spcPts val="0"/>
              </a:spcAft>
              <a:buNone/>
            </a:pPr>
            <a:endParaRPr sz="1300">
              <a:latin typeface="Francois One"/>
              <a:ea typeface="Francois One"/>
              <a:cs typeface="Francois One"/>
              <a:sym typeface="Francois One"/>
            </a:endParaRPr>
          </a:p>
        </p:txBody>
      </p:sp>
      <p:sp>
        <p:nvSpPr>
          <p:cNvPr id="310" name="Google Shape;310;gb18cccbc8f_0_175"/>
          <p:cNvSpPr/>
          <p:nvPr/>
        </p:nvSpPr>
        <p:spPr>
          <a:xfrm>
            <a:off x="2546734" y="3422724"/>
            <a:ext cx="2096400" cy="1564200"/>
          </a:xfrm>
          <a:prstGeom prst="foldedCorner">
            <a:avLst>
              <a:gd name="adj" fmla="val 16667"/>
            </a:avLst>
          </a:prstGeom>
          <a:solidFill>
            <a:srgbClr val="C27BA0"/>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We stay connected to CBO’s to keep updated with available support for students. </a:t>
            </a:r>
            <a:endParaRPr sz="1300">
              <a:latin typeface="Francois One"/>
              <a:ea typeface="Francois One"/>
              <a:cs typeface="Francois One"/>
              <a:sym typeface="Francois One"/>
            </a:endParaRPr>
          </a:p>
        </p:txBody>
      </p:sp>
      <p:sp>
        <p:nvSpPr>
          <p:cNvPr id="311" name="Google Shape;311;gb18cccbc8f_0_175"/>
          <p:cNvSpPr/>
          <p:nvPr/>
        </p:nvSpPr>
        <p:spPr>
          <a:xfrm>
            <a:off x="4846099" y="3369025"/>
            <a:ext cx="1242300" cy="1564200"/>
          </a:xfrm>
          <a:prstGeom prst="foldedCorner">
            <a:avLst>
              <a:gd name="adj" fmla="val 16667"/>
            </a:avLst>
          </a:prstGeom>
          <a:solidFill>
            <a:srgbClr val="C27BA0"/>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Community Connections to support student needs </a:t>
            </a:r>
            <a:endParaRPr sz="1300">
              <a:latin typeface="Francois One"/>
              <a:ea typeface="Francois One"/>
              <a:cs typeface="Francois One"/>
              <a:sym typeface="Francois One"/>
            </a:endParaRPr>
          </a:p>
        </p:txBody>
      </p:sp>
      <p:sp>
        <p:nvSpPr>
          <p:cNvPr id="312" name="Google Shape;312;gb18cccbc8f_0_175"/>
          <p:cNvSpPr/>
          <p:nvPr/>
        </p:nvSpPr>
        <p:spPr>
          <a:xfrm>
            <a:off x="247372" y="3100049"/>
            <a:ext cx="2096400" cy="1564200"/>
          </a:xfrm>
          <a:prstGeom prst="foldedCorner">
            <a:avLst>
              <a:gd name="adj" fmla="val 16667"/>
            </a:avLst>
          </a:prstGeom>
          <a:solidFill>
            <a:srgbClr val="C27BA0"/>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Counselor available to help advocate and support students who need resources.</a:t>
            </a:r>
            <a:endParaRPr sz="1300">
              <a:latin typeface="Francois One"/>
              <a:ea typeface="Francois One"/>
              <a:cs typeface="Francois One"/>
              <a:sym typeface="Francois One"/>
            </a:endParaRPr>
          </a:p>
        </p:txBody>
      </p:sp>
      <p:sp>
        <p:nvSpPr>
          <p:cNvPr id="313" name="Google Shape;313;gb18cccbc8f_0_175"/>
          <p:cNvSpPr/>
          <p:nvPr/>
        </p:nvSpPr>
        <p:spPr>
          <a:xfrm>
            <a:off x="3892972" y="733549"/>
            <a:ext cx="2096400" cy="1564200"/>
          </a:xfrm>
          <a:prstGeom prst="foldedCorner">
            <a:avLst>
              <a:gd name="adj" fmla="val 16667"/>
            </a:avLst>
          </a:prstGeom>
          <a:solidFill>
            <a:srgbClr val="C27BA0"/>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Partnerships with community programs. Partner outreach.</a:t>
            </a:r>
            <a:endParaRPr sz="1300">
              <a:latin typeface="Francois One"/>
              <a:ea typeface="Francois One"/>
              <a:cs typeface="Francois One"/>
              <a:sym typeface="Francois One"/>
            </a:endParaRPr>
          </a:p>
        </p:txBody>
      </p:sp>
      <p:sp>
        <p:nvSpPr>
          <p:cNvPr id="314" name="Google Shape;314;gb18cccbc8f_0_175"/>
          <p:cNvSpPr/>
          <p:nvPr/>
        </p:nvSpPr>
        <p:spPr>
          <a:xfrm rot="-1222">
            <a:off x="6337823" y="806758"/>
            <a:ext cx="1688100" cy="1734300"/>
          </a:xfrm>
          <a:prstGeom prst="foldedCorner">
            <a:avLst>
              <a:gd name="adj" fmla="val 16667"/>
            </a:avLst>
          </a:prstGeom>
          <a:solidFill>
            <a:srgbClr val="C27BA0"/>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Offer programs/classes in the community where adults live and in neighborhood based locations</a:t>
            </a:r>
            <a:endParaRPr sz="1300">
              <a:latin typeface="Francois One"/>
              <a:ea typeface="Francois One"/>
              <a:cs typeface="Francois One"/>
              <a:sym typeface="Francois One"/>
            </a:endParaRPr>
          </a:p>
        </p:txBody>
      </p:sp>
      <p:sp>
        <p:nvSpPr>
          <p:cNvPr id="315" name="Google Shape;315;gb18cccbc8f_0_175"/>
          <p:cNvSpPr/>
          <p:nvPr/>
        </p:nvSpPr>
        <p:spPr>
          <a:xfrm>
            <a:off x="3456072" y="1649124"/>
            <a:ext cx="2096400" cy="1564200"/>
          </a:xfrm>
          <a:prstGeom prst="foldedCorner">
            <a:avLst>
              <a:gd name="adj" fmla="val 16667"/>
            </a:avLst>
          </a:prstGeom>
          <a:solidFill>
            <a:srgbClr val="C27BA0"/>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Partnerships with agencies who work with unemployed, domestic violence victims, ex-felons, homeless/foster kids. </a:t>
            </a:r>
            <a:endParaRPr sz="1300">
              <a:latin typeface="Francois One"/>
              <a:ea typeface="Francois One"/>
              <a:cs typeface="Francois One"/>
              <a:sym typeface="Francois One"/>
            </a:endParaRPr>
          </a:p>
          <a:p>
            <a:pPr marL="0" lvl="0" indent="0" algn="l" rtl="0">
              <a:spcBef>
                <a:spcPts val="0"/>
              </a:spcBef>
              <a:spcAft>
                <a:spcPts val="0"/>
              </a:spcAft>
              <a:buNone/>
            </a:pPr>
            <a:endParaRPr sz="1300">
              <a:latin typeface="Francois One"/>
              <a:ea typeface="Francois One"/>
              <a:cs typeface="Francois One"/>
              <a:sym typeface="Francois One"/>
            </a:endParaRPr>
          </a:p>
        </p:txBody>
      </p:sp>
      <p:sp>
        <p:nvSpPr>
          <p:cNvPr id="316" name="Google Shape;316;gb18cccbc8f_0_175"/>
          <p:cNvSpPr/>
          <p:nvPr/>
        </p:nvSpPr>
        <p:spPr>
          <a:xfrm>
            <a:off x="6473497" y="3100049"/>
            <a:ext cx="2096400" cy="1564200"/>
          </a:xfrm>
          <a:prstGeom prst="foldedCorner">
            <a:avLst>
              <a:gd name="adj" fmla="val 16667"/>
            </a:avLst>
          </a:prstGeom>
          <a:solidFill>
            <a:srgbClr val="C27BA0"/>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r>
              <a:rPr lang="en-US" sz="1300">
                <a:latin typeface="Francois One"/>
                <a:ea typeface="Francois One"/>
                <a:cs typeface="Francois One"/>
                <a:sym typeface="Francois One"/>
              </a:rPr>
              <a:t>Interpreters provide support on a daily basis </a:t>
            </a:r>
            <a:endParaRPr sz="1300">
              <a:latin typeface="Francois One"/>
              <a:ea typeface="Francois One"/>
              <a:cs typeface="Francois One"/>
              <a:sym typeface="Francois On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b18cccbc8f_0_189"/>
          <p:cNvSpPr/>
          <p:nvPr/>
        </p:nvSpPr>
        <p:spPr>
          <a:xfrm>
            <a:off x="311697" y="151799"/>
            <a:ext cx="8706300" cy="4991700"/>
          </a:xfrm>
          <a:prstGeom prst="foldedCorner">
            <a:avLst>
              <a:gd name="adj" fmla="val 16667"/>
            </a:avLst>
          </a:prstGeom>
          <a:solidFill>
            <a:srgbClr val="C27BA0">
              <a:alpha val="76400"/>
            </a:srgbClr>
          </a:solidFill>
          <a:ln w="9525" cap="flat" cmpd="sng">
            <a:solidFill>
              <a:srgbClr val="595959"/>
            </a:solidFill>
            <a:prstDash val="solid"/>
            <a:round/>
            <a:headEnd type="none" w="sm" len="sm"/>
            <a:tailEnd type="none" w="sm" len="sm"/>
          </a:ln>
        </p:spPr>
        <p:txBody>
          <a:bodyPr spcFirstLastPara="1" wrap="square" lIns="58700" tIns="58700" rIns="58700" bIns="58700" anchor="t" anchorCtr="0">
            <a:noAutofit/>
          </a:bodyPr>
          <a:lstStyle/>
          <a:p>
            <a:pPr marL="0" lvl="0" indent="0" algn="l" rtl="0">
              <a:spcBef>
                <a:spcPts val="0"/>
              </a:spcBef>
              <a:spcAft>
                <a:spcPts val="0"/>
              </a:spcAft>
              <a:buNone/>
            </a:pPr>
            <a:endParaRPr sz="1300">
              <a:latin typeface="Francois One"/>
              <a:ea typeface="Francois One"/>
              <a:cs typeface="Francois One"/>
              <a:sym typeface="Francois One"/>
            </a:endParaRPr>
          </a:p>
        </p:txBody>
      </p:sp>
      <p:sp>
        <p:nvSpPr>
          <p:cNvPr id="322" name="Google Shape;322;gb18cccbc8f_0_189"/>
          <p:cNvSpPr txBox="1">
            <a:spLocks noGrp="1"/>
          </p:cNvSpPr>
          <p:nvPr>
            <p:ph type="title"/>
          </p:nvPr>
        </p:nvSpPr>
        <p:spPr>
          <a:xfrm>
            <a:off x="311700" y="293750"/>
            <a:ext cx="52185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sz="4000" b="1"/>
              <a:t>6. </a:t>
            </a:r>
            <a:r>
              <a:rPr lang="en-US"/>
              <a:t>Advocacy</a:t>
            </a:r>
            <a:endParaRPr/>
          </a:p>
        </p:txBody>
      </p:sp>
      <p:sp>
        <p:nvSpPr>
          <p:cNvPr id="323" name="Google Shape;323;gb18cccbc8f_0_189"/>
          <p:cNvSpPr txBox="1">
            <a:spLocks noGrp="1"/>
          </p:cNvSpPr>
          <p:nvPr>
            <p:ph type="body" idx="1"/>
          </p:nvPr>
        </p:nvSpPr>
        <p:spPr>
          <a:xfrm>
            <a:off x="311700" y="958650"/>
            <a:ext cx="8520600" cy="46947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US"/>
              <a:t>Give time to teachers, staff, &amp; students to advocate for adult ed. funding.</a:t>
            </a:r>
            <a:endParaRPr/>
          </a:p>
          <a:p>
            <a:pPr marL="457200" lvl="0" indent="-342900" algn="l" rtl="0">
              <a:lnSpc>
                <a:spcPct val="100000"/>
              </a:lnSpc>
              <a:spcBef>
                <a:spcPts val="1000"/>
              </a:spcBef>
              <a:spcAft>
                <a:spcPts val="0"/>
              </a:spcAft>
              <a:buClr>
                <a:schemeClr val="dk1"/>
              </a:buClr>
              <a:buSzPts val="1800"/>
              <a:buChar char="●"/>
            </a:pPr>
            <a:r>
              <a:rPr lang="en-US"/>
              <a:t>Bring community advocates into classes so students learn about local efforts to address inequity. Build partnerships with community organizations. (</a:t>
            </a:r>
            <a:r>
              <a:rPr lang="en-US">
                <a:solidFill>
                  <a:schemeClr val="dk1"/>
                </a:solidFill>
              </a:rPr>
              <a:t>In NYC, the </a:t>
            </a:r>
            <a:r>
              <a:rPr lang="en-US" u="sng">
                <a:solidFill>
                  <a:schemeClr val="dk1"/>
                </a:solidFill>
                <a:hlinkClick r:id="rId3">
                  <a:extLst>
                    <a:ext uri="{A12FA001-AC4F-418D-AE19-62706E023703}">
                      <ahyp:hlinkClr xmlns:ahyp="http://schemas.microsoft.com/office/drawing/2018/hyperlinkcolor" val="tx"/>
                    </a:ext>
                  </a:extLst>
                </a:hlinkClick>
              </a:rPr>
              <a:t>Literacy and Justice Initiative</a:t>
            </a:r>
            <a:r>
              <a:rPr lang="en-US">
                <a:solidFill>
                  <a:schemeClr val="dk1"/>
                </a:solidFill>
              </a:rPr>
              <a:t> is building collaborations between adult ed. programs and social justice orgs.)</a:t>
            </a:r>
            <a:endParaRPr/>
          </a:p>
          <a:p>
            <a:pPr marL="457200" lvl="0" indent="-342900" algn="l" rtl="0">
              <a:lnSpc>
                <a:spcPct val="100000"/>
              </a:lnSpc>
              <a:spcBef>
                <a:spcPts val="1000"/>
              </a:spcBef>
              <a:spcAft>
                <a:spcPts val="0"/>
              </a:spcAft>
              <a:buClr>
                <a:schemeClr val="dk1"/>
              </a:buClr>
              <a:buSzPts val="1800"/>
              <a:buChar char="●"/>
            </a:pPr>
            <a:r>
              <a:rPr lang="en-US"/>
              <a:t>Join coalitions to strategize collectively. </a:t>
            </a:r>
            <a:r>
              <a:rPr lang="en-US">
                <a:solidFill>
                  <a:schemeClr val="dk1"/>
                </a:solidFill>
              </a:rPr>
              <a:t>In Mass., MCAE allied with </a:t>
            </a:r>
            <a:r>
              <a:rPr lang="en-US" u="sng">
                <a:solidFill>
                  <a:schemeClr val="dk1"/>
                </a:solidFill>
                <a:hlinkClick r:id="rId4">
                  <a:extLst>
                    <a:ext uri="{A12FA001-AC4F-418D-AE19-62706E023703}">
                      <ahyp:hlinkClr xmlns:ahyp="http://schemas.microsoft.com/office/drawing/2018/hyperlinkcolor" val="tx"/>
                    </a:ext>
                  </a:extLst>
                </a:hlinkClick>
              </a:rPr>
              <a:t>Raise-Up Massachusetts </a:t>
            </a:r>
            <a:r>
              <a:rPr lang="en-US">
                <a:solidFill>
                  <a:schemeClr val="dk1"/>
                </a:solidFill>
              </a:rPr>
              <a:t>to fight for paid sick time and to raise the minimum wage.</a:t>
            </a:r>
            <a:endParaRPr>
              <a:solidFill>
                <a:schemeClr val="dk1"/>
              </a:solidFill>
            </a:endParaRPr>
          </a:p>
          <a:p>
            <a:pPr marL="457200" lvl="0" indent="-342900" algn="l" rtl="0">
              <a:lnSpc>
                <a:spcPct val="100000"/>
              </a:lnSpc>
              <a:spcBef>
                <a:spcPts val="1000"/>
              </a:spcBef>
              <a:spcAft>
                <a:spcPts val="1000"/>
              </a:spcAft>
              <a:buClr>
                <a:schemeClr val="dk1"/>
              </a:buClr>
              <a:buSzPts val="1800"/>
              <a:buChar char="●"/>
            </a:pPr>
            <a:r>
              <a:rPr lang="en-US"/>
              <a:t>Support folks to advocate for policies that address inequity lift all boats. (E.g., free/low-cost wifi from your municipality.)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4"/>
          <p:cNvPicPr preferRelativeResize="0"/>
          <p:nvPr/>
        </p:nvPicPr>
        <p:blipFill rotWithShape="1">
          <a:blip r:embed="rId3">
            <a:alphaModFix/>
          </a:blip>
          <a:srcRect/>
          <a:stretch/>
        </p:blipFill>
        <p:spPr>
          <a:xfrm>
            <a:off x="851022" y="314325"/>
            <a:ext cx="7355513" cy="454782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a7e99f5abf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Individual </a:t>
            </a:r>
            <a:r>
              <a:rPr lang="en-US">
                <a:solidFill>
                  <a:srgbClr val="888888"/>
                </a:solidFill>
              </a:rPr>
              <a:t>+ Small group activity + Post activity</a:t>
            </a:r>
            <a:endParaRPr>
              <a:solidFill>
                <a:srgbClr val="888888"/>
              </a:solidFill>
            </a:endParaRPr>
          </a:p>
        </p:txBody>
      </p:sp>
      <p:sp>
        <p:nvSpPr>
          <p:cNvPr id="329" name="Google Shape;329;ga7e99f5abf_0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AutoNum type="arabicPeriod"/>
            </a:pPr>
            <a:r>
              <a:rPr lang="en-US" b="1"/>
              <a:t>Take 5 minutes to browse all the post-it notes and assess which of the 6 groups you want to work on. Think on your own about what you picked and why? What do you need to move this forward? (Is my program director on board? Are there resources to support this? Who needs to be part of this conversation? What barriers might we face?)</a:t>
            </a:r>
            <a:endParaRPr b="1"/>
          </a:p>
          <a:p>
            <a:pPr marL="457200" lvl="0" indent="-342900" algn="l" rtl="0">
              <a:lnSpc>
                <a:spcPct val="100000"/>
              </a:lnSpc>
              <a:spcBef>
                <a:spcPts val="0"/>
              </a:spcBef>
              <a:spcAft>
                <a:spcPts val="0"/>
              </a:spcAft>
              <a:buClr>
                <a:srgbClr val="888888"/>
              </a:buClr>
              <a:buSzPts val="1800"/>
              <a:buAutoNum type="arabicPeriod"/>
            </a:pPr>
            <a:r>
              <a:rPr lang="en-US">
                <a:solidFill>
                  <a:srgbClr val="888888"/>
                </a:solidFill>
              </a:rPr>
              <a:t>Go into small group and share. Take notes on slide provided.</a:t>
            </a:r>
            <a:endParaRPr>
              <a:solidFill>
                <a:srgbClr val="888888"/>
              </a:solidFill>
            </a:endParaRPr>
          </a:p>
          <a:p>
            <a:pPr marL="457200" lvl="0" indent="-342900" algn="l" rtl="0">
              <a:lnSpc>
                <a:spcPct val="100000"/>
              </a:lnSpc>
              <a:spcBef>
                <a:spcPts val="0"/>
              </a:spcBef>
              <a:spcAft>
                <a:spcPts val="0"/>
              </a:spcAft>
              <a:buClr>
                <a:srgbClr val="888888"/>
              </a:buClr>
              <a:buSzPts val="1800"/>
              <a:buAutoNum type="arabicPeriod"/>
            </a:pPr>
            <a:r>
              <a:rPr lang="en-US">
                <a:solidFill>
                  <a:srgbClr val="888888"/>
                </a:solidFill>
              </a:rPr>
              <a:t>No report back, but a poll -- what group were you in? So we have a sense of what category people are mostly interested in.</a:t>
            </a:r>
            <a:endParaRPr>
              <a:solidFill>
                <a:srgbClr val="888888"/>
              </a:solidFill>
            </a:endParaRPr>
          </a:p>
          <a:p>
            <a:pPr marL="457200" lvl="0" indent="-342900" algn="l" rtl="0">
              <a:lnSpc>
                <a:spcPct val="100000"/>
              </a:lnSpc>
              <a:spcBef>
                <a:spcPts val="0"/>
              </a:spcBef>
              <a:spcAft>
                <a:spcPts val="0"/>
              </a:spcAft>
              <a:buClr>
                <a:srgbClr val="888888"/>
              </a:buClr>
              <a:buSzPts val="1800"/>
              <a:buAutoNum type="arabicPeriod"/>
            </a:pPr>
            <a:r>
              <a:rPr lang="en-US">
                <a:solidFill>
                  <a:srgbClr val="888888"/>
                </a:solidFill>
              </a:rPr>
              <a:t>Next steps. Another poll with 3 questions: 1) What do you need to take action steps? 2) How are you feeling…? 3) </a:t>
            </a:r>
            <a:r>
              <a:rPr lang="en-US">
                <a:solidFill>
                  <a:srgbClr val="88888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What topics for more PD?</a:t>
            </a:r>
            <a:endParaRPr>
              <a:solidFill>
                <a:srgbClr val="888888"/>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b18cccbc8f_0_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888888"/>
                </a:solidFill>
              </a:rPr>
              <a:t>Individual </a:t>
            </a:r>
            <a:r>
              <a:rPr lang="en-US">
                <a:solidFill>
                  <a:schemeClr val="accent3"/>
                </a:solidFill>
              </a:rPr>
              <a:t>+ </a:t>
            </a:r>
            <a:r>
              <a:rPr lang="en-US" b="1">
                <a:solidFill>
                  <a:srgbClr val="000000"/>
                </a:solidFill>
              </a:rPr>
              <a:t>Small group activity</a:t>
            </a:r>
            <a:r>
              <a:rPr lang="en-US">
                <a:solidFill>
                  <a:schemeClr val="accent3"/>
                </a:solidFill>
              </a:rPr>
              <a:t> + Post activity</a:t>
            </a:r>
            <a:endParaRPr>
              <a:solidFill>
                <a:schemeClr val="accent3"/>
              </a:solidFill>
            </a:endParaRPr>
          </a:p>
        </p:txBody>
      </p:sp>
      <p:sp>
        <p:nvSpPr>
          <p:cNvPr id="335" name="Google Shape;335;gb18cccbc8f_0_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888888"/>
              </a:buClr>
              <a:buSzPts val="1800"/>
              <a:buAutoNum type="arabicPeriod"/>
            </a:pPr>
            <a:r>
              <a:rPr lang="en-US">
                <a:solidFill>
                  <a:srgbClr val="888888"/>
                </a:solidFill>
              </a:rPr>
              <a:t>Take 5 minutes to browse all the post-it notes and assess which of the 6 groups you want to work on. Think on your own about what you picked and why? What do you need to move this forward? (Is my program director on board? Are there resources to support this? Who needs to be part of this conversation? What barriers might we face?)</a:t>
            </a:r>
            <a:endParaRPr>
              <a:solidFill>
                <a:srgbClr val="888888"/>
              </a:solidFill>
            </a:endParaRPr>
          </a:p>
          <a:p>
            <a:pPr marL="457200" lvl="0" indent="-342900" algn="l" rtl="0">
              <a:lnSpc>
                <a:spcPct val="100000"/>
              </a:lnSpc>
              <a:spcBef>
                <a:spcPts val="0"/>
              </a:spcBef>
              <a:spcAft>
                <a:spcPts val="0"/>
              </a:spcAft>
              <a:buClr>
                <a:srgbClr val="000000"/>
              </a:buClr>
              <a:buSzPts val="1800"/>
              <a:buAutoNum type="arabicPeriod"/>
            </a:pPr>
            <a:r>
              <a:rPr lang="en-US" b="1">
                <a:solidFill>
                  <a:srgbClr val="000000"/>
                </a:solidFill>
              </a:rPr>
              <a:t>Go into small group and share. Take notes on slide provided.</a:t>
            </a:r>
            <a:endParaRPr b="1">
              <a:solidFill>
                <a:srgbClr val="000000"/>
              </a:solidFill>
            </a:endParaRPr>
          </a:p>
          <a:p>
            <a:pPr marL="457200" lvl="0" indent="-342900" algn="l" rtl="0">
              <a:lnSpc>
                <a:spcPct val="100000"/>
              </a:lnSpc>
              <a:spcBef>
                <a:spcPts val="0"/>
              </a:spcBef>
              <a:spcAft>
                <a:spcPts val="0"/>
              </a:spcAft>
              <a:buClr>
                <a:srgbClr val="888888"/>
              </a:buClr>
              <a:buSzPts val="1800"/>
              <a:buAutoNum type="arabicPeriod"/>
            </a:pPr>
            <a:r>
              <a:rPr lang="en-US">
                <a:solidFill>
                  <a:srgbClr val="888888"/>
                </a:solidFill>
              </a:rPr>
              <a:t>No report back, but a poll -- what group were you in? So we have a sense of what category people are mostly interested in.</a:t>
            </a:r>
            <a:endParaRPr>
              <a:solidFill>
                <a:srgbClr val="888888"/>
              </a:solidFill>
            </a:endParaRPr>
          </a:p>
          <a:p>
            <a:pPr marL="457200" lvl="0" indent="-342900" algn="l" rtl="0">
              <a:lnSpc>
                <a:spcPct val="100000"/>
              </a:lnSpc>
              <a:spcBef>
                <a:spcPts val="0"/>
              </a:spcBef>
              <a:spcAft>
                <a:spcPts val="0"/>
              </a:spcAft>
              <a:buClr>
                <a:srgbClr val="888888"/>
              </a:buClr>
              <a:buSzPts val="1800"/>
              <a:buAutoNum type="arabicPeriod"/>
            </a:pPr>
            <a:r>
              <a:rPr lang="en-US">
                <a:solidFill>
                  <a:srgbClr val="888888"/>
                </a:solidFill>
              </a:rPr>
              <a:t>Next steps. Another poll with 3 questions: 1) What do you need to take action steps? 2) How are you feeling…? 3) </a:t>
            </a:r>
            <a:r>
              <a:rPr lang="en-US">
                <a:solidFill>
                  <a:srgbClr val="88888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What topics for more PD?</a:t>
            </a:r>
            <a:endParaRPr>
              <a:solidFill>
                <a:srgbClr val="888888"/>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b18cccbc8f_0_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888888"/>
                </a:solidFill>
              </a:rPr>
              <a:t>Individual </a:t>
            </a:r>
            <a:r>
              <a:rPr lang="en-US">
                <a:solidFill>
                  <a:schemeClr val="accent3"/>
                </a:solidFill>
              </a:rPr>
              <a:t>+ </a:t>
            </a:r>
            <a:r>
              <a:rPr lang="en-US">
                <a:solidFill>
                  <a:srgbClr val="888888"/>
                </a:solidFill>
              </a:rPr>
              <a:t>Small group activity</a:t>
            </a:r>
            <a:r>
              <a:rPr lang="en-US">
                <a:solidFill>
                  <a:schemeClr val="accent3"/>
                </a:solidFill>
              </a:rPr>
              <a:t> + </a:t>
            </a:r>
            <a:r>
              <a:rPr lang="en-US" b="1">
                <a:solidFill>
                  <a:srgbClr val="000000"/>
                </a:solidFill>
              </a:rPr>
              <a:t>Post activity</a:t>
            </a:r>
            <a:endParaRPr b="1">
              <a:solidFill>
                <a:srgbClr val="000000"/>
              </a:solidFill>
            </a:endParaRPr>
          </a:p>
        </p:txBody>
      </p:sp>
      <p:sp>
        <p:nvSpPr>
          <p:cNvPr id="341" name="Google Shape;341;gb18cccbc8f_0_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888888"/>
              </a:buClr>
              <a:buSzPts val="1800"/>
              <a:buAutoNum type="arabicPeriod"/>
            </a:pPr>
            <a:r>
              <a:rPr lang="en-US">
                <a:solidFill>
                  <a:srgbClr val="888888"/>
                </a:solidFill>
              </a:rPr>
              <a:t>Take 5 minutes to browse all the post-it notes and assess which of the 6 groups you want to work on. Think on your own about what you picked and why? What do you need to move this forward? (Is my program director on board? Are there resources to support this? Who needs to be part of this conversation? What barriers might we face?)</a:t>
            </a:r>
            <a:endParaRPr>
              <a:solidFill>
                <a:srgbClr val="888888"/>
              </a:solidFill>
            </a:endParaRPr>
          </a:p>
          <a:p>
            <a:pPr marL="457200" lvl="0" indent="-342900" algn="l" rtl="0">
              <a:lnSpc>
                <a:spcPct val="100000"/>
              </a:lnSpc>
              <a:spcBef>
                <a:spcPts val="0"/>
              </a:spcBef>
              <a:spcAft>
                <a:spcPts val="0"/>
              </a:spcAft>
              <a:buClr>
                <a:srgbClr val="888888"/>
              </a:buClr>
              <a:buSzPts val="1800"/>
              <a:buAutoNum type="arabicPeriod"/>
            </a:pPr>
            <a:r>
              <a:rPr lang="en-US">
                <a:solidFill>
                  <a:srgbClr val="888888"/>
                </a:solidFill>
              </a:rPr>
              <a:t>Go into small group and share. Take notes on slide provided.</a:t>
            </a:r>
            <a:endParaRPr>
              <a:solidFill>
                <a:srgbClr val="888888"/>
              </a:solidFill>
            </a:endParaRPr>
          </a:p>
          <a:p>
            <a:pPr marL="457200" lvl="0" indent="-342900" algn="l" rtl="0">
              <a:lnSpc>
                <a:spcPct val="100000"/>
              </a:lnSpc>
              <a:spcBef>
                <a:spcPts val="0"/>
              </a:spcBef>
              <a:spcAft>
                <a:spcPts val="0"/>
              </a:spcAft>
              <a:buClr>
                <a:srgbClr val="000000"/>
              </a:buClr>
              <a:buSzPts val="1800"/>
              <a:buAutoNum type="arabicPeriod"/>
            </a:pPr>
            <a:r>
              <a:rPr lang="en-US" b="1">
                <a:solidFill>
                  <a:srgbClr val="000000"/>
                </a:solidFill>
              </a:rPr>
              <a:t>No report back, but a poll -- what group were you in? So we have a sense of what category people are mostly interested in.</a:t>
            </a:r>
            <a:endParaRPr b="1">
              <a:solidFill>
                <a:srgbClr val="000000"/>
              </a:solidFill>
            </a:endParaRPr>
          </a:p>
          <a:p>
            <a:pPr marL="457200" lvl="0" indent="-342900" algn="l" rtl="0">
              <a:lnSpc>
                <a:spcPct val="100000"/>
              </a:lnSpc>
              <a:spcBef>
                <a:spcPts val="0"/>
              </a:spcBef>
              <a:spcAft>
                <a:spcPts val="0"/>
              </a:spcAft>
              <a:buClr>
                <a:srgbClr val="000000"/>
              </a:buClr>
              <a:buSzPts val="1800"/>
              <a:buAutoNum type="arabicPeriod"/>
            </a:pPr>
            <a:r>
              <a:rPr lang="en-US" b="1">
                <a:solidFill>
                  <a:srgbClr val="000000"/>
                </a:solidFill>
              </a:rPr>
              <a:t>Next steps. Another poll with 3 questions: 1) What do you need to take action steps? 2) How are you feeling…? 3) </a:t>
            </a:r>
            <a:r>
              <a:rPr lang="en-US"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What topics for more PD?</a:t>
            </a:r>
            <a:endParaRPr b="1">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sz="3000" b="1">
                <a:latin typeface="Calibri"/>
                <a:ea typeface="Calibri"/>
                <a:cs typeface="Calibri"/>
                <a:sym typeface="Calibri"/>
              </a:rPr>
              <a:t>Thank you!</a:t>
            </a:r>
            <a:endParaRPr>
              <a:latin typeface="Calibri"/>
              <a:ea typeface="Calibri"/>
              <a:cs typeface="Calibri"/>
              <a:sym typeface="Calibri"/>
            </a:endParaRPr>
          </a:p>
        </p:txBody>
      </p:sp>
      <p:sp>
        <p:nvSpPr>
          <p:cNvPr id="347" name="Google Shape;347;p17"/>
          <p:cNvSpPr txBox="1">
            <a:spLocks noGrp="1"/>
          </p:cNvSpPr>
          <p:nvPr>
            <p:ph type="body" idx="1"/>
          </p:nvPr>
        </p:nvSpPr>
        <p:spPr>
          <a:xfrm>
            <a:off x="311700" y="11046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A link to a recording and slides of this webinar will be sent to you.</a:t>
            </a:r>
            <a:endParaRPr sz="2000">
              <a:solidFill>
                <a:schemeClr val="dk1"/>
              </a:solidFill>
              <a:latin typeface="Calibri"/>
              <a:ea typeface="Calibri"/>
              <a:cs typeface="Calibri"/>
              <a:sym typeface="Calibri"/>
            </a:endParaRPr>
          </a:p>
          <a:p>
            <a:pPr marL="0" lvl="0" indent="0" algn="l" rtl="0">
              <a:lnSpc>
                <a:spcPct val="100000"/>
              </a:lnSpc>
              <a:spcBef>
                <a:spcPts val="500"/>
              </a:spcBef>
              <a:spcAft>
                <a:spcPts val="0"/>
              </a:spcAft>
              <a:buClr>
                <a:schemeClr val="dk1"/>
              </a:buClr>
              <a:buSzPts val="1100"/>
              <a:buFont typeface="Arial"/>
              <a:buNone/>
            </a:pPr>
            <a:endParaRPr sz="2000">
              <a:solidFill>
                <a:schemeClr val="dk1"/>
              </a:solidFill>
              <a:latin typeface="Calibri"/>
              <a:ea typeface="Calibri"/>
              <a:cs typeface="Calibri"/>
              <a:sym typeface="Calibri"/>
            </a:endParaRPr>
          </a:p>
          <a:p>
            <a:pPr marL="0" lvl="0" indent="0" algn="l" rtl="0">
              <a:lnSpc>
                <a:spcPct val="100000"/>
              </a:lnSpc>
              <a:spcBef>
                <a:spcPts val="500"/>
              </a:spcBef>
              <a:spcAft>
                <a:spcPts val="0"/>
              </a:spcAft>
              <a:buClr>
                <a:schemeClr val="dk1"/>
              </a:buClr>
              <a:buSzPts val="1100"/>
              <a:buFont typeface="Arial"/>
              <a:buNone/>
            </a:pPr>
            <a:r>
              <a:rPr lang="en-US" sz="2000">
                <a:solidFill>
                  <a:schemeClr val="dk1"/>
                </a:solidFill>
                <a:latin typeface="Calibri"/>
                <a:ea typeface="Calibri"/>
                <a:cs typeface="Calibri"/>
                <a:sym typeface="Calibri"/>
              </a:rPr>
              <a:t>Cynthia Peters, </a:t>
            </a:r>
            <a:r>
              <a:rPr lang="en-US" sz="2000" u="sng">
                <a:solidFill>
                  <a:schemeClr val="hlink"/>
                </a:solidFill>
                <a:latin typeface="Calibri"/>
                <a:ea typeface="Calibri"/>
                <a:cs typeface="Calibri"/>
                <a:sym typeface="Calibri"/>
                <a:hlinkClick r:id="rId3"/>
              </a:rPr>
              <a:t>cynthia_peters@worlded.org</a:t>
            </a:r>
            <a:endParaRPr sz="2000" u="sng">
              <a:solidFill>
                <a:schemeClr val="hlink"/>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628650" y="273848"/>
            <a:ext cx="7886700" cy="675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dirty="0"/>
              <a:t>Review</a:t>
            </a:r>
            <a:endParaRPr dirty="0"/>
          </a:p>
        </p:txBody>
      </p:sp>
      <p:sp>
        <p:nvSpPr>
          <p:cNvPr id="106" name="Google Shape;106;p5"/>
          <p:cNvSpPr txBox="1">
            <a:spLocks noGrp="1"/>
          </p:cNvSpPr>
          <p:nvPr>
            <p:ph type="body" idx="1"/>
          </p:nvPr>
        </p:nvSpPr>
        <p:spPr>
          <a:xfrm>
            <a:off x="628650" y="1060675"/>
            <a:ext cx="6077100" cy="3572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b="1" dirty="0"/>
              <a:t>First webinar: </a:t>
            </a:r>
            <a:r>
              <a:rPr lang="en-US" dirty="0"/>
              <a:t>we learned that we all have biases, including extremely damaging biases that reflect, for example, deep racism in our society. This doesn’t mean we are bad people (or even explicitly racist), but...we do have a responsibility to address implicit bias. We can do this </a:t>
            </a:r>
            <a:endParaRPr dirty="0"/>
          </a:p>
          <a:p>
            <a:pPr marL="457200" lvl="0" indent="-342900" algn="l" rtl="0">
              <a:lnSpc>
                <a:spcPct val="100000"/>
              </a:lnSpc>
              <a:spcBef>
                <a:spcPts val="0"/>
              </a:spcBef>
              <a:spcAft>
                <a:spcPts val="0"/>
              </a:spcAft>
              <a:buSzPts val="1800"/>
              <a:buChar char="•"/>
            </a:pPr>
            <a:r>
              <a:rPr lang="en-US" dirty="0"/>
              <a:t>through individual actions to raise awareness,</a:t>
            </a:r>
            <a:endParaRPr dirty="0"/>
          </a:p>
          <a:p>
            <a:pPr marL="457200" lvl="0" indent="-342900" algn="l" rtl="0">
              <a:lnSpc>
                <a:spcPct val="100000"/>
              </a:lnSpc>
              <a:spcBef>
                <a:spcPts val="0"/>
              </a:spcBef>
              <a:spcAft>
                <a:spcPts val="0"/>
              </a:spcAft>
              <a:buSzPts val="1800"/>
              <a:buChar char="•"/>
            </a:pPr>
            <a:r>
              <a:rPr lang="en-US" dirty="0"/>
              <a:t>by putting up “guard rails” against it, and</a:t>
            </a:r>
            <a:endParaRPr dirty="0"/>
          </a:p>
          <a:p>
            <a:pPr marL="457200" lvl="0" indent="-342900" algn="l" rtl="0">
              <a:lnSpc>
                <a:spcPct val="100000"/>
              </a:lnSpc>
              <a:spcBef>
                <a:spcPts val="0"/>
              </a:spcBef>
              <a:spcAft>
                <a:spcPts val="0"/>
              </a:spcAft>
              <a:buSzPts val="1800"/>
              <a:buChar char="•"/>
            </a:pPr>
            <a:r>
              <a:rPr lang="en-US" dirty="0"/>
              <a:t>by “changing the water we swim in.”</a:t>
            </a:r>
            <a:endParaRPr dirty="0"/>
          </a:p>
        </p:txBody>
      </p:sp>
      <p:pic>
        <p:nvPicPr>
          <p:cNvPr id="107" name="Google Shape;107;p5"/>
          <p:cNvPicPr preferRelativeResize="0"/>
          <p:nvPr/>
        </p:nvPicPr>
        <p:blipFill rotWithShape="1">
          <a:blip r:embed="rId3">
            <a:alphaModFix/>
          </a:blip>
          <a:srcRect/>
          <a:stretch/>
        </p:blipFill>
        <p:spPr>
          <a:xfrm>
            <a:off x="7049224" y="3515276"/>
            <a:ext cx="1601425" cy="1412425"/>
          </a:xfrm>
          <a:prstGeom prst="rect">
            <a:avLst/>
          </a:prstGeom>
          <a:noFill/>
          <a:ln w="9525" cap="flat" cmpd="sng">
            <a:solidFill>
              <a:srgbClr val="FF9900"/>
            </a:solidFill>
            <a:prstDash val="solid"/>
            <a:round/>
            <a:headEnd type="none" w="sm" len="sm"/>
            <a:tailEnd type="none" w="sm" len="sm"/>
          </a:ln>
        </p:spPr>
      </p:pic>
      <p:pic>
        <p:nvPicPr>
          <p:cNvPr id="108" name="Google Shape;108;p5" descr="Page 3 | Royalty-free HD rail road photos | Pikrepo"/>
          <p:cNvPicPr preferRelativeResize="0"/>
          <p:nvPr/>
        </p:nvPicPr>
        <p:blipFill rotWithShape="1">
          <a:blip r:embed="rId4">
            <a:alphaModFix/>
          </a:blip>
          <a:srcRect l="19521" t="15599" r="24733" b="12900"/>
          <a:stretch/>
        </p:blipFill>
        <p:spPr>
          <a:xfrm>
            <a:off x="7023533" y="1865539"/>
            <a:ext cx="1652816" cy="1412425"/>
          </a:xfrm>
          <a:prstGeom prst="rect">
            <a:avLst/>
          </a:prstGeom>
          <a:noFill/>
          <a:ln>
            <a:noFill/>
          </a:ln>
        </p:spPr>
      </p:pic>
      <p:pic>
        <p:nvPicPr>
          <p:cNvPr id="109" name="Google Shape;109;p5"/>
          <p:cNvPicPr preferRelativeResize="0"/>
          <p:nvPr/>
        </p:nvPicPr>
        <p:blipFill>
          <a:blip r:embed="rId5">
            <a:alphaModFix/>
          </a:blip>
          <a:stretch>
            <a:fillRect/>
          </a:stretch>
        </p:blipFill>
        <p:spPr>
          <a:xfrm>
            <a:off x="7049232" y="95336"/>
            <a:ext cx="1601425" cy="1639990"/>
          </a:xfrm>
          <a:prstGeom prst="rect">
            <a:avLst/>
          </a:prstGeom>
          <a:noFill/>
          <a:ln w="9525" cap="flat" cmpd="sng">
            <a:solidFill>
              <a:srgbClr val="FF99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6" descr="https://lh4.googleusercontent.com/UEMGDCs-7Bk6UVb0as6z_2LK_pNSwfvOn7ZmyKxOD6wt-0lV-hxsYODIJv7sTlVjMnw7bA2HLXDmcVcIPmwL3VKLWceQ6j7bXxLmHFQ2iCxcgWiJDnJF1FFdRTXoIqASJmVIpJbIBAk"/>
          <p:cNvPicPr preferRelativeResize="0"/>
          <p:nvPr/>
        </p:nvPicPr>
        <p:blipFill rotWithShape="1">
          <a:blip r:embed="rId3">
            <a:alphaModFix/>
          </a:blip>
          <a:srcRect/>
          <a:stretch/>
        </p:blipFill>
        <p:spPr>
          <a:xfrm>
            <a:off x="4920650" y="1062062"/>
            <a:ext cx="3758276" cy="2818713"/>
          </a:xfrm>
          <a:prstGeom prst="rect">
            <a:avLst/>
          </a:prstGeom>
          <a:solidFill>
            <a:schemeClr val="accent2"/>
          </a:solidFill>
          <a:ln>
            <a:noFill/>
          </a:ln>
        </p:spPr>
      </p:pic>
      <p:sp>
        <p:nvSpPr>
          <p:cNvPr id="115" name="Google Shape;115;p6"/>
          <p:cNvSpPr/>
          <p:nvPr/>
        </p:nvSpPr>
        <p:spPr>
          <a:xfrm>
            <a:off x="522463" y="4281852"/>
            <a:ext cx="829993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dk1"/>
                </a:solidFill>
                <a:latin typeface="Calibri"/>
                <a:ea typeface="Calibri"/>
                <a:cs typeface="Calibri"/>
                <a:sym typeface="Calibri"/>
              </a:rPr>
              <a:t>…Including a lesson on equality vs. equity.</a:t>
            </a:r>
            <a:br>
              <a:rPr lang="en-US" sz="1800" b="0" i="0" u="none" strike="noStrike" cap="none" dirty="0">
                <a:solidFill>
                  <a:schemeClr val="dk1"/>
                </a:solidFill>
                <a:latin typeface="Calibri"/>
                <a:ea typeface="Calibri"/>
                <a:cs typeface="Calibri"/>
                <a:sym typeface="Calibri"/>
              </a:rPr>
            </a:br>
            <a:r>
              <a:rPr lang="en-US" sz="18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https://changeagent.nelrc.org/in-the-classroom/lesson-packets/#packet26</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116" name="Google Shape;116;p6"/>
          <p:cNvSpPr txBox="1"/>
          <p:nvPr/>
        </p:nvSpPr>
        <p:spPr>
          <a:xfrm>
            <a:off x="725450" y="971425"/>
            <a:ext cx="4083600" cy="300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None/>
            </a:pPr>
            <a:r>
              <a:rPr lang="en-US" sz="2100" b="1" dirty="0">
                <a:solidFill>
                  <a:schemeClr val="dk1"/>
                </a:solidFill>
                <a:latin typeface="Calibri"/>
                <a:ea typeface="Calibri"/>
                <a:cs typeface="Calibri"/>
                <a:sym typeface="Calibri"/>
              </a:rPr>
              <a:t>Second webinar: </a:t>
            </a:r>
            <a:r>
              <a:rPr lang="en-US" sz="2100" dirty="0">
                <a:solidFill>
                  <a:schemeClr val="dk1"/>
                </a:solidFill>
                <a:latin typeface="Calibri"/>
                <a:ea typeface="Calibri"/>
                <a:cs typeface="Calibri"/>
                <a:sym typeface="Calibri"/>
              </a:rPr>
              <a:t>we talked about </a:t>
            </a:r>
            <a:r>
              <a:rPr lang="en-US" sz="2100" b="1" i="1" dirty="0">
                <a:solidFill>
                  <a:schemeClr val="dk1"/>
                </a:solidFill>
                <a:latin typeface="Calibri"/>
                <a:ea typeface="Calibri"/>
                <a:cs typeface="Calibri"/>
                <a:sym typeface="Calibri"/>
              </a:rPr>
              <a:t>why</a:t>
            </a:r>
            <a:r>
              <a:rPr lang="en-US" sz="2100" dirty="0">
                <a:solidFill>
                  <a:schemeClr val="dk1"/>
                </a:solidFill>
                <a:latin typeface="Calibri"/>
                <a:ea typeface="Calibri"/>
                <a:cs typeface="Calibri"/>
                <a:sym typeface="Calibri"/>
              </a:rPr>
              <a:t> and </a:t>
            </a:r>
            <a:r>
              <a:rPr lang="en-US" sz="2100" b="1" i="1" dirty="0">
                <a:solidFill>
                  <a:schemeClr val="dk1"/>
                </a:solidFill>
                <a:latin typeface="Calibri"/>
                <a:ea typeface="Calibri"/>
                <a:cs typeface="Calibri"/>
                <a:sym typeface="Calibri"/>
              </a:rPr>
              <a:t>how</a:t>
            </a:r>
            <a:r>
              <a:rPr lang="en-US" sz="2100" dirty="0">
                <a:solidFill>
                  <a:schemeClr val="dk1"/>
                </a:solidFill>
                <a:latin typeface="Calibri"/>
                <a:ea typeface="Calibri"/>
                <a:cs typeface="Calibri"/>
                <a:sym typeface="Calibri"/>
              </a:rPr>
              <a:t> we should address bias and equity in the classroom. We shared...</a:t>
            </a:r>
            <a:endParaRPr sz="2100" dirty="0">
              <a:solidFill>
                <a:schemeClr val="dk1"/>
              </a:solidFill>
              <a:latin typeface="Calibri"/>
              <a:ea typeface="Calibri"/>
              <a:cs typeface="Calibri"/>
              <a:sym typeface="Calibri"/>
            </a:endParaRPr>
          </a:p>
          <a:p>
            <a:pPr marL="457200" lvl="0" indent="-361950" algn="l" rtl="0">
              <a:lnSpc>
                <a:spcPct val="100000"/>
              </a:lnSpc>
              <a:spcBef>
                <a:spcPts val="750"/>
              </a:spcBef>
              <a:spcAft>
                <a:spcPts val="0"/>
              </a:spcAft>
              <a:buClr>
                <a:schemeClr val="dk1"/>
              </a:buClr>
              <a:buSzPts val="2100"/>
              <a:buFont typeface="Calibri"/>
              <a:buChar char="●"/>
            </a:pPr>
            <a:r>
              <a:rPr lang="en-US" sz="2100" dirty="0">
                <a:solidFill>
                  <a:schemeClr val="dk1"/>
                </a:solidFill>
                <a:latin typeface="Calibri"/>
                <a:ea typeface="Calibri"/>
                <a:cs typeface="Calibri"/>
                <a:sym typeface="Calibri"/>
              </a:rPr>
              <a:t>classroom strategies for talking about race, and</a:t>
            </a:r>
            <a:endParaRPr sz="2100" dirty="0">
              <a:solidFill>
                <a:schemeClr val="dk1"/>
              </a:solidFill>
              <a:latin typeface="Calibri"/>
              <a:ea typeface="Calibri"/>
              <a:cs typeface="Calibri"/>
              <a:sym typeface="Calibri"/>
            </a:endParaRPr>
          </a:p>
          <a:p>
            <a:pPr marL="457200" lvl="0" indent="-361950" algn="l" rtl="0">
              <a:lnSpc>
                <a:spcPct val="100000"/>
              </a:lnSpc>
              <a:spcBef>
                <a:spcPts val="0"/>
              </a:spcBef>
              <a:spcAft>
                <a:spcPts val="0"/>
              </a:spcAft>
              <a:buClr>
                <a:schemeClr val="dk1"/>
              </a:buClr>
              <a:buSzPts val="2100"/>
              <a:buFont typeface="Calibri"/>
              <a:buChar char="●"/>
            </a:pPr>
            <a:r>
              <a:rPr lang="en-US" sz="2100" dirty="0">
                <a:solidFill>
                  <a:schemeClr val="dk1"/>
                </a:solidFill>
                <a:latin typeface="Calibri"/>
                <a:ea typeface="Calibri"/>
                <a:cs typeface="Calibri"/>
                <a:sym typeface="Calibri"/>
              </a:rPr>
              <a:t>materials that can help address bias and move toward equity.</a:t>
            </a:r>
            <a:endParaRPr sz="2100" dirty="0">
              <a:solidFill>
                <a:schemeClr val="dk1"/>
              </a:solidFill>
              <a:latin typeface="Calibri"/>
              <a:ea typeface="Calibri"/>
              <a:cs typeface="Calibri"/>
              <a:sym typeface="Calibri"/>
            </a:endParaRPr>
          </a:p>
        </p:txBody>
      </p:sp>
      <p:sp>
        <p:nvSpPr>
          <p:cNvPr id="117" name="Google Shape;117;p6"/>
          <p:cNvSpPr txBox="1">
            <a:spLocks noGrp="1"/>
          </p:cNvSpPr>
          <p:nvPr>
            <p:ph type="title"/>
          </p:nvPr>
        </p:nvSpPr>
        <p:spPr>
          <a:xfrm>
            <a:off x="628650" y="273849"/>
            <a:ext cx="7886700" cy="753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dirty="0"/>
              <a:t>Review</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b18cccbc8f_0_0"/>
          <p:cNvSpPr/>
          <p:nvPr/>
        </p:nvSpPr>
        <p:spPr>
          <a:xfrm>
            <a:off x="522463" y="4281852"/>
            <a:ext cx="82998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See especially “Best Practices for Talking about Race” here:</a:t>
            </a:r>
            <a:br>
              <a:rPr lang="en-US" sz="1800" b="0" i="0" u="none" strike="noStrike" cap="none" dirty="0">
                <a:solidFill>
                  <a:schemeClr val="dk1"/>
                </a:solidFill>
                <a:latin typeface="Calibri"/>
                <a:ea typeface="Calibri"/>
                <a:cs typeface="Calibri"/>
                <a:sym typeface="Calibri"/>
              </a:rPr>
            </a:br>
            <a:r>
              <a:rPr lang="en-US" sz="1800" u="sng" dirty="0">
                <a:solidFill>
                  <a:schemeClr val="hlink"/>
                </a:solidFill>
                <a:latin typeface="Calibri"/>
                <a:ea typeface="Calibri"/>
                <a:cs typeface="Calibri"/>
                <a:sym typeface="Calibri"/>
                <a:hlinkClick r:id="rId3"/>
              </a:rPr>
              <a:t>https://changeagent.nelrc.org/in-the-classroom/lesson-packets/#packet12</a:t>
            </a:r>
            <a:r>
              <a:rPr lang="en-US" sz="1800" u="none"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123" name="Google Shape;123;gb18cccbc8f_0_0"/>
          <p:cNvSpPr txBox="1">
            <a:spLocks noGrp="1"/>
          </p:cNvSpPr>
          <p:nvPr>
            <p:ph type="title"/>
          </p:nvPr>
        </p:nvSpPr>
        <p:spPr>
          <a:xfrm>
            <a:off x="628650" y="273849"/>
            <a:ext cx="7886700" cy="75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US" dirty="0"/>
              <a:t>Key Tip -- Don’t Go It Alone</a:t>
            </a:r>
            <a:br>
              <a:rPr lang="en-US" dirty="0"/>
            </a:br>
            <a:r>
              <a:rPr lang="en-US" i="1" dirty="0"/>
              <a:t>Undoing racism is not a private endeavor</a:t>
            </a:r>
            <a:endParaRPr i="1" dirty="0"/>
          </a:p>
        </p:txBody>
      </p:sp>
      <p:pic>
        <p:nvPicPr>
          <p:cNvPr id="124" name="Google Shape;124;gb18cccbc8f_0_0"/>
          <p:cNvPicPr preferRelativeResize="0"/>
          <p:nvPr/>
        </p:nvPicPr>
        <p:blipFill>
          <a:blip r:embed="rId4">
            <a:alphaModFix/>
          </a:blip>
          <a:stretch>
            <a:fillRect/>
          </a:stretch>
        </p:blipFill>
        <p:spPr>
          <a:xfrm>
            <a:off x="2161475" y="1255749"/>
            <a:ext cx="4821062" cy="29499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584687" y="483578"/>
            <a:ext cx="8137282" cy="18024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dirty="0"/>
              <a:t>In this webinar, we will look at practices we can try that will help us address bias </a:t>
            </a:r>
            <a:r>
              <a:rPr lang="en-US" b="1" i="1" dirty="0"/>
              <a:t>and</a:t>
            </a:r>
            <a:r>
              <a:rPr lang="en-US" dirty="0"/>
              <a:t> move toward equity in our programs.</a:t>
            </a:r>
            <a:endParaRPr dirty="0"/>
          </a:p>
        </p:txBody>
      </p:sp>
      <p:pic>
        <p:nvPicPr>
          <p:cNvPr id="130" name="Google Shape;130;p7"/>
          <p:cNvPicPr preferRelativeResize="0"/>
          <p:nvPr/>
        </p:nvPicPr>
        <p:blipFill rotWithShape="1">
          <a:blip r:embed="rId3">
            <a:alphaModFix/>
          </a:blip>
          <a:srcRect/>
          <a:stretch/>
        </p:blipFill>
        <p:spPr>
          <a:xfrm>
            <a:off x="4624755" y="2373923"/>
            <a:ext cx="2488222" cy="2194548"/>
          </a:xfrm>
          <a:prstGeom prst="rect">
            <a:avLst/>
          </a:prstGeom>
          <a:noFill/>
          <a:ln>
            <a:noFill/>
          </a:ln>
        </p:spPr>
      </p:pic>
      <p:pic>
        <p:nvPicPr>
          <p:cNvPr id="131" name="Google Shape;131;p7" descr="Page 3 | Royalty-free HD rail road photos | Pikrepo"/>
          <p:cNvPicPr preferRelativeResize="0"/>
          <p:nvPr/>
        </p:nvPicPr>
        <p:blipFill rotWithShape="1">
          <a:blip r:embed="rId4">
            <a:alphaModFix/>
          </a:blip>
          <a:srcRect l="19521" t="15599" r="24733" b="12900"/>
          <a:stretch/>
        </p:blipFill>
        <p:spPr>
          <a:xfrm>
            <a:off x="1776046" y="2373923"/>
            <a:ext cx="2438464" cy="20837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11700" y="662940"/>
            <a:ext cx="7671715" cy="115706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b="1" dirty="0"/>
              <a:t>What can programs do to address implicit bias and move toward equity?</a:t>
            </a:r>
            <a:endParaRPr b="1" dirty="0"/>
          </a:p>
        </p:txBody>
      </p:sp>
      <p:pic>
        <p:nvPicPr>
          <p:cNvPr id="137" name="Google Shape;137;p9"/>
          <p:cNvPicPr preferRelativeResize="0"/>
          <p:nvPr/>
        </p:nvPicPr>
        <p:blipFill rotWithShape="1">
          <a:blip r:embed="rId3">
            <a:alphaModFix/>
          </a:blip>
          <a:srcRect l="36890" r="38647"/>
          <a:stretch/>
        </p:blipFill>
        <p:spPr>
          <a:xfrm>
            <a:off x="7648200" y="264125"/>
            <a:ext cx="1149269" cy="4698475"/>
          </a:xfrm>
          <a:prstGeom prst="rect">
            <a:avLst/>
          </a:prstGeom>
          <a:noFill/>
          <a:ln>
            <a:noFill/>
          </a:ln>
        </p:spPr>
      </p:pic>
      <p:sp>
        <p:nvSpPr>
          <p:cNvPr id="138" name="Google Shape;138;p9"/>
          <p:cNvSpPr txBox="1"/>
          <p:nvPr/>
        </p:nvSpPr>
        <p:spPr>
          <a:xfrm>
            <a:off x="628650" y="1907930"/>
            <a:ext cx="6422781" cy="2883877"/>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90000"/>
              </a:lnSpc>
              <a:spcBef>
                <a:spcPts val="0"/>
              </a:spcBef>
              <a:spcAft>
                <a:spcPts val="0"/>
              </a:spcAft>
              <a:buClr>
                <a:schemeClr val="dk1"/>
              </a:buClr>
              <a:buSzPts val="1800"/>
              <a:buFont typeface="Arial"/>
              <a:buChar char="●"/>
            </a:pPr>
            <a:r>
              <a:rPr lang="en-US" sz="2100" b="0" i="0" u="none" strike="noStrike" cap="none" dirty="0">
                <a:solidFill>
                  <a:schemeClr val="dk1"/>
                </a:solidFill>
                <a:latin typeface="Calibri"/>
                <a:ea typeface="Calibri"/>
                <a:cs typeface="Calibri"/>
                <a:sym typeface="Calibri"/>
              </a:rPr>
              <a:t>Welcome and orientation practices</a:t>
            </a:r>
            <a:endParaRPr dirty="0"/>
          </a:p>
          <a:p>
            <a:pPr marL="457200" marR="0" lvl="0" indent="-342900" algn="l" rtl="0">
              <a:lnSpc>
                <a:spcPct val="90000"/>
              </a:lnSpc>
              <a:spcBef>
                <a:spcPts val="0"/>
              </a:spcBef>
              <a:spcAft>
                <a:spcPts val="0"/>
              </a:spcAft>
              <a:buClr>
                <a:schemeClr val="dk1"/>
              </a:buClr>
              <a:buSzPts val="1800"/>
              <a:buFont typeface="Arial"/>
              <a:buChar char="●"/>
            </a:pPr>
            <a:r>
              <a:rPr lang="en-US" sz="2100" b="0" i="0" u="none" strike="noStrike" cap="none" dirty="0">
                <a:solidFill>
                  <a:schemeClr val="dk1"/>
                </a:solidFill>
                <a:latin typeface="Calibri"/>
                <a:ea typeface="Calibri"/>
                <a:cs typeface="Calibri"/>
                <a:sym typeface="Calibri"/>
              </a:rPr>
              <a:t>Classroom practices and teacher supports</a:t>
            </a:r>
            <a:endParaRPr dirty="0"/>
          </a:p>
          <a:p>
            <a:pPr marL="457200" marR="0" lvl="0" indent="-342900" algn="l" rtl="0">
              <a:lnSpc>
                <a:spcPct val="90000"/>
              </a:lnSpc>
              <a:spcBef>
                <a:spcPts val="0"/>
              </a:spcBef>
              <a:spcAft>
                <a:spcPts val="0"/>
              </a:spcAft>
              <a:buClr>
                <a:schemeClr val="dk1"/>
              </a:buClr>
              <a:buSzPts val="1800"/>
              <a:buFont typeface="Arial"/>
              <a:buChar char="●"/>
            </a:pPr>
            <a:r>
              <a:rPr lang="en-US" sz="2100" b="0" i="0" u="none" strike="noStrike" cap="none" dirty="0">
                <a:solidFill>
                  <a:schemeClr val="dk1"/>
                </a:solidFill>
                <a:latin typeface="Calibri"/>
                <a:ea typeface="Calibri"/>
                <a:cs typeface="Calibri"/>
                <a:sym typeface="Calibri"/>
              </a:rPr>
              <a:t>Curriculum and materials</a:t>
            </a:r>
            <a:endParaRPr dirty="0"/>
          </a:p>
          <a:p>
            <a:pPr marL="457200" marR="0" lvl="0" indent="-342900" algn="l" rtl="0">
              <a:lnSpc>
                <a:spcPct val="90000"/>
              </a:lnSpc>
              <a:spcBef>
                <a:spcPts val="0"/>
              </a:spcBef>
              <a:spcAft>
                <a:spcPts val="0"/>
              </a:spcAft>
              <a:buClr>
                <a:schemeClr val="dk1"/>
              </a:buClr>
              <a:buSzPts val="1800"/>
              <a:buFont typeface="Arial"/>
              <a:buChar char="●"/>
            </a:pPr>
            <a:r>
              <a:rPr lang="en-US" sz="2100" b="0" i="0" u="none" strike="noStrike" cap="none" dirty="0">
                <a:solidFill>
                  <a:schemeClr val="dk1"/>
                </a:solidFill>
                <a:latin typeface="Calibri"/>
                <a:ea typeface="Calibri"/>
                <a:cs typeface="Calibri"/>
                <a:sym typeface="Calibri"/>
              </a:rPr>
              <a:t>Cultural/social norms in your program</a:t>
            </a:r>
            <a:endParaRPr dirty="0"/>
          </a:p>
          <a:p>
            <a:pPr marL="457200" marR="0" lvl="0" indent="-342900" algn="l" rtl="0">
              <a:lnSpc>
                <a:spcPct val="90000"/>
              </a:lnSpc>
              <a:spcBef>
                <a:spcPts val="0"/>
              </a:spcBef>
              <a:spcAft>
                <a:spcPts val="0"/>
              </a:spcAft>
              <a:buClr>
                <a:schemeClr val="dk1"/>
              </a:buClr>
              <a:buSzPts val="1800"/>
              <a:buFont typeface="Arial"/>
              <a:buChar char="●"/>
            </a:pPr>
            <a:r>
              <a:rPr lang="en-US" sz="2100" b="0" i="0" u="none" strike="noStrike" cap="none" dirty="0">
                <a:solidFill>
                  <a:schemeClr val="dk1"/>
                </a:solidFill>
                <a:latin typeface="Calibri"/>
                <a:ea typeface="Calibri"/>
                <a:cs typeface="Calibri"/>
                <a:sym typeface="Calibri"/>
              </a:rPr>
              <a:t>Collection of and study of data</a:t>
            </a:r>
            <a:endParaRPr dirty="0"/>
          </a:p>
          <a:p>
            <a:pPr marL="457200" marR="0" lvl="0" indent="-342900" algn="l" rtl="0">
              <a:lnSpc>
                <a:spcPct val="90000"/>
              </a:lnSpc>
              <a:spcBef>
                <a:spcPts val="0"/>
              </a:spcBef>
              <a:spcAft>
                <a:spcPts val="0"/>
              </a:spcAft>
              <a:buClr>
                <a:schemeClr val="dk1"/>
              </a:buClr>
              <a:buSzPts val="1800"/>
              <a:buFont typeface="Arial"/>
              <a:buChar char="●"/>
            </a:pPr>
            <a:r>
              <a:rPr lang="en-US" sz="2100" b="0" i="0" u="none" strike="noStrike" cap="none" dirty="0">
                <a:solidFill>
                  <a:schemeClr val="dk1"/>
                </a:solidFill>
                <a:latin typeface="Calibri"/>
                <a:ea typeface="Calibri"/>
                <a:cs typeface="Calibri"/>
                <a:sym typeface="Calibri"/>
              </a:rPr>
              <a:t>Advocacy (at state and/or federal level, specific to adult ed or not)</a:t>
            </a:r>
            <a:endParaRPr dirty="0"/>
          </a:p>
          <a:p>
            <a:pPr marL="0" marR="0" lvl="0" indent="0" algn="l" rtl="0">
              <a:lnSpc>
                <a:spcPct val="90000"/>
              </a:lnSpc>
              <a:spcBef>
                <a:spcPts val="0"/>
              </a:spcBef>
              <a:spcAft>
                <a:spcPts val="0"/>
              </a:spcAft>
              <a:buClr>
                <a:schemeClr val="dk1"/>
              </a:buClr>
              <a:buSzPts val="1800"/>
              <a:buFont typeface="Arial"/>
              <a:buNone/>
            </a:pPr>
            <a:endParaRPr sz="2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628650" y="273844"/>
            <a:ext cx="7886700" cy="4413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970"/>
              <a:buFont typeface="Calibri"/>
              <a:buNone/>
            </a:pPr>
            <a:r>
              <a:rPr lang="en-US" sz="3370" dirty="0"/>
              <a:t>What do you already do in your program…?</a:t>
            </a:r>
            <a:endParaRPr sz="3370" dirty="0"/>
          </a:p>
        </p:txBody>
      </p:sp>
      <p:sp>
        <p:nvSpPr>
          <p:cNvPr id="144" name="Google Shape;144;p8"/>
          <p:cNvSpPr txBox="1">
            <a:spLocks noGrp="1"/>
          </p:cNvSpPr>
          <p:nvPr>
            <p:ph type="body" idx="1"/>
          </p:nvPr>
        </p:nvSpPr>
        <p:spPr>
          <a:xfrm>
            <a:off x="781050" y="856294"/>
            <a:ext cx="3949800" cy="312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785"/>
              <a:buNone/>
            </a:pPr>
            <a:r>
              <a:rPr lang="en-US" sz="2485" dirty="0"/>
              <a:t>To respond, go to this set of </a:t>
            </a:r>
            <a:r>
              <a:rPr lang="en-US" sz="2485" u="sng" dirty="0">
                <a:solidFill>
                  <a:schemeClr val="hlink"/>
                </a:solidFill>
                <a:hlinkClick r:id="rId3"/>
              </a:rPr>
              <a:t>Google slides</a:t>
            </a:r>
            <a:r>
              <a:rPr lang="en-US" sz="2485" dirty="0"/>
              <a:t>. Pick one or two post-it notes and write down something you already do in your program.</a:t>
            </a:r>
            <a:endParaRPr sz="2485" dirty="0"/>
          </a:p>
          <a:p>
            <a:pPr marL="0" lvl="0" indent="0" algn="l" rtl="0">
              <a:lnSpc>
                <a:spcPct val="100000"/>
              </a:lnSpc>
              <a:spcBef>
                <a:spcPts val="0"/>
              </a:spcBef>
              <a:spcAft>
                <a:spcPts val="0"/>
              </a:spcAft>
              <a:buClr>
                <a:schemeClr val="dk1"/>
              </a:buClr>
              <a:buSzPts val="1785"/>
              <a:buNone/>
            </a:pPr>
            <a:r>
              <a:rPr lang="en-US" sz="2485" b="1" i="1" dirty="0"/>
              <a:t>Take 5 minutes.</a:t>
            </a:r>
            <a:endParaRPr sz="2485" b="1" i="1" dirty="0"/>
          </a:p>
        </p:txBody>
      </p:sp>
      <p:pic>
        <p:nvPicPr>
          <p:cNvPr id="145" name="Google Shape;145;p8"/>
          <p:cNvPicPr preferRelativeResize="0"/>
          <p:nvPr/>
        </p:nvPicPr>
        <p:blipFill>
          <a:blip r:embed="rId4">
            <a:alphaModFix/>
          </a:blip>
          <a:stretch>
            <a:fillRect/>
          </a:stretch>
        </p:blipFill>
        <p:spPr>
          <a:xfrm>
            <a:off x="4883250" y="867624"/>
            <a:ext cx="1648895" cy="3028948"/>
          </a:xfrm>
          <a:prstGeom prst="rect">
            <a:avLst/>
          </a:prstGeom>
          <a:noFill/>
          <a:ln>
            <a:noFill/>
          </a:ln>
        </p:spPr>
      </p:pic>
      <p:pic>
        <p:nvPicPr>
          <p:cNvPr id="146" name="Google Shape;146;p8"/>
          <p:cNvPicPr preferRelativeResize="0"/>
          <p:nvPr/>
        </p:nvPicPr>
        <p:blipFill>
          <a:blip r:embed="rId5">
            <a:alphaModFix/>
          </a:blip>
          <a:stretch>
            <a:fillRect/>
          </a:stretch>
        </p:blipFill>
        <p:spPr>
          <a:xfrm>
            <a:off x="6684545" y="867624"/>
            <a:ext cx="1733550" cy="31718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27F153-8F0F-4E97-A328-5388D682F770}"/>
</file>

<file path=customXml/itemProps2.xml><?xml version="1.0" encoding="utf-8"?>
<ds:datastoreItem xmlns:ds="http://schemas.openxmlformats.org/officeDocument/2006/customXml" ds:itemID="{41DD7825-4D5D-4FC7-94E3-1BBFE4B9F5C4}"/>
</file>

<file path=customXml/itemProps3.xml><?xml version="1.0" encoding="utf-8"?>
<ds:datastoreItem xmlns:ds="http://schemas.openxmlformats.org/officeDocument/2006/customXml" ds:itemID="{7D16981E-ABD1-4E11-BBB7-C0F74A14A253}"/>
</file>

<file path=docProps/app.xml><?xml version="1.0" encoding="utf-8"?>
<Properties xmlns="http://schemas.openxmlformats.org/officeDocument/2006/extended-properties" xmlns:vt="http://schemas.openxmlformats.org/officeDocument/2006/docPropsVTypes">
  <TotalTime>3</TotalTime>
  <Words>3349</Words>
  <Application>Microsoft Office PowerPoint</Application>
  <PresentationFormat>On-screen Show (16:9)</PresentationFormat>
  <Paragraphs>221</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Francois One</vt:lpstr>
      <vt:lpstr>Calibri</vt:lpstr>
      <vt:lpstr>Arial</vt:lpstr>
      <vt:lpstr>Luckiest Guy</vt:lpstr>
      <vt:lpstr>Office Theme</vt:lpstr>
      <vt:lpstr>Action Steps for Teachers and Programs Addressing Racial Equity</vt:lpstr>
      <vt:lpstr>PowerPoint Presentation</vt:lpstr>
      <vt:lpstr>PowerPoint Presentation</vt:lpstr>
      <vt:lpstr>Review</vt:lpstr>
      <vt:lpstr>Review</vt:lpstr>
      <vt:lpstr>Key Tip -- Don’t Go It Alone Undoing racism is not a private endeavor</vt:lpstr>
      <vt:lpstr>In this webinar, we will look at practices we can try that will help us address bias and move toward equity in our programs.</vt:lpstr>
      <vt:lpstr>What can programs do to address implicit bias and move toward equity?</vt:lpstr>
      <vt:lpstr>What do you already do in your program…?</vt:lpstr>
      <vt:lpstr>“Focus on impact, not intention”</vt:lpstr>
      <vt:lpstr>PowerPoint Presentation</vt:lpstr>
      <vt:lpstr>1. Classroom Practices + Teacher Supports</vt:lpstr>
      <vt:lpstr>1a Small Group Notes (Classroom Practices + Teacher Supports)</vt:lpstr>
      <vt:lpstr>1b Small Group Notes (Classroom Practices + Teacher Supports)</vt:lpstr>
      <vt:lpstr>PowerPoint Presentation</vt:lpstr>
      <vt:lpstr>2. Welcome and Orientation Practices</vt:lpstr>
      <vt:lpstr>2a Small Group Notes (Welcome and Orientation Practices)</vt:lpstr>
      <vt:lpstr>2b Small Group Notes (Welcome and Orientation Practices)</vt:lpstr>
      <vt:lpstr>PowerPoint Presentation</vt:lpstr>
      <vt:lpstr>3. Curriculum and Materials</vt:lpstr>
      <vt:lpstr>PowerPoint Presentation</vt:lpstr>
      <vt:lpstr>4. Cultural/Social Norms in Program</vt:lpstr>
      <vt:lpstr>4a Small Group Notes (Cultural/Social Norms in Program)</vt:lpstr>
      <vt:lpstr>PowerPoint Presentation</vt:lpstr>
      <vt:lpstr>5. Collect and Study Data</vt:lpstr>
      <vt:lpstr>5a Small Group Notes (Collect and Study Data)</vt:lpstr>
      <vt:lpstr>5b Small Group Notes (Collect and Study Data)</vt:lpstr>
      <vt:lpstr>PowerPoint Presentation</vt:lpstr>
      <vt:lpstr>6. Advocacy</vt:lpstr>
      <vt:lpstr>Individual + Small group activity + Post activity</vt:lpstr>
      <vt:lpstr>Individual + Small group activity + Post activity</vt:lpstr>
      <vt:lpstr>Individual + Small group activity + Post activity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Steps for Teachers and Programs Addressing Racial Equity</dc:title>
  <dc:creator>Cynthia Peters</dc:creator>
  <cp:lastModifiedBy>Veronica Parker</cp:lastModifiedBy>
  <cp:revision>2</cp:revision>
  <dcterms:modified xsi:type="dcterms:W3CDTF">2020-12-18T19:51:14Z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