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2"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6858000" type="screen4x3"/>
  <p:notesSz cx="7019925" cy="9305925"/>
  <p:embeddedFontLst>
    <p:embeddedFont>
      <p:font typeface="Arial Narrow" panose="020B0606020202030204"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Francois One" panose="020B0604020202020204" charset="0"/>
      <p:regular r:id="rId40"/>
    </p:embeddedFont>
    <p:embeddedFont>
      <p:font typeface="Luckiest Guy" panose="020B0604020202020204" charset="0"/>
      <p:regular r:id="rId41"/>
    </p:embeddedFont>
    <p:embeddedFont>
      <p:font typeface="Open Sans"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2931">
          <p15:clr>
            <a:srgbClr val="000000"/>
          </p15:clr>
        </p15:guide>
        <p15:guide id="2" pos="2211">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1650" cy="465137"/>
          </a:xfrm>
          <a:prstGeom prst="rect">
            <a:avLst/>
          </a:prstGeom>
          <a:noFill/>
          <a:ln>
            <a:noFill/>
          </a:ln>
        </p:spPr>
        <p:txBody>
          <a:bodyPr spcFirstLastPara="1" wrap="square" lIns="93275" tIns="46625" rIns="93275" bIns="466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6687" y="0"/>
            <a:ext cx="3041650" cy="465137"/>
          </a:xfrm>
          <a:prstGeom prst="rect">
            <a:avLst/>
          </a:prstGeom>
          <a:noFill/>
          <a:ln>
            <a:noFill/>
          </a:ln>
        </p:spPr>
        <p:txBody>
          <a:bodyPr spcFirstLastPara="1" wrap="square" lIns="93275" tIns="46625" rIns="93275" bIns="46625"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1675" y="4421187"/>
            <a:ext cx="5616575" cy="4186237"/>
          </a:xfrm>
          <a:prstGeom prst="rect">
            <a:avLst/>
          </a:prstGeom>
          <a:noFill/>
          <a:ln>
            <a:noFill/>
          </a:ln>
        </p:spPr>
        <p:txBody>
          <a:bodyPr spcFirstLastPara="1" wrap="square" lIns="93275" tIns="46625" rIns="93275" bIns="466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839200"/>
            <a:ext cx="3041650" cy="465137"/>
          </a:xfrm>
          <a:prstGeom prst="rect">
            <a:avLst/>
          </a:prstGeom>
          <a:noFill/>
          <a:ln>
            <a:noFill/>
          </a:ln>
        </p:spPr>
        <p:txBody>
          <a:bodyPr spcFirstLastPara="1" wrap="square" lIns="93275" tIns="46625" rIns="93275" bIns="46625"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6687" y="8839200"/>
            <a:ext cx="3041650" cy="465137"/>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strike="noStrike" cap="none">
                <a:solidFill>
                  <a:srgbClr val="000000"/>
                </a:solidFill>
                <a:latin typeface="Calibri"/>
                <a:ea typeface="Calibri"/>
                <a:cs typeface="Calibri"/>
                <a:sym typeface="Calibri"/>
              </a:rPr>
              <a:t>‹#›</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itchthattextbook.com/google-slides-sticky-note-brainstorming-powerful-planning/"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ditchthattextbook.com/8-interactive-google-slides-activities-for-classroom-excitement/#tab-con-25"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ocs.google.com/presentation/d/1mmmB8TUQ4oB3YFqKnALADo3yexqwMwBX-GwW5QjwcHk/edit#slide=id.gada0c383aa_0_33"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docs.google.com/presentation/d/1rD3nRysZZZR7GIwDr3fUg4nIo-ALj_9w02WvzV5dW9A/edit#slide=id.p" TargetMode="External"/><Relationship Id="rId5" Type="http://schemas.openxmlformats.org/officeDocument/2006/relationships/hyperlink" Target="https://docs.google.com/presentation/d/1tVMkVNPyjR9Mrldx_UJmqTL9J2YNyH4fwGulQKBsz8k/edit#slide=id.gadd976123d_0_58" TargetMode="External"/><Relationship Id="rId4" Type="http://schemas.openxmlformats.org/officeDocument/2006/relationships/hyperlink" Target="https://docs.google.com/presentation/d/1R65eaoC5eL8d3geK_vLn1Vr4uB4lYG3jzlyNw2MlxpQ/edit#slide=id.p"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hangeagent.nelrc.org/in-the-classroom/lesson-packets/#packet12"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p1:notes"/>
          <p:cNvSpPr txBox="1">
            <a:spLocks noGrp="1"/>
          </p:cNvSpPr>
          <p:nvPr>
            <p:ph type="body" idx="1"/>
          </p:nvPr>
        </p:nvSpPr>
        <p:spPr>
          <a:xfrm>
            <a:off x="701675" y="4421187"/>
            <a:ext cx="5616575" cy="4186237"/>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SzPts val="1400"/>
              <a:buNone/>
            </a:pPr>
            <a:endParaRPr sz="1200">
              <a:solidFill>
                <a:schemeClr val="dk1"/>
              </a:solidFill>
              <a:highlight>
                <a:srgbClr val="FFFFFF"/>
              </a:highlight>
              <a:latin typeface="Open Sans"/>
              <a:ea typeface="Open Sans"/>
              <a:cs typeface="Open Sans"/>
              <a:sym typeface="Open Sans"/>
            </a:endParaRPr>
          </a:p>
          <a:p>
            <a:pPr marL="0" lvl="0" indent="0" algn="l" rtl="0">
              <a:spcBef>
                <a:spcPts val="0"/>
              </a:spcBef>
              <a:spcAft>
                <a:spcPts val="0"/>
              </a:spcAft>
              <a:buSzPts val="1400"/>
              <a:buNone/>
            </a:pPr>
            <a:endParaRPr sz="1200"/>
          </a:p>
        </p:txBody>
      </p:sp>
      <p:sp>
        <p:nvSpPr>
          <p:cNvPr id="31" name="Google Shape;31;p1: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ac8a71eae0_0_19: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ac8a71eae0_0_19: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spcBef>
                <a:spcPts val="0"/>
              </a:spcBef>
              <a:spcAft>
                <a:spcPts val="0"/>
              </a:spcAft>
              <a:buNone/>
            </a:pPr>
            <a:endParaRPr/>
          </a:p>
        </p:txBody>
      </p:sp>
      <p:sp>
        <p:nvSpPr>
          <p:cNvPr id="102" name="Google Shape;102;gac8a71eae0_0_19: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Clr>
                <a:srgbClr val="000000"/>
              </a:buClr>
              <a:buSzPts val="1300"/>
              <a:buFont typeface="Calibri"/>
              <a:buNone/>
            </a:pPr>
            <a:fld id="{00000000-1234-1234-1234-123412341234}" type="slidenum">
              <a:rPr lang="en-US"/>
              <a:t>10</a:t>
            </a:fld>
            <a:endParaRPr sz="1400">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add5d71daa_0_0: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add5d71daa_0_0: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spcBef>
                <a:spcPts val="0"/>
              </a:spcBef>
              <a:spcAft>
                <a:spcPts val="0"/>
              </a:spcAft>
              <a:buNone/>
            </a:pPr>
            <a:endParaRPr/>
          </a:p>
        </p:txBody>
      </p:sp>
      <p:sp>
        <p:nvSpPr>
          <p:cNvPr id="109" name="Google Shape;109;gadd5d71daa_0_0: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Clr>
                <a:srgbClr val="000000"/>
              </a:buClr>
              <a:buSzPts val="1300"/>
              <a:buFont typeface="Calibri"/>
              <a:buNone/>
            </a:pPr>
            <a:fld id="{00000000-1234-1234-1234-123412341234}" type="slidenum">
              <a:rPr lang="en-US"/>
              <a:t>11</a:t>
            </a:fld>
            <a:endParaRPr sz="1400">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af2763f692_0_57: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af2763f692_0_57:notes"/>
          <p:cNvSpPr txBox="1">
            <a:spLocks noGrp="1"/>
          </p:cNvSpPr>
          <p:nvPr>
            <p:ph type="body" idx="1"/>
          </p:nvPr>
        </p:nvSpPr>
        <p:spPr>
          <a:xfrm>
            <a:off x="701993" y="4420314"/>
            <a:ext cx="5616000" cy="4187700"/>
          </a:xfrm>
          <a:prstGeom prst="rect">
            <a:avLst/>
          </a:prstGeom>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From: </a:t>
            </a:r>
            <a:r>
              <a:rPr lang="en-US" u="sng">
                <a:solidFill>
                  <a:srgbClr val="0097A7"/>
                </a:solidFill>
                <a:hlinkClick r:id="rId3">
                  <a:extLst>
                    <a:ext uri="{A12FA001-AC4F-418D-AE19-62706E023703}">
                      <ahyp:hlinkClr xmlns:ahyp="http://schemas.microsoft.com/office/drawing/2018/hyperlinkcolor" val="tx"/>
                    </a:ext>
                  </a:extLst>
                </a:hlinkClick>
              </a:rPr>
              <a:t>https://ditchthattextbook.com/google-slides-sticky-note-brainstorming-powerful-planning//</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More ideas about using google slides: </a:t>
            </a:r>
            <a:r>
              <a:rPr lang="en-US" u="sng">
                <a:solidFill>
                  <a:srgbClr val="0097A7"/>
                </a:solidFill>
                <a:hlinkClick r:id="rId4">
                  <a:extLst>
                    <a:ext uri="{A12FA001-AC4F-418D-AE19-62706E023703}">
                      <ahyp:hlinkClr xmlns:ahyp="http://schemas.microsoft.com/office/drawing/2018/hyperlinkcolor" val="tx"/>
                    </a:ext>
                  </a:extLst>
                </a:hlinkClick>
              </a:rPr>
              <a:t>https://ditchthattextbook.com/8-interactive-google-slides-activities-for-classroom-excitement/#tab-con-25</a:t>
            </a:r>
            <a:r>
              <a:rPr lang="en-US">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af2763f692_0_0: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af2763f692_0_0:notes"/>
          <p:cNvSpPr txBox="1">
            <a:spLocks noGrp="1"/>
          </p:cNvSpPr>
          <p:nvPr>
            <p:ph type="body" idx="1"/>
          </p:nvPr>
        </p:nvSpPr>
        <p:spPr>
          <a:xfrm>
            <a:off x="701993" y="4420314"/>
            <a:ext cx="5616000" cy="4187700"/>
          </a:xfrm>
          <a:prstGeom prst="rect">
            <a:avLst/>
          </a:prstGeom>
        </p:spPr>
        <p:txBody>
          <a:bodyPr spcFirstLastPara="1" wrap="square" lIns="93275" tIns="46625" rIns="93275" bIns="466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aedf323839_0_0: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aedf323839_0_0: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lnSpc>
                <a:spcPct val="115000"/>
              </a:lnSpc>
              <a:spcBef>
                <a:spcPts val="0"/>
              </a:spcBef>
              <a:spcAft>
                <a:spcPts val="0"/>
              </a:spcAft>
              <a:buNone/>
            </a:pPr>
            <a:endParaRPr>
              <a:solidFill>
                <a:srgbClr val="0000FF"/>
              </a:solidFill>
            </a:endParaRPr>
          </a:p>
        </p:txBody>
      </p:sp>
      <p:sp>
        <p:nvSpPr>
          <p:cNvPr id="190" name="Google Shape;190;gaedf323839_0_0: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Clr>
                <a:srgbClr val="000000"/>
              </a:buClr>
              <a:buSzPts val="1300"/>
              <a:buFont typeface="Calibri"/>
              <a:buNone/>
            </a:pPr>
            <a:fld id="{00000000-1234-1234-1234-123412341234}" type="slidenum">
              <a:rPr lang="en-US"/>
              <a:t>14</a:t>
            </a:fld>
            <a:endParaRPr sz="1400">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8ffaf83498_1_12: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8ffaf83498_1_12: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lnSpc>
                <a:spcPct val="115000"/>
              </a:lnSpc>
              <a:spcBef>
                <a:spcPts val="0"/>
              </a:spcBef>
              <a:spcAft>
                <a:spcPts val="0"/>
              </a:spcAft>
              <a:buNone/>
            </a:pPr>
            <a:endParaRPr>
              <a:solidFill>
                <a:srgbClr val="0000FF"/>
              </a:solidFill>
            </a:endParaRPr>
          </a:p>
        </p:txBody>
      </p:sp>
      <p:sp>
        <p:nvSpPr>
          <p:cNvPr id="199" name="Google Shape;199;g8ffaf83498_1_12: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Clr>
                <a:srgbClr val="000000"/>
              </a:buClr>
              <a:buSzPts val="1300"/>
              <a:buFont typeface="Calibri"/>
              <a:buNone/>
            </a:pPr>
            <a:fld id="{00000000-1234-1234-1234-123412341234}" type="slidenum">
              <a:rPr lang="en-US"/>
              <a:t>15</a:t>
            </a:fld>
            <a:endParaRPr sz="1400">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8ffaf83498_1_57: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8ffaf83498_1_57: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lnSpc>
                <a:spcPct val="115000"/>
              </a:lnSpc>
              <a:spcBef>
                <a:spcPts val="0"/>
              </a:spcBef>
              <a:spcAft>
                <a:spcPts val="0"/>
              </a:spcAft>
              <a:buNone/>
            </a:pPr>
            <a:endParaRPr sz="1400">
              <a:solidFill>
                <a:schemeClr val="dk1"/>
              </a:solidFill>
            </a:endParaRPr>
          </a:p>
        </p:txBody>
      </p:sp>
      <p:sp>
        <p:nvSpPr>
          <p:cNvPr id="207" name="Google Shape;207;g8ffaf83498_1_57: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Clr>
                <a:srgbClr val="000000"/>
              </a:buClr>
              <a:buSzPts val="1300"/>
              <a:buFont typeface="Calibri"/>
              <a:buNone/>
            </a:pPr>
            <a:fld id="{00000000-1234-1234-1234-123412341234}" type="slidenum">
              <a:rPr lang="en-US"/>
              <a:t>16</a:t>
            </a:fld>
            <a:endParaRPr sz="1400">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8ffaf83498_1_82: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8ffaf83498_1_82: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lnSpc>
                <a:spcPct val="115000"/>
              </a:lnSpc>
              <a:spcBef>
                <a:spcPts val="0"/>
              </a:spcBef>
              <a:spcAft>
                <a:spcPts val="0"/>
              </a:spcAft>
              <a:buNone/>
            </a:pPr>
            <a:endParaRPr sz="1400">
              <a:solidFill>
                <a:schemeClr val="dk1"/>
              </a:solidFill>
            </a:endParaRPr>
          </a:p>
          <a:p>
            <a:pPr marL="0" lvl="0" indent="0" algn="l" rtl="0">
              <a:spcBef>
                <a:spcPts val="0"/>
              </a:spcBef>
              <a:spcAft>
                <a:spcPts val="0"/>
              </a:spcAft>
              <a:buNone/>
            </a:pPr>
            <a:endParaRPr/>
          </a:p>
        </p:txBody>
      </p:sp>
      <p:sp>
        <p:nvSpPr>
          <p:cNvPr id="215" name="Google Shape;215;g8ffaf83498_1_82: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Clr>
                <a:srgbClr val="000000"/>
              </a:buClr>
              <a:buSzPts val="1300"/>
              <a:buFont typeface="Calibri"/>
              <a:buNone/>
            </a:pPr>
            <a:fld id="{00000000-1234-1234-1234-123412341234}" type="slidenum">
              <a:rPr lang="en-US"/>
              <a:t>17</a:t>
            </a:fld>
            <a:endParaRPr sz="1400">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add5d71daa_1_0: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add5d71daa_1_0: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spcBef>
                <a:spcPts val="0"/>
              </a:spcBef>
              <a:spcAft>
                <a:spcPts val="0"/>
              </a:spcAft>
              <a:buNone/>
            </a:pPr>
            <a:endParaRPr/>
          </a:p>
        </p:txBody>
      </p:sp>
      <p:sp>
        <p:nvSpPr>
          <p:cNvPr id="225" name="Google Shape;225;gadd5d71daa_1_0: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Clr>
                <a:srgbClr val="000000"/>
              </a:buClr>
              <a:buSzPts val="1300"/>
              <a:buFont typeface="Calibri"/>
              <a:buNone/>
            </a:pPr>
            <a:fld id="{00000000-1234-1234-1234-123412341234}" type="slidenum">
              <a:rPr lang="en-US"/>
              <a:t>18</a:t>
            </a:fld>
            <a:endParaRPr sz="1400">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8ffaf83498_1_70: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8ffaf83498_1_70: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spcBef>
                <a:spcPts val="0"/>
              </a:spcBef>
              <a:spcAft>
                <a:spcPts val="0"/>
              </a:spcAft>
              <a:buNone/>
            </a:pPr>
            <a:endParaRPr/>
          </a:p>
        </p:txBody>
      </p:sp>
      <p:sp>
        <p:nvSpPr>
          <p:cNvPr id="233" name="Google Shape;233;g8ffaf83498_1_70: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Clr>
                <a:srgbClr val="000000"/>
              </a:buClr>
              <a:buSzPts val="1300"/>
              <a:buFont typeface="Calibri"/>
              <a:buNone/>
            </a:pPr>
            <a:fld id="{00000000-1234-1234-1234-123412341234}" type="slidenum">
              <a:rPr lang="en-US"/>
              <a:t>19</a:t>
            </a:fld>
            <a:endParaRPr sz="1400">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p2:notes"/>
          <p:cNvSpPr txBox="1">
            <a:spLocks noGrp="1"/>
          </p:cNvSpPr>
          <p:nvPr>
            <p:ph type="body" idx="1"/>
          </p:nvPr>
        </p:nvSpPr>
        <p:spPr>
          <a:xfrm>
            <a:off x="701675" y="4421187"/>
            <a:ext cx="5616600" cy="41862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a:solidFill>
                  <a:schemeClr val="dk1"/>
                </a:solidFill>
              </a:rPr>
              <a:t>We just want to acknowledge that we are two white women leading a webinar addressing racism and bias. We think it’s the responsibility of white people to do anti-racism work, and...also... the fact that we are white people in this role says something about racism that is endemic to every part of life in the U.S., including our field, adult education. We also want to acknowledge our teachers, colleagues, and fellow activists, who we have learned from and who have held us accountable. We are standing on a lot of shoulders here!</a:t>
            </a:r>
            <a:endParaRPr sz="1200">
              <a:solidFill>
                <a:schemeClr val="dk1"/>
              </a:solidFill>
            </a:endParaRPr>
          </a:p>
        </p:txBody>
      </p:sp>
      <p:sp>
        <p:nvSpPr>
          <p:cNvPr id="37" name="Google Shape;37;p2: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ac8a71eae0_0_1: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ac8a71eae0_0_1: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spcBef>
                <a:spcPts val="0"/>
              </a:spcBef>
              <a:spcAft>
                <a:spcPts val="0"/>
              </a:spcAft>
              <a:buNone/>
            </a:pPr>
            <a:endParaRPr/>
          </a:p>
        </p:txBody>
      </p:sp>
      <p:sp>
        <p:nvSpPr>
          <p:cNvPr id="240" name="Google Shape;240;gac8a71eae0_0_1: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Clr>
                <a:srgbClr val="000000"/>
              </a:buClr>
              <a:buSzPts val="1300"/>
              <a:buFont typeface="Calibri"/>
              <a:buNone/>
            </a:pPr>
            <a:fld id="{00000000-1234-1234-1234-123412341234}" type="slidenum">
              <a:rPr lang="en-US"/>
              <a:t>20</a:t>
            </a:fld>
            <a:endParaRPr sz="1400">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8ffaf83498_1_26: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8ffaf83498_1_26: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lnSpc>
                <a:spcPct val="115000"/>
              </a:lnSpc>
              <a:spcBef>
                <a:spcPts val="0"/>
              </a:spcBef>
              <a:spcAft>
                <a:spcPts val="0"/>
              </a:spcAft>
              <a:buNone/>
            </a:pPr>
            <a:endParaRPr/>
          </a:p>
        </p:txBody>
      </p:sp>
      <p:sp>
        <p:nvSpPr>
          <p:cNvPr id="249" name="Google Shape;249;g8ffaf83498_1_26: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Clr>
                <a:srgbClr val="000000"/>
              </a:buClr>
              <a:buSzPts val="1300"/>
              <a:buFont typeface="Calibri"/>
              <a:buNone/>
            </a:pPr>
            <a:fld id="{00000000-1234-1234-1234-123412341234}" type="slidenum">
              <a:rPr lang="en-US"/>
              <a:t>21</a:t>
            </a:fld>
            <a:endParaRPr sz="1400">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8fb9932e1c_1_9: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8fb9932e1c_1_9: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spcBef>
                <a:spcPts val="0"/>
              </a:spcBef>
              <a:spcAft>
                <a:spcPts val="0"/>
              </a:spcAft>
              <a:buNone/>
            </a:pPr>
            <a:endParaRPr/>
          </a:p>
        </p:txBody>
      </p:sp>
      <p:sp>
        <p:nvSpPr>
          <p:cNvPr id="257" name="Google Shape;257;g8fb9932e1c_1_9: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Clr>
                <a:srgbClr val="000000"/>
              </a:buClr>
              <a:buSzPts val="1300"/>
              <a:buFont typeface="Calibri"/>
              <a:buNone/>
            </a:pPr>
            <a:fld id="{00000000-1234-1234-1234-123412341234}" type="slidenum">
              <a:rPr lang="en-US"/>
              <a:t>22</a:t>
            </a:fld>
            <a:endParaRPr sz="1400">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ac8a71eae0_0_115: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ac8a71eae0_0_115: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spcBef>
                <a:spcPts val="0"/>
              </a:spcBef>
              <a:spcAft>
                <a:spcPts val="0"/>
              </a:spcAft>
              <a:buNone/>
            </a:pPr>
            <a:r>
              <a:rPr lang="en-US" sz="1400"/>
              <a:t>Black Lives Matter: </a:t>
            </a:r>
            <a:r>
              <a:rPr lang="en-US" sz="1400" u="sng">
                <a:solidFill>
                  <a:schemeClr val="hlink"/>
                </a:solidFill>
                <a:hlinkClick r:id="rId3"/>
              </a:rPr>
              <a:t>https://docs.google.com/presentation/d/1mmmB8TUQ4oB3YFqKnALADo3yexqwMwBX-GwW5QjwcHk/edit#slide=id.gada0c383aa_0_33</a:t>
            </a:r>
            <a:endParaRPr sz="1400"/>
          </a:p>
          <a:p>
            <a:pPr marL="0" lvl="0" indent="0" algn="l" rtl="0">
              <a:spcBef>
                <a:spcPts val="0"/>
              </a:spcBef>
              <a:spcAft>
                <a:spcPts val="0"/>
              </a:spcAft>
              <a:buNone/>
            </a:pPr>
            <a:r>
              <a:rPr lang="en-US" sz="1400"/>
              <a:t>Talking to the Police: </a:t>
            </a:r>
            <a:r>
              <a:rPr lang="en-US" sz="1400" u="sng">
                <a:solidFill>
                  <a:schemeClr val="hlink"/>
                </a:solidFill>
                <a:hlinkClick r:id="rId4"/>
              </a:rPr>
              <a:t>https://docs.google.com/presentation/d/1R65eaoC5eL8d3geK_vLn1Vr4uB4lYG3jzlyNw2MlxpQ/edit#slide=id.p</a:t>
            </a:r>
            <a:endParaRPr sz="1400"/>
          </a:p>
          <a:p>
            <a:pPr marL="0" lvl="0" indent="0" algn="l" rtl="0">
              <a:spcBef>
                <a:spcPts val="0"/>
              </a:spcBef>
              <a:spcAft>
                <a:spcPts val="0"/>
              </a:spcAft>
              <a:buNone/>
            </a:pPr>
            <a:r>
              <a:rPr lang="en-US" sz="1400"/>
              <a:t>Introduction to Racism in the U.S.: </a:t>
            </a:r>
            <a:r>
              <a:rPr lang="en-US" sz="1400" u="sng">
                <a:solidFill>
                  <a:schemeClr val="hlink"/>
                </a:solidFill>
                <a:hlinkClick r:id="rId5"/>
              </a:rPr>
              <a:t>https://docs.google.com/presentation/d/1tVMkVNPyjR9Mrldx_UJmqTL9J2YNyH4fwGulQKBsz8k/edit#slide=id.gadd976123d_0_58</a:t>
            </a:r>
            <a:endParaRPr sz="1400"/>
          </a:p>
          <a:p>
            <a:pPr marL="0" lvl="0" indent="0" algn="l" rtl="0">
              <a:spcBef>
                <a:spcPts val="0"/>
              </a:spcBef>
              <a:spcAft>
                <a:spcPts val="0"/>
              </a:spcAft>
              <a:buNone/>
            </a:pPr>
            <a:r>
              <a:rPr lang="en-US" sz="1400"/>
              <a:t>Equality vs. Equity: </a:t>
            </a:r>
            <a:r>
              <a:rPr lang="en-US" sz="1400" u="sng">
                <a:solidFill>
                  <a:schemeClr val="hlink"/>
                </a:solidFill>
                <a:hlinkClick r:id="rId6"/>
              </a:rPr>
              <a:t>https://docs.google.com/presentation/d/1rD3nRysZZZR7GIwDr3fUg4nIo-ALj_9w02WvzV5dW9A/edit#slide=id.p</a:t>
            </a:r>
            <a:r>
              <a:rPr lang="en-US" sz="1400"/>
              <a:t> </a:t>
            </a:r>
            <a:endParaRPr sz="1400"/>
          </a:p>
          <a:p>
            <a:pPr marL="0" lvl="0" indent="0" algn="l" rtl="0">
              <a:spcBef>
                <a:spcPts val="0"/>
              </a:spcBef>
              <a:spcAft>
                <a:spcPts val="0"/>
              </a:spcAft>
              <a:buNone/>
            </a:pPr>
            <a:endParaRPr sz="1400"/>
          </a:p>
        </p:txBody>
      </p:sp>
      <p:sp>
        <p:nvSpPr>
          <p:cNvPr id="266" name="Google Shape;266;gac8a71eae0_0_115: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Clr>
                <a:srgbClr val="000000"/>
              </a:buClr>
              <a:buSzPts val="1300"/>
              <a:buFont typeface="Calibri"/>
              <a:buNone/>
            </a:pPr>
            <a:fld id="{00000000-1234-1234-1234-123412341234}" type="slidenum">
              <a:rPr lang="en-US"/>
              <a:t>23</a:t>
            </a:fld>
            <a:endParaRPr sz="1400">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ac8a71eae0_0_109: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ac8a71eae0_0_109: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spcBef>
                <a:spcPts val="0"/>
              </a:spcBef>
              <a:spcAft>
                <a:spcPts val="0"/>
              </a:spcAft>
              <a:buNone/>
            </a:pPr>
            <a:endParaRPr/>
          </a:p>
        </p:txBody>
      </p:sp>
      <p:sp>
        <p:nvSpPr>
          <p:cNvPr id="273" name="Google Shape;273;gac8a71eae0_0_109: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a:t>24</a:t>
            </a:fld>
            <a:endParaRPr sz="1400">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a32ac9ee25_0_0: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a32ac9ee25_0_0: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spcBef>
                <a:spcPts val="0"/>
              </a:spcBef>
              <a:spcAft>
                <a:spcPts val="0"/>
              </a:spcAft>
              <a:buNone/>
            </a:pPr>
            <a:endParaRPr sz="1300"/>
          </a:p>
        </p:txBody>
      </p:sp>
      <p:sp>
        <p:nvSpPr>
          <p:cNvPr id="280" name="Google Shape;280;ga32ac9ee25_0_0: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a:t>25</a:t>
            </a:fld>
            <a:endParaRPr sz="1400">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af2763f692_0_111: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af2763f692_0_111: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spcBef>
                <a:spcPts val="0"/>
              </a:spcBef>
              <a:spcAft>
                <a:spcPts val="0"/>
              </a:spcAft>
              <a:buNone/>
            </a:pPr>
            <a:endParaRPr sz="1300"/>
          </a:p>
        </p:txBody>
      </p:sp>
      <p:sp>
        <p:nvSpPr>
          <p:cNvPr id="287" name="Google Shape;287;gaf2763f692_0_111: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a:t>26</a:t>
            </a:fld>
            <a:endParaRPr sz="1400">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8fb9932e1c_4_7: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8fb9932e1c_4_7: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spcBef>
                <a:spcPts val="0"/>
              </a:spcBef>
              <a:spcAft>
                <a:spcPts val="0"/>
              </a:spcAft>
              <a:buNone/>
            </a:pPr>
            <a:r>
              <a:rPr lang="en-US" u="sng">
                <a:solidFill>
                  <a:schemeClr val="hlink"/>
                </a:solidFill>
                <a:latin typeface="Calibri"/>
                <a:ea typeface="Calibri"/>
                <a:cs typeface="Calibri"/>
                <a:sym typeface="Calibri"/>
                <a:hlinkClick r:id="rId3"/>
              </a:rPr>
              <a:t>https://changeagent.nelrc.org/in-the-classroom/lesson-packets/#packet12</a:t>
            </a:r>
            <a:r>
              <a:rPr lang="en-US">
                <a:latin typeface="Calibri"/>
                <a:ea typeface="Calibri"/>
                <a:cs typeface="Calibri"/>
                <a:sym typeface="Calibri"/>
              </a:rPr>
              <a:t> </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a:p>
        </p:txBody>
      </p:sp>
      <p:sp>
        <p:nvSpPr>
          <p:cNvPr id="294" name="Google Shape;294;g8fb9932e1c_4_7: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Clr>
                <a:srgbClr val="000000"/>
              </a:buClr>
              <a:buSzPts val="1300"/>
              <a:buFont typeface="Calibri"/>
              <a:buNone/>
            </a:pPr>
            <a:fld id="{00000000-1234-1234-1234-123412341234}" type="slidenum">
              <a:rPr lang="en-US"/>
              <a:t>27</a:t>
            </a:fld>
            <a:endParaRPr sz="1400">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ae999486d5_0_13: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ae999486d5_0_13: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spcBef>
                <a:spcPts val="0"/>
              </a:spcBef>
              <a:spcAft>
                <a:spcPts val="0"/>
              </a:spcAft>
              <a:buNone/>
            </a:pPr>
            <a:endParaRPr/>
          </a:p>
        </p:txBody>
      </p:sp>
      <p:sp>
        <p:nvSpPr>
          <p:cNvPr id="302" name="Google Shape;302;gae999486d5_0_13: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Clr>
                <a:srgbClr val="000000"/>
              </a:buClr>
              <a:buSzPts val="1300"/>
              <a:buFont typeface="Calibri"/>
              <a:buNone/>
            </a:pPr>
            <a:fld id="{00000000-1234-1234-1234-123412341234}" type="slidenum">
              <a:rPr lang="en-US"/>
              <a:t>28</a:t>
            </a:fld>
            <a:endParaRPr sz="1400">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add5d71daa_0_69: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add5d71daa_0_69: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spcBef>
                <a:spcPts val="0"/>
              </a:spcBef>
              <a:spcAft>
                <a:spcPts val="0"/>
              </a:spcAft>
              <a:buNone/>
            </a:pPr>
            <a:endParaRPr/>
          </a:p>
        </p:txBody>
      </p:sp>
      <p:sp>
        <p:nvSpPr>
          <p:cNvPr id="309" name="Google Shape;309;gadd5d71daa_0_69: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Clr>
                <a:srgbClr val="000000"/>
              </a:buClr>
              <a:buSzPts val="1300"/>
              <a:buFont typeface="Calibri"/>
              <a:buNone/>
            </a:pPr>
            <a:fld id="{00000000-1234-1234-1234-123412341234}" type="slidenum">
              <a:rPr lang="en-US"/>
              <a:t>29</a:t>
            </a:fld>
            <a:endParaRPr sz="1400">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g7f5ddfb200_0_432:notes"/>
          <p:cNvSpPr txBox="1">
            <a:spLocks noGrp="1"/>
          </p:cNvSpPr>
          <p:nvPr>
            <p:ph type="body" idx="1"/>
          </p:nvPr>
        </p:nvSpPr>
        <p:spPr>
          <a:xfrm>
            <a:off x="701675" y="4421187"/>
            <a:ext cx="5616600" cy="41862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endParaRPr sz="1400"/>
          </a:p>
        </p:txBody>
      </p:sp>
      <p:sp>
        <p:nvSpPr>
          <p:cNvPr id="46" name="Google Shape;46;g7f5ddfb200_0_432: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ac8a71eae0_0_13: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ac8a71eae0_0_13: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spcBef>
                <a:spcPts val="0"/>
              </a:spcBef>
              <a:spcAft>
                <a:spcPts val="0"/>
              </a:spcAft>
              <a:buNone/>
            </a:pPr>
            <a:endParaRPr/>
          </a:p>
        </p:txBody>
      </p:sp>
      <p:sp>
        <p:nvSpPr>
          <p:cNvPr id="54" name="Google Shape;54;gac8a71eae0_0_13: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Clr>
                <a:srgbClr val="000000"/>
              </a:buClr>
              <a:buSzPts val="1300"/>
              <a:buFont typeface="Calibri"/>
              <a:buNone/>
            </a:pPr>
            <a:fld id="{00000000-1234-1234-1234-123412341234}" type="slidenum">
              <a:rPr lang="en-US"/>
              <a:t>4</a:t>
            </a:fld>
            <a:endParaRPr sz="1400">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add5d71daa_0_24: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add5d71daa_0_24: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spcBef>
                <a:spcPts val="0"/>
              </a:spcBef>
              <a:spcAft>
                <a:spcPts val="0"/>
              </a:spcAft>
              <a:buNone/>
            </a:pPr>
            <a:endParaRPr/>
          </a:p>
        </p:txBody>
      </p:sp>
      <p:sp>
        <p:nvSpPr>
          <p:cNvPr id="62" name="Google Shape;62;gadd5d71daa_0_24: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Clr>
                <a:srgbClr val="000000"/>
              </a:buClr>
              <a:buSzPts val="1300"/>
              <a:buFont typeface="Calibri"/>
              <a:buNone/>
            </a:pPr>
            <a:fld id="{00000000-1234-1234-1234-123412341234}" type="slidenum">
              <a:rPr lang="en-US"/>
              <a:t>5</a:t>
            </a:fld>
            <a:endParaRPr sz="1400">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add5d71daa_0_31: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add5d71daa_0_31: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spcBef>
                <a:spcPts val="0"/>
              </a:spcBef>
              <a:spcAft>
                <a:spcPts val="0"/>
              </a:spcAft>
              <a:buNone/>
            </a:pPr>
            <a:endParaRPr/>
          </a:p>
        </p:txBody>
      </p:sp>
      <p:sp>
        <p:nvSpPr>
          <p:cNvPr id="70" name="Google Shape;70;gadd5d71daa_0_31: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Clr>
                <a:srgbClr val="000000"/>
              </a:buClr>
              <a:buSzPts val="1300"/>
              <a:buFont typeface="Calibri"/>
              <a:buNone/>
            </a:pPr>
            <a:fld id="{00000000-1234-1234-1234-123412341234}" type="slidenum">
              <a:rPr lang="en-US"/>
              <a:t>6</a:t>
            </a:fld>
            <a:endParaRPr sz="1400">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add5d71daa_0_38: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add5d71daa_0_38: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spcBef>
                <a:spcPts val="0"/>
              </a:spcBef>
              <a:spcAft>
                <a:spcPts val="0"/>
              </a:spcAft>
              <a:buNone/>
            </a:pPr>
            <a:endParaRPr/>
          </a:p>
        </p:txBody>
      </p:sp>
      <p:sp>
        <p:nvSpPr>
          <p:cNvPr id="78" name="Google Shape;78;gadd5d71daa_0_38: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Clr>
                <a:srgbClr val="000000"/>
              </a:buClr>
              <a:buSzPts val="1300"/>
              <a:buFont typeface="Calibri"/>
              <a:buNone/>
            </a:pPr>
            <a:fld id="{00000000-1234-1234-1234-123412341234}" type="slidenum">
              <a:rPr lang="en-US"/>
              <a:t>7</a:t>
            </a:fld>
            <a:endParaRPr sz="1400">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add5d71daa_0_45: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add5d71daa_0_45: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spcBef>
                <a:spcPts val="0"/>
              </a:spcBef>
              <a:spcAft>
                <a:spcPts val="0"/>
              </a:spcAft>
              <a:buNone/>
            </a:pPr>
            <a:endParaRPr/>
          </a:p>
        </p:txBody>
      </p:sp>
      <p:sp>
        <p:nvSpPr>
          <p:cNvPr id="86" name="Google Shape;86;gadd5d71daa_0_45: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Clr>
                <a:srgbClr val="000000"/>
              </a:buClr>
              <a:buSzPts val="1300"/>
              <a:buFont typeface="Calibri"/>
              <a:buNone/>
            </a:pPr>
            <a:fld id="{00000000-1234-1234-1234-123412341234}" type="slidenum">
              <a:rPr lang="en-US"/>
              <a:t>8</a:t>
            </a:fld>
            <a:endParaRPr sz="1400">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add5d71daa_0_52: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add5d71daa_0_52:notes"/>
          <p:cNvSpPr txBox="1">
            <a:spLocks noGrp="1"/>
          </p:cNvSpPr>
          <p:nvPr>
            <p:ph type="body" idx="1"/>
          </p:nvPr>
        </p:nvSpPr>
        <p:spPr>
          <a:xfrm>
            <a:off x="701675" y="4421187"/>
            <a:ext cx="5616600" cy="4186200"/>
          </a:xfrm>
          <a:prstGeom prst="rect">
            <a:avLst/>
          </a:prstGeom>
        </p:spPr>
        <p:txBody>
          <a:bodyPr spcFirstLastPara="1" wrap="square" lIns="93275" tIns="46625" rIns="93275" bIns="46625" anchor="t" anchorCtr="0">
            <a:noAutofit/>
          </a:bodyPr>
          <a:lstStyle/>
          <a:p>
            <a:pPr marL="0" lvl="0" indent="0" algn="l" rtl="0">
              <a:spcBef>
                <a:spcPts val="0"/>
              </a:spcBef>
              <a:spcAft>
                <a:spcPts val="0"/>
              </a:spcAft>
              <a:buNone/>
            </a:pPr>
            <a:endParaRPr/>
          </a:p>
        </p:txBody>
      </p:sp>
      <p:sp>
        <p:nvSpPr>
          <p:cNvPr id="94" name="Google Shape;94;gadd5d71daa_0_52:notes"/>
          <p:cNvSpPr txBox="1">
            <a:spLocks noGrp="1"/>
          </p:cNvSpPr>
          <p:nvPr>
            <p:ph type="sldNum" idx="12"/>
          </p:nvPr>
        </p:nvSpPr>
        <p:spPr>
          <a:xfrm>
            <a:off x="3976687" y="8839200"/>
            <a:ext cx="3041700" cy="465000"/>
          </a:xfrm>
          <a:prstGeom prst="rect">
            <a:avLst/>
          </a:prstGeom>
        </p:spPr>
        <p:txBody>
          <a:bodyPr spcFirstLastPara="1" wrap="square" lIns="93275" tIns="46625" rIns="93275" bIns="46625" anchor="b" anchorCtr="0">
            <a:noAutofit/>
          </a:bodyPr>
          <a:lstStyle/>
          <a:p>
            <a:pPr marL="0" lvl="0" indent="0" algn="r" rtl="0">
              <a:spcBef>
                <a:spcPts val="0"/>
              </a:spcBef>
              <a:spcAft>
                <a:spcPts val="0"/>
              </a:spcAft>
              <a:buClr>
                <a:srgbClr val="000000"/>
              </a:buClr>
              <a:buSzPts val="1300"/>
              <a:buFont typeface="Calibri"/>
              <a:buNone/>
            </a:pPr>
            <a:fld id="{00000000-1234-1234-1234-123412341234}" type="slidenum">
              <a:rPr lang="en-US"/>
              <a:t>9</a:t>
            </a:fld>
            <a:endParaRPr sz="1400">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4"/>
        <p:cNvGrpSpPr/>
        <p:nvPr/>
      </p:nvGrpSpPr>
      <p:grpSpPr>
        <a:xfrm>
          <a:off x="0" y="0"/>
          <a:ext cx="0" cy="0"/>
          <a:chOff x="0" y="0"/>
          <a:chExt cx="0" cy="0"/>
        </a:xfrm>
      </p:grpSpPr>
      <p:sp>
        <p:nvSpPr>
          <p:cNvPr id="15" name="Google Shape;15;p2"/>
          <p:cNvSpPr txBox="1">
            <a:spLocks noGrp="1"/>
          </p:cNvSpPr>
          <p:nvPr>
            <p:ph type="title"/>
          </p:nvPr>
        </p:nvSpPr>
        <p:spPr>
          <a:xfrm>
            <a:off x="457200" y="1165631"/>
            <a:ext cx="8229600" cy="1143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A38557"/>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 name="Google Shape;16;p2"/>
          <p:cNvSpPr txBox="1">
            <a:spLocks noGrp="1"/>
          </p:cNvSpPr>
          <p:nvPr>
            <p:ph type="body" idx="1"/>
          </p:nvPr>
        </p:nvSpPr>
        <p:spPr>
          <a:xfrm>
            <a:off x="457200" y="2324562"/>
            <a:ext cx="8229600" cy="3969300"/>
          </a:xfrm>
          <a:prstGeom prst="rect">
            <a:avLst/>
          </a:prstGeom>
          <a:noFill/>
          <a:ln>
            <a:noFill/>
          </a:ln>
        </p:spPr>
        <p:txBody>
          <a:bodyPr spcFirstLastPara="1" wrap="square" lIns="91425" tIns="45700" rIns="91425" bIns="45700" anchor="t" anchorCtr="0">
            <a:noAutofit/>
          </a:bodyPr>
          <a:lstStyle>
            <a:lvl1pPr marL="457200" lvl="0" indent="-325755" algn="l" rtl="0">
              <a:lnSpc>
                <a:spcPct val="100000"/>
              </a:lnSpc>
              <a:spcBef>
                <a:spcPts val="360"/>
              </a:spcBef>
              <a:spcAft>
                <a:spcPts val="0"/>
              </a:spcAft>
              <a:buSzPts val="1530"/>
              <a:buChar char="•"/>
              <a:defRPr/>
            </a:lvl1pPr>
            <a:lvl2pPr marL="914400" lvl="1" indent="-325755" algn="l" rtl="0">
              <a:lnSpc>
                <a:spcPct val="100000"/>
              </a:lnSpc>
              <a:spcBef>
                <a:spcPts val="360"/>
              </a:spcBef>
              <a:spcAft>
                <a:spcPts val="0"/>
              </a:spcAft>
              <a:buSzPts val="1530"/>
              <a:buChar char="•"/>
              <a:defRPr/>
            </a:lvl2pPr>
            <a:lvl3pPr marL="1371600" lvl="2" indent="-331469" algn="l" rtl="0">
              <a:lnSpc>
                <a:spcPct val="100000"/>
              </a:lnSpc>
              <a:spcBef>
                <a:spcPts val="360"/>
              </a:spcBef>
              <a:spcAft>
                <a:spcPts val="0"/>
              </a:spcAft>
              <a:buSzPts val="1620"/>
              <a:buChar char="•"/>
              <a:defRPr/>
            </a:lvl3pPr>
            <a:lvl4pPr marL="1828800" lvl="3" indent="-342900" algn="l" rtl="0">
              <a:lnSpc>
                <a:spcPct val="100000"/>
              </a:lnSpc>
              <a:spcBef>
                <a:spcPts val="360"/>
              </a:spcBef>
              <a:spcAft>
                <a:spcPts val="0"/>
              </a:spcAft>
              <a:buSzPts val="1800"/>
              <a:buChar char="•"/>
              <a:defRPr/>
            </a:lvl4pPr>
            <a:lvl5pPr marL="2286000" lvl="4" indent="-342900" algn="l" rtl="0">
              <a:lnSpc>
                <a:spcPct val="100000"/>
              </a:lnSpc>
              <a:spcBef>
                <a:spcPts val="360"/>
              </a:spcBef>
              <a:spcAft>
                <a:spcPts val="0"/>
              </a:spcAft>
              <a:buSzPts val="1800"/>
              <a:buChar char="•"/>
              <a:defRPr/>
            </a:lvl5pPr>
            <a:lvl6pPr marL="2743200" lvl="5" indent="-342900" algn="l" rtl="0">
              <a:lnSpc>
                <a:spcPct val="100000"/>
              </a:lnSpc>
              <a:spcBef>
                <a:spcPts val="360"/>
              </a:spcBef>
              <a:spcAft>
                <a:spcPts val="0"/>
              </a:spcAft>
              <a:buSzPts val="1800"/>
              <a:buChar char="•"/>
              <a:defRPr/>
            </a:lvl6pPr>
            <a:lvl7pPr marL="3200400" lvl="6" indent="-342900" algn="l" rtl="0">
              <a:lnSpc>
                <a:spcPct val="100000"/>
              </a:lnSpc>
              <a:spcBef>
                <a:spcPts val="360"/>
              </a:spcBef>
              <a:spcAft>
                <a:spcPts val="0"/>
              </a:spcAft>
              <a:buSzPts val="180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457200" y="18288"/>
            <a:ext cx="2895600" cy="329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429000" y="18288"/>
            <a:ext cx="4114800" cy="329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1556175" y="959167"/>
            <a:ext cx="6616800" cy="9333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Clr>
                <a:schemeClr val="dk2"/>
              </a:buClr>
              <a:buSzPts val="2400"/>
              <a:buFont typeface="Arial"/>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3" name="Google Shape;23;p4"/>
          <p:cNvSpPr txBox="1">
            <a:spLocks noGrp="1"/>
          </p:cNvSpPr>
          <p:nvPr>
            <p:ph type="body" idx="1"/>
          </p:nvPr>
        </p:nvSpPr>
        <p:spPr>
          <a:xfrm>
            <a:off x="1556175" y="1838428"/>
            <a:ext cx="6616800" cy="4056300"/>
          </a:xfrm>
          <a:prstGeom prst="rect">
            <a:avLst/>
          </a:prstGeom>
          <a:noFill/>
          <a:ln>
            <a:noFill/>
          </a:ln>
        </p:spPr>
        <p:txBody>
          <a:bodyPr spcFirstLastPara="1" wrap="square" lIns="91425" tIns="91425" rIns="91425" bIns="91425" anchor="t" anchorCtr="0">
            <a:noAutofit/>
          </a:bodyPr>
          <a:lstStyle>
            <a:lvl1pPr marL="457200" lvl="0" indent="-393700" algn="l" rtl="0">
              <a:spcBef>
                <a:spcPts val="600"/>
              </a:spcBef>
              <a:spcAft>
                <a:spcPts val="0"/>
              </a:spcAft>
              <a:buSzPts val="2600"/>
              <a:buChar char="◈"/>
              <a:defRPr sz="2600"/>
            </a:lvl1pPr>
            <a:lvl2pPr marL="914400" lvl="1" indent="-393700" algn="l" rtl="0">
              <a:spcBef>
                <a:spcPts val="0"/>
              </a:spcBef>
              <a:spcAft>
                <a:spcPts val="0"/>
              </a:spcAft>
              <a:buSzPts val="2600"/>
              <a:buChar char="◆"/>
              <a:defRPr sz="2600"/>
            </a:lvl2pPr>
            <a:lvl3pPr marL="1371600" lvl="2" indent="-393700" algn="l" rtl="0">
              <a:spcBef>
                <a:spcPts val="0"/>
              </a:spcBef>
              <a:spcAft>
                <a:spcPts val="0"/>
              </a:spcAft>
              <a:buSzPts val="2600"/>
              <a:buChar char="◇"/>
              <a:defRPr sz="2600"/>
            </a:lvl3pPr>
            <a:lvl4pPr marL="1828800" lvl="3" indent="-393700" algn="l" rtl="0">
              <a:spcBef>
                <a:spcPts val="0"/>
              </a:spcBef>
              <a:spcAft>
                <a:spcPts val="0"/>
              </a:spcAft>
              <a:buSzPts val="2600"/>
              <a:buChar char="⬥"/>
              <a:defRPr sz="2600"/>
            </a:lvl4pPr>
            <a:lvl5pPr marL="2286000" lvl="4" indent="-393700" algn="l" rtl="0">
              <a:spcBef>
                <a:spcPts val="0"/>
              </a:spcBef>
              <a:spcAft>
                <a:spcPts val="0"/>
              </a:spcAft>
              <a:buSzPts val="2600"/>
              <a:buChar char="⬦"/>
              <a:defRPr sz="2600"/>
            </a:lvl5pPr>
            <a:lvl6pPr marL="2743200" lvl="5" indent="-393700" algn="l" rtl="0">
              <a:spcBef>
                <a:spcPts val="0"/>
              </a:spcBef>
              <a:spcAft>
                <a:spcPts val="0"/>
              </a:spcAft>
              <a:buSzPts val="2600"/>
              <a:buChar char="⬦"/>
              <a:defRPr sz="2600"/>
            </a:lvl6pPr>
            <a:lvl7pPr marL="3200400" lvl="6" indent="-393700" algn="l" rtl="0">
              <a:spcBef>
                <a:spcPts val="0"/>
              </a:spcBef>
              <a:spcAft>
                <a:spcPts val="0"/>
              </a:spcAft>
              <a:buSzPts val="2600"/>
              <a:buChar char="⬦"/>
              <a:defRPr sz="2600"/>
            </a:lvl7pPr>
            <a:lvl8pPr marL="3657600" lvl="7" indent="-393700" algn="l" rtl="0">
              <a:spcBef>
                <a:spcPts val="0"/>
              </a:spcBef>
              <a:spcAft>
                <a:spcPts val="0"/>
              </a:spcAft>
              <a:buSzPts val="2600"/>
              <a:buChar char="⬦"/>
              <a:defRPr sz="2600"/>
            </a:lvl8pPr>
            <a:lvl9pPr marL="4114800" lvl="8" indent="-393700" algn="l" rtl="0">
              <a:spcBef>
                <a:spcPts val="0"/>
              </a:spcBef>
              <a:spcAft>
                <a:spcPts val="0"/>
              </a:spcAft>
              <a:buSzPts val="2600"/>
              <a:buChar char="⬦"/>
              <a:defRPr sz="2600"/>
            </a:lvl9pPr>
          </a:lstStyle>
          <a:p>
            <a:endParaRPr/>
          </a:p>
        </p:txBody>
      </p:sp>
      <p:sp>
        <p:nvSpPr>
          <p:cNvPr id="24" name="Google Shape;24;p4"/>
          <p:cNvSpPr txBox="1">
            <a:spLocks noGrp="1"/>
          </p:cNvSpPr>
          <p:nvPr>
            <p:ph type="sldNum" idx="12"/>
          </p:nvPr>
        </p:nvSpPr>
        <p:spPr>
          <a:xfrm>
            <a:off x="7899350" y="5464568"/>
            <a:ext cx="548700" cy="524700"/>
          </a:xfrm>
          <a:prstGeom prst="rect">
            <a:avLst/>
          </a:prstGeom>
          <a:noFill/>
          <a:ln>
            <a:noFill/>
          </a:ln>
        </p:spPr>
        <p:txBody>
          <a:bodyPr spcFirstLastPara="1" wrap="square" lIns="91425" tIns="91425" rIns="91425" bIns="91425" anchor="ctr" anchorCtr="0">
            <a:noAutofit/>
          </a:bodyPr>
          <a:lstStyle>
            <a:lvl1pPr marL="0" lvl="0" indent="0" algn="l" rtl="0">
              <a:buClr>
                <a:srgbClr val="FFFFFF"/>
              </a:buClr>
              <a:buSzPts val="1400"/>
              <a:buFont typeface="Arial"/>
              <a:buNone/>
              <a:defRPr sz="1400" b="1">
                <a:solidFill>
                  <a:srgbClr val="FFFFFF"/>
                </a:solidFill>
                <a:latin typeface="Arial"/>
                <a:ea typeface="Arial"/>
                <a:cs typeface="Arial"/>
                <a:sym typeface="Arial"/>
              </a:defRPr>
            </a:lvl1pPr>
            <a:lvl2pPr marL="0" lvl="1" indent="0" algn="l" rtl="0">
              <a:buClr>
                <a:srgbClr val="FFFFFF"/>
              </a:buClr>
              <a:buSzPts val="1400"/>
              <a:buFont typeface="Arial"/>
              <a:buNone/>
              <a:defRPr sz="1400" b="1">
                <a:solidFill>
                  <a:srgbClr val="FFFFFF"/>
                </a:solidFill>
                <a:latin typeface="Arial"/>
                <a:ea typeface="Arial"/>
                <a:cs typeface="Arial"/>
                <a:sym typeface="Arial"/>
              </a:defRPr>
            </a:lvl2pPr>
            <a:lvl3pPr marL="0" lvl="2" indent="0" algn="l" rtl="0">
              <a:buClr>
                <a:srgbClr val="FFFFFF"/>
              </a:buClr>
              <a:buSzPts val="1400"/>
              <a:buFont typeface="Arial"/>
              <a:buNone/>
              <a:defRPr sz="1400" b="1">
                <a:solidFill>
                  <a:srgbClr val="FFFFFF"/>
                </a:solidFill>
                <a:latin typeface="Arial"/>
                <a:ea typeface="Arial"/>
                <a:cs typeface="Arial"/>
                <a:sym typeface="Arial"/>
              </a:defRPr>
            </a:lvl3pPr>
            <a:lvl4pPr marL="0" lvl="3" indent="0" algn="l" rtl="0">
              <a:buClr>
                <a:srgbClr val="FFFFFF"/>
              </a:buClr>
              <a:buSzPts val="1400"/>
              <a:buFont typeface="Arial"/>
              <a:buNone/>
              <a:defRPr sz="1400" b="1">
                <a:solidFill>
                  <a:srgbClr val="FFFFFF"/>
                </a:solidFill>
                <a:latin typeface="Arial"/>
                <a:ea typeface="Arial"/>
                <a:cs typeface="Arial"/>
                <a:sym typeface="Arial"/>
              </a:defRPr>
            </a:lvl4pPr>
            <a:lvl5pPr marL="0" lvl="4" indent="0" algn="l" rtl="0">
              <a:buClr>
                <a:srgbClr val="FFFFFF"/>
              </a:buClr>
              <a:buSzPts val="1400"/>
              <a:buFont typeface="Arial"/>
              <a:buNone/>
              <a:defRPr sz="1400" b="1">
                <a:solidFill>
                  <a:srgbClr val="FFFFFF"/>
                </a:solidFill>
                <a:latin typeface="Arial"/>
                <a:ea typeface="Arial"/>
                <a:cs typeface="Arial"/>
                <a:sym typeface="Arial"/>
              </a:defRPr>
            </a:lvl5pPr>
            <a:lvl6pPr marL="0" lvl="5" indent="0" algn="l" rtl="0">
              <a:buClr>
                <a:srgbClr val="FFFFFF"/>
              </a:buClr>
              <a:buSzPts val="1400"/>
              <a:buFont typeface="Arial"/>
              <a:buNone/>
              <a:defRPr sz="1400" b="1">
                <a:solidFill>
                  <a:srgbClr val="FFFFFF"/>
                </a:solidFill>
                <a:latin typeface="Arial"/>
                <a:ea typeface="Arial"/>
                <a:cs typeface="Arial"/>
                <a:sym typeface="Arial"/>
              </a:defRPr>
            </a:lvl6pPr>
            <a:lvl7pPr marL="0" lvl="6" indent="0" algn="l" rtl="0">
              <a:buClr>
                <a:srgbClr val="FFFFFF"/>
              </a:buClr>
              <a:buSzPts val="1400"/>
              <a:buFont typeface="Arial"/>
              <a:buNone/>
              <a:defRPr sz="1400" b="1">
                <a:solidFill>
                  <a:srgbClr val="FFFFFF"/>
                </a:solidFill>
                <a:latin typeface="Arial"/>
                <a:ea typeface="Arial"/>
                <a:cs typeface="Arial"/>
                <a:sym typeface="Arial"/>
              </a:defRPr>
            </a:lvl7pPr>
            <a:lvl8pPr marL="0" lvl="7" indent="0" algn="l" rtl="0">
              <a:buClr>
                <a:srgbClr val="FFFFFF"/>
              </a:buClr>
              <a:buSzPts val="1400"/>
              <a:buFont typeface="Arial"/>
              <a:buNone/>
              <a:defRPr sz="1400" b="1">
                <a:solidFill>
                  <a:srgbClr val="FFFFFF"/>
                </a:solidFill>
                <a:latin typeface="Arial"/>
                <a:ea typeface="Arial"/>
                <a:cs typeface="Arial"/>
                <a:sym typeface="Arial"/>
              </a:defRPr>
            </a:lvl8pPr>
            <a:lvl9pPr marL="0" lvl="8" indent="0" algn="l" rtl="0">
              <a:buClr>
                <a:srgbClr val="FFFFFF"/>
              </a:buClr>
              <a:buSzPts val="1400"/>
              <a:buFont typeface="Arial"/>
              <a:buNone/>
              <a:defRPr sz="1400" b="1">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5"/>
          <p:cNvSpPr txBox="1">
            <a:spLocks noGrp="1"/>
          </p:cNvSpPr>
          <p:nvPr>
            <p:ph type="ctrTitle"/>
          </p:nvPr>
        </p:nvSpPr>
        <p:spPr>
          <a:xfrm>
            <a:off x="311708" y="992767"/>
            <a:ext cx="8520600" cy="2736900"/>
          </a:xfrm>
          <a:prstGeom prst="rect">
            <a:avLst/>
          </a:prstGeom>
        </p:spPr>
        <p:txBody>
          <a:bodyPr spcFirstLastPara="1" wrap="square" lIns="91425" tIns="45700" rIns="91425" bIns="4570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7" name="Google Shape;27;p5"/>
          <p:cNvSpPr txBox="1">
            <a:spLocks noGrp="1"/>
          </p:cNvSpPr>
          <p:nvPr>
            <p:ph type="subTitle" idx="1"/>
          </p:nvPr>
        </p:nvSpPr>
        <p:spPr>
          <a:xfrm>
            <a:off x="311700" y="3778833"/>
            <a:ext cx="8520600" cy="1056900"/>
          </a:xfrm>
          <a:prstGeom prst="rect">
            <a:avLst/>
          </a:prstGeom>
        </p:spPr>
        <p:txBody>
          <a:bodyPr spcFirstLastPara="1" wrap="square" lIns="91425" tIns="45700" rIns="91425" bIns="45700" anchor="t" anchorCtr="0">
            <a:noAutofit/>
          </a:bodyPr>
          <a:lstStyle>
            <a:lvl1pPr lvl="0" algn="ctr" rtl="0">
              <a:lnSpc>
                <a:spcPct val="100000"/>
              </a:lnSpc>
              <a:spcBef>
                <a:spcPts val="480"/>
              </a:spcBef>
              <a:spcAft>
                <a:spcPts val="0"/>
              </a:spcAft>
              <a:buSzPts val="2800"/>
              <a:buNone/>
              <a:defRPr sz="2800"/>
            </a:lvl1pPr>
            <a:lvl2pPr lvl="1" algn="ctr" rtl="0">
              <a:lnSpc>
                <a:spcPct val="100000"/>
              </a:lnSpc>
              <a:spcBef>
                <a:spcPts val="400"/>
              </a:spcBef>
              <a:spcAft>
                <a:spcPts val="0"/>
              </a:spcAft>
              <a:buSzPts val="2800"/>
              <a:buNone/>
              <a:defRPr sz="2800"/>
            </a:lvl2pPr>
            <a:lvl3pPr lvl="2" algn="ctr" rtl="0">
              <a:lnSpc>
                <a:spcPct val="100000"/>
              </a:lnSpc>
              <a:spcBef>
                <a:spcPts val="360"/>
              </a:spcBef>
              <a:spcAft>
                <a:spcPts val="0"/>
              </a:spcAft>
              <a:buSzPts val="2800"/>
              <a:buNone/>
              <a:defRPr sz="2800"/>
            </a:lvl3pPr>
            <a:lvl4pPr lvl="3" algn="ctr" rtl="0">
              <a:lnSpc>
                <a:spcPct val="100000"/>
              </a:lnSpc>
              <a:spcBef>
                <a:spcPts val="320"/>
              </a:spcBef>
              <a:spcAft>
                <a:spcPts val="0"/>
              </a:spcAft>
              <a:buSzPts val="2800"/>
              <a:buNone/>
              <a:defRPr sz="2800"/>
            </a:lvl4pPr>
            <a:lvl5pPr lvl="4" algn="ctr" rtl="0">
              <a:lnSpc>
                <a:spcPct val="100000"/>
              </a:lnSpc>
              <a:spcBef>
                <a:spcPts val="280"/>
              </a:spcBef>
              <a:spcAft>
                <a:spcPts val="0"/>
              </a:spcAft>
              <a:buSzPts val="2800"/>
              <a:buNone/>
              <a:defRPr sz="2800"/>
            </a:lvl5pPr>
            <a:lvl6pPr lvl="5" algn="ctr" rtl="0">
              <a:lnSpc>
                <a:spcPct val="100000"/>
              </a:lnSpc>
              <a:spcBef>
                <a:spcPts val="260"/>
              </a:spcBef>
              <a:spcAft>
                <a:spcPts val="0"/>
              </a:spcAft>
              <a:buSzPts val="2800"/>
              <a:buNone/>
              <a:defRPr sz="2800"/>
            </a:lvl6pPr>
            <a:lvl7pPr lvl="6" algn="ctr" rtl="0">
              <a:lnSpc>
                <a:spcPct val="100000"/>
              </a:lnSpc>
              <a:spcBef>
                <a:spcPts val="260"/>
              </a:spcBef>
              <a:spcAft>
                <a:spcPts val="0"/>
              </a:spcAft>
              <a:buSzPts val="2800"/>
              <a:buNone/>
              <a:defRPr sz="2800"/>
            </a:lvl7pPr>
            <a:lvl8pPr lvl="7" algn="ctr" rtl="0">
              <a:lnSpc>
                <a:spcPct val="100000"/>
              </a:lnSpc>
              <a:spcBef>
                <a:spcPts val="260"/>
              </a:spcBef>
              <a:spcAft>
                <a:spcPts val="0"/>
              </a:spcAft>
              <a:buSzPts val="2800"/>
              <a:buNone/>
              <a:defRPr sz="2800"/>
            </a:lvl8pPr>
            <a:lvl9pPr lvl="8" algn="ctr" rtl="0">
              <a:lnSpc>
                <a:spcPct val="100000"/>
              </a:lnSpc>
              <a:spcBef>
                <a:spcPts val="260"/>
              </a:spcBef>
              <a:spcAft>
                <a:spcPts val="0"/>
              </a:spcAft>
              <a:buSzPts val="2800"/>
              <a:buNone/>
              <a:defRPr sz="2800"/>
            </a:lvl9pPr>
          </a:lstStyle>
          <a:p>
            <a:endParaRPr/>
          </a:p>
        </p:txBody>
      </p:sp>
      <p:sp>
        <p:nvSpPr>
          <p:cNvPr id="28" name="Google Shape;28;p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p:nvPr/>
        </p:nvSpPr>
        <p:spPr>
          <a:xfrm>
            <a:off x="0" y="220662"/>
            <a:ext cx="9144000" cy="22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 name="Google Shape;11;p1"/>
          <p:cNvSpPr txBox="1"/>
          <p:nvPr/>
        </p:nvSpPr>
        <p:spPr>
          <a:xfrm>
            <a:off x="0" y="0"/>
            <a:ext cx="9144000" cy="365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 name="Google Shape;12;p1"/>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Calibri"/>
                <a:ea typeface="Calibri"/>
                <a:cs typeface="Calibri"/>
                <a:sym typeface="Calibri"/>
              </a:defRPr>
            </a:lvl9pPr>
          </a:lstStyle>
          <a:p>
            <a:endParaRPr/>
          </a:p>
        </p:txBody>
      </p:sp>
      <p:sp>
        <p:nvSpPr>
          <p:cNvPr id="13" name="Google Shape;13;p1"/>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lvl1pPr marL="457200" marR="0" lvl="0" indent="-358140" algn="l" rtl="0">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Calibri"/>
                <a:ea typeface="Calibri"/>
                <a:cs typeface="Calibri"/>
                <a:sym typeface="Calibri"/>
              </a:defRPr>
            </a:lvl1pPr>
            <a:lvl2pPr marL="914400" marR="0" lvl="1" indent="-336550" algn="l" rtl="0">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Calibri"/>
                <a:ea typeface="Calibri"/>
                <a:cs typeface="Calibri"/>
                <a:sym typeface="Calibri"/>
              </a:defRPr>
            </a:lvl2pPr>
            <a:lvl3pPr marL="1371600" marR="0" lvl="2" indent="-331469" algn="l" rtl="0">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transition spd="slow">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mailto:cynthia_peters@worlded.or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mailto:rpearson@jvs-boston.org" TargetMode="External"/><Relationship Id="rId5" Type="http://schemas.openxmlformats.org/officeDocument/2006/relationships/image" Target="../media/image2.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s://changeagent.nelrc.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hyperlink" Target="https://changeagent.nelrc.org/issues/issue-46-march-2018-hair/mine-was-the-most-kinky/"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changeagent.nelrc.org/wp-content/uploads/2018/03/Some-Fiiiiine-Hair.m4a"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ocs.google.com/presentation/d/1mmmB8TUQ4oB3YFqKnALADo3yexqwMwBX-GwW5QjwcHk/edit#slide=id.p" TargetMode="External"/><Relationship Id="rId7" Type="http://schemas.openxmlformats.org/officeDocument/2006/relationships/hyperlink" Target="https://changeagent.nelrc.org/in-the-classroom/lesson-packets/"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docs.google.com/presentation/d/1rD3nRysZZZR7GIwDr3fUg4nIo-ALj_9w02WvzV5dW9A/edit#slide=id.ga57fe0bb9c_0_51" TargetMode="External"/><Relationship Id="rId5" Type="http://schemas.openxmlformats.org/officeDocument/2006/relationships/hyperlink" Target="https://docs.google.com/presentation/d/1tVMkVNPyjR9Mrldx_UJmqTL9J2YNyH4fwGulQKBsz8k/edit" TargetMode="External"/><Relationship Id="rId4" Type="http://schemas.openxmlformats.org/officeDocument/2006/relationships/hyperlink" Target="https://docs.google.com/presentation/d/1R65eaoC5eL8d3geK_vLn1Vr4uB4lYG3jzlyNw2MlxpQ/edit"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changeagent.nelrc.org/in-the-classroom/lesson-packets/#packet12"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mailto:cynthia_peters@worlded.org"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mailto:rpearson@jvs-boston.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457200" y="708431"/>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A48658"/>
              </a:buClr>
              <a:buSzPts val="3600"/>
              <a:buFont typeface="Calibri"/>
              <a:buNone/>
            </a:pPr>
            <a:r>
              <a:rPr lang="en-US" sz="1900" b="1">
                <a:solidFill>
                  <a:srgbClr val="A38557"/>
                </a:solidFill>
              </a:rPr>
              <a:t>California Adult Education Program’s Technical Assistance Project (CAEP TAP)</a:t>
            </a:r>
            <a:endParaRPr sz="4700" b="1">
              <a:solidFill>
                <a:srgbClr val="A38557"/>
              </a:solidFill>
            </a:endParaRPr>
          </a:p>
        </p:txBody>
      </p:sp>
      <p:sp>
        <p:nvSpPr>
          <p:cNvPr id="34" name="Google Shape;34;p6"/>
          <p:cNvSpPr txBox="1">
            <a:spLocks noGrp="1"/>
          </p:cNvSpPr>
          <p:nvPr>
            <p:ph type="body" idx="1"/>
          </p:nvPr>
        </p:nvSpPr>
        <p:spPr>
          <a:xfrm>
            <a:off x="457200" y="2071462"/>
            <a:ext cx="8229600" cy="3424500"/>
          </a:xfrm>
          <a:prstGeom prst="rect">
            <a:avLst/>
          </a:prstGeom>
        </p:spPr>
        <p:txBody>
          <a:bodyPr spcFirstLastPara="1" wrap="square" lIns="91425" tIns="45700" rIns="91425" bIns="45700" anchor="t" anchorCtr="0">
            <a:noAutofit/>
          </a:bodyPr>
          <a:lstStyle/>
          <a:p>
            <a:pPr marL="0" lvl="0" indent="0" algn="ctr" rtl="0">
              <a:spcBef>
                <a:spcPts val="1200"/>
              </a:spcBef>
              <a:spcAft>
                <a:spcPts val="0"/>
              </a:spcAft>
              <a:buClr>
                <a:schemeClr val="dk1"/>
              </a:buClr>
              <a:buSzPts val="1100"/>
              <a:buFont typeface="Arial"/>
              <a:buNone/>
            </a:pPr>
            <a:r>
              <a:rPr lang="en-US" sz="3600">
                <a:solidFill>
                  <a:srgbClr val="800000"/>
                </a:solidFill>
                <a:highlight>
                  <a:srgbClr val="FFFFFF"/>
                </a:highlight>
              </a:rPr>
              <a:t>Strategies for Talking about Race</a:t>
            </a:r>
            <a:br>
              <a:rPr lang="en-US" sz="3600">
                <a:solidFill>
                  <a:srgbClr val="800000"/>
                </a:solidFill>
                <a:highlight>
                  <a:srgbClr val="FFFFFF"/>
                </a:highlight>
              </a:rPr>
            </a:br>
            <a:r>
              <a:rPr lang="en-US" sz="3600">
                <a:solidFill>
                  <a:srgbClr val="800000"/>
                </a:solidFill>
                <a:highlight>
                  <a:srgbClr val="FFFFFF"/>
                </a:highlight>
              </a:rPr>
              <a:t>in the Classroom</a:t>
            </a:r>
            <a:endParaRPr sz="3600">
              <a:solidFill>
                <a:srgbClr val="800000"/>
              </a:solidFill>
            </a:endParaRPr>
          </a:p>
          <a:p>
            <a:pPr marL="0" lvl="0" indent="0" algn="ctr" rtl="0">
              <a:lnSpc>
                <a:spcPct val="115000"/>
              </a:lnSpc>
              <a:spcBef>
                <a:spcPts val="0"/>
              </a:spcBef>
              <a:spcAft>
                <a:spcPts val="0"/>
              </a:spcAft>
              <a:buClr>
                <a:schemeClr val="dk1"/>
              </a:buClr>
              <a:buFont typeface="Arial"/>
              <a:buNone/>
            </a:pPr>
            <a:r>
              <a:rPr lang="en-US"/>
              <a:t>December 3, 2020</a:t>
            </a:r>
            <a:r>
              <a:rPr lang="en-US" sz="1400">
                <a:latin typeface="Arial"/>
                <a:ea typeface="Arial"/>
                <a:cs typeface="Arial"/>
                <a:sym typeface="Arial"/>
              </a:rPr>
              <a:t>, </a:t>
            </a:r>
            <a:r>
              <a:rPr lang="en-US"/>
              <a:t>12:00 p.m. – 1:30 p.m. (west coast time)</a:t>
            </a:r>
            <a:endParaRPr/>
          </a:p>
          <a:p>
            <a:pPr marL="0" lvl="0" indent="0" algn="ctr" rtl="0">
              <a:lnSpc>
                <a:spcPct val="115000"/>
              </a:lnSpc>
              <a:spcBef>
                <a:spcPts val="0"/>
              </a:spcBef>
              <a:spcAft>
                <a:spcPts val="0"/>
              </a:spcAft>
              <a:buClr>
                <a:schemeClr val="dk1"/>
              </a:buClr>
              <a:buFont typeface="Arial"/>
              <a:buNone/>
            </a:pPr>
            <a:endParaRPr/>
          </a:p>
          <a:p>
            <a:pPr marL="0" lvl="0" indent="0" algn="l" rtl="0">
              <a:spcBef>
                <a:spcPts val="0"/>
              </a:spcBef>
              <a:spcAft>
                <a:spcPts val="0"/>
              </a:spcAft>
              <a:buClr>
                <a:srgbClr val="334D4D"/>
              </a:buClr>
              <a:buSzPts val="3200"/>
              <a:buFont typeface="Calibri"/>
              <a:buNone/>
            </a:pPr>
            <a:endParaRPr b="1">
              <a:solidFill>
                <a:srgbClr val="5D7237"/>
              </a:solidFill>
            </a:endParaRPr>
          </a:p>
          <a:p>
            <a:pPr marL="0" lvl="0" indent="0" algn="l" rtl="0">
              <a:spcBef>
                <a:spcPts val="360"/>
              </a:spcBef>
              <a:spcAft>
                <a:spcPts val="0"/>
              </a:spcAft>
              <a:buNone/>
            </a:pPr>
            <a:endParaRPr/>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body" idx="1"/>
          </p:nvPr>
        </p:nvSpPr>
        <p:spPr>
          <a:xfrm>
            <a:off x="457200" y="6293927"/>
            <a:ext cx="8229600" cy="503400"/>
          </a:xfrm>
          <a:prstGeom prst="rect">
            <a:avLst/>
          </a:prstGeom>
          <a:solidFill>
            <a:srgbClr val="00FFFF"/>
          </a:solidFill>
          <a:ln w="9525"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0" lvl="0" indent="0" algn="ctr" rtl="0">
              <a:spcBef>
                <a:spcPts val="360"/>
              </a:spcBef>
              <a:spcAft>
                <a:spcPts val="0"/>
              </a:spcAft>
              <a:buNone/>
            </a:pPr>
            <a:r>
              <a:rPr lang="en-US" sz="2300" b="1"/>
              <a:t>from p. 3 of the “Talking about Race” issue of </a:t>
            </a:r>
            <a:r>
              <a:rPr lang="en-US" sz="2300" b="1" i="1"/>
              <a:t>The Change Agent.</a:t>
            </a:r>
            <a:endParaRPr sz="2300" b="1" i="1"/>
          </a:p>
        </p:txBody>
      </p:sp>
      <p:pic>
        <p:nvPicPr>
          <p:cNvPr id="105" name="Google Shape;105;p15"/>
          <p:cNvPicPr preferRelativeResize="0"/>
          <p:nvPr/>
        </p:nvPicPr>
        <p:blipFill>
          <a:blip r:embed="rId3">
            <a:alphaModFix/>
          </a:blip>
          <a:stretch>
            <a:fillRect/>
          </a:stretch>
        </p:blipFill>
        <p:spPr>
          <a:xfrm>
            <a:off x="1947850" y="378888"/>
            <a:ext cx="5248275" cy="5915025"/>
          </a:xfrm>
          <a:prstGeom prst="rect">
            <a:avLst/>
          </a:prstGeom>
          <a:noFill/>
          <a:ln w="9525" cap="flat" cmpd="sng">
            <a:solidFill>
              <a:srgbClr val="666666"/>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16"/>
          <p:cNvPicPr preferRelativeResize="0"/>
          <p:nvPr/>
        </p:nvPicPr>
        <p:blipFill rotWithShape="1">
          <a:blip r:embed="rId3">
            <a:alphaModFix/>
          </a:blip>
          <a:srcRect t="41915" r="51064" b="33266"/>
          <a:stretch/>
        </p:blipFill>
        <p:spPr>
          <a:xfrm>
            <a:off x="407938" y="202450"/>
            <a:ext cx="4697425" cy="2684925"/>
          </a:xfrm>
          <a:prstGeom prst="rect">
            <a:avLst/>
          </a:prstGeom>
          <a:noFill/>
          <a:ln w="9525" cap="flat" cmpd="sng">
            <a:solidFill>
              <a:srgbClr val="666666"/>
            </a:solidFill>
            <a:prstDash val="solid"/>
            <a:round/>
            <a:headEnd type="none" w="sm" len="sm"/>
            <a:tailEnd type="none" w="sm" len="sm"/>
          </a:ln>
        </p:spPr>
      </p:pic>
      <p:pic>
        <p:nvPicPr>
          <p:cNvPr id="112" name="Google Shape;112;p16"/>
          <p:cNvPicPr preferRelativeResize="0"/>
          <p:nvPr/>
        </p:nvPicPr>
        <p:blipFill rotWithShape="1">
          <a:blip r:embed="rId3">
            <a:alphaModFix/>
          </a:blip>
          <a:srcRect l="50000" t="79008"/>
          <a:stretch/>
        </p:blipFill>
        <p:spPr>
          <a:xfrm>
            <a:off x="2660338" y="2614751"/>
            <a:ext cx="4697425" cy="2222638"/>
          </a:xfrm>
          <a:prstGeom prst="rect">
            <a:avLst/>
          </a:prstGeom>
          <a:noFill/>
          <a:ln w="9525" cap="flat" cmpd="sng">
            <a:solidFill>
              <a:srgbClr val="666666"/>
            </a:solidFill>
            <a:prstDash val="solid"/>
            <a:round/>
            <a:headEnd type="none" w="sm" len="sm"/>
            <a:tailEnd type="none" w="sm" len="sm"/>
          </a:ln>
        </p:spPr>
      </p:pic>
      <p:pic>
        <p:nvPicPr>
          <p:cNvPr id="113" name="Google Shape;113;p16"/>
          <p:cNvPicPr preferRelativeResize="0"/>
          <p:nvPr/>
        </p:nvPicPr>
        <p:blipFill rotWithShape="1">
          <a:blip r:embed="rId3">
            <a:alphaModFix/>
          </a:blip>
          <a:srcRect l="50000" t="42056" b="40514"/>
          <a:stretch/>
        </p:blipFill>
        <p:spPr>
          <a:xfrm>
            <a:off x="4386025" y="4837400"/>
            <a:ext cx="4697425" cy="1845483"/>
          </a:xfrm>
          <a:prstGeom prst="rect">
            <a:avLst/>
          </a:prstGeom>
          <a:noFill/>
          <a:ln w="9525" cap="flat" cmpd="sng">
            <a:solidFill>
              <a:srgbClr val="666666"/>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17"/>
        <p:cNvGrpSpPr/>
        <p:nvPr/>
      </p:nvGrpSpPr>
      <p:grpSpPr>
        <a:xfrm>
          <a:off x="0" y="0"/>
          <a:ext cx="0" cy="0"/>
          <a:chOff x="0" y="0"/>
          <a:chExt cx="0" cy="0"/>
        </a:xfrm>
      </p:grpSpPr>
      <p:sp>
        <p:nvSpPr>
          <p:cNvPr id="118" name="Google Shape;118;p17"/>
          <p:cNvSpPr/>
          <p:nvPr/>
        </p:nvSpPr>
        <p:spPr>
          <a:xfrm>
            <a:off x="2511599" y="3027670"/>
            <a:ext cx="1574700" cy="1664100"/>
          </a:xfrm>
          <a:prstGeom prst="foldedCorner">
            <a:avLst>
              <a:gd name="adj" fmla="val 16667"/>
            </a:avLst>
          </a:prstGeom>
          <a:solidFill>
            <a:srgbClr val="F6B26B"/>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I get nervous about perhaps not having district support when complaints arrive.</a:t>
            </a:r>
            <a:endParaRPr sz="1300">
              <a:latin typeface="Francois One"/>
              <a:ea typeface="Francois One"/>
              <a:cs typeface="Francois One"/>
              <a:sym typeface="Francois One"/>
            </a:endParaRPr>
          </a:p>
        </p:txBody>
      </p:sp>
      <p:sp>
        <p:nvSpPr>
          <p:cNvPr id="119" name="Google Shape;119;p17"/>
          <p:cNvSpPr/>
          <p:nvPr/>
        </p:nvSpPr>
        <p:spPr>
          <a:xfrm>
            <a:off x="3750000" y="948933"/>
            <a:ext cx="1464900" cy="1664100"/>
          </a:xfrm>
          <a:prstGeom prst="foldedCorner">
            <a:avLst>
              <a:gd name="adj" fmla="val 16667"/>
            </a:avLst>
          </a:prstGeom>
          <a:solidFill>
            <a:srgbClr val="FFD966"/>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The idea that many people are divided ideologically in the nation at this time</a:t>
            </a:r>
            <a:endParaRPr sz="1300">
              <a:latin typeface="Francois One"/>
              <a:ea typeface="Francois One"/>
              <a:cs typeface="Francois One"/>
              <a:sym typeface="Francois One"/>
            </a:endParaRPr>
          </a:p>
        </p:txBody>
      </p:sp>
      <p:sp>
        <p:nvSpPr>
          <p:cNvPr id="120" name="Google Shape;120;p17"/>
          <p:cNvSpPr/>
          <p:nvPr/>
        </p:nvSpPr>
        <p:spPr>
          <a:xfrm>
            <a:off x="9333603" y="-9"/>
            <a:ext cx="971400" cy="1329300"/>
          </a:xfrm>
          <a:prstGeom prst="foldedCorner">
            <a:avLst>
              <a:gd name="adj" fmla="val 16667"/>
            </a:avLst>
          </a:prstGeom>
          <a:solidFill>
            <a:srgbClr val="76A5AF"/>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21" name="Google Shape;121;p17"/>
          <p:cNvSpPr/>
          <p:nvPr/>
        </p:nvSpPr>
        <p:spPr>
          <a:xfrm>
            <a:off x="9333603" y="1579547"/>
            <a:ext cx="971400" cy="1329300"/>
          </a:xfrm>
          <a:prstGeom prst="foldedCorner">
            <a:avLst>
              <a:gd name="adj" fmla="val 16667"/>
            </a:avLst>
          </a:prstGeom>
          <a:solidFill>
            <a:srgbClr val="8E7CC3"/>
          </a:solidFill>
          <a:ln>
            <a:noFill/>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22" name="Google Shape;122;p17"/>
          <p:cNvSpPr/>
          <p:nvPr/>
        </p:nvSpPr>
        <p:spPr>
          <a:xfrm>
            <a:off x="9333603" y="3159103"/>
            <a:ext cx="971400" cy="1329300"/>
          </a:xfrm>
          <a:prstGeom prst="foldedCorner">
            <a:avLst>
              <a:gd name="adj" fmla="val 16667"/>
            </a:avLst>
          </a:prstGeom>
          <a:solidFill>
            <a:srgbClr val="C27BA0"/>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23" name="Google Shape;123;p17"/>
          <p:cNvSpPr/>
          <p:nvPr/>
        </p:nvSpPr>
        <p:spPr>
          <a:xfrm>
            <a:off x="9333603" y="4738659"/>
            <a:ext cx="971400" cy="1329300"/>
          </a:xfrm>
          <a:prstGeom prst="foldedCorner">
            <a:avLst>
              <a:gd name="adj" fmla="val 16667"/>
            </a:avLst>
          </a:prstGeom>
          <a:solidFill>
            <a:srgbClr val="FFFFFF"/>
          </a:solidFill>
          <a:ln w="38100" cap="flat" cmpd="sng">
            <a:solidFill>
              <a:srgbClr val="000000"/>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24" name="Google Shape;124;p17"/>
          <p:cNvSpPr txBox="1"/>
          <p:nvPr/>
        </p:nvSpPr>
        <p:spPr>
          <a:xfrm>
            <a:off x="230050" y="-23900"/>
            <a:ext cx="4655700" cy="677100"/>
          </a:xfrm>
          <a:prstGeom prst="rect">
            <a:avLst/>
          </a:prstGeom>
          <a:solidFill>
            <a:srgbClr val="999999"/>
          </a:solidFill>
          <a:ln>
            <a:noFill/>
          </a:ln>
        </p:spPr>
        <p:txBody>
          <a:bodyPr spcFirstLastPara="1" wrap="square" lIns="58700" tIns="58700" rIns="58700" bIns="58700" anchor="ctr" anchorCtr="0">
            <a:noAutofit/>
          </a:bodyPr>
          <a:lstStyle/>
          <a:p>
            <a:pPr marL="0" lvl="0" indent="0" algn="ctr" rtl="0">
              <a:spcBef>
                <a:spcPts val="0"/>
              </a:spcBef>
              <a:spcAft>
                <a:spcPts val="0"/>
              </a:spcAft>
              <a:buNone/>
            </a:pPr>
            <a:r>
              <a:rPr lang="en-US" sz="2100">
                <a:latin typeface="Luckiest Guy"/>
                <a:ea typeface="Luckiest Guy"/>
                <a:cs typeface="Luckiest Guy"/>
                <a:sym typeface="Luckiest Guy"/>
              </a:rPr>
              <a:t>What are you Nervous About?</a:t>
            </a:r>
            <a:endParaRPr sz="2100">
              <a:latin typeface="Luckiest Guy"/>
              <a:ea typeface="Luckiest Guy"/>
              <a:cs typeface="Luckiest Guy"/>
              <a:sym typeface="Luckiest Guy"/>
            </a:endParaRPr>
          </a:p>
        </p:txBody>
      </p:sp>
      <p:sp>
        <p:nvSpPr>
          <p:cNvPr id="125" name="Google Shape;125;p17"/>
          <p:cNvSpPr/>
          <p:nvPr/>
        </p:nvSpPr>
        <p:spPr>
          <a:xfrm>
            <a:off x="-1392774" y="4057700"/>
            <a:ext cx="971400" cy="1329300"/>
          </a:xfrm>
          <a:prstGeom prst="foldedCorner">
            <a:avLst>
              <a:gd name="adj" fmla="val 16667"/>
            </a:avLst>
          </a:prstGeom>
          <a:solidFill>
            <a:srgbClr val="93C47D"/>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26" name="Google Shape;126;p17"/>
          <p:cNvSpPr/>
          <p:nvPr/>
        </p:nvSpPr>
        <p:spPr>
          <a:xfrm>
            <a:off x="5173324" y="2908601"/>
            <a:ext cx="1328700" cy="2046300"/>
          </a:xfrm>
          <a:prstGeom prst="foldedCorner">
            <a:avLst>
              <a:gd name="adj" fmla="val 16667"/>
            </a:avLst>
          </a:prstGeom>
          <a:solidFill>
            <a:srgbClr val="E06666"/>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Angry, confrontational students, cross talk that gets away from me moderating</a:t>
            </a:r>
            <a:endParaRPr sz="1300">
              <a:latin typeface="Francois One"/>
              <a:ea typeface="Francois One"/>
              <a:cs typeface="Francois One"/>
              <a:sym typeface="Francois One"/>
            </a:endParaRPr>
          </a:p>
        </p:txBody>
      </p:sp>
      <p:sp>
        <p:nvSpPr>
          <p:cNvPr id="127" name="Google Shape;127;p17"/>
          <p:cNvSpPr/>
          <p:nvPr/>
        </p:nvSpPr>
        <p:spPr>
          <a:xfrm>
            <a:off x="4162464" y="2674854"/>
            <a:ext cx="971400" cy="1329300"/>
          </a:xfrm>
          <a:prstGeom prst="foldedCorner">
            <a:avLst>
              <a:gd name="adj" fmla="val 16667"/>
            </a:avLst>
          </a:prstGeom>
          <a:solidFill>
            <a:srgbClr val="F6B26B"/>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28" name="Google Shape;128;p17"/>
          <p:cNvSpPr/>
          <p:nvPr/>
        </p:nvSpPr>
        <p:spPr>
          <a:xfrm>
            <a:off x="4614600" y="5011800"/>
            <a:ext cx="1244400" cy="2046300"/>
          </a:xfrm>
          <a:prstGeom prst="foldedCorner">
            <a:avLst>
              <a:gd name="adj" fmla="val 16667"/>
            </a:avLst>
          </a:prstGeom>
          <a:solidFill>
            <a:srgbClr val="FFD966"/>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Daily challenges dealing with teaching anti racist practices to colleagues </a:t>
            </a:r>
            <a:endParaRPr sz="1300">
              <a:latin typeface="Francois One"/>
              <a:ea typeface="Francois One"/>
              <a:cs typeface="Francois One"/>
              <a:sym typeface="Francois One"/>
            </a:endParaRPr>
          </a:p>
        </p:txBody>
      </p:sp>
      <p:sp>
        <p:nvSpPr>
          <p:cNvPr id="129" name="Google Shape;129;p17"/>
          <p:cNvSpPr/>
          <p:nvPr/>
        </p:nvSpPr>
        <p:spPr>
          <a:xfrm>
            <a:off x="187750" y="5322400"/>
            <a:ext cx="1244400" cy="1664100"/>
          </a:xfrm>
          <a:prstGeom prst="foldedCorner">
            <a:avLst>
              <a:gd name="adj" fmla="val 0"/>
            </a:avLst>
          </a:prstGeom>
          <a:solidFill>
            <a:srgbClr val="93C47D"/>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In bringing this to my staff I don’t want them to shut down</a:t>
            </a:r>
            <a:endParaRPr sz="1300">
              <a:latin typeface="Francois One"/>
              <a:ea typeface="Francois One"/>
              <a:cs typeface="Francois One"/>
              <a:sym typeface="Francois One"/>
            </a:endParaRPr>
          </a:p>
        </p:txBody>
      </p:sp>
      <p:sp>
        <p:nvSpPr>
          <p:cNvPr id="130" name="Google Shape;130;p17"/>
          <p:cNvSpPr/>
          <p:nvPr/>
        </p:nvSpPr>
        <p:spPr>
          <a:xfrm rot="-406216">
            <a:off x="6123402" y="1531879"/>
            <a:ext cx="1412349" cy="2001238"/>
          </a:xfrm>
          <a:prstGeom prst="foldedCorner">
            <a:avLst>
              <a:gd name="adj" fmla="val 16667"/>
            </a:avLst>
          </a:prstGeom>
          <a:solidFill>
            <a:srgbClr val="E06666"/>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Confrontation between students.  How some might react to certain comments. </a:t>
            </a:r>
            <a:endParaRPr sz="1300">
              <a:latin typeface="Francois One"/>
              <a:ea typeface="Francois One"/>
              <a:cs typeface="Francois One"/>
              <a:sym typeface="Francois One"/>
            </a:endParaRPr>
          </a:p>
        </p:txBody>
      </p:sp>
      <p:sp>
        <p:nvSpPr>
          <p:cNvPr id="131" name="Google Shape;131;p17"/>
          <p:cNvSpPr/>
          <p:nvPr/>
        </p:nvSpPr>
        <p:spPr>
          <a:xfrm>
            <a:off x="4162464" y="2674877"/>
            <a:ext cx="971400" cy="1329300"/>
          </a:xfrm>
          <a:prstGeom prst="foldedCorner">
            <a:avLst>
              <a:gd name="adj" fmla="val 16667"/>
            </a:avLst>
          </a:prstGeom>
          <a:solidFill>
            <a:srgbClr val="FFD966"/>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Retaliation for owning my truth.</a:t>
            </a:r>
            <a:endParaRPr sz="1300">
              <a:latin typeface="Francois One"/>
              <a:ea typeface="Francois One"/>
              <a:cs typeface="Francois One"/>
              <a:sym typeface="Francois One"/>
            </a:endParaRPr>
          </a:p>
        </p:txBody>
      </p:sp>
      <p:sp>
        <p:nvSpPr>
          <p:cNvPr id="132" name="Google Shape;132;p17"/>
          <p:cNvSpPr/>
          <p:nvPr/>
        </p:nvSpPr>
        <p:spPr>
          <a:xfrm>
            <a:off x="2484850" y="5088200"/>
            <a:ext cx="2069700" cy="1893600"/>
          </a:xfrm>
          <a:prstGeom prst="foldedCorner">
            <a:avLst>
              <a:gd name="adj" fmla="val 16667"/>
            </a:avLst>
          </a:prstGeom>
          <a:solidFill>
            <a:srgbClr val="93C47D"/>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In an ESL Classroom: Using appropriate language to communicate and hoping it does not trigger some other trauma that the Ss might have experienced</a:t>
            </a:r>
            <a:endParaRPr sz="1300">
              <a:latin typeface="Francois One"/>
              <a:ea typeface="Francois One"/>
              <a:cs typeface="Francois One"/>
              <a:sym typeface="Francois One"/>
            </a:endParaRPr>
          </a:p>
        </p:txBody>
      </p:sp>
      <p:sp>
        <p:nvSpPr>
          <p:cNvPr id="133" name="Google Shape;133;p17"/>
          <p:cNvSpPr/>
          <p:nvPr/>
        </p:nvSpPr>
        <p:spPr>
          <a:xfrm>
            <a:off x="1279100" y="512200"/>
            <a:ext cx="2451000" cy="2396400"/>
          </a:xfrm>
          <a:prstGeom prst="foldedCorner">
            <a:avLst>
              <a:gd name="adj" fmla="val 16667"/>
            </a:avLst>
          </a:prstGeom>
          <a:solidFill>
            <a:srgbClr val="E06666"/>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As an administrator, and having read and experienced personal racism and institutional racism, sometimes I don’t know how to START with other administrators or coordinators--dont want to lay on them that this is a CDE, CAEP mandate</a:t>
            </a:r>
            <a:endParaRPr sz="1300">
              <a:latin typeface="Francois One"/>
              <a:ea typeface="Francois One"/>
              <a:cs typeface="Francois One"/>
              <a:sym typeface="Francois One"/>
            </a:endParaRPr>
          </a:p>
        </p:txBody>
      </p:sp>
      <p:sp>
        <p:nvSpPr>
          <p:cNvPr id="134" name="Google Shape;134;p17"/>
          <p:cNvSpPr/>
          <p:nvPr/>
        </p:nvSpPr>
        <p:spPr>
          <a:xfrm>
            <a:off x="910150" y="3000700"/>
            <a:ext cx="1574700" cy="2396400"/>
          </a:xfrm>
          <a:prstGeom prst="foldedCorner">
            <a:avLst>
              <a:gd name="adj" fmla="val 16667"/>
            </a:avLst>
          </a:prstGeom>
          <a:solidFill>
            <a:srgbClr val="F6B26B"/>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Being in a conversation in a classroom about race and having a very angry student that gets confrontational.</a:t>
            </a:r>
            <a:endParaRPr sz="1300">
              <a:latin typeface="Francois One"/>
              <a:ea typeface="Francois One"/>
              <a:cs typeface="Francois One"/>
              <a:sym typeface="Francois One"/>
            </a:endParaRPr>
          </a:p>
        </p:txBody>
      </p:sp>
      <p:sp>
        <p:nvSpPr>
          <p:cNvPr id="135" name="Google Shape;135;p17"/>
          <p:cNvSpPr/>
          <p:nvPr/>
        </p:nvSpPr>
        <p:spPr>
          <a:xfrm>
            <a:off x="7163250" y="2674867"/>
            <a:ext cx="1170900" cy="1813500"/>
          </a:xfrm>
          <a:prstGeom prst="foldedCorner">
            <a:avLst>
              <a:gd name="adj" fmla="val 16667"/>
            </a:avLst>
          </a:prstGeom>
          <a:solidFill>
            <a:srgbClr val="FFD966"/>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Letting my learned bias creep into my public life before I learn to deal with it</a:t>
            </a:r>
            <a:endParaRPr sz="1300">
              <a:latin typeface="Francois One"/>
              <a:ea typeface="Francois One"/>
              <a:cs typeface="Francois One"/>
              <a:sym typeface="Francois One"/>
            </a:endParaRPr>
          </a:p>
        </p:txBody>
      </p:sp>
      <p:sp>
        <p:nvSpPr>
          <p:cNvPr id="136" name="Google Shape;136;p17"/>
          <p:cNvSpPr/>
          <p:nvPr/>
        </p:nvSpPr>
        <p:spPr>
          <a:xfrm>
            <a:off x="5214850" y="423933"/>
            <a:ext cx="1865700" cy="1594800"/>
          </a:xfrm>
          <a:prstGeom prst="foldedCorner">
            <a:avLst>
              <a:gd name="adj" fmla="val 16667"/>
            </a:avLst>
          </a:prstGeom>
          <a:solidFill>
            <a:srgbClr val="93C47D"/>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Accidentally triggering someone with the wrong word choices</a:t>
            </a:r>
            <a:endParaRPr sz="1300">
              <a:latin typeface="Francois One"/>
              <a:ea typeface="Francois One"/>
              <a:cs typeface="Francois One"/>
              <a:sym typeface="Francois One"/>
            </a:endParaRPr>
          </a:p>
        </p:txBody>
      </p:sp>
      <p:sp>
        <p:nvSpPr>
          <p:cNvPr id="137" name="Google Shape;137;p17"/>
          <p:cNvSpPr/>
          <p:nvPr/>
        </p:nvSpPr>
        <p:spPr>
          <a:xfrm>
            <a:off x="8172600" y="855366"/>
            <a:ext cx="971400" cy="1594800"/>
          </a:xfrm>
          <a:prstGeom prst="foldedCorner">
            <a:avLst>
              <a:gd name="adj" fmla="val 16667"/>
            </a:avLst>
          </a:prstGeom>
          <a:solidFill>
            <a:srgbClr val="76A5AF"/>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Not being able to provide support for the students.</a:t>
            </a:r>
            <a:endParaRPr sz="1300">
              <a:latin typeface="Francois One"/>
              <a:ea typeface="Francois One"/>
              <a:cs typeface="Francois One"/>
              <a:sym typeface="Francois One"/>
            </a:endParaRPr>
          </a:p>
        </p:txBody>
      </p:sp>
      <p:sp>
        <p:nvSpPr>
          <p:cNvPr id="138" name="Google Shape;138;p17"/>
          <p:cNvSpPr/>
          <p:nvPr/>
        </p:nvSpPr>
        <p:spPr>
          <a:xfrm>
            <a:off x="34703" y="1579534"/>
            <a:ext cx="1244400" cy="1594800"/>
          </a:xfrm>
          <a:prstGeom prst="foldedCorner">
            <a:avLst>
              <a:gd name="adj" fmla="val 16667"/>
            </a:avLst>
          </a:prstGeom>
          <a:solidFill>
            <a:srgbClr val="8E7CC3"/>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As an administrator, how to deal with racism that is directed at you/ </a:t>
            </a:r>
            <a:endParaRPr sz="1300">
              <a:latin typeface="Francois One"/>
              <a:ea typeface="Francois One"/>
              <a:cs typeface="Francois One"/>
              <a:sym typeface="Francois One"/>
            </a:endParaRPr>
          </a:p>
        </p:txBody>
      </p:sp>
      <p:sp>
        <p:nvSpPr>
          <p:cNvPr id="139" name="Google Shape;139;p17"/>
          <p:cNvSpPr/>
          <p:nvPr/>
        </p:nvSpPr>
        <p:spPr>
          <a:xfrm>
            <a:off x="9486003" y="4941859"/>
            <a:ext cx="971400" cy="1329300"/>
          </a:xfrm>
          <a:prstGeom prst="foldedCorner">
            <a:avLst>
              <a:gd name="adj" fmla="val 16667"/>
            </a:avLst>
          </a:prstGeom>
          <a:solidFill>
            <a:srgbClr val="FFFFFF"/>
          </a:solidFill>
          <a:ln w="38100" cap="flat" cmpd="sng">
            <a:solidFill>
              <a:srgbClr val="000000"/>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40" name="Google Shape;140;p17"/>
          <p:cNvSpPr/>
          <p:nvPr/>
        </p:nvSpPr>
        <p:spPr>
          <a:xfrm>
            <a:off x="6343878" y="5844880"/>
            <a:ext cx="971400" cy="1329300"/>
          </a:xfrm>
          <a:prstGeom prst="foldedCorner">
            <a:avLst>
              <a:gd name="adj" fmla="val 16667"/>
            </a:avLst>
          </a:prstGeom>
          <a:solidFill>
            <a:srgbClr val="8E7CC3"/>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Keeping my own biases in check.</a:t>
            </a:r>
            <a:endParaRPr sz="1300">
              <a:latin typeface="Francois One"/>
              <a:ea typeface="Francois One"/>
              <a:cs typeface="Francois One"/>
              <a:sym typeface="Francois One"/>
            </a:endParaRPr>
          </a:p>
        </p:txBody>
      </p:sp>
      <p:sp>
        <p:nvSpPr>
          <p:cNvPr id="141" name="Google Shape;141;p17"/>
          <p:cNvSpPr/>
          <p:nvPr/>
        </p:nvSpPr>
        <p:spPr>
          <a:xfrm>
            <a:off x="7101803" y="357053"/>
            <a:ext cx="971400" cy="1329300"/>
          </a:xfrm>
          <a:prstGeom prst="foldedCorner">
            <a:avLst>
              <a:gd name="adj" fmla="val 16667"/>
            </a:avLst>
          </a:prstGeom>
          <a:solidFill>
            <a:srgbClr val="C27BA0"/>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Making any students feel on-the-spot</a:t>
            </a:r>
            <a:endParaRPr sz="1300">
              <a:latin typeface="Francois One"/>
              <a:ea typeface="Francois One"/>
              <a:cs typeface="Francois One"/>
              <a:sym typeface="Francois One"/>
            </a:endParaRPr>
          </a:p>
        </p:txBody>
      </p:sp>
      <p:sp>
        <p:nvSpPr>
          <p:cNvPr id="142" name="Google Shape;142;p17"/>
          <p:cNvSpPr/>
          <p:nvPr/>
        </p:nvSpPr>
        <p:spPr>
          <a:xfrm>
            <a:off x="9638403" y="5145059"/>
            <a:ext cx="971400" cy="1329300"/>
          </a:xfrm>
          <a:prstGeom prst="foldedCorner">
            <a:avLst>
              <a:gd name="adj" fmla="val 16667"/>
            </a:avLst>
          </a:prstGeom>
          <a:solidFill>
            <a:srgbClr val="FFFFFF"/>
          </a:solidFill>
          <a:ln w="38100" cap="flat" cmpd="sng">
            <a:solidFill>
              <a:srgbClr val="000000"/>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43" name="Google Shape;143;p17"/>
          <p:cNvSpPr/>
          <p:nvPr/>
        </p:nvSpPr>
        <p:spPr>
          <a:xfrm>
            <a:off x="6140025" y="4712267"/>
            <a:ext cx="1289700" cy="908700"/>
          </a:xfrm>
          <a:prstGeom prst="foldedCorner">
            <a:avLst>
              <a:gd name="adj" fmla="val 16667"/>
            </a:avLst>
          </a:prstGeom>
          <a:solidFill>
            <a:srgbClr val="76A5AF"/>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900">
              <a:latin typeface="Arial Narrow"/>
              <a:ea typeface="Arial Narrow"/>
              <a:cs typeface="Arial Narrow"/>
              <a:sym typeface="Arial Narrow"/>
            </a:endParaRPr>
          </a:p>
          <a:p>
            <a:pPr marL="0" lvl="0" indent="0" algn="l" rtl="0">
              <a:spcBef>
                <a:spcPts val="0"/>
              </a:spcBef>
              <a:spcAft>
                <a:spcPts val="0"/>
              </a:spcAft>
              <a:buNone/>
            </a:pPr>
            <a:r>
              <a:rPr lang="en-US" sz="900">
                <a:latin typeface="Arial Narrow"/>
                <a:ea typeface="Arial Narrow"/>
                <a:cs typeface="Arial Narrow"/>
                <a:sym typeface="Arial Narrow"/>
              </a:rPr>
              <a:t>Making sure that all students have a voice and not feel left out!</a:t>
            </a:r>
            <a:endParaRPr sz="900">
              <a:latin typeface="Arial Narrow"/>
              <a:ea typeface="Arial Narrow"/>
              <a:cs typeface="Arial Narrow"/>
              <a:sym typeface="Arial Narrow"/>
            </a:endParaRPr>
          </a:p>
          <a:p>
            <a:pPr marL="0" lvl="0" indent="0" algn="l" rtl="0">
              <a:spcBef>
                <a:spcPts val="0"/>
              </a:spcBef>
              <a:spcAft>
                <a:spcPts val="0"/>
              </a:spcAft>
              <a:buNone/>
            </a:pPr>
            <a:r>
              <a:rPr lang="en-US" sz="900">
                <a:latin typeface="Arial Narrow"/>
                <a:ea typeface="Arial Narrow"/>
                <a:cs typeface="Arial Narrow"/>
                <a:sym typeface="Arial Narrow"/>
              </a:rPr>
              <a:t>Also dealing with systemic racism in your own district</a:t>
            </a:r>
            <a:r>
              <a:rPr lang="en-US" sz="1100">
                <a:latin typeface="Arial Narrow"/>
                <a:ea typeface="Arial Narrow"/>
                <a:cs typeface="Arial Narrow"/>
                <a:sym typeface="Arial Narrow"/>
              </a:rPr>
              <a:t>.</a:t>
            </a:r>
            <a:endParaRPr sz="1100">
              <a:latin typeface="Arial Narrow"/>
              <a:ea typeface="Arial Narrow"/>
              <a:cs typeface="Arial Narrow"/>
              <a:sym typeface="Arial Narrow"/>
            </a:endParaRPr>
          </a:p>
        </p:txBody>
      </p:sp>
      <p:sp>
        <p:nvSpPr>
          <p:cNvPr id="144" name="Google Shape;144;p17"/>
          <p:cNvSpPr/>
          <p:nvPr/>
        </p:nvSpPr>
        <p:spPr>
          <a:xfrm>
            <a:off x="7812488" y="4786467"/>
            <a:ext cx="1328700" cy="2046300"/>
          </a:xfrm>
          <a:prstGeom prst="foldedCorner">
            <a:avLst>
              <a:gd name="adj" fmla="val 16667"/>
            </a:avLst>
          </a:prstGeom>
          <a:solidFill>
            <a:srgbClr val="8E7CC3"/>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Saying the wrong thing. Offending someone. Confrontation amongst students.</a:t>
            </a:r>
            <a:endParaRPr sz="1300">
              <a:latin typeface="Francois One"/>
              <a:ea typeface="Francois One"/>
              <a:cs typeface="Francois One"/>
              <a:sym typeface="Francois One"/>
            </a:endParaRPr>
          </a:p>
        </p:txBody>
      </p:sp>
      <p:sp>
        <p:nvSpPr>
          <p:cNvPr id="145" name="Google Shape;145;p17"/>
          <p:cNvSpPr/>
          <p:nvPr/>
        </p:nvSpPr>
        <p:spPr>
          <a:xfrm>
            <a:off x="8264553" y="2619470"/>
            <a:ext cx="971400" cy="1329300"/>
          </a:xfrm>
          <a:prstGeom prst="foldedCorner">
            <a:avLst>
              <a:gd name="adj" fmla="val 16667"/>
            </a:avLst>
          </a:prstGeom>
          <a:solidFill>
            <a:srgbClr val="C27BA0"/>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Saying the wrong thing.</a:t>
            </a:r>
            <a:endParaRPr sz="1300">
              <a:latin typeface="Francois One"/>
              <a:ea typeface="Francois One"/>
              <a:cs typeface="Francois One"/>
              <a:sym typeface="Francois One"/>
            </a:endParaRPr>
          </a:p>
        </p:txBody>
      </p:sp>
      <p:sp>
        <p:nvSpPr>
          <p:cNvPr id="146" name="Google Shape;146;p17"/>
          <p:cNvSpPr/>
          <p:nvPr/>
        </p:nvSpPr>
        <p:spPr>
          <a:xfrm>
            <a:off x="9638403" y="5205493"/>
            <a:ext cx="971400" cy="1329300"/>
          </a:xfrm>
          <a:prstGeom prst="foldedCorner">
            <a:avLst>
              <a:gd name="adj" fmla="val 16667"/>
            </a:avLst>
          </a:prstGeom>
          <a:solidFill>
            <a:srgbClr val="FFFFFF"/>
          </a:solidFill>
          <a:ln w="38100" cap="flat" cmpd="sng">
            <a:solidFill>
              <a:srgbClr val="000000"/>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47" name="Google Shape;147;p17"/>
          <p:cNvSpPr/>
          <p:nvPr/>
        </p:nvSpPr>
        <p:spPr>
          <a:xfrm>
            <a:off x="-1240374" y="4260900"/>
            <a:ext cx="971400" cy="1329300"/>
          </a:xfrm>
          <a:prstGeom prst="foldedCorner">
            <a:avLst>
              <a:gd name="adj" fmla="val 16667"/>
            </a:avLst>
          </a:prstGeom>
          <a:solidFill>
            <a:srgbClr val="93C47D"/>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48" name="Google Shape;148;p17"/>
          <p:cNvSpPr/>
          <p:nvPr/>
        </p:nvSpPr>
        <p:spPr>
          <a:xfrm>
            <a:off x="-87999" y="3429010"/>
            <a:ext cx="971400" cy="1329300"/>
          </a:xfrm>
          <a:prstGeom prst="foldedCorner">
            <a:avLst>
              <a:gd name="adj" fmla="val 16667"/>
            </a:avLst>
          </a:prstGeom>
          <a:solidFill>
            <a:srgbClr val="FFD966"/>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Subversive reprisals for defending equity</a:t>
            </a:r>
            <a:endParaRPr sz="1300">
              <a:latin typeface="Francois One"/>
              <a:ea typeface="Francois One"/>
              <a:cs typeface="Francois One"/>
              <a:sym typeface="Francois On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52"/>
        <p:cNvGrpSpPr/>
        <p:nvPr/>
      </p:nvGrpSpPr>
      <p:grpSpPr>
        <a:xfrm>
          <a:off x="0" y="0"/>
          <a:ext cx="0" cy="0"/>
          <a:chOff x="0" y="0"/>
          <a:chExt cx="0" cy="0"/>
        </a:xfrm>
      </p:grpSpPr>
      <p:sp>
        <p:nvSpPr>
          <p:cNvPr id="153" name="Google Shape;153;p18"/>
          <p:cNvSpPr/>
          <p:nvPr/>
        </p:nvSpPr>
        <p:spPr>
          <a:xfrm>
            <a:off x="2914325" y="4011000"/>
            <a:ext cx="1106700" cy="1375500"/>
          </a:xfrm>
          <a:prstGeom prst="foldedCorner">
            <a:avLst>
              <a:gd name="adj" fmla="val 16667"/>
            </a:avLst>
          </a:prstGeom>
          <a:solidFill>
            <a:srgbClr val="FFD966"/>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Giving students the opportunity to express themselves!</a:t>
            </a:r>
            <a:endParaRPr sz="1300">
              <a:latin typeface="Francois One"/>
              <a:ea typeface="Francois One"/>
              <a:cs typeface="Francois One"/>
              <a:sym typeface="Francois One"/>
            </a:endParaRPr>
          </a:p>
        </p:txBody>
      </p:sp>
      <p:sp>
        <p:nvSpPr>
          <p:cNvPr id="154" name="Google Shape;154;p18"/>
          <p:cNvSpPr/>
          <p:nvPr/>
        </p:nvSpPr>
        <p:spPr>
          <a:xfrm>
            <a:off x="9333603" y="-9"/>
            <a:ext cx="971400" cy="1329300"/>
          </a:xfrm>
          <a:prstGeom prst="foldedCorner">
            <a:avLst>
              <a:gd name="adj" fmla="val 16667"/>
            </a:avLst>
          </a:prstGeom>
          <a:solidFill>
            <a:srgbClr val="76A5AF"/>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55" name="Google Shape;155;p18"/>
          <p:cNvSpPr/>
          <p:nvPr/>
        </p:nvSpPr>
        <p:spPr>
          <a:xfrm>
            <a:off x="9333603" y="1579547"/>
            <a:ext cx="971400" cy="1329300"/>
          </a:xfrm>
          <a:prstGeom prst="foldedCorner">
            <a:avLst>
              <a:gd name="adj" fmla="val 16667"/>
            </a:avLst>
          </a:prstGeom>
          <a:solidFill>
            <a:srgbClr val="8E7CC3"/>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56" name="Google Shape;156;p18"/>
          <p:cNvSpPr/>
          <p:nvPr/>
        </p:nvSpPr>
        <p:spPr>
          <a:xfrm>
            <a:off x="9333603" y="3159103"/>
            <a:ext cx="971400" cy="1329300"/>
          </a:xfrm>
          <a:prstGeom prst="foldedCorner">
            <a:avLst>
              <a:gd name="adj" fmla="val 16667"/>
            </a:avLst>
          </a:prstGeom>
          <a:solidFill>
            <a:srgbClr val="C27BA0"/>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57" name="Google Shape;157;p18"/>
          <p:cNvSpPr/>
          <p:nvPr/>
        </p:nvSpPr>
        <p:spPr>
          <a:xfrm>
            <a:off x="9333603" y="4738659"/>
            <a:ext cx="971400" cy="1329300"/>
          </a:xfrm>
          <a:prstGeom prst="foldedCorner">
            <a:avLst>
              <a:gd name="adj" fmla="val 16667"/>
            </a:avLst>
          </a:prstGeom>
          <a:solidFill>
            <a:srgbClr val="FFFFFF"/>
          </a:solidFill>
          <a:ln w="38100" cap="flat" cmpd="sng">
            <a:solidFill>
              <a:srgbClr val="000000"/>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58" name="Google Shape;158;p18"/>
          <p:cNvSpPr txBox="1"/>
          <p:nvPr/>
        </p:nvSpPr>
        <p:spPr>
          <a:xfrm>
            <a:off x="213250" y="226594"/>
            <a:ext cx="3933600" cy="709500"/>
          </a:xfrm>
          <a:prstGeom prst="rect">
            <a:avLst/>
          </a:prstGeom>
          <a:solidFill>
            <a:srgbClr val="999999"/>
          </a:solidFill>
          <a:ln>
            <a:noFill/>
          </a:ln>
        </p:spPr>
        <p:txBody>
          <a:bodyPr spcFirstLastPara="1" wrap="square" lIns="58700" tIns="58700" rIns="58700" bIns="58700" anchor="ctr" anchorCtr="0">
            <a:noAutofit/>
          </a:bodyPr>
          <a:lstStyle/>
          <a:p>
            <a:pPr marL="0" lvl="0" indent="0" algn="ctr" rtl="0">
              <a:spcBef>
                <a:spcPts val="0"/>
              </a:spcBef>
              <a:spcAft>
                <a:spcPts val="0"/>
              </a:spcAft>
              <a:buNone/>
            </a:pPr>
            <a:r>
              <a:rPr lang="en-US" sz="2100">
                <a:latin typeface="Luckiest Guy"/>
                <a:ea typeface="Luckiest Guy"/>
                <a:cs typeface="Luckiest Guy"/>
                <a:sym typeface="Luckiest Guy"/>
              </a:rPr>
              <a:t>What are you Excited About?</a:t>
            </a:r>
            <a:endParaRPr sz="2100">
              <a:latin typeface="Luckiest Guy"/>
              <a:ea typeface="Luckiest Guy"/>
              <a:cs typeface="Luckiest Guy"/>
              <a:sym typeface="Luckiest Guy"/>
            </a:endParaRPr>
          </a:p>
        </p:txBody>
      </p:sp>
      <p:sp>
        <p:nvSpPr>
          <p:cNvPr id="159" name="Google Shape;159;p18"/>
          <p:cNvSpPr/>
          <p:nvPr/>
        </p:nvSpPr>
        <p:spPr>
          <a:xfrm>
            <a:off x="-1160999" y="4544167"/>
            <a:ext cx="971400" cy="1329300"/>
          </a:xfrm>
          <a:prstGeom prst="foldedCorner">
            <a:avLst>
              <a:gd name="adj" fmla="val 16667"/>
            </a:avLst>
          </a:prstGeom>
          <a:solidFill>
            <a:srgbClr val="93C47D"/>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60" name="Google Shape;160;p18"/>
          <p:cNvSpPr/>
          <p:nvPr/>
        </p:nvSpPr>
        <p:spPr>
          <a:xfrm>
            <a:off x="2310600" y="1579536"/>
            <a:ext cx="971400" cy="1782900"/>
          </a:xfrm>
          <a:prstGeom prst="foldedCorner">
            <a:avLst>
              <a:gd name="adj" fmla="val 16667"/>
            </a:avLst>
          </a:prstGeom>
          <a:solidFill>
            <a:srgbClr val="76A5AF"/>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Student empowerment to make change, to take action on campus</a:t>
            </a:r>
            <a:endParaRPr sz="1300">
              <a:latin typeface="Francois One"/>
              <a:ea typeface="Francois One"/>
              <a:cs typeface="Francois One"/>
              <a:sym typeface="Francois One"/>
            </a:endParaRPr>
          </a:p>
        </p:txBody>
      </p:sp>
      <p:sp>
        <p:nvSpPr>
          <p:cNvPr id="161" name="Google Shape;161;p18"/>
          <p:cNvSpPr/>
          <p:nvPr/>
        </p:nvSpPr>
        <p:spPr>
          <a:xfrm>
            <a:off x="9333603" y="1579547"/>
            <a:ext cx="971400" cy="1329300"/>
          </a:xfrm>
          <a:prstGeom prst="foldedCorner">
            <a:avLst>
              <a:gd name="adj" fmla="val 16667"/>
            </a:avLst>
          </a:prstGeom>
          <a:solidFill>
            <a:srgbClr val="8E7CC3"/>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62" name="Google Shape;162;p18"/>
          <p:cNvSpPr/>
          <p:nvPr/>
        </p:nvSpPr>
        <p:spPr>
          <a:xfrm>
            <a:off x="9333603" y="3159103"/>
            <a:ext cx="971400" cy="1329300"/>
          </a:xfrm>
          <a:prstGeom prst="foldedCorner">
            <a:avLst>
              <a:gd name="adj" fmla="val 16667"/>
            </a:avLst>
          </a:prstGeom>
          <a:solidFill>
            <a:srgbClr val="C27BA0"/>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63" name="Google Shape;163;p18"/>
          <p:cNvSpPr/>
          <p:nvPr/>
        </p:nvSpPr>
        <p:spPr>
          <a:xfrm>
            <a:off x="9333603" y="4738659"/>
            <a:ext cx="971400" cy="1329300"/>
          </a:xfrm>
          <a:prstGeom prst="foldedCorner">
            <a:avLst>
              <a:gd name="adj" fmla="val 16667"/>
            </a:avLst>
          </a:prstGeom>
          <a:solidFill>
            <a:srgbClr val="FFFFFF"/>
          </a:solidFill>
          <a:ln w="38100" cap="flat" cmpd="sng">
            <a:solidFill>
              <a:srgbClr val="000000"/>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64" name="Google Shape;164;p18"/>
          <p:cNvSpPr/>
          <p:nvPr/>
        </p:nvSpPr>
        <p:spPr>
          <a:xfrm>
            <a:off x="7319000" y="183033"/>
            <a:ext cx="1299300" cy="2104500"/>
          </a:xfrm>
          <a:prstGeom prst="foldedCorner">
            <a:avLst>
              <a:gd name="adj" fmla="val 16667"/>
            </a:avLst>
          </a:prstGeom>
          <a:solidFill>
            <a:srgbClr val="76A5AF"/>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lnSpc>
                <a:spcPct val="115000"/>
              </a:lnSpc>
              <a:spcBef>
                <a:spcPts val="1200"/>
              </a:spcBef>
              <a:spcAft>
                <a:spcPts val="1200"/>
              </a:spcAft>
              <a:buClr>
                <a:schemeClr val="dk1"/>
              </a:buClr>
              <a:buSzPts val="1100"/>
              <a:buFont typeface="Arial"/>
              <a:buNone/>
            </a:pPr>
            <a:r>
              <a:rPr lang="en-US" sz="1300">
                <a:latin typeface="Francois One"/>
                <a:ea typeface="Francois One"/>
                <a:cs typeface="Francois One"/>
                <a:sym typeface="Francois One"/>
              </a:rPr>
              <a:t>Learning and growing in my knowledge, understanding and willingness to take risk 1. </a:t>
            </a:r>
            <a:endParaRPr sz="1300">
              <a:latin typeface="Francois One"/>
              <a:ea typeface="Francois One"/>
              <a:cs typeface="Francois One"/>
              <a:sym typeface="Francois One"/>
            </a:endParaRPr>
          </a:p>
        </p:txBody>
      </p:sp>
      <p:sp>
        <p:nvSpPr>
          <p:cNvPr id="165" name="Google Shape;165;p18"/>
          <p:cNvSpPr/>
          <p:nvPr/>
        </p:nvSpPr>
        <p:spPr>
          <a:xfrm>
            <a:off x="4502353" y="3927547"/>
            <a:ext cx="971400" cy="1329300"/>
          </a:xfrm>
          <a:prstGeom prst="foldedCorner">
            <a:avLst>
              <a:gd name="adj" fmla="val 16667"/>
            </a:avLst>
          </a:prstGeom>
          <a:solidFill>
            <a:srgbClr val="8E7CC3"/>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Possibility of change </a:t>
            </a:r>
            <a:endParaRPr sz="1300">
              <a:latin typeface="Francois One"/>
              <a:ea typeface="Francois One"/>
              <a:cs typeface="Francois One"/>
              <a:sym typeface="Francois One"/>
            </a:endParaRPr>
          </a:p>
        </p:txBody>
      </p:sp>
      <p:sp>
        <p:nvSpPr>
          <p:cNvPr id="166" name="Google Shape;166;p18"/>
          <p:cNvSpPr/>
          <p:nvPr/>
        </p:nvSpPr>
        <p:spPr>
          <a:xfrm>
            <a:off x="9486003" y="3362303"/>
            <a:ext cx="971400" cy="1329300"/>
          </a:xfrm>
          <a:prstGeom prst="foldedCorner">
            <a:avLst>
              <a:gd name="adj" fmla="val 16667"/>
            </a:avLst>
          </a:prstGeom>
          <a:solidFill>
            <a:srgbClr val="C27BA0"/>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67" name="Google Shape;167;p18"/>
          <p:cNvSpPr/>
          <p:nvPr/>
        </p:nvSpPr>
        <p:spPr>
          <a:xfrm>
            <a:off x="9486003" y="4941859"/>
            <a:ext cx="971400" cy="1329300"/>
          </a:xfrm>
          <a:prstGeom prst="foldedCorner">
            <a:avLst>
              <a:gd name="adj" fmla="val 16667"/>
            </a:avLst>
          </a:prstGeom>
          <a:solidFill>
            <a:srgbClr val="FFFFFF"/>
          </a:solidFill>
          <a:ln w="38100" cap="flat" cmpd="sng">
            <a:solidFill>
              <a:srgbClr val="000000"/>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68" name="Google Shape;168;p18"/>
          <p:cNvSpPr/>
          <p:nvPr/>
        </p:nvSpPr>
        <p:spPr>
          <a:xfrm rot="-175622" flipH="1">
            <a:off x="7189696" y="2310306"/>
            <a:ext cx="916496" cy="2607153"/>
          </a:xfrm>
          <a:prstGeom prst="foldedCorner">
            <a:avLst>
              <a:gd name="adj" fmla="val 16667"/>
            </a:avLst>
          </a:prstGeom>
          <a:solidFill>
            <a:srgbClr val="76A5AF"/>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Seeing the change happen in my lifetime and hoping it last forever!</a:t>
            </a:r>
            <a:endParaRPr sz="1300">
              <a:latin typeface="Francois One"/>
              <a:ea typeface="Francois One"/>
              <a:cs typeface="Francois One"/>
              <a:sym typeface="Francois One"/>
            </a:endParaRPr>
          </a:p>
        </p:txBody>
      </p:sp>
      <p:sp>
        <p:nvSpPr>
          <p:cNvPr id="169" name="Google Shape;169;p18"/>
          <p:cNvSpPr/>
          <p:nvPr/>
        </p:nvSpPr>
        <p:spPr>
          <a:xfrm>
            <a:off x="5200775" y="2908733"/>
            <a:ext cx="1970700" cy="1018800"/>
          </a:xfrm>
          <a:prstGeom prst="foldedCorner">
            <a:avLst>
              <a:gd name="adj" fmla="val 16667"/>
            </a:avLst>
          </a:prstGeom>
          <a:solidFill>
            <a:srgbClr val="8E7CC3"/>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Storytelling to bring about change in everyone as in impact ripples out. </a:t>
            </a:r>
            <a:endParaRPr sz="1300">
              <a:latin typeface="Francois One"/>
              <a:ea typeface="Francois One"/>
              <a:cs typeface="Francois One"/>
              <a:sym typeface="Francois One"/>
            </a:endParaRPr>
          </a:p>
        </p:txBody>
      </p:sp>
      <p:sp>
        <p:nvSpPr>
          <p:cNvPr id="170" name="Google Shape;170;p18"/>
          <p:cNvSpPr/>
          <p:nvPr/>
        </p:nvSpPr>
        <p:spPr>
          <a:xfrm>
            <a:off x="9638403" y="3463903"/>
            <a:ext cx="971400" cy="1329300"/>
          </a:xfrm>
          <a:prstGeom prst="foldedCorner">
            <a:avLst>
              <a:gd name="adj" fmla="val 16667"/>
            </a:avLst>
          </a:prstGeom>
          <a:solidFill>
            <a:srgbClr val="C27BA0"/>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71" name="Google Shape;171;p18"/>
          <p:cNvSpPr/>
          <p:nvPr/>
        </p:nvSpPr>
        <p:spPr>
          <a:xfrm>
            <a:off x="9638403" y="5145059"/>
            <a:ext cx="971400" cy="1329300"/>
          </a:xfrm>
          <a:prstGeom prst="foldedCorner">
            <a:avLst>
              <a:gd name="adj" fmla="val 16667"/>
            </a:avLst>
          </a:prstGeom>
          <a:solidFill>
            <a:srgbClr val="FFFFFF"/>
          </a:solidFill>
          <a:ln w="38100" cap="flat" cmpd="sng">
            <a:solidFill>
              <a:srgbClr val="000000"/>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72" name="Google Shape;172;p18"/>
          <p:cNvSpPr/>
          <p:nvPr/>
        </p:nvSpPr>
        <p:spPr>
          <a:xfrm>
            <a:off x="5473762" y="1179168"/>
            <a:ext cx="1701600" cy="1676400"/>
          </a:xfrm>
          <a:prstGeom prst="foldedCorner">
            <a:avLst>
              <a:gd name="adj" fmla="val 16667"/>
            </a:avLst>
          </a:prstGeom>
          <a:solidFill>
            <a:srgbClr val="76A5AF"/>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It can help with immigrant socialization and integration</a:t>
            </a:r>
            <a:endParaRPr sz="1300">
              <a:latin typeface="Francois One"/>
              <a:ea typeface="Francois One"/>
              <a:cs typeface="Francois One"/>
              <a:sym typeface="Francois One"/>
            </a:endParaRPr>
          </a:p>
        </p:txBody>
      </p:sp>
      <p:sp>
        <p:nvSpPr>
          <p:cNvPr id="173" name="Google Shape;173;p18"/>
          <p:cNvSpPr/>
          <p:nvPr/>
        </p:nvSpPr>
        <p:spPr>
          <a:xfrm>
            <a:off x="2767000" y="5734667"/>
            <a:ext cx="1477200" cy="1123200"/>
          </a:xfrm>
          <a:prstGeom prst="foldedCorner">
            <a:avLst>
              <a:gd name="adj" fmla="val 16667"/>
            </a:avLst>
          </a:prstGeom>
          <a:solidFill>
            <a:srgbClr val="8E7CC3"/>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Student experiences at the center of learning.</a:t>
            </a:r>
            <a:endParaRPr sz="1300">
              <a:latin typeface="Francois One"/>
              <a:ea typeface="Francois One"/>
              <a:cs typeface="Francois One"/>
              <a:sym typeface="Francois One"/>
            </a:endParaRPr>
          </a:p>
        </p:txBody>
      </p:sp>
      <p:sp>
        <p:nvSpPr>
          <p:cNvPr id="174" name="Google Shape;174;p18"/>
          <p:cNvSpPr/>
          <p:nvPr/>
        </p:nvSpPr>
        <p:spPr>
          <a:xfrm>
            <a:off x="5095450" y="5734668"/>
            <a:ext cx="1590300" cy="1615200"/>
          </a:xfrm>
          <a:prstGeom prst="foldedCorner">
            <a:avLst>
              <a:gd name="adj" fmla="val 16667"/>
            </a:avLst>
          </a:prstGeom>
          <a:solidFill>
            <a:srgbClr val="C27BA0"/>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As an athroplogist, this is an exciting topic for me</a:t>
            </a:r>
            <a:endParaRPr sz="1300">
              <a:latin typeface="Francois One"/>
              <a:ea typeface="Francois One"/>
              <a:cs typeface="Francois One"/>
              <a:sym typeface="Francois One"/>
            </a:endParaRPr>
          </a:p>
        </p:txBody>
      </p:sp>
      <p:sp>
        <p:nvSpPr>
          <p:cNvPr id="175" name="Google Shape;175;p18"/>
          <p:cNvSpPr/>
          <p:nvPr/>
        </p:nvSpPr>
        <p:spPr>
          <a:xfrm>
            <a:off x="9790803" y="5348259"/>
            <a:ext cx="971400" cy="1329300"/>
          </a:xfrm>
          <a:prstGeom prst="foldedCorner">
            <a:avLst>
              <a:gd name="adj" fmla="val 16667"/>
            </a:avLst>
          </a:prstGeom>
          <a:solidFill>
            <a:srgbClr val="FFFFFF"/>
          </a:solidFill>
          <a:ln w="38100" cap="flat" cmpd="sng">
            <a:solidFill>
              <a:srgbClr val="000000"/>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76" name="Google Shape;176;p18"/>
          <p:cNvSpPr/>
          <p:nvPr/>
        </p:nvSpPr>
        <p:spPr>
          <a:xfrm>
            <a:off x="7209100" y="4847767"/>
            <a:ext cx="1771800" cy="2162400"/>
          </a:xfrm>
          <a:prstGeom prst="foldedCorner">
            <a:avLst>
              <a:gd name="adj" fmla="val 16667"/>
            </a:avLst>
          </a:prstGeom>
          <a:solidFill>
            <a:srgbClr val="F6B26B"/>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endParaRPr sz="1300">
              <a:latin typeface="Francois One"/>
              <a:ea typeface="Francois One"/>
              <a:cs typeface="Francois One"/>
              <a:sym typeface="Francois One"/>
            </a:endParaRPr>
          </a:p>
          <a:p>
            <a:pPr marL="0" lvl="0" indent="0" algn="l" rtl="0">
              <a:spcBef>
                <a:spcPts val="0"/>
              </a:spcBef>
              <a:spcAft>
                <a:spcPts val="0"/>
              </a:spcAft>
              <a:buNone/>
            </a:pPr>
            <a:r>
              <a:rPr lang="en-US" sz="1300">
                <a:latin typeface="Francois One"/>
                <a:ea typeface="Francois One"/>
                <a:cs typeface="Francois One"/>
                <a:sym typeface="Francois One"/>
              </a:rPr>
              <a:t>I was nervous when we started a year long PD at the school. But I am excited that it has taken on a life of its own. It is developed and offered by school staff.</a:t>
            </a:r>
            <a:endParaRPr sz="1300">
              <a:latin typeface="Francois One"/>
              <a:ea typeface="Francois One"/>
              <a:cs typeface="Francois One"/>
              <a:sym typeface="Francois One"/>
            </a:endParaRPr>
          </a:p>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77" name="Google Shape;177;p18"/>
          <p:cNvSpPr/>
          <p:nvPr/>
        </p:nvSpPr>
        <p:spPr>
          <a:xfrm>
            <a:off x="3820426" y="4691500"/>
            <a:ext cx="971400" cy="1329300"/>
          </a:xfrm>
          <a:prstGeom prst="foldedCorner">
            <a:avLst>
              <a:gd name="adj" fmla="val 16667"/>
            </a:avLst>
          </a:prstGeom>
          <a:solidFill>
            <a:srgbClr val="93C47D"/>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Excited about learning!</a:t>
            </a:r>
            <a:endParaRPr sz="1300">
              <a:latin typeface="Francois One"/>
              <a:ea typeface="Francois One"/>
              <a:cs typeface="Francois One"/>
              <a:sym typeface="Francois One"/>
            </a:endParaRPr>
          </a:p>
        </p:txBody>
      </p:sp>
      <p:sp>
        <p:nvSpPr>
          <p:cNvPr id="178" name="Google Shape;178;p18"/>
          <p:cNvSpPr/>
          <p:nvPr/>
        </p:nvSpPr>
        <p:spPr>
          <a:xfrm>
            <a:off x="213250" y="712967"/>
            <a:ext cx="1168200" cy="1938900"/>
          </a:xfrm>
          <a:prstGeom prst="foldedCorner">
            <a:avLst>
              <a:gd name="adj" fmla="val 16667"/>
            </a:avLst>
          </a:prstGeom>
          <a:solidFill>
            <a:srgbClr val="E06666"/>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I love learning about people. I hope to relay that to others by hearing their story. </a:t>
            </a:r>
            <a:endParaRPr sz="1300">
              <a:latin typeface="Francois One"/>
              <a:ea typeface="Francois One"/>
              <a:cs typeface="Francois One"/>
              <a:sym typeface="Francois One"/>
            </a:endParaRPr>
          </a:p>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79" name="Google Shape;179;p18"/>
          <p:cNvSpPr/>
          <p:nvPr/>
        </p:nvSpPr>
        <p:spPr>
          <a:xfrm>
            <a:off x="1424651" y="857721"/>
            <a:ext cx="971400" cy="1329300"/>
          </a:xfrm>
          <a:prstGeom prst="foldedCorner">
            <a:avLst>
              <a:gd name="adj" fmla="val 16667"/>
            </a:avLst>
          </a:prstGeom>
          <a:solidFill>
            <a:srgbClr val="F6B26B"/>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Deep heartfelt discussions.</a:t>
            </a:r>
            <a:endParaRPr sz="1300">
              <a:latin typeface="Francois One"/>
              <a:ea typeface="Francois One"/>
              <a:cs typeface="Francois One"/>
              <a:sym typeface="Francois One"/>
            </a:endParaRPr>
          </a:p>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80" name="Google Shape;180;p18"/>
          <p:cNvSpPr/>
          <p:nvPr/>
        </p:nvSpPr>
        <p:spPr>
          <a:xfrm>
            <a:off x="3282000" y="936200"/>
            <a:ext cx="1970700" cy="3074700"/>
          </a:xfrm>
          <a:prstGeom prst="foldedCorner">
            <a:avLst>
              <a:gd name="adj" fmla="val 16667"/>
            </a:avLst>
          </a:prstGeom>
          <a:solidFill>
            <a:srgbClr val="93C47D"/>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In the correctional environment we can begin to breakdown many stereotypes and actually address the student needs not simply assuming they learn one way due to their rearing or lack of traditional education or lack of the presence and activity of parents.</a:t>
            </a:r>
            <a:endParaRPr sz="1300">
              <a:latin typeface="Francois One"/>
              <a:ea typeface="Francois One"/>
              <a:cs typeface="Francois One"/>
              <a:sym typeface="Francois One"/>
            </a:endParaRPr>
          </a:p>
        </p:txBody>
      </p:sp>
      <p:sp>
        <p:nvSpPr>
          <p:cNvPr id="181" name="Google Shape;181;p18"/>
          <p:cNvSpPr/>
          <p:nvPr/>
        </p:nvSpPr>
        <p:spPr>
          <a:xfrm>
            <a:off x="5794987" y="-79599"/>
            <a:ext cx="1299300" cy="1488300"/>
          </a:xfrm>
          <a:prstGeom prst="foldedCorner">
            <a:avLst>
              <a:gd name="adj" fmla="val 16667"/>
            </a:avLst>
          </a:prstGeom>
          <a:solidFill>
            <a:srgbClr val="F6B26B"/>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The possibility for a dramatic shift in support of equity</a:t>
            </a:r>
            <a:endParaRPr sz="1300">
              <a:latin typeface="Francois One"/>
              <a:ea typeface="Francois One"/>
              <a:cs typeface="Francois One"/>
              <a:sym typeface="Francois One"/>
            </a:endParaRPr>
          </a:p>
        </p:txBody>
      </p:sp>
      <p:sp>
        <p:nvSpPr>
          <p:cNvPr id="182" name="Google Shape;182;p18"/>
          <p:cNvSpPr/>
          <p:nvPr/>
        </p:nvSpPr>
        <p:spPr>
          <a:xfrm>
            <a:off x="369925" y="3157500"/>
            <a:ext cx="2544300" cy="1488300"/>
          </a:xfrm>
          <a:prstGeom prst="foldedCorner">
            <a:avLst>
              <a:gd name="adj" fmla="val 16667"/>
            </a:avLst>
          </a:prstGeom>
          <a:solidFill>
            <a:srgbClr val="FFD966"/>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I am excited to hear the student experiences and point of views.  Sometimes the best way to learn is through others experiences.</a:t>
            </a:r>
            <a:endParaRPr sz="1300">
              <a:latin typeface="Francois One"/>
              <a:ea typeface="Francois One"/>
              <a:cs typeface="Francois One"/>
              <a:sym typeface="Francois One"/>
            </a:endParaRPr>
          </a:p>
          <a:p>
            <a:pPr marL="0" lvl="0" indent="0" algn="l" rtl="0">
              <a:spcBef>
                <a:spcPts val="0"/>
              </a:spcBef>
              <a:spcAft>
                <a:spcPts val="0"/>
              </a:spcAft>
              <a:buNone/>
            </a:pPr>
            <a:endParaRPr sz="1300">
              <a:latin typeface="Francois One"/>
              <a:ea typeface="Francois One"/>
              <a:cs typeface="Francois One"/>
              <a:sym typeface="Francois One"/>
            </a:endParaRPr>
          </a:p>
        </p:txBody>
      </p:sp>
      <p:sp>
        <p:nvSpPr>
          <p:cNvPr id="183" name="Google Shape;183;p18"/>
          <p:cNvSpPr/>
          <p:nvPr/>
        </p:nvSpPr>
        <p:spPr>
          <a:xfrm>
            <a:off x="5649475" y="3772500"/>
            <a:ext cx="1590300" cy="2162400"/>
          </a:xfrm>
          <a:prstGeom prst="foldedCorner">
            <a:avLst>
              <a:gd name="adj" fmla="val 16667"/>
            </a:avLst>
          </a:prstGeom>
          <a:solidFill>
            <a:srgbClr val="93C47D"/>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Openness and willingness to having dialogue about race and racism and individuals evaluating their own bias.</a:t>
            </a:r>
            <a:endParaRPr sz="1300">
              <a:latin typeface="Francois One"/>
              <a:ea typeface="Francois One"/>
              <a:cs typeface="Francois One"/>
              <a:sym typeface="Francois One"/>
            </a:endParaRPr>
          </a:p>
        </p:txBody>
      </p:sp>
      <p:sp>
        <p:nvSpPr>
          <p:cNvPr id="184" name="Google Shape;184;p18"/>
          <p:cNvSpPr/>
          <p:nvPr/>
        </p:nvSpPr>
        <p:spPr>
          <a:xfrm>
            <a:off x="8097427" y="2039133"/>
            <a:ext cx="1106700" cy="2757900"/>
          </a:xfrm>
          <a:prstGeom prst="foldedCorner">
            <a:avLst>
              <a:gd name="adj" fmla="val 16667"/>
            </a:avLst>
          </a:prstGeom>
          <a:solidFill>
            <a:srgbClr val="C27BA0"/>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I’m excited that finally after 33 years in education we are going to address the elephant in the room!</a:t>
            </a:r>
            <a:endParaRPr sz="1300">
              <a:latin typeface="Francois One"/>
              <a:ea typeface="Francois One"/>
              <a:cs typeface="Francois One"/>
              <a:sym typeface="Francois One"/>
            </a:endParaRPr>
          </a:p>
        </p:txBody>
      </p:sp>
      <p:sp>
        <p:nvSpPr>
          <p:cNvPr id="185" name="Google Shape;185;p18"/>
          <p:cNvSpPr/>
          <p:nvPr/>
        </p:nvSpPr>
        <p:spPr>
          <a:xfrm>
            <a:off x="150224" y="2419810"/>
            <a:ext cx="1701600" cy="709500"/>
          </a:xfrm>
          <a:prstGeom prst="foldedCorner">
            <a:avLst>
              <a:gd name="adj" fmla="val 16667"/>
            </a:avLst>
          </a:prstGeom>
          <a:solidFill>
            <a:srgbClr val="F6B26B"/>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Every comment here is powerful</a:t>
            </a:r>
            <a:endParaRPr sz="1300">
              <a:latin typeface="Francois One"/>
              <a:ea typeface="Francois One"/>
              <a:cs typeface="Francois One"/>
              <a:sym typeface="Francois One"/>
            </a:endParaRPr>
          </a:p>
        </p:txBody>
      </p:sp>
      <p:sp>
        <p:nvSpPr>
          <p:cNvPr id="186" name="Google Shape;186;p18"/>
          <p:cNvSpPr/>
          <p:nvPr/>
        </p:nvSpPr>
        <p:spPr>
          <a:xfrm>
            <a:off x="49600" y="4377733"/>
            <a:ext cx="2717400" cy="3500700"/>
          </a:xfrm>
          <a:prstGeom prst="foldedCorner">
            <a:avLst>
              <a:gd name="adj" fmla="val 16667"/>
            </a:avLst>
          </a:prstGeom>
          <a:solidFill>
            <a:srgbClr val="FFD966"/>
          </a:solidFill>
          <a:ln w="9525" cap="flat" cmpd="sng">
            <a:solidFill>
              <a:srgbClr val="595959"/>
            </a:solidFill>
            <a:prstDash val="solid"/>
            <a:round/>
            <a:headEnd type="none" w="sm" len="sm"/>
            <a:tailEnd type="none" w="sm" len="sm"/>
          </a:ln>
        </p:spPr>
        <p:txBody>
          <a:bodyPr spcFirstLastPara="1" wrap="square" lIns="58700" tIns="58700" rIns="58700" bIns="58700" anchor="ctr" anchorCtr="0">
            <a:noAutofit/>
          </a:bodyPr>
          <a:lstStyle/>
          <a:p>
            <a:pPr marL="0" lvl="0" indent="0" algn="l" rtl="0">
              <a:spcBef>
                <a:spcPts val="0"/>
              </a:spcBef>
              <a:spcAft>
                <a:spcPts val="0"/>
              </a:spcAft>
              <a:buNone/>
            </a:pPr>
            <a:r>
              <a:rPr lang="en-US" sz="1300">
                <a:latin typeface="Francois One"/>
                <a:ea typeface="Francois One"/>
                <a:cs typeface="Francois One"/>
                <a:sym typeface="Francois One"/>
              </a:rPr>
              <a:t>I am excited that finally after discussing racism and other hard issues in my doctoral program, I get to talk and listen to people’s perspective personally and professionally about race and racism in America. I already gave out Xendi’s book “ how to be an anti-racist” to one of the adult ed coordinator in our consortium</a:t>
            </a:r>
            <a:endParaRPr sz="1300">
              <a:latin typeface="Francois One"/>
              <a:ea typeface="Francois One"/>
              <a:cs typeface="Francois One"/>
              <a:sym typeface="Francois On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9"/>
          <p:cNvSpPr txBox="1">
            <a:spLocks noGrp="1"/>
          </p:cNvSpPr>
          <p:nvPr>
            <p:ph type="title"/>
          </p:nvPr>
        </p:nvSpPr>
        <p:spPr>
          <a:xfrm>
            <a:off x="361125" y="544050"/>
            <a:ext cx="86154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100"/>
              <a:t>How to talk about race and equity in the classroom</a:t>
            </a:r>
            <a:endParaRPr sz="3100"/>
          </a:p>
          <a:p>
            <a:pPr marL="0" lvl="0" indent="0" algn="l" rtl="0">
              <a:spcBef>
                <a:spcPts val="0"/>
              </a:spcBef>
              <a:spcAft>
                <a:spcPts val="0"/>
              </a:spcAft>
              <a:buNone/>
            </a:pPr>
            <a:r>
              <a:rPr lang="en-US" sz="3100" b="1" i="1">
                <a:solidFill>
                  <a:srgbClr val="741B47"/>
                </a:solidFill>
              </a:rPr>
              <a:t>Build community and trust in the class.</a:t>
            </a:r>
            <a:endParaRPr sz="3100" b="1" i="1">
              <a:solidFill>
                <a:srgbClr val="741B47"/>
              </a:solidFill>
            </a:endParaRPr>
          </a:p>
        </p:txBody>
      </p:sp>
      <p:sp>
        <p:nvSpPr>
          <p:cNvPr id="193" name="Google Shape;193;p19"/>
          <p:cNvSpPr txBox="1"/>
          <p:nvPr/>
        </p:nvSpPr>
        <p:spPr>
          <a:xfrm>
            <a:off x="361125" y="1824700"/>
            <a:ext cx="2619000" cy="44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latin typeface="Calibri"/>
              <a:ea typeface="Calibri"/>
              <a:cs typeface="Calibri"/>
              <a:sym typeface="Calibri"/>
            </a:endParaRPr>
          </a:p>
        </p:txBody>
      </p:sp>
      <p:sp>
        <p:nvSpPr>
          <p:cNvPr id="194" name="Google Shape;194;p19"/>
          <p:cNvSpPr txBox="1"/>
          <p:nvPr/>
        </p:nvSpPr>
        <p:spPr>
          <a:xfrm>
            <a:off x="2980125" y="1824700"/>
            <a:ext cx="5733300" cy="4798500"/>
          </a:xfrm>
          <a:prstGeom prst="rect">
            <a:avLst/>
          </a:prstGeom>
          <a:noFill/>
          <a:ln>
            <a:noFill/>
          </a:ln>
        </p:spPr>
        <p:txBody>
          <a:bodyPr spcFirstLastPara="1" wrap="square" lIns="91425" tIns="91425" rIns="91425" bIns="91425" anchor="t" anchorCtr="0">
            <a:noAutofit/>
          </a:bodyPr>
          <a:lstStyle/>
          <a:p>
            <a:pPr marL="457200" lvl="0" indent="-381000" algn="l" rtl="0">
              <a:spcBef>
                <a:spcPts val="36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Give students a chance to get to know each other outside of hard conversations.</a:t>
            </a:r>
            <a:endParaRPr sz="2400">
              <a:solidFill>
                <a:schemeClr val="dk1"/>
              </a:solidFill>
              <a:latin typeface="Calibri"/>
              <a:ea typeface="Calibri"/>
              <a:cs typeface="Calibri"/>
              <a:sym typeface="Calibri"/>
            </a:endParaRPr>
          </a:p>
          <a:p>
            <a:pPr marL="457200" lvl="0" indent="-381000" algn="l" rtl="0">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Have the students set ground rules for speaking respectfully about hard topics.</a:t>
            </a:r>
            <a:endParaRPr sz="2400">
              <a:solidFill>
                <a:schemeClr val="dk1"/>
              </a:solidFill>
              <a:latin typeface="Calibri"/>
              <a:ea typeface="Calibri"/>
              <a:cs typeface="Calibri"/>
              <a:sym typeface="Calibri"/>
            </a:endParaRPr>
          </a:p>
          <a:p>
            <a:pPr marL="457200" lvl="0" indent="-381000" algn="l" rtl="0">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Don’t respond to everything. Let students respond to each other.</a:t>
            </a:r>
            <a:endParaRPr sz="2400">
              <a:solidFill>
                <a:schemeClr val="dk1"/>
              </a:solidFill>
              <a:latin typeface="Calibri"/>
              <a:ea typeface="Calibri"/>
              <a:cs typeface="Calibri"/>
              <a:sym typeface="Calibri"/>
            </a:endParaRPr>
          </a:p>
          <a:p>
            <a:pPr marL="457200" lvl="0" indent="-381000" algn="l" rtl="0">
              <a:spcBef>
                <a:spcPts val="1000"/>
              </a:spcBef>
              <a:spcAft>
                <a:spcPts val="1000"/>
              </a:spcAft>
              <a:buClr>
                <a:schemeClr val="dk1"/>
              </a:buClr>
              <a:buSzPts val="2400"/>
              <a:buFont typeface="Calibri"/>
              <a:buChar char="●"/>
            </a:pPr>
            <a:r>
              <a:rPr lang="en-US" sz="2400">
                <a:solidFill>
                  <a:schemeClr val="dk1"/>
                </a:solidFill>
                <a:latin typeface="Calibri"/>
                <a:ea typeface="Calibri"/>
                <a:cs typeface="Calibri"/>
                <a:sym typeface="Calibri"/>
              </a:rPr>
              <a:t>Invite students to talk about their experiences of race in the US and issues related to race in their home counties.</a:t>
            </a:r>
            <a:endParaRPr sz="2400"/>
          </a:p>
        </p:txBody>
      </p:sp>
      <p:pic>
        <p:nvPicPr>
          <p:cNvPr id="195" name="Google Shape;195;p19"/>
          <p:cNvPicPr preferRelativeResize="0"/>
          <p:nvPr/>
        </p:nvPicPr>
        <p:blipFill rotWithShape="1">
          <a:blip r:embed="rId3">
            <a:alphaModFix/>
          </a:blip>
          <a:srcRect l="15359" r="17715"/>
          <a:stretch/>
        </p:blipFill>
        <p:spPr>
          <a:xfrm>
            <a:off x="220225" y="2632884"/>
            <a:ext cx="2619000" cy="2202893"/>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20"/>
          <p:cNvPicPr preferRelativeResize="0"/>
          <p:nvPr/>
        </p:nvPicPr>
        <p:blipFill>
          <a:blip r:embed="rId3">
            <a:alphaModFix/>
          </a:blip>
          <a:stretch>
            <a:fillRect/>
          </a:stretch>
        </p:blipFill>
        <p:spPr>
          <a:xfrm>
            <a:off x="3333326" y="2003350"/>
            <a:ext cx="5337202" cy="4450499"/>
          </a:xfrm>
          <a:prstGeom prst="rect">
            <a:avLst/>
          </a:prstGeom>
          <a:noFill/>
          <a:ln w="28575" cap="flat" cmpd="sng">
            <a:solidFill>
              <a:schemeClr val="dk2"/>
            </a:solidFill>
            <a:prstDash val="solid"/>
            <a:round/>
            <a:headEnd type="none" w="sm" len="sm"/>
            <a:tailEnd type="none" w="sm" len="sm"/>
          </a:ln>
        </p:spPr>
      </p:pic>
      <p:sp>
        <p:nvSpPr>
          <p:cNvPr id="202" name="Google Shape;202;p20"/>
          <p:cNvSpPr txBox="1">
            <a:spLocks noGrp="1"/>
          </p:cNvSpPr>
          <p:nvPr>
            <p:ph type="title"/>
          </p:nvPr>
        </p:nvSpPr>
        <p:spPr>
          <a:xfrm>
            <a:off x="361125" y="544050"/>
            <a:ext cx="86154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100"/>
              <a:t>How to talk about race and equity in the classroom</a:t>
            </a:r>
            <a:endParaRPr sz="3100"/>
          </a:p>
          <a:p>
            <a:pPr marL="0" lvl="0" indent="0" algn="l" rtl="0">
              <a:spcBef>
                <a:spcPts val="0"/>
              </a:spcBef>
              <a:spcAft>
                <a:spcPts val="0"/>
              </a:spcAft>
              <a:buNone/>
            </a:pPr>
            <a:r>
              <a:rPr lang="en-US" sz="3100" b="1" i="1">
                <a:solidFill>
                  <a:srgbClr val="741B47"/>
                </a:solidFill>
              </a:rPr>
              <a:t>Think of it as survival English.</a:t>
            </a:r>
            <a:endParaRPr sz="3100" b="1" i="1">
              <a:solidFill>
                <a:srgbClr val="741B47"/>
              </a:solidFill>
            </a:endParaRPr>
          </a:p>
        </p:txBody>
      </p:sp>
      <p:sp>
        <p:nvSpPr>
          <p:cNvPr id="203" name="Google Shape;203;p20"/>
          <p:cNvSpPr txBox="1"/>
          <p:nvPr/>
        </p:nvSpPr>
        <p:spPr>
          <a:xfrm>
            <a:off x="361125" y="1824700"/>
            <a:ext cx="2619000" cy="44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Calibri"/>
                <a:ea typeface="Calibri"/>
                <a:cs typeface="Calibri"/>
                <a:sym typeface="Calibri"/>
              </a:rPr>
              <a:t>Issues of race and equity are just as important for survival in the U.S. as being able to go to the grocery store or open a bank account. </a:t>
            </a:r>
            <a:endParaRPr sz="24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1"/>
          <p:cNvSpPr txBox="1">
            <a:spLocks noGrp="1"/>
          </p:cNvSpPr>
          <p:nvPr>
            <p:ph type="body" idx="1"/>
          </p:nvPr>
        </p:nvSpPr>
        <p:spPr>
          <a:xfrm>
            <a:off x="558600" y="1728600"/>
            <a:ext cx="4013400" cy="4375500"/>
          </a:xfrm>
          <a:prstGeom prst="rect">
            <a:avLst/>
          </a:prstGeom>
        </p:spPr>
        <p:txBody>
          <a:bodyPr spcFirstLastPara="1" wrap="square" lIns="91425" tIns="45700" rIns="91425" bIns="45700" anchor="t" anchorCtr="0">
            <a:noAutofit/>
          </a:bodyPr>
          <a:lstStyle/>
          <a:p>
            <a:pPr marL="457200" lvl="0" indent="-412750" algn="l" rtl="0">
              <a:lnSpc>
                <a:spcPct val="115000"/>
              </a:lnSpc>
              <a:spcBef>
                <a:spcPts val="0"/>
              </a:spcBef>
              <a:spcAft>
                <a:spcPts val="0"/>
              </a:spcAft>
              <a:buClr>
                <a:srgbClr val="595959"/>
              </a:buClr>
              <a:buSzPts val="2900"/>
              <a:buChar char="●"/>
            </a:pPr>
            <a:r>
              <a:rPr lang="en-US">
                <a:latin typeface="Arial"/>
                <a:ea typeface="Arial"/>
                <a:cs typeface="Arial"/>
                <a:sym typeface="Arial"/>
              </a:rPr>
              <a:t>Fingerprinted</a:t>
            </a:r>
            <a:endParaRPr>
              <a:latin typeface="Arial"/>
              <a:ea typeface="Arial"/>
              <a:cs typeface="Arial"/>
              <a:sym typeface="Arial"/>
            </a:endParaRPr>
          </a:p>
          <a:p>
            <a:pPr marL="457200" lvl="0" indent="-412750" algn="l" rtl="0">
              <a:lnSpc>
                <a:spcPct val="115000"/>
              </a:lnSpc>
              <a:spcBef>
                <a:spcPts val="0"/>
              </a:spcBef>
              <a:spcAft>
                <a:spcPts val="0"/>
              </a:spcAft>
              <a:buClr>
                <a:srgbClr val="595959"/>
              </a:buClr>
              <a:buSzPts val="2900"/>
              <a:buChar char="●"/>
            </a:pPr>
            <a:r>
              <a:rPr lang="en-US">
                <a:latin typeface="Arial"/>
                <a:ea typeface="Arial"/>
                <a:cs typeface="Arial"/>
                <a:sym typeface="Arial"/>
              </a:rPr>
              <a:t>Up to no good </a:t>
            </a:r>
            <a:endParaRPr>
              <a:latin typeface="Arial"/>
              <a:ea typeface="Arial"/>
              <a:cs typeface="Arial"/>
              <a:sym typeface="Arial"/>
            </a:endParaRPr>
          </a:p>
          <a:p>
            <a:pPr marL="457200" lvl="0" indent="-412750" algn="l" rtl="0">
              <a:lnSpc>
                <a:spcPct val="115000"/>
              </a:lnSpc>
              <a:spcBef>
                <a:spcPts val="0"/>
              </a:spcBef>
              <a:spcAft>
                <a:spcPts val="0"/>
              </a:spcAft>
              <a:buClr>
                <a:srgbClr val="595959"/>
              </a:buClr>
              <a:buSzPts val="2900"/>
              <a:buChar char="●"/>
            </a:pPr>
            <a:r>
              <a:rPr lang="en-US">
                <a:latin typeface="Arial"/>
                <a:ea typeface="Arial"/>
                <a:cs typeface="Arial"/>
                <a:sym typeface="Arial"/>
              </a:rPr>
              <a:t>Humiliation</a:t>
            </a:r>
            <a:endParaRPr>
              <a:latin typeface="Arial"/>
              <a:ea typeface="Arial"/>
              <a:cs typeface="Arial"/>
              <a:sym typeface="Arial"/>
            </a:endParaRPr>
          </a:p>
          <a:p>
            <a:pPr marL="457200" lvl="0" indent="-412750" algn="l" rtl="0">
              <a:lnSpc>
                <a:spcPct val="115000"/>
              </a:lnSpc>
              <a:spcBef>
                <a:spcPts val="0"/>
              </a:spcBef>
              <a:spcAft>
                <a:spcPts val="0"/>
              </a:spcAft>
              <a:buClr>
                <a:srgbClr val="595959"/>
              </a:buClr>
              <a:buSzPts val="2900"/>
              <a:buChar char="●"/>
            </a:pPr>
            <a:r>
              <a:rPr lang="en-US">
                <a:latin typeface="Arial"/>
                <a:ea typeface="Arial"/>
                <a:cs typeface="Arial"/>
                <a:sym typeface="Arial"/>
              </a:rPr>
              <a:t>Border</a:t>
            </a:r>
            <a:endParaRPr>
              <a:latin typeface="Arial"/>
              <a:ea typeface="Arial"/>
              <a:cs typeface="Arial"/>
              <a:sym typeface="Arial"/>
            </a:endParaRPr>
          </a:p>
          <a:p>
            <a:pPr marL="457200" lvl="0" indent="-412750" algn="l" rtl="0">
              <a:lnSpc>
                <a:spcPct val="115000"/>
              </a:lnSpc>
              <a:spcBef>
                <a:spcPts val="0"/>
              </a:spcBef>
              <a:spcAft>
                <a:spcPts val="0"/>
              </a:spcAft>
              <a:buClr>
                <a:srgbClr val="595959"/>
              </a:buClr>
              <a:buSzPts val="2900"/>
              <a:buChar char="●"/>
            </a:pPr>
            <a:r>
              <a:rPr lang="en-US">
                <a:latin typeface="Arial"/>
                <a:ea typeface="Arial"/>
                <a:cs typeface="Arial"/>
                <a:sym typeface="Arial"/>
              </a:rPr>
              <a:t>Speak up </a:t>
            </a:r>
            <a:endParaRPr>
              <a:latin typeface="Arial"/>
              <a:ea typeface="Arial"/>
              <a:cs typeface="Arial"/>
              <a:sym typeface="Arial"/>
            </a:endParaRPr>
          </a:p>
          <a:p>
            <a:pPr marL="457200" lvl="0" indent="-412750" algn="l" rtl="0">
              <a:lnSpc>
                <a:spcPct val="115000"/>
              </a:lnSpc>
              <a:spcBef>
                <a:spcPts val="0"/>
              </a:spcBef>
              <a:spcAft>
                <a:spcPts val="0"/>
              </a:spcAft>
              <a:buClr>
                <a:srgbClr val="595959"/>
              </a:buClr>
              <a:buSzPts val="2900"/>
              <a:buChar char="●"/>
            </a:pPr>
            <a:r>
              <a:rPr lang="en-US">
                <a:latin typeface="Arial"/>
                <a:ea typeface="Arial"/>
                <a:cs typeface="Arial"/>
                <a:sym typeface="Arial"/>
              </a:rPr>
              <a:t>Raise our voices </a:t>
            </a:r>
            <a:endParaRPr>
              <a:latin typeface="Arial"/>
              <a:ea typeface="Arial"/>
              <a:cs typeface="Arial"/>
              <a:sym typeface="Arial"/>
            </a:endParaRPr>
          </a:p>
          <a:p>
            <a:pPr marL="457200" lvl="0" indent="-412750" algn="l" rtl="0">
              <a:lnSpc>
                <a:spcPct val="115000"/>
              </a:lnSpc>
              <a:spcBef>
                <a:spcPts val="0"/>
              </a:spcBef>
              <a:spcAft>
                <a:spcPts val="0"/>
              </a:spcAft>
              <a:buClr>
                <a:srgbClr val="595959"/>
              </a:buClr>
              <a:buSzPts val="2900"/>
              <a:buChar char="●"/>
            </a:pPr>
            <a:r>
              <a:rPr lang="en-US">
                <a:latin typeface="Arial"/>
                <a:ea typeface="Arial"/>
                <a:cs typeface="Arial"/>
                <a:sym typeface="Arial"/>
              </a:rPr>
              <a:t>Allegedly </a:t>
            </a:r>
            <a:endParaRPr>
              <a:latin typeface="Arial"/>
              <a:ea typeface="Arial"/>
              <a:cs typeface="Arial"/>
              <a:sym typeface="Arial"/>
            </a:endParaRPr>
          </a:p>
          <a:p>
            <a:pPr marL="457200" lvl="0" indent="-412750" algn="l" rtl="0">
              <a:lnSpc>
                <a:spcPct val="115000"/>
              </a:lnSpc>
              <a:spcBef>
                <a:spcPts val="0"/>
              </a:spcBef>
              <a:spcAft>
                <a:spcPts val="0"/>
              </a:spcAft>
              <a:buClr>
                <a:srgbClr val="595959"/>
              </a:buClr>
              <a:buSzPts val="2900"/>
              <a:buChar char="●"/>
            </a:pPr>
            <a:r>
              <a:rPr lang="en-US">
                <a:latin typeface="Arial"/>
                <a:ea typeface="Arial"/>
                <a:cs typeface="Arial"/>
                <a:sym typeface="Arial"/>
              </a:rPr>
              <a:t>Discriminate </a:t>
            </a:r>
            <a:endParaRPr>
              <a:latin typeface="Arial"/>
              <a:ea typeface="Arial"/>
              <a:cs typeface="Arial"/>
              <a:sym typeface="Arial"/>
            </a:endParaRPr>
          </a:p>
        </p:txBody>
      </p:sp>
      <p:sp>
        <p:nvSpPr>
          <p:cNvPr id="210" name="Google Shape;210;p21"/>
          <p:cNvSpPr txBox="1">
            <a:spLocks noGrp="1"/>
          </p:cNvSpPr>
          <p:nvPr>
            <p:ph type="body" idx="1"/>
          </p:nvPr>
        </p:nvSpPr>
        <p:spPr>
          <a:xfrm>
            <a:off x="4732950" y="1728600"/>
            <a:ext cx="3234000" cy="4375500"/>
          </a:xfrm>
          <a:prstGeom prst="rect">
            <a:avLst/>
          </a:prstGeom>
        </p:spPr>
        <p:txBody>
          <a:bodyPr spcFirstLastPara="1" wrap="square" lIns="91425" tIns="45700" rIns="91425" bIns="45700" anchor="t" anchorCtr="0">
            <a:noAutofit/>
          </a:bodyPr>
          <a:lstStyle/>
          <a:p>
            <a:pPr marL="457200" lvl="0" indent="-419100" algn="l" rtl="0">
              <a:lnSpc>
                <a:spcPct val="115000"/>
              </a:lnSpc>
              <a:spcBef>
                <a:spcPts val="0"/>
              </a:spcBef>
              <a:spcAft>
                <a:spcPts val="0"/>
              </a:spcAft>
              <a:buClr>
                <a:srgbClr val="595959"/>
              </a:buClr>
              <a:buSzPts val="3000"/>
              <a:buChar char="●"/>
            </a:pPr>
            <a:r>
              <a:rPr lang="en-US" sz="2500">
                <a:latin typeface="Arial"/>
                <a:ea typeface="Arial"/>
                <a:cs typeface="Arial"/>
                <a:sym typeface="Arial"/>
              </a:rPr>
              <a:t>Hoodie</a:t>
            </a:r>
            <a:endParaRPr sz="2500">
              <a:latin typeface="Arial"/>
              <a:ea typeface="Arial"/>
              <a:cs typeface="Arial"/>
              <a:sym typeface="Arial"/>
            </a:endParaRPr>
          </a:p>
          <a:p>
            <a:pPr marL="457200" lvl="0" indent="-419100" algn="l" rtl="0">
              <a:lnSpc>
                <a:spcPct val="115000"/>
              </a:lnSpc>
              <a:spcBef>
                <a:spcPts val="0"/>
              </a:spcBef>
              <a:spcAft>
                <a:spcPts val="0"/>
              </a:spcAft>
              <a:buClr>
                <a:srgbClr val="595959"/>
              </a:buClr>
              <a:buSzPts val="3000"/>
              <a:buChar char="●"/>
            </a:pPr>
            <a:r>
              <a:rPr lang="en-US" sz="2500">
                <a:latin typeface="Arial"/>
                <a:ea typeface="Arial"/>
                <a:cs typeface="Arial"/>
                <a:sym typeface="Arial"/>
              </a:rPr>
              <a:t>Acquitted</a:t>
            </a:r>
            <a:endParaRPr sz="2500">
              <a:latin typeface="Arial"/>
              <a:ea typeface="Arial"/>
              <a:cs typeface="Arial"/>
              <a:sym typeface="Arial"/>
            </a:endParaRPr>
          </a:p>
          <a:p>
            <a:pPr marL="457200" lvl="0" indent="-419100" algn="l" rtl="0">
              <a:lnSpc>
                <a:spcPct val="115000"/>
              </a:lnSpc>
              <a:spcBef>
                <a:spcPts val="0"/>
              </a:spcBef>
              <a:spcAft>
                <a:spcPts val="0"/>
              </a:spcAft>
              <a:buClr>
                <a:srgbClr val="595959"/>
              </a:buClr>
              <a:buSzPts val="3000"/>
              <a:buChar char="●"/>
            </a:pPr>
            <a:r>
              <a:rPr lang="en-US" sz="2500">
                <a:latin typeface="Arial"/>
                <a:ea typeface="Arial"/>
                <a:cs typeface="Arial"/>
                <a:sym typeface="Arial"/>
              </a:rPr>
              <a:t>Warrant </a:t>
            </a:r>
            <a:endParaRPr sz="2500">
              <a:latin typeface="Arial"/>
              <a:ea typeface="Arial"/>
              <a:cs typeface="Arial"/>
              <a:sym typeface="Arial"/>
            </a:endParaRPr>
          </a:p>
          <a:p>
            <a:pPr marL="457200" lvl="0" indent="-419100" algn="l" rtl="0">
              <a:lnSpc>
                <a:spcPct val="115000"/>
              </a:lnSpc>
              <a:spcBef>
                <a:spcPts val="0"/>
              </a:spcBef>
              <a:spcAft>
                <a:spcPts val="0"/>
              </a:spcAft>
              <a:buClr>
                <a:srgbClr val="595959"/>
              </a:buClr>
              <a:buSzPts val="3000"/>
              <a:buChar char="●"/>
            </a:pPr>
            <a:r>
              <a:rPr lang="en-US" sz="2500">
                <a:latin typeface="Arial"/>
                <a:ea typeface="Arial"/>
                <a:cs typeface="Arial"/>
                <a:sym typeface="Arial"/>
              </a:rPr>
              <a:t>Cooperate</a:t>
            </a:r>
            <a:endParaRPr sz="2500">
              <a:latin typeface="Arial"/>
              <a:ea typeface="Arial"/>
              <a:cs typeface="Arial"/>
              <a:sym typeface="Arial"/>
            </a:endParaRPr>
          </a:p>
          <a:p>
            <a:pPr marL="457200" lvl="0" indent="-419100" algn="l" rtl="0">
              <a:lnSpc>
                <a:spcPct val="115000"/>
              </a:lnSpc>
              <a:spcBef>
                <a:spcPts val="0"/>
              </a:spcBef>
              <a:spcAft>
                <a:spcPts val="0"/>
              </a:spcAft>
              <a:buClr>
                <a:srgbClr val="595959"/>
              </a:buClr>
              <a:buSzPts val="3000"/>
              <a:buChar char="●"/>
            </a:pPr>
            <a:r>
              <a:rPr lang="en-US" sz="2500">
                <a:latin typeface="Arial"/>
                <a:ea typeface="Arial"/>
                <a:cs typeface="Arial"/>
                <a:sym typeface="Arial"/>
              </a:rPr>
              <a:t>Racial profiling</a:t>
            </a:r>
            <a:endParaRPr sz="2500">
              <a:latin typeface="Arial"/>
              <a:ea typeface="Arial"/>
              <a:cs typeface="Arial"/>
              <a:sym typeface="Arial"/>
            </a:endParaRPr>
          </a:p>
          <a:p>
            <a:pPr marL="457200" lvl="0" indent="-419100" algn="l" rtl="0">
              <a:lnSpc>
                <a:spcPct val="115000"/>
              </a:lnSpc>
              <a:spcBef>
                <a:spcPts val="0"/>
              </a:spcBef>
              <a:spcAft>
                <a:spcPts val="0"/>
              </a:spcAft>
              <a:buClr>
                <a:srgbClr val="595959"/>
              </a:buClr>
              <a:buSzPts val="3000"/>
              <a:buChar char="●"/>
            </a:pPr>
            <a:r>
              <a:rPr lang="en-US" sz="2500">
                <a:latin typeface="Arial"/>
                <a:ea typeface="Arial"/>
                <a:cs typeface="Arial"/>
                <a:sym typeface="Arial"/>
              </a:rPr>
              <a:t>Institutional</a:t>
            </a:r>
            <a:endParaRPr sz="2500">
              <a:latin typeface="Arial"/>
              <a:ea typeface="Arial"/>
              <a:cs typeface="Arial"/>
              <a:sym typeface="Arial"/>
            </a:endParaRPr>
          </a:p>
          <a:p>
            <a:pPr marL="457200" lvl="0" indent="-419100" algn="l" rtl="0">
              <a:lnSpc>
                <a:spcPct val="115000"/>
              </a:lnSpc>
              <a:spcBef>
                <a:spcPts val="0"/>
              </a:spcBef>
              <a:spcAft>
                <a:spcPts val="0"/>
              </a:spcAft>
              <a:buClr>
                <a:srgbClr val="595959"/>
              </a:buClr>
              <a:buSzPts val="3000"/>
              <a:buChar char="●"/>
            </a:pPr>
            <a:r>
              <a:rPr lang="en-US" sz="2500">
                <a:latin typeface="Arial"/>
                <a:ea typeface="Arial"/>
                <a:cs typeface="Arial"/>
                <a:sym typeface="Arial"/>
              </a:rPr>
              <a:t>Cuffs</a:t>
            </a:r>
            <a:endParaRPr sz="2500">
              <a:latin typeface="Arial"/>
              <a:ea typeface="Arial"/>
              <a:cs typeface="Arial"/>
              <a:sym typeface="Arial"/>
            </a:endParaRPr>
          </a:p>
          <a:p>
            <a:pPr marL="457200" lvl="0" indent="-419100" algn="l" rtl="0">
              <a:lnSpc>
                <a:spcPct val="115000"/>
              </a:lnSpc>
              <a:spcBef>
                <a:spcPts val="0"/>
              </a:spcBef>
              <a:spcAft>
                <a:spcPts val="0"/>
              </a:spcAft>
              <a:buClr>
                <a:srgbClr val="595959"/>
              </a:buClr>
              <a:buSzPts val="3000"/>
              <a:buChar char="●"/>
            </a:pPr>
            <a:r>
              <a:rPr lang="en-US" sz="2500">
                <a:latin typeface="Arial"/>
                <a:ea typeface="Arial"/>
                <a:cs typeface="Arial"/>
                <a:sym typeface="Arial"/>
              </a:rPr>
              <a:t>Unite</a:t>
            </a:r>
            <a:endParaRPr sz="2500">
              <a:latin typeface="Arial"/>
              <a:ea typeface="Arial"/>
              <a:cs typeface="Arial"/>
              <a:sym typeface="Arial"/>
            </a:endParaRPr>
          </a:p>
          <a:p>
            <a:pPr marL="457200" lvl="0" indent="0" algn="l" rtl="0">
              <a:lnSpc>
                <a:spcPct val="115000"/>
              </a:lnSpc>
              <a:spcBef>
                <a:spcPts val="0"/>
              </a:spcBef>
              <a:spcAft>
                <a:spcPts val="0"/>
              </a:spcAft>
              <a:buNone/>
            </a:pPr>
            <a:endParaRPr sz="2500">
              <a:latin typeface="Arial"/>
              <a:ea typeface="Arial"/>
              <a:cs typeface="Arial"/>
              <a:sym typeface="Arial"/>
            </a:endParaRPr>
          </a:p>
        </p:txBody>
      </p:sp>
      <p:sp>
        <p:nvSpPr>
          <p:cNvPr id="211" name="Google Shape;211;p21"/>
          <p:cNvSpPr txBox="1">
            <a:spLocks noGrp="1"/>
          </p:cNvSpPr>
          <p:nvPr>
            <p:ph type="title"/>
          </p:nvPr>
        </p:nvSpPr>
        <p:spPr>
          <a:xfrm>
            <a:off x="264300" y="418375"/>
            <a:ext cx="86154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100"/>
              <a:t>How to talk about race and equity in the classroom</a:t>
            </a:r>
            <a:endParaRPr sz="3100"/>
          </a:p>
          <a:p>
            <a:pPr marL="0" lvl="0" indent="0" algn="l" rtl="0">
              <a:spcBef>
                <a:spcPts val="0"/>
              </a:spcBef>
              <a:spcAft>
                <a:spcPts val="0"/>
              </a:spcAft>
              <a:buNone/>
            </a:pPr>
            <a:r>
              <a:rPr lang="en-US" sz="3100" b="1" i="1">
                <a:solidFill>
                  <a:srgbClr val="741B47"/>
                </a:solidFill>
              </a:rPr>
              <a:t>Remember that it is everyday English.</a:t>
            </a:r>
            <a:endParaRPr sz="3100" b="1" i="1">
              <a:solidFill>
                <a:srgbClr val="741B47"/>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22"/>
          <p:cNvPicPr preferRelativeResize="0"/>
          <p:nvPr/>
        </p:nvPicPr>
        <p:blipFill>
          <a:blip r:embed="rId3">
            <a:alphaModFix/>
          </a:blip>
          <a:stretch>
            <a:fillRect/>
          </a:stretch>
        </p:blipFill>
        <p:spPr>
          <a:xfrm>
            <a:off x="448850" y="2114950"/>
            <a:ext cx="3458275" cy="4486400"/>
          </a:xfrm>
          <a:prstGeom prst="rect">
            <a:avLst/>
          </a:prstGeom>
          <a:noFill/>
          <a:ln w="28575" cap="flat" cmpd="sng">
            <a:solidFill>
              <a:schemeClr val="dk2"/>
            </a:solidFill>
            <a:prstDash val="solid"/>
            <a:round/>
            <a:headEnd type="none" w="sm" len="sm"/>
            <a:tailEnd type="none" w="sm" len="sm"/>
          </a:ln>
        </p:spPr>
      </p:pic>
      <p:pic>
        <p:nvPicPr>
          <p:cNvPr id="218" name="Google Shape;218;p22"/>
          <p:cNvPicPr preferRelativeResize="0"/>
          <p:nvPr/>
        </p:nvPicPr>
        <p:blipFill>
          <a:blip r:embed="rId4">
            <a:alphaModFix/>
          </a:blip>
          <a:stretch>
            <a:fillRect/>
          </a:stretch>
        </p:blipFill>
        <p:spPr>
          <a:xfrm>
            <a:off x="4986000" y="2114951"/>
            <a:ext cx="3676864" cy="4486399"/>
          </a:xfrm>
          <a:prstGeom prst="rect">
            <a:avLst/>
          </a:prstGeom>
          <a:noFill/>
          <a:ln w="28575" cap="flat" cmpd="sng">
            <a:solidFill>
              <a:schemeClr val="dk2"/>
            </a:solidFill>
            <a:prstDash val="solid"/>
            <a:round/>
            <a:headEnd type="none" w="sm" len="sm"/>
            <a:tailEnd type="none" w="sm" len="sm"/>
          </a:ln>
        </p:spPr>
      </p:pic>
      <p:sp>
        <p:nvSpPr>
          <p:cNvPr id="219" name="Google Shape;219;p22"/>
          <p:cNvSpPr txBox="1">
            <a:spLocks noGrp="1"/>
          </p:cNvSpPr>
          <p:nvPr>
            <p:ph type="title"/>
          </p:nvPr>
        </p:nvSpPr>
        <p:spPr>
          <a:xfrm>
            <a:off x="107725" y="418375"/>
            <a:ext cx="8940600" cy="1287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100"/>
              <a:t>How to talk about race and equity in the classroom</a:t>
            </a:r>
            <a:endParaRPr sz="3100"/>
          </a:p>
          <a:p>
            <a:pPr marL="0" lvl="0" indent="0" algn="l" rtl="0">
              <a:spcBef>
                <a:spcPts val="0"/>
              </a:spcBef>
              <a:spcAft>
                <a:spcPts val="0"/>
              </a:spcAft>
              <a:buNone/>
            </a:pPr>
            <a:r>
              <a:rPr lang="en-US" sz="3100" b="1" i="1">
                <a:solidFill>
                  <a:srgbClr val="741B47"/>
                </a:solidFill>
              </a:rPr>
              <a:t>Connect to what you already do. Make small changes so you don’t overwhelm yourself.</a:t>
            </a:r>
            <a:endParaRPr sz="3100" b="1" i="1">
              <a:solidFill>
                <a:srgbClr val="741B47"/>
              </a:solidFill>
            </a:endParaRPr>
          </a:p>
        </p:txBody>
      </p:sp>
      <p:sp>
        <p:nvSpPr>
          <p:cNvPr id="220" name="Google Shape;220;p22"/>
          <p:cNvSpPr/>
          <p:nvPr/>
        </p:nvSpPr>
        <p:spPr>
          <a:xfrm>
            <a:off x="4112063" y="3429000"/>
            <a:ext cx="669000" cy="861600"/>
          </a:xfrm>
          <a:prstGeom prst="rightArrow">
            <a:avLst>
              <a:gd name="adj1" fmla="val 50000"/>
              <a:gd name="adj2" fmla="val 5000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2"/>
          <p:cNvSpPr/>
          <p:nvPr/>
        </p:nvSpPr>
        <p:spPr>
          <a:xfrm>
            <a:off x="4112065" y="4757500"/>
            <a:ext cx="669000" cy="861600"/>
          </a:xfrm>
          <a:prstGeom prst="leftArrow">
            <a:avLst>
              <a:gd name="adj1" fmla="val 50000"/>
              <a:gd name="adj2" fmla="val 5000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23"/>
          <p:cNvPicPr preferRelativeResize="0"/>
          <p:nvPr/>
        </p:nvPicPr>
        <p:blipFill>
          <a:blip r:embed="rId3">
            <a:alphaModFix/>
          </a:blip>
          <a:stretch>
            <a:fillRect/>
          </a:stretch>
        </p:blipFill>
        <p:spPr>
          <a:xfrm>
            <a:off x="3621600" y="2567249"/>
            <a:ext cx="5380452" cy="3029001"/>
          </a:xfrm>
          <a:prstGeom prst="rect">
            <a:avLst/>
          </a:prstGeom>
          <a:noFill/>
          <a:ln>
            <a:noFill/>
          </a:ln>
        </p:spPr>
      </p:pic>
      <p:sp>
        <p:nvSpPr>
          <p:cNvPr id="228" name="Google Shape;228;p23"/>
          <p:cNvSpPr txBox="1"/>
          <p:nvPr/>
        </p:nvSpPr>
        <p:spPr>
          <a:xfrm>
            <a:off x="264300" y="1954638"/>
            <a:ext cx="3357300" cy="44595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libri"/>
              <a:buChar char="●"/>
            </a:pPr>
            <a:r>
              <a:rPr lang="en-US" sz="2400">
                <a:latin typeface="Calibri"/>
                <a:ea typeface="Calibri"/>
                <a:cs typeface="Calibri"/>
                <a:sym typeface="Calibri"/>
              </a:rPr>
              <a:t>Incorporate issues of race into your everyday teaching. Don’t wait until something comes up. </a:t>
            </a: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en-US" sz="2400">
                <a:latin typeface="Calibri"/>
                <a:ea typeface="Calibri"/>
                <a:cs typeface="Calibri"/>
                <a:sym typeface="Calibri"/>
              </a:rPr>
              <a:t>Don’t just talk about negatives. Also incorporate stories of fun, celebration, beauty, etc. </a:t>
            </a:r>
            <a:endParaRPr sz="2400">
              <a:latin typeface="Calibri"/>
              <a:ea typeface="Calibri"/>
              <a:cs typeface="Calibri"/>
              <a:sym typeface="Calibri"/>
            </a:endParaRPr>
          </a:p>
        </p:txBody>
      </p:sp>
      <p:sp>
        <p:nvSpPr>
          <p:cNvPr id="229" name="Google Shape;229;p23"/>
          <p:cNvSpPr txBox="1">
            <a:spLocks noGrp="1"/>
          </p:cNvSpPr>
          <p:nvPr>
            <p:ph type="title"/>
          </p:nvPr>
        </p:nvSpPr>
        <p:spPr>
          <a:xfrm>
            <a:off x="264300" y="418375"/>
            <a:ext cx="8615400" cy="1395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100"/>
              <a:t>How to talk about race and equity in the classroom</a:t>
            </a:r>
            <a:endParaRPr sz="3100"/>
          </a:p>
          <a:p>
            <a:pPr marL="0" lvl="0" indent="0" algn="l" rtl="0">
              <a:spcBef>
                <a:spcPts val="0"/>
              </a:spcBef>
              <a:spcAft>
                <a:spcPts val="0"/>
              </a:spcAft>
              <a:buNone/>
            </a:pPr>
            <a:r>
              <a:rPr lang="en-US" sz="3100" b="1" i="1">
                <a:solidFill>
                  <a:srgbClr val="741B47"/>
                </a:solidFill>
              </a:rPr>
              <a:t>Provide context for what your students might be experiencing.</a:t>
            </a:r>
            <a:endParaRPr sz="3100" b="1" i="1">
              <a:solidFill>
                <a:srgbClr val="741B47"/>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4"/>
          <p:cNvSpPr txBox="1">
            <a:spLocks noGrp="1"/>
          </p:cNvSpPr>
          <p:nvPr>
            <p:ph type="body" idx="1"/>
          </p:nvPr>
        </p:nvSpPr>
        <p:spPr>
          <a:xfrm>
            <a:off x="145050" y="2379988"/>
            <a:ext cx="8853900" cy="4013400"/>
          </a:xfrm>
          <a:prstGeom prst="rect">
            <a:avLst/>
          </a:prstGeom>
          <a:ln w="2857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US"/>
              <a:t>“I eventually got a job in a dry-cleaner’s where they paid me in cash because I didn’t have a Social Security number. I used to work many hours and stress myself to the point that one day I passed out. I always got paid less than everybody else because my boss thought I didn’t have the right to say anything...Now I am trying to get my GED. I have amazing teachers who are helping me achieve my goal. Everyone should be able to have a career regardless of their immigration status.”</a:t>
            </a:r>
            <a:endParaRPr/>
          </a:p>
          <a:p>
            <a:pPr marL="0" lvl="0" indent="0" algn="l" rtl="0">
              <a:spcBef>
                <a:spcPts val="360"/>
              </a:spcBef>
              <a:spcAft>
                <a:spcPts val="0"/>
              </a:spcAft>
              <a:buNone/>
            </a:pPr>
            <a:r>
              <a:rPr lang="en-US"/>
              <a:t>       -- Patricia Vazquez, “I am a DREAMer” </a:t>
            </a:r>
            <a:r>
              <a:rPr lang="en-US" i="1"/>
              <a:t>Change Agent: Immigration</a:t>
            </a:r>
            <a:endParaRPr i="1"/>
          </a:p>
        </p:txBody>
      </p:sp>
      <p:sp>
        <p:nvSpPr>
          <p:cNvPr id="236" name="Google Shape;236;p24"/>
          <p:cNvSpPr txBox="1">
            <a:spLocks noGrp="1"/>
          </p:cNvSpPr>
          <p:nvPr>
            <p:ph type="title"/>
          </p:nvPr>
        </p:nvSpPr>
        <p:spPr>
          <a:xfrm>
            <a:off x="264300" y="418375"/>
            <a:ext cx="8615400" cy="1718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100"/>
              <a:t>How to talk about race and equity in the classroom</a:t>
            </a:r>
            <a:endParaRPr sz="3100"/>
          </a:p>
          <a:p>
            <a:pPr marL="0" lvl="0" indent="0" algn="l" rtl="0">
              <a:spcBef>
                <a:spcPts val="0"/>
              </a:spcBef>
              <a:spcAft>
                <a:spcPts val="0"/>
              </a:spcAft>
              <a:buNone/>
            </a:pPr>
            <a:r>
              <a:rPr lang="en-US" sz="3100" b="1" i="1">
                <a:solidFill>
                  <a:srgbClr val="741B47"/>
                </a:solidFill>
              </a:rPr>
              <a:t>Speak from your own experience, and use resources that speak to theirs. </a:t>
            </a:r>
            <a:endParaRPr sz="3100" b="1" i="1">
              <a:solidFill>
                <a:srgbClr val="741B47"/>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7"/>
          <p:cNvSpPr txBox="1">
            <a:spLocks noGrp="1"/>
          </p:cNvSpPr>
          <p:nvPr>
            <p:ph type="body" idx="1"/>
          </p:nvPr>
        </p:nvSpPr>
        <p:spPr>
          <a:xfrm>
            <a:off x="1432975" y="1744050"/>
            <a:ext cx="7399200" cy="132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000"/>
              <a:buFont typeface="Arial Narrow"/>
              <a:buNone/>
            </a:pPr>
            <a:r>
              <a:rPr lang="en-US" b="1"/>
              <a:t>Cynthia Peters</a:t>
            </a:r>
            <a:endParaRPr b="1"/>
          </a:p>
          <a:p>
            <a:pPr marL="0" lvl="0" indent="0" algn="l" rtl="0">
              <a:spcBef>
                <a:spcPts val="0"/>
              </a:spcBef>
              <a:spcAft>
                <a:spcPts val="0"/>
              </a:spcAft>
              <a:buClr>
                <a:schemeClr val="dk1"/>
              </a:buClr>
              <a:buSzPts val="2000"/>
              <a:buFont typeface="Arial Narrow"/>
              <a:buNone/>
            </a:pPr>
            <a:r>
              <a:rPr lang="en-US"/>
              <a:t>Change Agent Editor, Adult Educator, and PD Provider</a:t>
            </a:r>
            <a:endParaRPr/>
          </a:p>
          <a:p>
            <a:pPr marL="0" lvl="0" indent="0" algn="l" rtl="0">
              <a:spcBef>
                <a:spcPts val="0"/>
              </a:spcBef>
              <a:spcAft>
                <a:spcPts val="0"/>
              </a:spcAft>
              <a:buClr>
                <a:schemeClr val="dk1"/>
              </a:buClr>
              <a:buSzPts val="2000"/>
              <a:buFont typeface="Arial Narrow"/>
              <a:buNone/>
            </a:pPr>
            <a:r>
              <a:rPr lang="en-US" u="sng">
                <a:solidFill>
                  <a:schemeClr val="hlink"/>
                </a:solidFill>
                <a:hlinkClick r:id="rId3"/>
              </a:rPr>
              <a:t>cynthia_peters@worlded.org</a:t>
            </a:r>
            <a:r>
              <a:rPr lang="en-US"/>
              <a:t> </a:t>
            </a:r>
            <a:endParaRPr/>
          </a:p>
          <a:p>
            <a:pPr marL="914400" lvl="0" indent="0" algn="l" rtl="0">
              <a:spcBef>
                <a:spcPts val="0"/>
              </a:spcBef>
              <a:spcAft>
                <a:spcPts val="0"/>
              </a:spcAft>
              <a:buClr>
                <a:schemeClr val="dk1"/>
              </a:buClr>
              <a:buSzPts val="2000"/>
              <a:buFont typeface="Arial Narrow"/>
              <a:buNone/>
            </a:pPr>
            <a:endParaRPr b="1"/>
          </a:p>
          <a:p>
            <a:pPr marL="914400" lvl="0" indent="0" algn="l" rtl="0">
              <a:spcBef>
                <a:spcPts val="360"/>
              </a:spcBef>
              <a:spcAft>
                <a:spcPts val="0"/>
              </a:spcAft>
              <a:buClr>
                <a:schemeClr val="dk1"/>
              </a:buClr>
              <a:buSzPts val="1100"/>
              <a:buFont typeface="Arial"/>
              <a:buNone/>
            </a:pPr>
            <a:endParaRPr/>
          </a:p>
          <a:p>
            <a:pPr marL="0" lvl="0" indent="0" algn="l" rtl="0">
              <a:spcBef>
                <a:spcPts val="0"/>
              </a:spcBef>
              <a:spcAft>
                <a:spcPts val="0"/>
              </a:spcAft>
              <a:buClr>
                <a:srgbClr val="3333FF"/>
              </a:buClr>
              <a:buSzPts val="2000"/>
              <a:buFont typeface="Calibri"/>
              <a:buNone/>
            </a:pPr>
            <a:endParaRPr>
              <a:solidFill>
                <a:srgbClr val="980000"/>
              </a:solidFill>
            </a:endParaRPr>
          </a:p>
          <a:p>
            <a:pPr marL="0" lvl="0" indent="0" algn="ctr" rtl="0">
              <a:lnSpc>
                <a:spcPct val="100000"/>
              </a:lnSpc>
              <a:spcBef>
                <a:spcPts val="0"/>
              </a:spcBef>
              <a:spcAft>
                <a:spcPts val="0"/>
              </a:spcAft>
              <a:buClr>
                <a:srgbClr val="3333FF"/>
              </a:buClr>
              <a:buSzPts val="2000"/>
              <a:buFont typeface="Calibri"/>
              <a:buNone/>
            </a:pPr>
            <a:endParaRPr>
              <a:solidFill>
                <a:srgbClr val="980000"/>
              </a:solidFill>
            </a:endParaRPr>
          </a:p>
          <a:p>
            <a:pPr marL="0" lvl="0" indent="0" algn="ctr" rtl="0">
              <a:lnSpc>
                <a:spcPct val="100000"/>
              </a:lnSpc>
              <a:spcBef>
                <a:spcPts val="0"/>
              </a:spcBef>
              <a:spcAft>
                <a:spcPts val="0"/>
              </a:spcAft>
              <a:buClr>
                <a:srgbClr val="3333FF"/>
              </a:buClr>
              <a:buSzPts val="2000"/>
              <a:buFont typeface="Calibri"/>
              <a:buNone/>
            </a:pPr>
            <a:endParaRPr>
              <a:solidFill>
                <a:srgbClr val="980000"/>
              </a:solidFill>
            </a:endParaRPr>
          </a:p>
          <a:p>
            <a:pPr marL="182562" lvl="0" indent="-117792" algn="l" rtl="0">
              <a:lnSpc>
                <a:spcPct val="100000"/>
              </a:lnSpc>
              <a:spcBef>
                <a:spcPts val="240"/>
              </a:spcBef>
              <a:spcAft>
                <a:spcPts val="0"/>
              </a:spcAft>
              <a:buSzPts val="1020"/>
              <a:buNone/>
            </a:pPr>
            <a:endParaRPr/>
          </a:p>
        </p:txBody>
      </p:sp>
      <p:sp>
        <p:nvSpPr>
          <p:cNvPr id="40" name="Google Shape;40;p7"/>
          <p:cNvSpPr txBox="1">
            <a:spLocks noGrp="1"/>
          </p:cNvSpPr>
          <p:nvPr>
            <p:ph type="title"/>
          </p:nvPr>
        </p:nvSpPr>
        <p:spPr>
          <a:xfrm>
            <a:off x="457200" y="582625"/>
            <a:ext cx="8229600" cy="1012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rgbClr val="980000"/>
                </a:solidFill>
              </a:rPr>
              <a:t>Welcome</a:t>
            </a:r>
            <a:endParaRPr sz="3600">
              <a:solidFill>
                <a:srgbClr val="980000"/>
              </a:solidFill>
            </a:endParaRPr>
          </a:p>
        </p:txBody>
      </p:sp>
      <p:pic>
        <p:nvPicPr>
          <p:cNvPr id="41" name="Google Shape;41;p7"/>
          <p:cNvPicPr preferRelativeResize="0"/>
          <p:nvPr/>
        </p:nvPicPr>
        <p:blipFill rotWithShape="1">
          <a:blip r:embed="rId4">
            <a:alphaModFix/>
          </a:blip>
          <a:srcRect b="17972"/>
          <a:stretch/>
        </p:blipFill>
        <p:spPr>
          <a:xfrm>
            <a:off x="403450" y="1885550"/>
            <a:ext cx="850376" cy="1012864"/>
          </a:xfrm>
          <a:prstGeom prst="rect">
            <a:avLst/>
          </a:prstGeom>
          <a:noFill/>
          <a:ln>
            <a:noFill/>
          </a:ln>
        </p:spPr>
      </p:pic>
      <p:pic>
        <p:nvPicPr>
          <p:cNvPr id="42" name="Google Shape;42;p7"/>
          <p:cNvPicPr preferRelativeResize="0"/>
          <p:nvPr/>
        </p:nvPicPr>
        <p:blipFill>
          <a:blip r:embed="rId5">
            <a:alphaModFix/>
          </a:blip>
          <a:stretch>
            <a:fillRect/>
          </a:stretch>
        </p:blipFill>
        <p:spPr>
          <a:xfrm>
            <a:off x="359377" y="3558275"/>
            <a:ext cx="1135374" cy="798601"/>
          </a:xfrm>
          <a:prstGeom prst="rect">
            <a:avLst/>
          </a:prstGeom>
          <a:noFill/>
          <a:ln>
            <a:noFill/>
          </a:ln>
        </p:spPr>
      </p:pic>
      <p:sp>
        <p:nvSpPr>
          <p:cNvPr id="43" name="Google Shape;43;p7"/>
          <p:cNvSpPr txBox="1"/>
          <p:nvPr/>
        </p:nvSpPr>
        <p:spPr>
          <a:xfrm>
            <a:off x="1630150" y="3369800"/>
            <a:ext cx="6699900" cy="138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chemeClr val="dk1"/>
                </a:solidFill>
                <a:latin typeface="Calibri"/>
                <a:ea typeface="Calibri"/>
                <a:cs typeface="Calibri"/>
                <a:sym typeface="Calibri"/>
              </a:rPr>
              <a:t>Riva Pearson</a:t>
            </a:r>
            <a:endParaRPr sz="2400" b="1">
              <a:solidFill>
                <a:schemeClr val="dk1"/>
              </a:solidFill>
              <a:latin typeface="Calibri"/>
              <a:ea typeface="Calibri"/>
              <a:cs typeface="Calibri"/>
              <a:sym typeface="Calibri"/>
            </a:endParaRPr>
          </a:p>
          <a:p>
            <a:pPr marL="0" lvl="0" indent="0" algn="l" rtl="0">
              <a:spcBef>
                <a:spcPts val="0"/>
              </a:spcBef>
              <a:spcAft>
                <a:spcPts val="0"/>
              </a:spcAft>
              <a:buNone/>
            </a:pPr>
            <a:r>
              <a:rPr lang="en-US" sz="2400">
                <a:solidFill>
                  <a:schemeClr val="dk1"/>
                </a:solidFill>
                <a:latin typeface="Calibri"/>
                <a:ea typeface="Calibri"/>
                <a:cs typeface="Calibri"/>
                <a:sym typeface="Calibri"/>
              </a:rPr>
              <a:t>ESOL teacher, Jewish Vocational Service, Hyde Park</a:t>
            </a:r>
            <a:endParaRPr sz="2400">
              <a:solidFill>
                <a:schemeClr val="dk1"/>
              </a:solidFill>
              <a:latin typeface="Calibri"/>
              <a:ea typeface="Calibri"/>
              <a:cs typeface="Calibri"/>
              <a:sym typeface="Calibri"/>
            </a:endParaRPr>
          </a:p>
          <a:p>
            <a:pPr marL="0" lvl="0" indent="0" algn="l" rtl="0">
              <a:spcBef>
                <a:spcPts val="0"/>
              </a:spcBef>
              <a:spcAft>
                <a:spcPts val="0"/>
              </a:spcAft>
              <a:buNone/>
            </a:pPr>
            <a:r>
              <a:rPr lang="en-US" sz="2400" u="sng">
                <a:solidFill>
                  <a:schemeClr val="hlink"/>
                </a:solidFill>
                <a:latin typeface="Calibri"/>
                <a:ea typeface="Calibri"/>
                <a:cs typeface="Calibri"/>
                <a:sym typeface="Calibri"/>
                <a:hlinkClick r:id="rId6"/>
              </a:rPr>
              <a:t>rpearson@jvs-boston.org</a:t>
            </a:r>
            <a:r>
              <a:rPr lang="en-US" sz="2400">
                <a:latin typeface="Calibri"/>
                <a:ea typeface="Calibri"/>
                <a:cs typeface="Calibri"/>
                <a:sym typeface="Calibri"/>
              </a:rPr>
              <a:t> </a:t>
            </a:r>
            <a:endParaRPr/>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5"/>
          <p:cNvSpPr txBox="1">
            <a:spLocks noGrp="1"/>
          </p:cNvSpPr>
          <p:nvPr>
            <p:ph type="title"/>
          </p:nvPr>
        </p:nvSpPr>
        <p:spPr>
          <a:xfrm>
            <a:off x="457200" y="684270"/>
            <a:ext cx="4114800" cy="2140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Materials from</a:t>
            </a:r>
            <a:br>
              <a:rPr lang="en-US"/>
            </a:br>
            <a:r>
              <a:rPr lang="en-US" b="1" i="1"/>
              <a:t>The Change Agent</a:t>
            </a:r>
            <a:br>
              <a:rPr lang="en-US" i="1"/>
            </a:br>
            <a:r>
              <a:rPr lang="en-US" i="1"/>
              <a:t> </a:t>
            </a:r>
            <a:r>
              <a:rPr lang="en-US"/>
              <a:t>-- all </a:t>
            </a:r>
            <a:r>
              <a:rPr lang="en-US" b="1"/>
              <a:t>FREE!</a:t>
            </a:r>
            <a:endParaRPr b="1"/>
          </a:p>
        </p:txBody>
      </p:sp>
      <p:sp>
        <p:nvSpPr>
          <p:cNvPr id="243" name="Google Shape;243;p25"/>
          <p:cNvSpPr txBox="1">
            <a:spLocks noGrp="1"/>
          </p:cNvSpPr>
          <p:nvPr>
            <p:ph type="body" idx="1"/>
          </p:nvPr>
        </p:nvSpPr>
        <p:spPr>
          <a:xfrm>
            <a:off x="457200" y="2825075"/>
            <a:ext cx="4114800" cy="3854400"/>
          </a:xfrm>
          <a:prstGeom prst="rect">
            <a:avLst/>
          </a:prstGeom>
        </p:spPr>
        <p:txBody>
          <a:bodyPr spcFirstLastPara="1" wrap="square" lIns="91425" tIns="45700" rIns="91425" bIns="45700" anchor="t" anchorCtr="0">
            <a:noAutofit/>
          </a:bodyPr>
          <a:lstStyle/>
          <a:p>
            <a:pPr marL="457200" lvl="0" indent="-325755" algn="l" rtl="0">
              <a:spcBef>
                <a:spcPts val="360"/>
              </a:spcBef>
              <a:spcAft>
                <a:spcPts val="0"/>
              </a:spcAft>
              <a:buSzPts val="1530"/>
              <a:buChar char="•"/>
            </a:pPr>
            <a:r>
              <a:rPr lang="en-US"/>
              <a:t>“Talking about Race” issue -- 56-page PDF. Go to main page and click on the link and fill out form.</a:t>
            </a:r>
            <a:endParaRPr/>
          </a:p>
          <a:p>
            <a:pPr marL="457200" lvl="0" indent="-325755" algn="l" rtl="0">
              <a:spcBef>
                <a:spcPts val="0"/>
              </a:spcBef>
              <a:spcAft>
                <a:spcPts val="0"/>
              </a:spcAft>
              <a:buSzPts val="1530"/>
              <a:buChar char="•"/>
            </a:pPr>
            <a:r>
              <a:rPr lang="en-US"/>
              <a:t>All the audio versions of articles.</a:t>
            </a:r>
            <a:endParaRPr/>
          </a:p>
          <a:p>
            <a:pPr marL="457200" lvl="0" indent="-325755" algn="l" rtl="0">
              <a:spcBef>
                <a:spcPts val="0"/>
              </a:spcBef>
              <a:spcAft>
                <a:spcPts val="0"/>
              </a:spcAft>
              <a:buSzPts val="1530"/>
              <a:buChar char="•"/>
            </a:pPr>
            <a:r>
              <a:rPr lang="en-US"/>
              <a:t>Many “extras,” e.g.: Indigenous Peoples packet, tips for teachers on facing racism in the classroom.</a:t>
            </a:r>
            <a:endParaRPr/>
          </a:p>
        </p:txBody>
      </p:sp>
      <p:pic>
        <p:nvPicPr>
          <p:cNvPr id="244" name="Google Shape;244;p25"/>
          <p:cNvPicPr preferRelativeResize="0"/>
          <p:nvPr/>
        </p:nvPicPr>
        <p:blipFill>
          <a:blip r:embed="rId3">
            <a:alphaModFix/>
          </a:blip>
          <a:stretch>
            <a:fillRect/>
          </a:stretch>
        </p:blipFill>
        <p:spPr>
          <a:xfrm>
            <a:off x="4689624" y="684275"/>
            <a:ext cx="4454374" cy="5165174"/>
          </a:xfrm>
          <a:prstGeom prst="rect">
            <a:avLst/>
          </a:prstGeom>
          <a:noFill/>
          <a:ln w="9525" cap="flat" cmpd="sng">
            <a:solidFill>
              <a:srgbClr val="999999"/>
            </a:solidFill>
            <a:prstDash val="solid"/>
            <a:round/>
            <a:headEnd type="none" w="sm" len="sm"/>
            <a:tailEnd type="none" w="sm" len="sm"/>
          </a:ln>
        </p:spPr>
      </p:pic>
      <p:sp>
        <p:nvSpPr>
          <p:cNvPr id="245" name="Google Shape;245;p25"/>
          <p:cNvSpPr txBox="1">
            <a:spLocks noGrp="1"/>
          </p:cNvSpPr>
          <p:nvPr>
            <p:ph type="body" idx="1"/>
          </p:nvPr>
        </p:nvSpPr>
        <p:spPr>
          <a:xfrm>
            <a:off x="4689625" y="5924150"/>
            <a:ext cx="4454400" cy="503400"/>
          </a:xfrm>
          <a:prstGeom prst="rect">
            <a:avLst/>
          </a:prstGeom>
          <a:solidFill>
            <a:srgbClr val="00FFFF"/>
          </a:solidFill>
          <a:ln w="9525"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0" lvl="0" indent="0" algn="ctr" rtl="0">
              <a:spcBef>
                <a:spcPts val="360"/>
              </a:spcBef>
              <a:spcAft>
                <a:spcPts val="0"/>
              </a:spcAft>
              <a:buNone/>
            </a:pPr>
            <a:r>
              <a:rPr lang="en-US" sz="2300" b="1" u="sng">
                <a:solidFill>
                  <a:schemeClr val="hlink"/>
                </a:solidFill>
                <a:hlinkClick r:id="rId4"/>
              </a:rPr>
              <a:t>https://changeagent.nelrc.org/</a:t>
            </a:r>
            <a:r>
              <a:rPr lang="en-US" sz="2300" b="1"/>
              <a:t> </a:t>
            </a:r>
            <a:endParaRPr sz="2300" b="1" i="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6"/>
          <p:cNvSpPr txBox="1">
            <a:spLocks noGrp="1"/>
          </p:cNvSpPr>
          <p:nvPr>
            <p:ph type="title"/>
          </p:nvPr>
        </p:nvSpPr>
        <p:spPr>
          <a:xfrm>
            <a:off x="150" y="568150"/>
            <a:ext cx="91440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a:t>Articles Include Multiple Modes for Teaching</a:t>
            </a:r>
            <a:endParaRPr sz="3800"/>
          </a:p>
        </p:txBody>
      </p:sp>
      <p:pic>
        <p:nvPicPr>
          <p:cNvPr id="252" name="Google Shape;252;p26"/>
          <p:cNvPicPr preferRelativeResize="0"/>
          <p:nvPr/>
        </p:nvPicPr>
        <p:blipFill>
          <a:blip r:embed="rId3">
            <a:alphaModFix/>
          </a:blip>
          <a:stretch>
            <a:fillRect/>
          </a:stretch>
        </p:blipFill>
        <p:spPr>
          <a:xfrm>
            <a:off x="515325" y="1711150"/>
            <a:ext cx="3965749" cy="4746099"/>
          </a:xfrm>
          <a:prstGeom prst="rect">
            <a:avLst/>
          </a:prstGeom>
          <a:noFill/>
          <a:ln w="9525" cap="flat" cmpd="sng">
            <a:solidFill>
              <a:srgbClr val="CCCCCC"/>
            </a:solidFill>
            <a:prstDash val="solid"/>
            <a:round/>
            <a:headEnd type="none" w="sm" len="sm"/>
            <a:tailEnd type="none" w="sm" len="sm"/>
          </a:ln>
        </p:spPr>
      </p:pic>
      <p:pic>
        <p:nvPicPr>
          <p:cNvPr id="253" name="Google Shape;253;p26"/>
          <p:cNvPicPr preferRelativeResize="0"/>
          <p:nvPr/>
        </p:nvPicPr>
        <p:blipFill>
          <a:blip r:embed="rId4">
            <a:alphaModFix/>
          </a:blip>
          <a:stretch>
            <a:fillRect/>
          </a:stretch>
        </p:blipFill>
        <p:spPr>
          <a:xfrm>
            <a:off x="4711463" y="1711150"/>
            <a:ext cx="3919862" cy="4746099"/>
          </a:xfrm>
          <a:prstGeom prst="rect">
            <a:avLst/>
          </a:prstGeom>
          <a:noFill/>
          <a:ln w="9525" cap="flat" cmpd="sng">
            <a:solidFill>
              <a:srgbClr val="CCCCCC"/>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7"/>
          <p:cNvSpPr txBox="1">
            <a:spLocks noGrp="1"/>
          </p:cNvSpPr>
          <p:nvPr>
            <p:ph type="title"/>
          </p:nvPr>
        </p:nvSpPr>
        <p:spPr>
          <a:xfrm>
            <a:off x="417725" y="731451"/>
            <a:ext cx="8229600" cy="876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Two Audio Articles about Hair:</a:t>
            </a:r>
            <a:endParaRPr/>
          </a:p>
        </p:txBody>
      </p:sp>
      <p:sp>
        <p:nvSpPr>
          <p:cNvPr id="260" name="Google Shape;260;p27"/>
          <p:cNvSpPr txBox="1">
            <a:spLocks noGrp="1"/>
          </p:cNvSpPr>
          <p:nvPr>
            <p:ph type="body" idx="1"/>
          </p:nvPr>
        </p:nvSpPr>
        <p:spPr>
          <a:xfrm>
            <a:off x="335500" y="1939725"/>
            <a:ext cx="6779100" cy="43164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b="1"/>
              <a:t>“Mine was the Most Kinky”</a:t>
            </a:r>
            <a:endParaRPr b="1"/>
          </a:p>
          <a:p>
            <a:pPr marL="0" lvl="0" indent="0" algn="l" rtl="0">
              <a:spcBef>
                <a:spcPts val="360"/>
              </a:spcBef>
              <a:spcAft>
                <a:spcPts val="0"/>
              </a:spcAft>
              <a:buNone/>
            </a:pPr>
            <a:r>
              <a:rPr lang="en-US" u="sng">
                <a:solidFill>
                  <a:schemeClr val="hlink"/>
                </a:solidFill>
                <a:hlinkClick r:id="rId3"/>
              </a:rPr>
              <a:t>https://changeagent.nelrc.org/issues/issue-46-march-2018-hair/mine-was-the-most-kinky/</a:t>
            </a:r>
            <a:endParaRPr/>
          </a:p>
          <a:p>
            <a:pPr marL="0" lvl="0" indent="0" algn="l" rtl="0">
              <a:spcBef>
                <a:spcPts val="360"/>
              </a:spcBef>
              <a:spcAft>
                <a:spcPts val="0"/>
              </a:spcAft>
              <a:buNone/>
            </a:pPr>
            <a:r>
              <a:rPr lang="en-US"/>
              <a:t>Note: this one has picture story version running along bottom of page.</a:t>
            </a:r>
            <a:endParaRPr/>
          </a:p>
          <a:p>
            <a:pPr marL="0" lvl="0" indent="0" algn="l" rtl="0">
              <a:spcBef>
                <a:spcPts val="360"/>
              </a:spcBef>
              <a:spcAft>
                <a:spcPts val="0"/>
              </a:spcAft>
              <a:buNone/>
            </a:pPr>
            <a:endParaRPr sz="700"/>
          </a:p>
          <a:p>
            <a:pPr marL="0" lvl="0" indent="0" algn="l" rtl="0">
              <a:spcBef>
                <a:spcPts val="360"/>
              </a:spcBef>
              <a:spcAft>
                <a:spcPts val="0"/>
              </a:spcAft>
              <a:buNone/>
            </a:pPr>
            <a:r>
              <a:rPr lang="en-US" b="1"/>
              <a:t>“Some Fiiiiine Hair”</a:t>
            </a:r>
            <a:endParaRPr b="1"/>
          </a:p>
          <a:p>
            <a:pPr marL="0" lvl="0" indent="0" algn="l" rtl="0">
              <a:spcBef>
                <a:spcPts val="360"/>
              </a:spcBef>
              <a:spcAft>
                <a:spcPts val="0"/>
              </a:spcAft>
              <a:buNone/>
            </a:pPr>
            <a:r>
              <a:rPr lang="en-US" u="sng">
                <a:solidFill>
                  <a:schemeClr val="hlink"/>
                </a:solidFill>
                <a:hlinkClick r:id="rId4"/>
              </a:rPr>
              <a:t>https://changeagent.nelrc.org/wp-content/</a:t>
            </a:r>
            <a:br>
              <a:rPr lang="en-US" u="sng">
                <a:solidFill>
                  <a:schemeClr val="hlink"/>
                </a:solidFill>
                <a:hlinkClick r:id="rId4"/>
              </a:rPr>
            </a:br>
            <a:r>
              <a:rPr lang="en-US" u="sng">
                <a:solidFill>
                  <a:schemeClr val="hlink"/>
                </a:solidFill>
                <a:hlinkClick r:id="rId4"/>
              </a:rPr>
              <a:t>uploads/2018/03/Some-Fiiiiine-Hair.m4a</a:t>
            </a:r>
            <a:endParaRPr/>
          </a:p>
          <a:p>
            <a:pPr marL="0" lvl="0" indent="0" algn="l" rtl="0">
              <a:spcBef>
                <a:spcPts val="360"/>
              </a:spcBef>
              <a:spcAft>
                <a:spcPts val="0"/>
              </a:spcAft>
              <a:buNone/>
            </a:pPr>
            <a:r>
              <a:rPr lang="en-US"/>
              <a:t>Note: this audio is a little different from most of our audio; it is read by the author herself! A real treat.</a:t>
            </a:r>
            <a:endParaRPr/>
          </a:p>
        </p:txBody>
      </p:sp>
      <p:pic>
        <p:nvPicPr>
          <p:cNvPr id="261" name="Google Shape;261;p27"/>
          <p:cNvPicPr preferRelativeResize="0"/>
          <p:nvPr/>
        </p:nvPicPr>
        <p:blipFill>
          <a:blip r:embed="rId5">
            <a:alphaModFix/>
          </a:blip>
          <a:stretch>
            <a:fillRect/>
          </a:stretch>
        </p:blipFill>
        <p:spPr>
          <a:xfrm>
            <a:off x="7317450" y="4388200"/>
            <a:ext cx="1389075" cy="1769250"/>
          </a:xfrm>
          <a:prstGeom prst="rect">
            <a:avLst/>
          </a:prstGeom>
          <a:noFill/>
          <a:ln>
            <a:noFill/>
          </a:ln>
        </p:spPr>
      </p:pic>
      <p:pic>
        <p:nvPicPr>
          <p:cNvPr id="262" name="Google Shape;262;p27"/>
          <p:cNvPicPr preferRelativeResize="0"/>
          <p:nvPr/>
        </p:nvPicPr>
        <p:blipFill>
          <a:blip r:embed="rId6">
            <a:alphaModFix/>
          </a:blip>
          <a:stretch>
            <a:fillRect/>
          </a:stretch>
        </p:blipFill>
        <p:spPr>
          <a:xfrm>
            <a:off x="7317450" y="2019464"/>
            <a:ext cx="1389075" cy="18121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8"/>
          <p:cNvSpPr txBox="1">
            <a:spLocks noGrp="1"/>
          </p:cNvSpPr>
          <p:nvPr>
            <p:ph type="title"/>
          </p:nvPr>
        </p:nvSpPr>
        <p:spPr>
          <a:xfrm>
            <a:off x="457200" y="739798"/>
            <a:ext cx="8229600" cy="1446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Here are four Google slide presentations that address race</a:t>
            </a:r>
            <a:endParaRPr/>
          </a:p>
        </p:txBody>
      </p:sp>
      <p:sp>
        <p:nvSpPr>
          <p:cNvPr id="269" name="Google Shape;269;p28"/>
          <p:cNvSpPr txBox="1">
            <a:spLocks noGrp="1"/>
          </p:cNvSpPr>
          <p:nvPr>
            <p:ph type="body" idx="1"/>
          </p:nvPr>
        </p:nvSpPr>
        <p:spPr>
          <a:xfrm>
            <a:off x="457200" y="2186400"/>
            <a:ext cx="8135100" cy="4470600"/>
          </a:xfrm>
          <a:prstGeom prst="rect">
            <a:avLst/>
          </a:prstGeom>
        </p:spPr>
        <p:txBody>
          <a:bodyPr spcFirstLastPara="1" wrap="square" lIns="91425" tIns="45700" rIns="91425" bIns="45700" anchor="t" anchorCtr="0">
            <a:noAutofit/>
          </a:bodyPr>
          <a:lstStyle/>
          <a:p>
            <a:pPr marL="825500" lvl="0" indent="-358775" algn="l" rtl="0">
              <a:lnSpc>
                <a:spcPct val="115000"/>
              </a:lnSpc>
              <a:spcBef>
                <a:spcPts val="0"/>
              </a:spcBef>
              <a:spcAft>
                <a:spcPts val="0"/>
              </a:spcAft>
              <a:buClr>
                <a:srgbClr val="373737"/>
              </a:buClr>
              <a:buSzPts val="2050"/>
              <a:buFont typeface="Open Sans"/>
              <a:buAutoNum type="arabicPeriod"/>
            </a:pPr>
            <a:r>
              <a:rPr lang="en-US" sz="2050" b="1">
                <a:solidFill>
                  <a:srgbClr val="4AA6AF"/>
                </a:solidFill>
                <a:highlight>
                  <a:srgbClr val="FFFFFF"/>
                </a:highlight>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Black Lives Matter</a:t>
            </a:r>
            <a:r>
              <a:rPr lang="en-US" sz="2050">
                <a:solidFill>
                  <a:srgbClr val="373737"/>
                </a:solidFill>
                <a:highlight>
                  <a:srgbClr val="FFFFFF"/>
                </a:highlight>
                <a:latin typeface="Open Sans"/>
                <a:ea typeface="Open Sans"/>
                <a:cs typeface="Open Sans"/>
                <a:sym typeface="Open Sans"/>
              </a:rPr>
              <a:t> — high intermediate ESOL</a:t>
            </a:r>
            <a:endParaRPr sz="2050">
              <a:solidFill>
                <a:srgbClr val="373737"/>
              </a:solidFill>
              <a:highlight>
                <a:srgbClr val="FFFFFF"/>
              </a:highlight>
              <a:latin typeface="Open Sans"/>
              <a:ea typeface="Open Sans"/>
              <a:cs typeface="Open Sans"/>
              <a:sym typeface="Open Sans"/>
            </a:endParaRPr>
          </a:p>
          <a:p>
            <a:pPr marL="825500" lvl="0" indent="-358775" algn="l" rtl="0">
              <a:lnSpc>
                <a:spcPct val="115000"/>
              </a:lnSpc>
              <a:spcBef>
                <a:spcPts val="0"/>
              </a:spcBef>
              <a:spcAft>
                <a:spcPts val="0"/>
              </a:spcAft>
              <a:buClr>
                <a:srgbClr val="373737"/>
              </a:buClr>
              <a:buSzPts val="2050"/>
              <a:buFont typeface="Open Sans"/>
              <a:buAutoNum type="arabicPeriod"/>
            </a:pPr>
            <a:r>
              <a:rPr lang="en-US" sz="2050" b="1">
                <a:solidFill>
                  <a:srgbClr val="4AA6AF"/>
                </a:solidFill>
                <a:highlight>
                  <a:srgbClr val="FFFFFF"/>
                </a:highlight>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Talking to the Police</a:t>
            </a:r>
            <a:r>
              <a:rPr lang="en-US" sz="2050">
                <a:solidFill>
                  <a:srgbClr val="373737"/>
                </a:solidFill>
                <a:highlight>
                  <a:srgbClr val="FFFFFF"/>
                </a:highlight>
                <a:latin typeface="Open Sans"/>
                <a:ea typeface="Open Sans"/>
                <a:cs typeface="Open Sans"/>
                <a:sym typeface="Open Sans"/>
              </a:rPr>
              <a:t> — high intermediate ESOL</a:t>
            </a:r>
            <a:endParaRPr sz="2050">
              <a:solidFill>
                <a:srgbClr val="373737"/>
              </a:solidFill>
              <a:highlight>
                <a:srgbClr val="FFFFFF"/>
              </a:highlight>
              <a:latin typeface="Open Sans"/>
              <a:ea typeface="Open Sans"/>
              <a:cs typeface="Open Sans"/>
              <a:sym typeface="Open Sans"/>
            </a:endParaRPr>
          </a:p>
          <a:p>
            <a:pPr marL="825500" lvl="0" indent="-358775" algn="l" rtl="0">
              <a:lnSpc>
                <a:spcPct val="115000"/>
              </a:lnSpc>
              <a:spcBef>
                <a:spcPts val="0"/>
              </a:spcBef>
              <a:spcAft>
                <a:spcPts val="0"/>
              </a:spcAft>
              <a:buClr>
                <a:srgbClr val="373737"/>
              </a:buClr>
              <a:buSzPts val="2050"/>
              <a:buFont typeface="Open Sans"/>
              <a:buAutoNum type="arabicPeriod"/>
            </a:pPr>
            <a:r>
              <a:rPr lang="en-US" sz="2050" b="1">
                <a:solidFill>
                  <a:srgbClr val="4AA6AF"/>
                </a:solidFill>
                <a:highlight>
                  <a:srgbClr val="FFFFFF"/>
                </a:highlight>
                <a:uFill>
                  <a:noFill/>
                </a:u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Intro. to Racism in the U.S.</a:t>
            </a:r>
            <a:r>
              <a:rPr lang="en-US" sz="2050">
                <a:solidFill>
                  <a:srgbClr val="373737"/>
                </a:solidFill>
                <a:highlight>
                  <a:srgbClr val="FFFFFF"/>
                </a:highlight>
                <a:latin typeface="Open Sans"/>
                <a:ea typeface="Open Sans"/>
                <a:cs typeface="Open Sans"/>
                <a:sym typeface="Open Sans"/>
              </a:rPr>
              <a:t> — high intermediate ESOL</a:t>
            </a:r>
            <a:endParaRPr sz="2050">
              <a:solidFill>
                <a:srgbClr val="373737"/>
              </a:solidFill>
              <a:highlight>
                <a:srgbClr val="FFFFFF"/>
              </a:highlight>
              <a:latin typeface="Open Sans"/>
              <a:ea typeface="Open Sans"/>
              <a:cs typeface="Open Sans"/>
              <a:sym typeface="Open Sans"/>
            </a:endParaRPr>
          </a:p>
          <a:p>
            <a:pPr marL="825500" lvl="0" indent="-358775" algn="l" rtl="0">
              <a:lnSpc>
                <a:spcPct val="115000"/>
              </a:lnSpc>
              <a:spcBef>
                <a:spcPts val="0"/>
              </a:spcBef>
              <a:spcAft>
                <a:spcPts val="0"/>
              </a:spcAft>
              <a:buClr>
                <a:srgbClr val="373737"/>
              </a:buClr>
              <a:buSzPts val="2050"/>
              <a:buFont typeface="Open Sans"/>
              <a:buAutoNum type="arabicPeriod"/>
            </a:pPr>
            <a:r>
              <a:rPr lang="en-US" sz="2050" b="1">
                <a:solidFill>
                  <a:srgbClr val="4AA6AF"/>
                </a:solidFill>
                <a:highlight>
                  <a:srgbClr val="FFFFFF"/>
                </a:highlight>
                <a:uFill>
                  <a:noFill/>
                </a:u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Equality vs. Equity</a:t>
            </a:r>
            <a:r>
              <a:rPr lang="en-US" sz="2050">
                <a:solidFill>
                  <a:srgbClr val="373737"/>
                </a:solidFill>
                <a:highlight>
                  <a:srgbClr val="FFFFFF"/>
                </a:highlight>
                <a:latin typeface="Open Sans"/>
                <a:ea typeface="Open Sans"/>
                <a:cs typeface="Open Sans"/>
                <a:sym typeface="Open Sans"/>
              </a:rPr>
              <a:t> — can be adapted for various levels</a:t>
            </a:r>
            <a:endParaRPr/>
          </a:p>
          <a:p>
            <a:pPr marL="0" lvl="0" indent="0" algn="l" rtl="0">
              <a:lnSpc>
                <a:spcPct val="100000"/>
              </a:lnSpc>
              <a:spcBef>
                <a:spcPts val="3700"/>
              </a:spcBef>
              <a:spcAft>
                <a:spcPts val="0"/>
              </a:spcAft>
              <a:buNone/>
            </a:pPr>
            <a:r>
              <a:rPr lang="en-US"/>
              <a:t>Instructions: Riva will show you around the BLM one. Then take </a:t>
            </a:r>
            <a:r>
              <a:rPr lang="en-US" b="1" i="1"/>
              <a:t>5 minutes</a:t>
            </a:r>
            <a:r>
              <a:rPr lang="en-US"/>
              <a:t> to explore that one or any of the other three. Note something that stand out and bring that observation back.</a:t>
            </a:r>
            <a:endParaRPr/>
          </a:p>
          <a:p>
            <a:pPr marL="0" lvl="0" indent="0" algn="l" rtl="0">
              <a:lnSpc>
                <a:spcPct val="100000"/>
              </a:lnSpc>
              <a:spcBef>
                <a:spcPts val="3700"/>
              </a:spcBef>
              <a:spcAft>
                <a:spcPts val="0"/>
              </a:spcAft>
              <a:buNone/>
            </a:pPr>
            <a:r>
              <a:rPr lang="en-US" sz="2000" b="1">
                <a:latin typeface="Arial"/>
                <a:ea typeface="Arial"/>
                <a:cs typeface="Arial"/>
                <a:sym typeface="Arial"/>
              </a:rPr>
              <a:t>All slideshows are located here: </a:t>
            </a:r>
            <a:r>
              <a:rPr lang="en-US" sz="2000" b="1" u="sng">
                <a:solidFill>
                  <a:schemeClr val="accent6"/>
                </a:solidFill>
                <a:latin typeface="Arial"/>
                <a:ea typeface="Arial"/>
                <a:cs typeface="Arial"/>
                <a:sym typeface="Arial"/>
                <a:hlinkClick r:id="rId7">
                  <a:extLst>
                    <a:ext uri="{A12FA001-AC4F-418D-AE19-62706E023703}">
                      <ahyp:hlinkClr xmlns:ahyp="http://schemas.microsoft.com/office/drawing/2018/hyperlinkcolor" val="tx"/>
                    </a:ext>
                  </a:extLst>
                </a:hlinkClick>
              </a:rPr>
              <a:t>https://changeagent.nelrc.org/in-the-classroom/lesson-packets/</a:t>
            </a:r>
            <a:r>
              <a:rPr lang="en-US" sz="2000" b="1">
                <a:latin typeface="Arial"/>
                <a:ea typeface="Arial"/>
                <a:cs typeface="Arial"/>
                <a:sym typeface="Arial"/>
              </a:rPr>
              <a:t> </a:t>
            </a:r>
            <a:endParaRPr/>
          </a:p>
          <a:p>
            <a:pPr marL="0" lvl="0" indent="0" algn="l" rtl="0">
              <a:lnSpc>
                <a:spcPct val="100000"/>
              </a:lnSpc>
              <a:spcBef>
                <a:spcPts val="36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9"/>
          <p:cNvSpPr txBox="1">
            <a:spLocks noGrp="1"/>
          </p:cNvSpPr>
          <p:nvPr>
            <p:ph type="title"/>
          </p:nvPr>
        </p:nvSpPr>
        <p:spPr>
          <a:xfrm>
            <a:off x="457200" y="1047306"/>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Breakout Rooms -- about 4 per room; 8 minutes; then come back</a:t>
            </a:r>
            <a:endParaRPr/>
          </a:p>
        </p:txBody>
      </p:sp>
      <p:sp>
        <p:nvSpPr>
          <p:cNvPr id="276" name="Google Shape;276;p29"/>
          <p:cNvSpPr txBox="1">
            <a:spLocks noGrp="1"/>
          </p:cNvSpPr>
          <p:nvPr>
            <p:ph type="body" idx="1"/>
          </p:nvPr>
        </p:nvSpPr>
        <p:spPr>
          <a:xfrm>
            <a:off x="457200" y="2505351"/>
            <a:ext cx="8229600" cy="3788400"/>
          </a:xfrm>
          <a:prstGeom prst="rect">
            <a:avLst/>
          </a:prstGeom>
        </p:spPr>
        <p:txBody>
          <a:bodyPr spcFirstLastPara="1" wrap="square" lIns="91425" tIns="45700" rIns="91425" bIns="45700" anchor="t" anchorCtr="0">
            <a:noAutofit/>
          </a:bodyPr>
          <a:lstStyle/>
          <a:p>
            <a:pPr marL="914400" lvl="1" indent="-381000" algn="l" rtl="0">
              <a:spcBef>
                <a:spcPts val="0"/>
              </a:spcBef>
              <a:spcAft>
                <a:spcPts val="0"/>
              </a:spcAft>
              <a:buClr>
                <a:srgbClr val="00000A"/>
              </a:buClr>
              <a:buSzPts val="2400"/>
              <a:buAutoNum type="alphaLcPeriod"/>
            </a:pPr>
            <a:r>
              <a:rPr lang="en-US" sz="2400">
                <a:solidFill>
                  <a:srgbClr val="00000A"/>
                </a:solidFill>
              </a:rPr>
              <a:t>What strategies would you use for instruction?</a:t>
            </a:r>
            <a:endParaRPr sz="2400">
              <a:solidFill>
                <a:srgbClr val="00000A"/>
              </a:solidFill>
            </a:endParaRPr>
          </a:p>
          <a:p>
            <a:pPr marL="914400" lvl="1" indent="-381000" algn="l" rtl="0">
              <a:spcBef>
                <a:spcPts val="0"/>
              </a:spcBef>
              <a:spcAft>
                <a:spcPts val="0"/>
              </a:spcAft>
              <a:buClr>
                <a:srgbClr val="00000A"/>
              </a:buClr>
              <a:buSzPts val="2400"/>
              <a:buAutoNum type="alphaLcPeriod"/>
            </a:pPr>
            <a:r>
              <a:rPr lang="en-US" sz="2400">
                <a:solidFill>
                  <a:srgbClr val="00000A"/>
                </a:solidFill>
              </a:rPr>
              <a:t>What strategies for hard conversations?</a:t>
            </a:r>
            <a:endParaRPr sz="2400">
              <a:solidFill>
                <a:srgbClr val="00000A"/>
              </a:solidFill>
            </a:endParaRPr>
          </a:p>
          <a:p>
            <a:pPr marL="0" lvl="0" indent="0" algn="l" rtl="0">
              <a:spcBef>
                <a:spcPts val="0"/>
              </a:spcBef>
              <a:spcAft>
                <a:spcPts val="0"/>
              </a:spcAft>
              <a:buNone/>
            </a:pPr>
            <a:endParaRPr sz="2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0"/>
          <p:cNvSpPr txBox="1">
            <a:spLocks noGrp="1"/>
          </p:cNvSpPr>
          <p:nvPr>
            <p:ph type="title"/>
          </p:nvPr>
        </p:nvSpPr>
        <p:spPr>
          <a:xfrm>
            <a:off x="457200" y="723204"/>
            <a:ext cx="8229600" cy="340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200"/>
              <a:t>Strategies for instruction </a:t>
            </a:r>
            <a:endParaRPr sz="3200"/>
          </a:p>
        </p:txBody>
      </p:sp>
      <p:sp>
        <p:nvSpPr>
          <p:cNvPr id="283" name="Google Shape;283;p30"/>
          <p:cNvSpPr txBox="1">
            <a:spLocks noGrp="1"/>
          </p:cNvSpPr>
          <p:nvPr>
            <p:ph type="body" idx="1"/>
          </p:nvPr>
        </p:nvSpPr>
        <p:spPr>
          <a:xfrm>
            <a:off x="184800" y="1271325"/>
            <a:ext cx="8502000" cy="5228700"/>
          </a:xfrm>
          <a:prstGeom prst="rect">
            <a:avLst/>
          </a:prstGeom>
        </p:spPr>
        <p:txBody>
          <a:bodyPr spcFirstLastPara="1" wrap="square" lIns="91425" tIns="45700" rIns="91425" bIns="45700" anchor="t" anchorCtr="0">
            <a:noAutofit/>
          </a:bodyPr>
          <a:lstStyle/>
          <a:p>
            <a:pPr marL="457200" lvl="0" indent="-287655" algn="l" rtl="0">
              <a:spcBef>
                <a:spcPts val="360"/>
              </a:spcBef>
              <a:spcAft>
                <a:spcPts val="0"/>
              </a:spcAft>
              <a:buSzPts val="930"/>
              <a:buChar char="●"/>
            </a:pPr>
            <a:r>
              <a:rPr lang="en-US" sz="1800"/>
              <a:t>equality/equity image provoked lots of conversation</a:t>
            </a:r>
            <a:endParaRPr sz="1800"/>
          </a:p>
          <a:p>
            <a:pPr marL="457200" lvl="0" indent="-342900" algn="l" rtl="0">
              <a:spcBef>
                <a:spcPts val="0"/>
              </a:spcBef>
              <a:spcAft>
                <a:spcPts val="0"/>
              </a:spcAft>
              <a:buSzPts val="1800"/>
              <a:buChar char="●"/>
            </a:pPr>
            <a:r>
              <a:rPr lang="en-US" sz="1800"/>
              <a:t>can use as civic lesson/critical thinking (not just ESOL)</a:t>
            </a:r>
            <a:endParaRPr sz="1800"/>
          </a:p>
          <a:p>
            <a:pPr marL="457200" lvl="0" indent="-342900" algn="l" rtl="0">
              <a:spcBef>
                <a:spcPts val="0"/>
              </a:spcBef>
              <a:spcAft>
                <a:spcPts val="0"/>
              </a:spcAft>
              <a:buSzPts val="1800"/>
              <a:buChar char="●"/>
            </a:pPr>
            <a:r>
              <a:rPr lang="en-US" sz="1800"/>
              <a:t>INtro to racism gives teachers a way into the topic, well organized, taught the information and the vocabulary; interaction and students give opinions</a:t>
            </a:r>
            <a:endParaRPr sz="1800"/>
          </a:p>
          <a:p>
            <a:pPr marL="457200" lvl="0" indent="-342900" algn="l" rtl="0">
              <a:spcBef>
                <a:spcPts val="0"/>
              </a:spcBef>
              <a:spcAft>
                <a:spcPts val="0"/>
              </a:spcAft>
              <a:buSzPts val="1800"/>
              <a:buChar char="●"/>
            </a:pPr>
            <a:r>
              <a:rPr lang="en-US" sz="1800"/>
              <a:t>build community/build trust -- we need to do it early in class</a:t>
            </a:r>
            <a:endParaRPr sz="1800"/>
          </a:p>
          <a:p>
            <a:pPr marL="457200" lvl="0" indent="-342900" algn="l" rtl="0">
              <a:lnSpc>
                <a:spcPct val="115000"/>
              </a:lnSpc>
              <a:spcBef>
                <a:spcPts val="0"/>
              </a:spcBef>
              <a:spcAft>
                <a:spcPts val="0"/>
              </a:spcAft>
              <a:buSzPts val="1800"/>
              <a:buChar char="●"/>
            </a:pPr>
            <a:r>
              <a:rPr lang="en-US" sz="1800"/>
              <a:t>my breakout partner, Valerie talked about being intentionally inclusive and using inclusive language in her syllabus and other written materials</a:t>
            </a:r>
            <a:endParaRPr sz="1800"/>
          </a:p>
          <a:p>
            <a:pPr marL="457200" lvl="0" indent="-342900" algn="l" rtl="0">
              <a:lnSpc>
                <a:spcPct val="115000"/>
              </a:lnSpc>
              <a:spcBef>
                <a:spcPts val="0"/>
              </a:spcBef>
              <a:spcAft>
                <a:spcPts val="0"/>
              </a:spcAft>
              <a:buSzPts val="1800"/>
              <a:buChar char="●"/>
            </a:pPr>
            <a:r>
              <a:rPr lang="en-US" sz="1800"/>
              <a:t>Student Interactions for the hard question to allow for voice, choice, and empathy</a:t>
            </a:r>
            <a:endParaRPr sz="1800"/>
          </a:p>
          <a:p>
            <a:pPr marL="457200" lvl="0" indent="-342900" algn="l" rtl="0">
              <a:lnSpc>
                <a:spcPct val="115000"/>
              </a:lnSpc>
              <a:spcBef>
                <a:spcPts val="0"/>
              </a:spcBef>
              <a:spcAft>
                <a:spcPts val="0"/>
              </a:spcAft>
              <a:buSzPts val="1800"/>
              <a:buChar char="●"/>
            </a:pPr>
            <a:r>
              <a:rPr lang="en-US" sz="1800"/>
              <a:t>Graphic Organizers for instruction which allows for varied assessments and step by step instruction</a:t>
            </a:r>
            <a:endParaRPr sz="1800"/>
          </a:p>
          <a:p>
            <a:pPr marL="457200" lvl="0" indent="-342900" algn="l" rtl="0">
              <a:lnSpc>
                <a:spcPct val="115000"/>
              </a:lnSpc>
              <a:spcBef>
                <a:spcPts val="0"/>
              </a:spcBef>
              <a:spcAft>
                <a:spcPts val="0"/>
              </a:spcAft>
              <a:buSzPts val="1800"/>
              <a:buChar char="●"/>
            </a:pPr>
            <a:r>
              <a:rPr lang="en-US" sz="1800"/>
              <a:t>you might want to write in the piggy back questions that teachers may want to follow up about "so what about you how do you avoid having negative interactions with the police?"</a:t>
            </a:r>
            <a:endParaRPr sz="1800"/>
          </a:p>
          <a:p>
            <a:pPr marL="457200" lvl="0" indent="-342900" algn="l" rtl="0">
              <a:lnSpc>
                <a:spcPct val="115000"/>
              </a:lnSpc>
              <a:spcBef>
                <a:spcPts val="0"/>
              </a:spcBef>
              <a:spcAft>
                <a:spcPts val="0"/>
              </a:spcAft>
              <a:buSzPts val="1800"/>
              <a:buChar char="●"/>
            </a:pPr>
            <a:r>
              <a:rPr lang="en-US" sz="1800"/>
              <a:t>How about knocking down the walls so everyone can get in the ball field!!!</a:t>
            </a:r>
            <a:endParaRPr sz="1800"/>
          </a:p>
          <a:p>
            <a:pPr marL="457200" lvl="0" indent="-342900" algn="l" rtl="0">
              <a:lnSpc>
                <a:spcPct val="115000"/>
              </a:lnSpc>
              <a:spcBef>
                <a:spcPts val="0"/>
              </a:spcBef>
              <a:spcAft>
                <a:spcPts val="0"/>
              </a:spcAft>
              <a:buSzPts val="1800"/>
              <a:buChar char="●"/>
            </a:pPr>
            <a:r>
              <a:rPr lang="en-US" sz="1800"/>
              <a:t>exactly: cultivating culture of diversity, equity and inclusion not just a curriculum issue!</a:t>
            </a:r>
            <a:endParaRPr sz="1800"/>
          </a:p>
          <a:p>
            <a:pPr marL="0" lvl="0" indent="0" algn="l" rtl="0">
              <a:spcBef>
                <a:spcPts val="120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1"/>
          <p:cNvSpPr txBox="1">
            <a:spLocks noGrp="1"/>
          </p:cNvSpPr>
          <p:nvPr>
            <p:ph type="title"/>
          </p:nvPr>
        </p:nvSpPr>
        <p:spPr>
          <a:xfrm>
            <a:off x="506975" y="630279"/>
            <a:ext cx="8229600" cy="340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200"/>
              <a:t>Strategies for hard conversations</a:t>
            </a:r>
            <a:endParaRPr sz="3200"/>
          </a:p>
        </p:txBody>
      </p:sp>
      <p:sp>
        <p:nvSpPr>
          <p:cNvPr id="290" name="Google Shape;290;p31"/>
          <p:cNvSpPr txBox="1">
            <a:spLocks noGrp="1"/>
          </p:cNvSpPr>
          <p:nvPr>
            <p:ph type="body" idx="1"/>
          </p:nvPr>
        </p:nvSpPr>
        <p:spPr>
          <a:xfrm>
            <a:off x="234575" y="1178400"/>
            <a:ext cx="8502000" cy="4077900"/>
          </a:xfrm>
          <a:prstGeom prst="rect">
            <a:avLst/>
          </a:prstGeom>
        </p:spPr>
        <p:txBody>
          <a:bodyPr spcFirstLastPara="1" wrap="square" lIns="91425" tIns="45700" rIns="91425" bIns="45700" anchor="t" anchorCtr="0">
            <a:noAutofit/>
          </a:bodyPr>
          <a:lstStyle/>
          <a:p>
            <a:pPr marL="457200" lvl="0" indent="-287655" algn="l" rtl="0">
              <a:spcBef>
                <a:spcPts val="360"/>
              </a:spcBef>
              <a:spcAft>
                <a:spcPts val="0"/>
              </a:spcAft>
              <a:buSzPts val="930"/>
              <a:buChar char="●"/>
            </a:pPr>
            <a:r>
              <a:rPr lang="en-US" sz="1800"/>
              <a:t>Have community in place from the beginning; students trust that their opinions will be heard, that they matter; we won’t laugh at each other</a:t>
            </a:r>
            <a:endParaRPr sz="1800"/>
          </a:p>
          <a:p>
            <a:pPr marL="457200" lvl="0" indent="-342900" algn="l" rtl="0">
              <a:spcBef>
                <a:spcPts val="0"/>
              </a:spcBef>
              <a:spcAft>
                <a:spcPts val="0"/>
              </a:spcAft>
              <a:buSzPts val="1800"/>
              <a:buChar char="●"/>
            </a:pPr>
            <a:r>
              <a:rPr lang="en-US" sz="1800"/>
              <a:t>Make trust-building be a school-wide project -- it’s everywhere, not in a silo. School-wide philosophy: How do we do this together?</a:t>
            </a:r>
            <a:endParaRPr sz="1800"/>
          </a:p>
          <a:p>
            <a:pPr marL="457200" lvl="0" indent="-342900" algn="l" rtl="0">
              <a:lnSpc>
                <a:spcPct val="115000"/>
              </a:lnSpc>
              <a:spcBef>
                <a:spcPts val="0"/>
              </a:spcBef>
              <a:spcAft>
                <a:spcPts val="0"/>
              </a:spcAft>
              <a:buSzPts val="1800"/>
              <a:buChar char="●"/>
            </a:pPr>
            <a:r>
              <a:rPr lang="en-US" sz="1800"/>
              <a:t>Incorporating many voices and perspectives, a book group for ESL staff on Zaretta Hammond's Culturally Responsive Teaching &amp; Brain</a:t>
            </a:r>
            <a:endParaRPr sz="1800"/>
          </a:p>
          <a:p>
            <a:pPr marL="457200" lvl="0" indent="-342900" algn="l" rtl="0">
              <a:lnSpc>
                <a:spcPct val="115000"/>
              </a:lnSpc>
              <a:spcBef>
                <a:spcPts val="0"/>
              </a:spcBef>
              <a:spcAft>
                <a:spcPts val="0"/>
              </a:spcAft>
              <a:buSzPts val="1800"/>
              <a:buChar char="●"/>
            </a:pPr>
            <a:r>
              <a:rPr lang="en-US" sz="1800"/>
              <a:t>Having written working agreement, created with the student, that govern how we will work and function as a group. This is opportunity to create clear expectation for behaviors.</a:t>
            </a:r>
            <a:endParaRPr sz="1800"/>
          </a:p>
          <a:p>
            <a:pPr marL="457200" lvl="0" indent="-342900" algn="l" rtl="0">
              <a:spcBef>
                <a:spcPts val="0"/>
              </a:spcBef>
              <a:spcAft>
                <a:spcPts val="0"/>
              </a:spcAft>
              <a:buSzPts val="1800"/>
              <a:buChar char="●"/>
            </a:pPr>
            <a:endParaRPr sz="1800"/>
          </a:p>
          <a:p>
            <a:pPr marL="0" lvl="0" indent="0" algn="l" rtl="0">
              <a:spcBef>
                <a:spcPts val="36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2"/>
          <p:cNvSpPr txBox="1">
            <a:spLocks noGrp="1"/>
          </p:cNvSpPr>
          <p:nvPr>
            <p:ph type="title"/>
          </p:nvPr>
        </p:nvSpPr>
        <p:spPr>
          <a:xfrm>
            <a:off x="305550" y="493200"/>
            <a:ext cx="8532900" cy="12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a:t>Best Practices for Talking about Race in the Classroom</a:t>
            </a:r>
            <a:endParaRPr sz="3000"/>
          </a:p>
          <a:p>
            <a:pPr marL="0" lvl="0" indent="0" algn="l" rtl="0">
              <a:spcBef>
                <a:spcPts val="0"/>
              </a:spcBef>
              <a:spcAft>
                <a:spcPts val="0"/>
              </a:spcAft>
              <a:buNone/>
            </a:pPr>
            <a:r>
              <a:rPr lang="en-US" sz="1800" b="1" u="sng">
                <a:solidFill>
                  <a:schemeClr val="hlink"/>
                </a:solidFill>
                <a:hlinkClick r:id="rId3"/>
              </a:rPr>
              <a:t>https://changeagent.nelrc.org/in-the-classroom/lesson-packets/#packet12</a:t>
            </a:r>
            <a:r>
              <a:rPr lang="en-US" sz="1800" b="1"/>
              <a:t> </a:t>
            </a:r>
            <a:endParaRPr sz="1800" b="1"/>
          </a:p>
          <a:p>
            <a:pPr marL="0" lvl="0" indent="0" algn="l" rtl="0">
              <a:spcBef>
                <a:spcPts val="0"/>
              </a:spcBef>
              <a:spcAft>
                <a:spcPts val="0"/>
              </a:spcAft>
              <a:buNone/>
            </a:pPr>
            <a:endParaRPr sz="1500"/>
          </a:p>
        </p:txBody>
      </p:sp>
      <p:sp>
        <p:nvSpPr>
          <p:cNvPr id="297" name="Google Shape;297;p32"/>
          <p:cNvSpPr txBox="1">
            <a:spLocks noGrp="1"/>
          </p:cNvSpPr>
          <p:nvPr>
            <p:ph type="body" idx="1"/>
          </p:nvPr>
        </p:nvSpPr>
        <p:spPr>
          <a:xfrm>
            <a:off x="305550" y="1843675"/>
            <a:ext cx="3446100" cy="452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1900" b="1">
                <a:solidFill>
                  <a:srgbClr val="A61C00"/>
                </a:solidFill>
              </a:rPr>
              <a:t>Be Intentional about the Topics You Bring to Class</a:t>
            </a:r>
            <a:endParaRPr sz="1900"/>
          </a:p>
          <a:p>
            <a:pPr marL="457200" lvl="0" indent="-349250" algn="l" rtl="0">
              <a:spcBef>
                <a:spcPts val="360"/>
              </a:spcBef>
              <a:spcAft>
                <a:spcPts val="0"/>
              </a:spcAft>
              <a:buSzPts val="1900"/>
              <a:buChar char="●"/>
            </a:pPr>
            <a:r>
              <a:rPr lang="en-US" sz="1900"/>
              <a:t>Look for generally excluded groups when doing things in class about holiday celebrations. For example, find Thanksgiving stories from Native American perspectives.</a:t>
            </a:r>
            <a:endParaRPr sz="1900"/>
          </a:p>
          <a:p>
            <a:pPr marL="457200" lvl="0" indent="0" algn="l" rtl="0">
              <a:spcBef>
                <a:spcPts val="360"/>
              </a:spcBef>
              <a:spcAft>
                <a:spcPts val="0"/>
              </a:spcAft>
              <a:buNone/>
            </a:pPr>
            <a:endParaRPr sz="1900"/>
          </a:p>
          <a:p>
            <a:pPr marL="457200" lvl="0" indent="-349250" algn="l" rtl="0">
              <a:spcBef>
                <a:spcPts val="360"/>
              </a:spcBef>
              <a:spcAft>
                <a:spcPts val="0"/>
              </a:spcAft>
              <a:buSzPts val="1900"/>
              <a:buChar char="●"/>
            </a:pPr>
            <a:r>
              <a:rPr lang="en-US" sz="1900"/>
              <a:t>Bring in music, poetry, and literature by people of color. </a:t>
            </a:r>
            <a:endParaRPr sz="1900"/>
          </a:p>
          <a:p>
            <a:pPr marL="0" lvl="0" indent="0" algn="l" rtl="0">
              <a:spcBef>
                <a:spcPts val="360"/>
              </a:spcBef>
              <a:spcAft>
                <a:spcPts val="0"/>
              </a:spcAft>
              <a:buNone/>
            </a:pPr>
            <a:endParaRPr sz="1900"/>
          </a:p>
        </p:txBody>
      </p:sp>
      <p:sp>
        <p:nvSpPr>
          <p:cNvPr id="298" name="Google Shape;298;p32"/>
          <p:cNvSpPr txBox="1">
            <a:spLocks noGrp="1"/>
          </p:cNvSpPr>
          <p:nvPr>
            <p:ph type="body" idx="1"/>
          </p:nvPr>
        </p:nvSpPr>
        <p:spPr>
          <a:xfrm>
            <a:off x="4572000" y="1843675"/>
            <a:ext cx="4047600" cy="452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1900" b="1">
                <a:solidFill>
                  <a:srgbClr val="A61C00"/>
                </a:solidFill>
              </a:rPr>
              <a:t>Work with Material Strategically</a:t>
            </a:r>
            <a:endParaRPr sz="1900"/>
          </a:p>
          <a:p>
            <a:pPr marL="457200" lvl="0" indent="-349250" algn="l" rtl="0">
              <a:spcBef>
                <a:spcPts val="360"/>
              </a:spcBef>
              <a:spcAft>
                <a:spcPts val="0"/>
              </a:spcAft>
              <a:buSzPts val="1900"/>
              <a:buChar char="●"/>
            </a:pPr>
            <a:r>
              <a:rPr lang="en-US" sz="1900"/>
              <a:t>Analyze your textbook and other materials before using them in class. How are white people and people of color portrayed differently? What assumptions are made? Whose viewpoints are expressed?</a:t>
            </a:r>
            <a:endParaRPr sz="1900"/>
          </a:p>
          <a:p>
            <a:pPr marL="457200" lvl="0" indent="0" algn="l" rtl="0">
              <a:spcBef>
                <a:spcPts val="360"/>
              </a:spcBef>
              <a:spcAft>
                <a:spcPts val="0"/>
              </a:spcAft>
              <a:buNone/>
            </a:pPr>
            <a:endParaRPr sz="1900"/>
          </a:p>
          <a:p>
            <a:pPr marL="457200" lvl="0" indent="-349250" algn="l" rtl="0">
              <a:spcBef>
                <a:spcPts val="360"/>
              </a:spcBef>
              <a:spcAft>
                <a:spcPts val="0"/>
              </a:spcAft>
              <a:buSzPts val="1900"/>
              <a:buChar char="●"/>
            </a:pPr>
            <a:r>
              <a:rPr lang="en-US" sz="1900"/>
              <a:t>Make sure the races and ethnicities of your students are represented in worksheets, videos, etc. </a:t>
            </a:r>
            <a:endParaRPr sz="19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3"/>
          <p:cNvSpPr txBox="1">
            <a:spLocks noGrp="1"/>
          </p:cNvSpPr>
          <p:nvPr>
            <p:ph type="title"/>
          </p:nvPr>
        </p:nvSpPr>
        <p:spPr>
          <a:xfrm>
            <a:off x="457200" y="1165631"/>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Can you volunteer?</a:t>
            </a:r>
            <a:endParaRPr/>
          </a:p>
        </p:txBody>
      </p:sp>
      <p:sp>
        <p:nvSpPr>
          <p:cNvPr id="305" name="Google Shape;305;p33"/>
          <p:cNvSpPr txBox="1">
            <a:spLocks noGrp="1"/>
          </p:cNvSpPr>
          <p:nvPr>
            <p:ph type="body" idx="1"/>
          </p:nvPr>
        </p:nvSpPr>
        <p:spPr>
          <a:xfrm>
            <a:off x="457200" y="2324562"/>
            <a:ext cx="8229600" cy="39693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If you think you might be trying out any of these activities, would you be willing to share a little bit about it at the next webinar?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4"/>
          <p:cNvSpPr txBox="1">
            <a:spLocks noGrp="1"/>
          </p:cNvSpPr>
          <p:nvPr>
            <p:ph type="title"/>
          </p:nvPr>
        </p:nvSpPr>
        <p:spPr>
          <a:xfrm>
            <a:off x="457200" y="1165631"/>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Questions/Comments/Evaluation</a:t>
            </a:r>
            <a:endParaRPr/>
          </a:p>
        </p:txBody>
      </p:sp>
      <p:sp>
        <p:nvSpPr>
          <p:cNvPr id="312" name="Google Shape;312;p34"/>
          <p:cNvSpPr txBox="1">
            <a:spLocks noGrp="1"/>
          </p:cNvSpPr>
          <p:nvPr>
            <p:ph type="body" idx="1"/>
          </p:nvPr>
        </p:nvSpPr>
        <p:spPr>
          <a:xfrm>
            <a:off x="763175" y="2308625"/>
            <a:ext cx="7399200" cy="132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000"/>
              <a:buFont typeface="Arial Narrow"/>
              <a:buNone/>
            </a:pPr>
            <a:r>
              <a:rPr lang="en-US" b="1"/>
              <a:t>Cynthia Peters</a:t>
            </a:r>
            <a:endParaRPr b="1"/>
          </a:p>
          <a:p>
            <a:pPr marL="0" lvl="0" indent="0" algn="l" rtl="0">
              <a:spcBef>
                <a:spcPts val="0"/>
              </a:spcBef>
              <a:spcAft>
                <a:spcPts val="0"/>
              </a:spcAft>
              <a:buClr>
                <a:schemeClr val="dk1"/>
              </a:buClr>
              <a:buSzPts val="2000"/>
              <a:buFont typeface="Arial Narrow"/>
              <a:buNone/>
            </a:pPr>
            <a:r>
              <a:rPr lang="en-US"/>
              <a:t>Change Agent Editor, Adult Educator, and PD Provider</a:t>
            </a:r>
            <a:endParaRPr/>
          </a:p>
          <a:p>
            <a:pPr marL="0" lvl="0" indent="0" algn="l" rtl="0">
              <a:spcBef>
                <a:spcPts val="0"/>
              </a:spcBef>
              <a:spcAft>
                <a:spcPts val="0"/>
              </a:spcAft>
              <a:buClr>
                <a:schemeClr val="dk1"/>
              </a:buClr>
              <a:buSzPts val="2000"/>
              <a:buFont typeface="Arial Narrow"/>
              <a:buNone/>
            </a:pPr>
            <a:r>
              <a:rPr lang="en-US" u="sng">
                <a:solidFill>
                  <a:schemeClr val="hlink"/>
                </a:solidFill>
                <a:hlinkClick r:id="rId3"/>
              </a:rPr>
              <a:t>cynthia_peters@worlded.org</a:t>
            </a:r>
            <a:r>
              <a:rPr lang="en-US"/>
              <a:t> </a:t>
            </a:r>
            <a:endParaRPr/>
          </a:p>
          <a:p>
            <a:pPr marL="914400" lvl="0" indent="0" algn="l" rtl="0">
              <a:spcBef>
                <a:spcPts val="0"/>
              </a:spcBef>
              <a:spcAft>
                <a:spcPts val="0"/>
              </a:spcAft>
              <a:buClr>
                <a:schemeClr val="dk1"/>
              </a:buClr>
              <a:buSzPts val="2000"/>
              <a:buFont typeface="Arial Narrow"/>
              <a:buNone/>
            </a:pPr>
            <a:endParaRPr b="1"/>
          </a:p>
          <a:p>
            <a:pPr marL="914400" lvl="0" indent="0" algn="l" rtl="0">
              <a:spcBef>
                <a:spcPts val="360"/>
              </a:spcBef>
              <a:spcAft>
                <a:spcPts val="0"/>
              </a:spcAft>
              <a:buClr>
                <a:schemeClr val="dk1"/>
              </a:buClr>
              <a:buSzPts val="1100"/>
              <a:buFont typeface="Arial"/>
              <a:buNone/>
            </a:pPr>
            <a:endParaRPr/>
          </a:p>
          <a:p>
            <a:pPr marL="0" lvl="0" indent="0" algn="l" rtl="0">
              <a:spcBef>
                <a:spcPts val="0"/>
              </a:spcBef>
              <a:spcAft>
                <a:spcPts val="0"/>
              </a:spcAft>
              <a:buClr>
                <a:srgbClr val="3333FF"/>
              </a:buClr>
              <a:buSzPts val="2000"/>
              <a:buFont typeface="Calibri"/>
              <a:buNone/>
            </a:pPr>
            <a:endParaRPr>
              <a:solidFill>
                <a:srgbClr val="980000"/>
              </a:solidFill>
            </a:endParaRPr>
          </a:p>
          <a:p>
            <a:pPr marL="0" lvl="0" indent="0" algn="ctr" rtl="0">
              <a:lnSpc>
                <a:spcPct val="100000"/>
              </a:lnSpc>
              <a:spcBef>
                <a:spcPts val="0"/>
              </a:spcBef>
              <a:spcAft>
                <a:spcPts val="0"/>
              </a:spcAft>
              <a:buClr>
                <a:srgbClr val="3333FF"/>
              </a:buClr>
              <a:buSzPts val="2000"/>
              <a:buFont typeface="Calibri"/>
              <a:buNone/>
            </a:pPr>
            <a:endParaRPr>
              <a:solidFill>
                <a:srgbClr val="980000"/>
              </a:solidFill>
            </a:endParaRPr>
          </a:p>
          <a:p>
            <a:pPr marL="0" lvl="0" indent="0" algn="ctr" rtl="0">
              <a:lnSpc>
                <a:spcPct val="100000"/>
              </a:lnSpc>
              <a:spcBef>
                <a:spcPts val="0"/>
              </a:spcBef>
              <a:spcAft>
                <a:spcPts val="0"/>
              </a:spcAft>
              <a:buClr>
                <a:srgbClr val="3333FF"/>
              </a:buClr>
              <a:buSzPts val="2000"/>
              <a:buFont typeface="Calibri"/>
              <a:buNone/>
            </a:pPr>
            <a:endParaRPr>
              <a:solidFill>
                <a:srgbClr val="980000"/>
              </a:solidFill>
            </a:endParaRPr>
          </a:p>
          <a:p>
            <a:pPr marL="182562" lvl="0" indent="-117792" algn="l" rtl="0">
              <a:lnSpc>
                <a:spcPct val="100000"/>
              </a:lnSpc>
              <a:spcBef>
                <a:spcPts val="240"/>
              </a:spcBef>
              <a:spcAft>
                <a:spcPts val="0"/>
              </a:spcAft>
              <a:buSzPts val="1020"/>
              <a:buNone/>
            </a:pPr>
            <a:endParaRPr/>
          </a:p>
        </p:txBody>
      </p:sp>
      <p:sp>
        <p:nvSpPr>
          <p:cNvPr id="313" name="Google Shape;313;p34"/>
          <p:cNvSpPr txBox="1"/>
          <p:nvPr/>
        </p:nvSpPr>
        <p:spPr>
          <a:xfrm>
            <a:off x="763175" y="3917725"/>
            <a:ext cx="6897000" cy="21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chemeClr val="dk1"/>
                </a:solidFill>
                <a:latin typeface="Calibri"/>
                <a:ea typeface="Calibri"/>
                <a:cs typeface="Calibri"/>
                <a:sym typeface="Calibri"/>
              </a:rPr>
              <a:t>Riva Pearson</a:t>
            </a:r>
            <a:endParaRPr sz="2400" b="1">
              <a:solidFill>
                <a:schemeClr val="dk1"/>
              </a:solidFill>
              <a:latin typeface="Calibri"/>
              <a:ea typeface="Calibri"/>
              <a:cs typeface="Calibri"/>
              <a:sym typeface="Calibri"/>
            </a:endParaRPr>
          </a:p>
          <a:p>
            <a:pPr marL="0" lvl="0" indent="0" algn="l" rtl="0">
              <a:spcBef>
                <a:spcPts val="0"/>
              </a:spcBef>
              <a:spcAft>
                <a:spcPts val="0"/>
              </a:spcAft>
              <a:buNone/>
            </a:pPr>
            <a:r>
              <a:rPr lang="en-US" sz="2400">
                <a:solidFill>
                  <a:schemeClr val="dk1"/>
                </a:solidFill>
                <a:latin typeface="Calibri"/>
                <a:ea typeface="Calibri"/>
                <a:cs typeface="Calibri"/>
                <a:sym typeface="Calibri"/>
              </a:rPr>
              <a:t>ESOL teacher, Jewish Vocational Service, Hyde Park</a:t>
            </a:r>
            <a:endParaRPr sz="2400">
              <a:solidFill>
                <a:schemeClr val="dk1"/>
              </a:solidFill>
              <a:latin typeface="Calibri"/>
              <a:ea typeface="Calibri"/>
              <a:cs typeface="Calibri"/>
              <a:sym typeface="Calibri"/>
            </a:endParaRPr>
          </a:p>
          <a:p>
            <a:pPr marL="0" lvl="0" indent="0" algn="l" rtl="0">
              <a:spcBef>
                <a:spcPts val="0"/>
              </a:spcBef>
              <a:spcAft>
                <a:spcPts val="0"/>
              </a:spcAft>
              <a:buNone/>
            </a:pPr>
            <a:r>
              <a:rPr lang="en-US" sz="2400" u="sng">
                <a:solidFill>
                  <a:schemeClr val="hlink"/>
                </a:solidFill>
                <a:latin typeface="Calibri"/>
                <a:ea typeface="Calibri"/>
                <a:cs typeface="Calibri"/>
                <a:sym typeface="Calibri"/>
                <a:hlinkClick r:id="rId4"/>
              </a:rPr>
              <a:t>rpearson@jvs-boston.org</a:t>
            </a:r>
            <a:r>
              <a:rPr lang="en-US" sz="2400">
                <a:latin typeface="Calibri"/>
                <a:ea typeface="Calibri"/>
                <a:cs typeface="Calibri"/>
                <a:sym typeface="Calibri"/>
              </a:rPr>
              <a:t> </a:t>
            </a: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a:p>
            <a:pPr marL="0" lvl="0" indent="0" algn="l" rtl="0">
              <a:spcBef>
                <a:spcPts val="0"/>
              </a:spcBef>
              <a:spcAft>
                <a:spcPts val="0"/>
              </a:spcAft>
              <a:buNone/>
            </a:pPr>
            <a:r>
              <a:rPr lang="en-US" sz="2400">
                <a:latin typeface="Calibri"/>
                <a:ea typeface="Calibri"/>
                <a:cs typeface="Calibri"/>
                <a:sym typeface="Calibri"/>
              </a:rPr>
              <a:t>Next webinar: December 16! </a:t>
            </a:r>
            <a:endParaRPr sz="24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8"/>
          <p:cNvSpPr txBox="1"/>
          <p:nvPr/>
        </p:nvSpPr>
        <p:spPr>
          <a:xfrm>
            <a:off x="228600" y="484187"/>
            <a:ext cx="11430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 name="Google Shape;49;p8"/>
          <p:cNvSpPr txBox="1">
            <a:spLocks noGrp="1"/>
          </p:cNvSpPr>
          <p:nvPr>
            <p:ph type="body" idx="1"/>
          </p:nvPr>
        </p:nvSpPr>
        <p:spPr>
          <a:xfrm>
            <a:off x="690725" y="1890275"/>
            <a:ext cx="7996200" cy="4739100"/>
          </a:xfrm>
          <a:prstGeom prst="rect">
            <a:avLst/>
          </a:prstGeom>
          <a:noFill/>
          <a:ln>
            <a:noFill/>
          </a:ln>
        </p:spPr>
        <p:txBody>
          <a:bodyPr spcFirstLastPara="1" wrap="square" lIns="91425" tIns="45700" rIns="91425" bIns="45700" anchor="t" anchorCtr="0">
            <a:noAutofit/>
          </a:bodyPr>
          <a:lstStyle/>
          <a:p>
            <a:pPr marL="457200" lvl="0" indent="-381000" algn="l" rtl="0">
              <a:spcBef>
                <a:spcPts val="0"/>
              </a:spcBef>
              <a:spcAft>
                <a:spcPts val="0"/>
              </a:spcAft>
              <a:buClr>
                <a:srgbClr val="00000A"/>
              </a:buClr>
              <a:buSzPts val="2400"/>
              <a:buFont typeface="Calibri"/>
              <a:buAutoNum type="arabicPeriod"/>
            </a:pPr>
            <a:r>
              <a:rPr lang="en-US">
                <a:solidFill>
                  <a:srgbClr val="00000A"/>
                </a:solidFill>
              </a:rPr>
              <a:t>Introduction/Welcome </a:t>
            </a:r>
            <a:endParaRPr>
              <a:solidFill>
                <a:srgbClr val="00000A"/>
              </a:solidFill>
            </a:endParaRPr>
          </a:p>
          <a:p>
            <a:pPr marL="457200" lvl="0" indent="-381000" algn="l" rtl="0">
              <a:spcBef>
                <a:spcPts val="0"/>
              </a:spcBef>
              <a:spcAft>
                <a:spcPts val="0"/>
              </a:spcAft>
              <a:buClr>
                <a:srgbClr val="00000A"/>
              </a:buClr>
              <a:buSzPts val="2400"/>
              <a:buFont typeface="Calibri"/>
              <a:buAutoNum type="arabicPeriod"/>
            </a:pPr>
            <a:r>
              <a:rPr lang="en-US">
                <a:solidFill>
                  <a:srgbClr val="00000A"/>
                </a:solidFill>
              </a:rPr>
              <a:t>Why is it important to address these topics? -- </a:t>
            </a:r>
            <a:r>
              <a:rPr lang="en-US" b="1" i="1">
                <a:solidFill>
                  <a:srgbClr val="800000"/>
                </a:solidFill>
              </a:rPr>
              <a:t>Cynthia</a:t>
            </a:r>
            <a:endParaRPr>
              <a:solidFill>
                <a:srgbClr val="00000A"/>
              </a:solidFill>
            </a:endParaRPr>
          </a:p>
          <a:p>
            <a:pPr marL="457200" lvl="0" indent="-381000" algn="l" rtl="0">
              <a:spcBef>
                <a:spcPts val="0"/>
              </a:spcBef>
              <a:spcAft>
                <a:spcPts val="0"/>
              </a:spcAft>
              <a:buClr>
                <a:srgbClr val="00000A"/>
              </a:buClr>
              <a:buSzPts val="2400"/>
              <a:buFont typeface="Open Sans"/>
              <a:buAutoNum type="arabicPeriod"/>
            </a:pPr>
            <a:r>
              <a:rPr lang="en-US">
                <a:solidFill>
                  <a:srgbClr val="00000A"/>
                </a:solidFill>
              </a:rPr>
              <a:t>What excites you/makes you nervous? -- </a:t>
            </a:r>
            <a:r>
              <a:rPr lang="en-US" b="1" i="1">
                <a:solidFill>
                  <a:srgbClr val="800000"/>
                </a:solidFill>
              </a:rPr>
              <a:t>Interactive brainstorm</a:t>
            </a:r>
            <a:endParaRPr b="1" i="1">
              <a:solidFill>
                <a:srgbClr val="800000"/>
              </a:solidFill>
            </a:endParaRPr>
          </a:p>
          <a:p>
            <a:pPr marL="457200" lvl="0" indent="-381000" algn="l" rtl="0">
              <a:spcBef>
                <a:spcPts val="0"/>
              </a:spcBef>
              <a:spcAft>
                <a:spcPts val="0"/>
              </a:spcAft>
              <a:buClr>
                <a:srgbClr val="00000A"/>
              </a:buClr>
              <a:buSzPts val="2400"/>
              <a:buFont typeface="Open Sans"/>
              <a:buAutoNum type="arabicPeriod"/>
            </a:pPr>
            <a:r>
              <a:rPr lang="en-US">
                <a:solidFill>
                  <a:srgbClr val="00000A"/>
                </a:solidFill>
              </a:rPr>
              <a:t>How to talk about race: overview -- </a:t>
            </a:r>
            <a:r>
              <a:rPr lang="en-US" b="1" i="1">
                <a:solidFill>
                  <a:srgbClr val="800000"/>
                </a:solidFill>
              </a:rPr>
              <a:t>Riva</a:t>
            </a:r>
            <a:endParaRPr>
              <a:solidFill>
                <a:srgbClr val="00000A"/>
              </a:solidFill>
            </a:endParaRPr>
          </a:p>
          <a:p>
            <a:pPr marL="457200" lvl="0" indent="-381000" algn="l" rtl="0">
              <a:spcBef>
                <a:spcPts val="0"/>
              </a:spcBef>
              <a:spcAft>
                <a:spcPts val="0"/>
              </a:spcAft>
              <a:buClr>
                <a:srgbClr val="00000A"/>
              </a:buClr>
              <a:buSzPts val="2400"/>
              <a:buFont typeface="Open Sans"/>
              <a:buAutoNum type="arabicPeriod"/>
            </a:pPr>
            <a:r>
              <a:rPr lang="en-US">
                <a:solidFill>
                  <a:srgbClr val="00000A"/>
                </a:solidFill>
              </a:rPr>
              <a:t>Share the Google slides -- </a:t>
            </a:r>
            <a:r>
              <a:rPr lang="en-US">
                <a:solidFill>
                  <a:srgbClr val="800000"/>
                </a:solidFill>
              </a:rPr>
              <a:t>“</a:t>
            </a:r>
            <a:r>
              <a:rPr lang="en-US" b="1" i="1">
                <a:solidFill>
                  <a:srgbClr val="800000"/>
                </a:solidFill>
              </a:rPr>
              <a:t>Field trip”</a:t>
            </a:r>
            <a:endParaRPr>
              <a:solidFill>
                <a:srgbClr val="00000A"/>
              </a:solidFill>
            </a:endParaRPr>
          </a:p>
          <a:p>
            <a:pPr marL="457200" lvl="0" indent="-381000" algn="l" rtl="0">
              <a:spcBef>
                <a:spcPts val="0"/>
              </a:spcBef>
              <a:spcAft>
                <a:spcPts val="0"/>
              </a:spcAft>
              <a:buClr>
                <a:srgbClr val="00000A"/>
              </a:buClr>
              <a:buSzPts val="2400"/>
              <a:buFont typeface="Open Sans"/>
              <a:buAutoNum type="arabicPeriod"/>
            </a:pPr>
            <a:r>
              <a:rPr lang="en-US">
                <a:solidFill>
                  <a:srgbClr val="00000A"/>
                </a:solidFill>
              </a:rPr>
              <a:t>Discuss strategies that you would like to do in your classroom/ report back -- </a:t>
            </a:r>
            <a:r>
              <a:rPr lang="en-US" b="1" i="1">
                <a:solidFill>
                  <a:srgbClr val="800000"/>
                </a:solidFill>
              </a:rPr>
              <a:t>In breakout rooms</a:t>
            </a:r>
            <a:endParaRPr>
              <a:solidFill>
                <a:srgbClr val="00000A"/>
              </a:solidFill>
            </a:endParaRPr>
          </a:p>
          <a:p>
            <a:pPr marL="914400" lvl="1" indent="-381000" algn="l" rtl="0">
              <a:spcBef>
                <a:spcPts val="0"/>
              </a:spcBef>
              <a:spcAft>
                <a:spcPts val="0"/>
              </a:spcAft>
              <a:buClr>
                <a:srgbClr val="00000A"/>
              </a:buClr>
              <a:buSzPts val="2400"/>
              <a:buAutoNum type="alphaLcPeriod"/>
            </a:pPr>
            <a:r>
              <a:rPr lang="en-US" sz="2400">
                <a:solidFill>
                  <a:srgbClr val="00000A"/>
                </a:solidFill>
              </a:rPr>
              <a:t>What strategies would you use for instruction?</a:t>
            </a:r>
            <a:endParaRPr sz="2400">
              <a:solidFill>
                <a:srgbClr val="00000A"/>
              </a:solidFill>
            </a:endParaRPr>
          </a:p>
          <a:p>
            <a:pPr marL="914400" lvl="1" indent="-381000" algn="l" rtl="0">
              <a:spcBef>
                <a:spcPts val="0"/>
              </a:spcBef>
              <a:spcAft>
                <a:spcPts val="0"/>
              </a:spcAft>
              <a:buClr>
                <a:srgbClr val="00000A"/>
              </a:buClr>
              <a:buSzPts val="2400"/>
              <a:buAutoNum type="alphaLcPeriod"/>
            </a:pPr>
            <a:r>
              <a:rPr lang="en-US" sz="2400">
                <a:solidFill>
                  <a:srgbClr val="00000A"/>
                </a:solidFill>
              </a:rPr>
              <a:t>What strategies for hard conversations?</a:t>
            </a:r>
            <a:endParaRPr sz="2400">
              <a:solidFill>
                <a:srgbClr val="00000A"/>
              </a:solidFill>
            </a:endParaRPr>
          </a:p>
          <a:p>
            <a:pPr marL="457200" lvl="0" indent="-381000" algn="l" rtl="0">
              <a:spcBef>
                <a:spcPts val="0"/>
              </a:spcBef>
              <a:spcAft>
                <a:spcPts val="0"/>
              </a:spcAft>
              <a:buClr>
                <a:srgbClr val="00000A"/>
              </a:buClr>
              <a:buSzPts val="2400"/>
              <a:buFont typeface="Open Sans"/>
              <a:buAutoNum type="arabicPeriod"/>
            </a:pPr>
            <a:r>
              <a:rPr lang="en-US">
                <a:solidFill>
                  <a:srgbClr val="00000A"/>
                </a:solidFill>
              </a:rPr>
              <a:t>Best practices </a:t>
            </a:r>
            <a:endParaRPr>
              <a:solidFill>
                <a:srgbClr val="00000A"/>
              </a:solidFill>
            </a:endParaRPr>
          </a:p>
          <a:p>
            <a:pPr marL="457200" lvl="0" indent="-381000" algn="l" rtl="0">
              <a:spcBef>
                <a:spcPts val="0"/>
              </a:spcBef>
              <a:spcAft>
                <a:spcPts val="0"/>
              </a:spcAft>
              <a:buClr>
                <a:srgbClr val="00000A"/>
              </a:buClr>
              <a:buSzPts val="2400"/>
              <a:buFont typeface="Calibri"/>
              <a:buAutoNum type="arabicPeriod"/>
            </a:pPr>
            <a:r>
              <a:rPr lang="en-US">
                <a:solidFill>
                  <a:srgbClr val="00000A"/>
                </a:solidFill>
              </a:rPr>
              <a:t>Q and A/Discussion/Evaluation -- </a:t>
            </a:r>
            <a:r>
              <a:rPr lang="en-US" b="1" i="1">
                <a:solidFill>
                  <a:srgbClr val="800000"/>
                </a:solidFill>
              </a:rPr>
              <a:t>Use the chat</a:t>
            </a:r>
            <a:endParaRPr>
              <a:solidFill>
                <a:srgbClr val="00000A"/>
              </a:solidFill>
            </a:endParaRPr>
          </a:p>
          <a:p>
            <a:pPr marL="0" lvl="0" indent="0" algn="l" rtl="0">
              <a:spcBef>
                <a:spcPts val="0"/>
              </a:spcBef>
              <a:spcAft>
                <a:spcPts val="0"/>
              </a:spcAft>
              <a:buNone/>
            </a:pPr>
            <a:endParaRPr>
              <a:solidFill>
                <a:srgbClr val="00000A"/>
              </a:solidFill>
              <a:latin typeface="Open Sans"/>
              <a:ea typeface="Open Sans"/>
              <a:cs typeface="Open Sans"/>
              <a:sym typeface="Open Sans"/>
            </a:endParaRPr>
          </a:p>
          <a:p>
            <a:pPr marL="0" lvl="0" indent="0" algn="ctr" rtl="0">
              <a:lnSpc>
                <a:spcPct val="150000"/>
              </a:lnSpc>
              <a:spcBef>
                <a:spcPts val="0"/>
              </a:spcBef>
              <a:spcAft>
                <a:spcPts val="0"/>
              </a:spcAft>
              <a:buClr>
                <a:schemeClr val="dk1"/>
              </a:buClr>
              <a:buSzPts val="1100"/>
              <a:buNone/>
            </a:pPr>
            <a:endParaRPr/>
          </a:p>
        </p:txBody>
      </p:sp>
      <p:sp>
        <p:nvSpPr>
          <p:cNvPr id="50" name="Google Shape;50;p8"/>
          <p:cNvSpPr txBox="1">
            <a:spLocks noGrp="1"/>
          </p:cNvSpPr>
          <p:nvPr>
            <p:ph type="title"/>
          </p:nvPr>
        </p:nvSpPr>
        <p:spPr>
          <a:xfrm>
            <a:off x="457200" y="1017602"/>
            <a:ext cx="8229600" cy="689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3600">
                <a:solidFill>
                  <a:srgbClr val="85200C"/>
                </a:solidFill>
              </a:rPr>
              <a:t>Agenda</a:t>
            </a:r>
            <a:endParaRPr sz="3600">
              <a:solidFill>
                <a:srgbClr val="85200C"/>
              </a:solidFill>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457200" y="740325"/>
            <a:ext cx="8229600" cy="1154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100"/>
              <a:t>Why talk about race and equity in the classroom?</a:t>
            </a:r>
            <a:endParaRPr sz="3100"/>
          </a:p>
          <a:p>
            <a:pPr marL="0" lvl="0" indent="0" algn="l" rtl="0">
              <a:spcBef>
                <a:spcPts val="0"/>
              </a:spcBef>
              <a:spcAft>
                <a:spcPts val="0"/>
              </a:spcAft>
              <a:buNone/>
            </a:pPr>
            <a:r>
              <a:rPr lang="en-US" sz="3100" b="1" i="1">
                <a:solidFill>
                  <a:srgbClr val="741B47"/>
                </a:solidFill>
              </a:rPr>
              <a:t>It’s relevant!</a:t>
            </a:r>
            <a:endParaRPr sz="3100" b="1" i="1">
              <a:solidFill>
                <a:srgbClr val="741B47"/>
              </a:solidFill>
            </a:endParaRPr>
          </a:p>
        </p:txBody>
      </p:sp>
      <p:sp>
        <p:nvSpPr>
          <p:cNvPr id="57" name="Google Shape;57;p9"/>
          <p:cNvSpPr txBox="1">
            <a:spLocks noGrp="1"/>
          </p:cNvSpPr>
          <p:nvPr>
            <p:ph type="body" idx="1"/>
          </p:nvPr>
        </p:nvSpPr>
        <p:spPr>
          <a:xfrm>
            <a:off x="457200" y="2040200"/>
            <a:ext cx="4114800" cy="4415100"/>
          </a:xfrm>
          <a:prstGeom prst="rect">
            <a:avLst/>
          </a:prstGeom>
        </p:spPr>
        <p:txBody>
          <a:bodyPr spcFirstLastPara="1" wrap="square" lIns="91425" tIns="45700" rIns="91425" bIns="45700" anchor="t" anchorCtr="0">
            <a:noAutofit/>
          </a:bodyPr>
          <a:lstStyle/>
          <a:p>
            <a:pPr marL="457200" lvl="0" indent="-325755" algn="l" rtl="0">
              <a:spcBef>
                <a:spcPts val="360"/>
              </a:spcBef>
              <a:spcAft>
                <a:spcPts val="0"/>
              </a:spcAft>
              <a:buSzPts val="1530"/>
              <a:buChar char="•"/>
            </a:pPr>
            <a:r>
              <a:rPr lang="en-US"/>
              <a:t>Relevance drives persistence. </a:t>
            </a:r>
            <a:endParaRPr/>
          </a:p>
          <a:p>
            <a:pPr marL="457200" lvl="0" indent="-325755" algn="l" rtl="0">
              <a:spcBef>
                <a:spcPts val="0"/>
              </a:spcBef>
              <a:spcAft>
                <a:spcPts val="0"/>
              </a:spcAft>
              <a:buSzPts val="1530"/>
              <a:buChar char="•"/>
            </a:pPr>
            <a:r>
              <a:rPr lang="en-US"/>
              <a:t>High-interest articles act as scaffolding toward more and more complex materials.</a:t>
            </a:r>
            <a:endParaRPr/>
          </a:p>
        </p:txBody>
      </p:sp>
      <p:pic>
        <p:nvPicPr>
          <p:cNvPr id="58" name="Google Shape;58;p9"/>
          <p:cNvPicPr preferRelativeResize="0"/>
          <p:nvPr/>
        </p:nvPicPr>
        <p:blipFill rotWithShape="1">
          <a:blip r:embed="rId3">
            <a:alphaModFix/>
          </a:blip>
          <a:srcRect l="23117" t="1545" r="19490"/>
          <a:stretch/>
        </p:blipFill>
        <p:spPr>
          <a:xfrm>
            <a:off x="5313824" y="1670400"/>
            <a:ext cx="3372975" cy="4529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457200" y="740325"/>
            <a:ext cx="8229600" cy="1154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100"/>
              <a:t>Why talk about race and equity in the classroom?</a:t>
            </a:r>
            <a:endParaRPr sz="3100"/>
          </a:p>
          <a:p>
            <a:pPr marL="0" lvl="0" indent="0" algn="l" rtl="0">
              <a:spcBef>
                <a:spcPts val="0"/>
              </a:spcBef>
              <a:spcAft>
                <a:spcPts val="0"/>
              </a:spcAft>
              <a:buNone/>
            </a:pPr>
            <a:r>
              <a:rPr lang="en-US" sz="3100" b="1" i="1">
                <a:solidFill>
                  <a:srgbClr val="741B47"/>
                </a:solidFill>
              </a:rPr>
              <a:t>It addresses obstacles!</a:t>
            </a:r>
            <a:endParaRPr sz="3100" b="1" i="1">
              <a:solidFill>
                <a:srgbClr val="741B47"/>
              </a:solidFill>
            </a:endParaRPr>
          </a:p>
        </p:txBody>
      </p:sp>
      <p:sp>
        <p:nvSpPr>
          <p:cNvPr id="65" name="Google Shape;65;p10"/>
          <p:cNvSpPr txBox="1">
            <a:spLocks noGrp="1"/>
          </p:cNvSpPr>
          <p:nvPr>
            <p:ph type="body" idx="1"/>
          </p:nvPr>
        </p:nvSpPr>
        <p:spPr>
          <a:xfrm>
            <a:off x="457200" y="2040200"/>
            <a:ext cx="4114800" cy="4415100"/>
          </a:xfrm>
          <a:prstGeom prst="rect">
            <a:avLst/>
          </a:prstGeom>
        </p:spPr>
        <p:txBody>
          <a:bodyPr spcFirstLastPara="1" wrap="square" lIns="91425" tIns="45700" rIns="91425" bIns="45700" anchor="t" anchorCtr="0">
            <a:noAutofit/>
          </a:bodyPr>
          <a:lstStyle/>
          <a:p>
            <a:pPr marL="457200" lvl="0" indent="-325755" algn="l" rtl="0">
              <a:spcBef>
                <a:spcPts val="360"/>
              </a:spcBef>
              <a:spcAft>
                <a:spcPts val="0"/>
              </a:spcAft>
              <a:buSzPts val="1530"/>
              <a:buChar char="•"/>
            </a:pPr>
            <a:r>
              <a:rPr lang="en-US"/>
              <a:t>Bias (both explicit and implicit) get in the way of learning. </a:t>
            </a:r>
            <a:endParaRPr/>
          </a:p>
          <a:p>
            <a:pPr marL="457200" lvl="0" indent="-325755" algn="l" rtl="0">
              <a:spcBef>
                <a:spcPts val="0"/>
              </a:spcBef>
              <a:spcAft>
                <a:spcPts val="0"/>
              </a:spcAft>
              <a:buSzPts val="1530"/>
              <a:buChar char="•"/>
            </a:pPr>
            <a:r>
              <a:rPr lang="en-US"/>
              <a:t>By addressing it (and treating it as something that can be wrestled with), we can empower learners to reach their goals.</a:t>
            </a:r>
            <a:endParaRPr/>
          </a:p>
        </p:txBody>
      </p:sp>
      <p:pic>
        <p:nvPicPr>
          <p:cNvPr id="66" name="Google Shape;66;p10"/>
          <p:cNvPicPr preferRelativeResize="0"/>
          <p:nvPr/>
        </p:nvPicPr>
        <p:blipFill>
          <a:blip r:embed="rId3">
            <a:alphaModFix/>
          </a:blip>
          <a:stretch>
            <a:fillRect/>
          </a:stretch>
        </p:blipFill>
        <p:spPr>
          <a:xfrm>
            <a:off x="4690775" y="2259750"/>
            <a:ext cx="4095750" cy="3609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457200" y="740325"/>
            <a:ext cx="8229600" cy="1154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100"/>
              <a:t>Why talk about race and equity in the classroom?</a:t>
            </a:r>
            <a:endParaRPr sz="3100"/>
          </a:p>
          <a:p>
            <a:pPr marL="0" lvl="0" indent="0" algn="l" rtl="0">
              <a:spcBef>
                <a:spcPts val="0"/>
              </a:spcBef>
              <a:spcAft>
                <a:spcPts val="0"/>
              </a:spcAft>
              <a:buNone/>
            </a:pPr>
            <a:r>
              <a:rPr lang="en-US" sz="3100" b="1" i="1">
                <a:solidFill>
                  <a:srgbClr val="741B47"/>
                </a:solidFill>
              </a:rPr>
              <a:t>It’s inspiring!</a:t>
            </a:r>
            <a:endParaRPr sz="3100" b="1" i="1">
              <a:solidFill>
                <a:srgbClr val="741B47"/>
              </a:solidFill>
            </a:endParaRPr>
          </a:p>
        </p:txBody>
      </p:sp>
      <p:sp>
        <p:nvSpPr>
          <p:cNvPr id="73" name="Google Shape;73;p11"/>
          <p:cNvSpPr txBox="1">
            <a:spLocks noGrp="1"/>
          </p:cNvSpPr>
          <p:nvPr>
            <p:ph type="body" idx="1"/>
          </p:nvPr>
        </p:nvSpPr>
        <p:spPr>
          <a:xfrm>
            <a:off x="457200" y="2040200"/>
            <a:ext cx="3980400" cy="4280100"/>
          </a:xfrm>
          <a:prstGeom prst="rect">
            <a:avLst/>
          </a:prstGeom>
        </p:spPr>
        <p:txBody>
          <a:bodyPr spcFirstLastPara="1" wrap="square" lIns="91425" tIns="45700" rIns="91425" bIns="45700" anchor="t" anchorCtr="0">
            <a:noAutofit/>
          </a:bodyPr>
          <a:lstStyle/>
          <a:p>
            <a:pPr marL="457200" lvl="0" indent="-325755" algn="l" rtl="0">
              <a:spcBef>
                <a:spcPts val="360"/>
              </a:spcBef>
              <a:spcAft>
                <a:spcPts val="0"/>
              </a:spcAft>
              <a:buSzPts val="1530"/>
              <a:buChar char="•"/>
            </a:pPr>
            <a:r>
              <a:rPr lang="en-US"/>
              <a:t>Featuring the ways people have fought back against racism inspires all of us to see that we can affect the flow of history.</a:t>
            </a:r>
            <a:endParaRPr/>
          </a:p>
          <a:p>
            <a:pPr marL="457200" lvl="0" indent="-325755" algn="l" rtl="0">
              <a:spcBef>
                <a:spcPts val="0"/>
              </a:spcBef>
              <a:spcAft>
                <a:spcPts val="0"/>
              </a:spcAft>
              <a:buSzPts val="1530"/>
              <a:buChar char="•"/>
            </a:pPr>
            <a:r>
              <a:rPr lang="en-US"/>
              <a:t>Biases are moveable -- not easily, but with effort -- like a lot of things!</a:t>
            </a:r>
            <a:endParaRPr/>
          </a:p>
          <a:p>
            <a:pPr marL="0" lvl="0" indent="0" algn="l" rtl="0">
              <a:spcBef>
                <a:spcPts val="360"/>
              </a:spcBef>
              <a:spcAft>
                <a:spcPts val="0"/>
              </a:spcAft>
              <a:buNone/>
            </a:pPr>
            <a:endParaRPr/>
          </a:p>
        </p:txBody>
      </p:sp>
      <p:pic>
        <p:nvPicPr>
          <p:cNvPr id="74" name="Google Shape;74;p11"/>
          <p:cNvPicPr preferRelativeResize="0"/>
          <p:nvPr/>
        </p:nvPicPr>
        <p:blipFill>
          <a:blip r:embed="rId3">
            <a:alphaModFix/>
          </a:blip>
          <a:stretch>
            <a:fillRect/>
          </a:stretch>
        </p:blipFill>
        <p:spPr>
          <a:xfrm>
            <a:off x="4572000" y="1738863"/>
            <a:ext cx="4191000" cy="4581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457200" y="740325"/>
            <a:ext cx="8229600" cy="1154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100"/>
              <a:t>Why talk about race and equity in the classroom?</a:t>
            </a:r>
            <a:endParaRPr sz="3100"/>
          </a:p>
          <a:p>
            <a:pPr marL="0" lvl="0" indent="0" algn="l" rtl="0">
              <a:spcBef>
                <a:spcPts val="0"/>
              </a:spcBef>
              <a:spcAft>
                <a:spcPts val="0"/>
              </a:spcAft>
              <a:buNone/>
            </a:pPr>
            <a:r>
              <a:rPr lang="en-US" sz="3100" b="1" i="1">
                <a:solidFill>
                  <a:srgbClr val="741B47"/>
                </a:solidFill>
              </a:rPr>
              <a:t>It teaches key skills!</a:t>
            </a:r>
            <a:endParaRPr sz="3100" b="1" i="1">
              <a:solidFill>
                <a:srgbClr val="741B47"/>
              </a:solidFill>
            </a:endParaRPr>
          </a:p>
        </p:txBody>
      </p:sp>
      <p:sp>
        <p:nvSpPr>
          <p:cNvPr id="81" name="Google Shape;81;p12"/>
          <p:cNvSpPr txBox="1">
            <a:spLocks noGrp="1"/>
          </p:cNvSpPr>
          <p:nvPr>
            <p:ph type="body" idx="1"/>
          </p:nvPr>
        </p:nvSpPr>
        <p:spPr>
          <a:xfrm>
            <a:off x="457200" y="2040200"/>
            <a:ext cx="4114800" cy="4415100"/>
          </a:xfrm>
          <a:prstGeom prst="rect">
            <a:avLst/>
          </a:prstGeom>
        </p:spPr>
        <p:txBody>
          <a:bodyPr spcFirstLastPara="1" wrap="square" lIns="91425" tIns="45700" rIns="91425" bIns="45700" anchor="t" anchorCtr="0">
            <a:noAutofit/>
          </a:bodyPr>
          <a:lstStyle/>
          <a:p>
            <a:pPr marL="457200" lvl="0" indent="-325755" algn="l" rtl="0">
              <a:spcBef>
                <a:spcPts val="360"/>
              </a:spcBef>
              <a:spcAft>
                <a:spcPts val="0"/>
              </a:spcAft>
              <a:buSzPts val="1530"/>
              <a:buChar char="•"/>
            </a:pPr>
            <a:r>
              <a:rPr lang="en-US"/>
              <a:t>You can teach critical thinking. E.g., ask: Why do you think that? Do you have evidence for that? Let’s research that further (look for multiple sources).</a:t>
            </a:r>
            <a:endParaRPr/>
          </a:p>
          <a:p>
            <a:pPr marL="457200" lvl="0" indent="-325755" algn="l" rtl="0">
              <a:spcBef>
                <a:spcPts val="0"/>
              </a:spcBef>
              <a:spcAft>
                <a:spcPts val="0"/>
              </a:spcAft>
              <a:buSzPts val="1530"/>
              <a:buChar char="•"/>
            </a:pPr>
            <a:r>
              <a:rPr lang="en-US"/>
              <a:t>You can teach basic skills. E.g., how to read for and write with evidence. How to differentiate between opinion and detail, etc. </a:t>
            </a:r>
            <a:endParaRPr/>
          </a:p>
          <a:p>
            <a:pPr marL="457200" lvl="0" indent="-325755" algn="l" rtl="0">
              <a:spcBef>
                <a:spcPts val="0"/>
              </a:spcBef>
              <a:spcAft>
                <a:spcPts val="0"/>
              </a:spcAft>
              <a:buSzPts val="1530"/>
              <a:buChar char="•"/>
            </a:pPr>
            <a:r>
              <a:rPr lang="en-US"/>
              <a:t>You can teach civics.</a:t>
            </a:r>
            <a:endParaRPr/>
          </a:p>
        </p:txBody>
      </p:sp>
      <p:pic>
        <p:nvPicPr>
          <p:cNvPr id="82" name="Google Shape;82;p12"/>
          <p:cNvPicPr preferRelativeResize="0"/>
          <p:nvPr/>
        </p:nvPicPr>
        <p:blipFill>
          <a:blip r:embed="rId3">
            <a:alphaModFix/>
          </a:blip>
          <a:stretch>
            <a:fillRect/>
          </a:stretch>
        </p:blipFill>
        <p:spPr>
          <a:xfrm>
            <a:off x="4807075" y="2275526"/>
            <a:ext cx="3879725" cy="3187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457200" y="740325"/>
            <a:ext cx="8229600" cy="1154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100"/>
              <a:t>Why talk about race and equity in the classroom?</a:t>
            </a:r>
            <a:endParaRPr sz="3100"/>
          </a:p>
          <a:p>
            <a:pPr marL="0" lvl="0" indent="0" algn="l" rtl="0">
              <a:spcBef>
                <a:spcPts val="0"/>
              </a:spcBef>
              <a:spcAft>
                <a:spcPts val="0"/>
              </a:spcAft>
              <a:buNone/>
            </a:pPr>
            <a:r>
              <a:rPr lang="en-US" sz="3100" b="1" i="1">
                <a:solidFill>
                  <a:srgbClr val="741B47"/>
                </a:solidFill>
              </a:rPr>
              <a:t>It builds community!</a:t>
            </a:r>
            <a:endParaRPr sz="3100" b="1" i="1">
              <a:solidFill>
                <a:srgbClr val="741B47"/>
              </a:solidFill>
            </a:endParaRPr>
          </a:p>
        </p:txBody>
      </p:sp>
      <p:sp>
        <p:nvSpPr>
          <p:cNvPr id="89" name="Google Shape;89;p13"/>
          <p:cNvSpPr txBox="1">
            <a:spLocks noGrp="1"/>
          </p:cNvSpPr>
          <p:nvPr>
            <p:ph type="body" idx="1"/>
          </p:nvPr>
        </p:nvSpPr>
        <p:spPr>
          <a:xfrm>
            <a:off x="457200" y="2040200"/>
            <a:ext cx="4114800" cy="4415100"/>
          </a:xfrm>
          <a:prstGeom prst="rect">
            <a:avLst/>
          </a:prstGeom>
        </p:spPr>
        <p:txBody>
          <a:bodyPr spcFirstLastPara="1" wrap="square" lIns="91425" tIns="45700" rIns="91425" bIns="45700" anchor="t" anchorCtr="0">
            <a:noAutofit/>
          </a:bodyPr>
          <a:lstStyle/>
          <a:p>
            <a:pPr marL="457200" lvl="0" indent="-325755" algn="l" rtl="0">
              <a:spcBef>
                <a:spcPts val="360"/>
              </a:spcBef>
              <a:spcAft>
                <a:spcPts val="0"/>
              </a:spcAft>
              <a:buSzPts val="1530"/>
              <a:buChar char="•"/>
            </a:pPr>
            <a:r>
              <a:rPr lang="en-US"/>
              <a:t>When you take on something challenging, it’s an opportunity for everyone to grow together.</a:t>
            </a:r>
            <a:endParaRPr/>
          </a:p>
          <a:p>
            <a:pPr marL="457200" lvl="0" indent="-325755" algn="l" rtl="0">
              <a:spcBef>
                <a:spcPts val="0"/>
              </a:spcBef>
              <a:spcAft>
                <a:spcPts val="0"/>
              </a:spcAft>
              <a:buSzPts val="1530"/>
              <a:buChar char="•"/>
            </a:pPr>
            <a:r>
              <a:rPr lang="en-US"/>
              <a:t>You might develop ground rules together.</a:t>
            </a:r>
            <a:endParaRPr/>
          </a:p>
          <a:p>
            <a:pPr marL="457200" lvl="0" indent="-325755" algn="l" rtl="0">
              <a:spcBef>
                <a:spcPts val="0"/>
              </a:spcBef>
              <a:spcAft>
                <a:spcPts val="0"/>
              </a:spcAft>
              <a:buSzPts val="1530"/>
              <a:buChar char="•"/>
            </a:pPr>
            <a:r>
              <a:rPr lang="en-US"/>
              <a:t>People might show themselves more.</a:t>
            </a:r>
            <a:endParaRPr/>
          </a:p>
        </p:txBody>
      </p:sp>
      <p:pic>
        <p:nvPicPr>
          <p:cNvPr id="90" name="Google Shape;90;p13"/>
          <p:cNvPicPr preferRelativeResize="0"/>
          <p:nvPr/>
        </p:nvPicPr>
        <p:blipFill>
          <a:blip r:embed="rId3">
            <a:alphaModFix/>
          </a:blip>
          <a:stretch>
            <a:fillRect/>
          </a:stretch>
        </p:blipFill>
        <p:spPr>
          <a:xfrm>
            <a:off x="4724400" y="2091650"/>
            <a:ext cx="4267199" cy="334342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457200" y="740325"/>
            <a:ext cx="8229600" cy="1154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100"/>
              <a:t>Why talk about race and equity in the classroom?</a:t>
            </a:r>
            <a:endParaRPr sz="3100"/>
          </a:p>
          <a:p>
            <a:pPr marL="0" lvl="0" indent="0" algn="l" rtl="0">
              <a:spcBef>
                <a:spcPts val="0"/>
              </a:spcBef>
              <a:spcAft>
                <a:spcPts val="0"/>
              </a:spcAft>
              <a:buNone/>
            </a:pPr>
            <a:r>
              <a:rPr lang="en-US" sz="3100" b="1" i="1">
                <a:solidFill>
                  <a:srgbClr val="741B47"/>
                </a:solidFill>
              </a:rPr>
              <a:t>It is an ethical choice -- but don’t go it alone!</a:t>
            </a:r>
            <a:endParaRPr sz="3100" b="1" i="1">
              <a:solidFill>
                <a:srgbClr val="741B47"/>
              </a:solidFill>
            </a:endParaRPr>
          </a:p>
        </p:txBody>
      </p:sp>
      <p:sp>
        <p:nvSpPr>
          <p:cNvPr id="97" name="Google Shape;97;p14"/>
          <p:cNvSpPr txBox="1">
            <a:spLocks noGrp="1"/>
          </p:cNvSpPr>
          <p:nvPr>
            <p:ph type="body" idx="1"/>
          </p:nvPr>
        </p:nvSpPr>
        <p:spPr>
          <a:xfrm>
            <a:off x="457200" y="2040200"/>
            <a:ext cx="4114800" cy="4415100"/>
          </a:xfrm>
          <a:prstGeom prst="rect">
            <a:avLst/>
          </a:prstGeom>
        </p:spPr>
        <p:txBody>
          <a:bodyPr spcFirstLastPara="1" wrap="square" lIns="91425" tIns="45700" rIns="91425" bIns="45700" anchor="t" anchorCtr="0">
            <a:noAutofit/>
          </a:bodyPr>
          <a:lstStyle/>
          <a:p>
            <a:pPr marL="457200" lvl="0" indent="-325755" algn="l" rtl="0">
              <a:spcBef>
                <a:spcPts val="360"/>
              </a:spcBef>
              <a:spcAft>
                <a:spcPts val="0"/>
              </a:spcAft>
              <a:buSzPts val="1530"/>
              <a:buChar char="•"/>
            </a:pPr>
            <a:r>
              <a:rPr lang="en-US"/>
              <a:t>In a society where bias is real and pervasive, choosing to address this in the classroom is an ethical choice... if you can and if you are prepared and supported! </a:t>
            </a:r>
            <a:endParaRPr/>
          </a:p>
          <a:p>
            <a:pPr marL="457200" lvl="0" indent="-325755" algn="l" rtl="0">
              <a:spcBef>
                <a:spcPts val="0"/>
              </a:spcBef>
              <a:spcAft>
                <a:spcPts val="0"/>
              </a:spcAft>
              <a:buSzPts val="1530"/>
              <a:buChar char="•"/>
            </a:pPr>
            <a:r>
              <a:rPr lang="en-US"/>
              <a:t>Supporting people to see their agency in the big issues supports participation in democracy.</a:t>
            </a:r>
            <a:endParaRPr/>
          </a:p>
        </p:txBody>
      </p:sp>
      <p:pic>
        <p:nvPicPr>
          <p:cNvPr id="98" name="Google Shape;98;p14"/>
          <p:cNvPicPr preferRelativeResize="0"/>
          <p:nvPr/>
        </p:nvPicPr>
        <p:blipFill>
          <a:blip r:embed="rId3">
            <a:alphaModFix/>
          </a:blip>
          <a:stretch>
            <a:fillRect/>
          </a:stretch>
        </p:blipFill>
        <p:spPr>
          <a:xfrm>
            <a:off x="4572000" y="1945950"/>
            <a:ext cx="4267199" cy="4285619"/>
          </a:xfrm>
          <a:prstGeom prst="rect">
            <a:avLst/>
          </a:prstGeom>
          <a:noFill/>
          <a:ln>
            <a:noFill/>
          </a:ln>
        </p:spPr>
      </p:pic>
    </p:spTree>
  </p:cSld>
  <p:clrMapOvr>
    <a:masterClrMapping/>
  </p:clrMapOvr>
</p:sld>
</file>

<file path=ppt/theme/theme1.xml><?xml version="1.0" encoding="utf-8"?>
<a:theme xmlns:a="http://schemas.openxmlformats.org/drawingml/2006/main" name="6_Clarity">
  <a:themeElements>
    <a:clrScheme name="Custom 5">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0070C0"/>
      </a:accent6>
      <a:hlink>
        <a:srgbClr val="0070C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14E7CC524621418951E798A26C1086" ma:contentTypeVersion="9" ma:contentTypeDescription="Create a new document." ma:contentTypeScope="" ma:versionID="2288787c61babe554b90495c3789d7c5">
  <xsd:schema xmlns:xsd="http://www.w3.org/2001/XMLSchema" xmlns:xs="http://www.w3.org/2001/XMLSchema" xmlns:p="http://schemas.microsoft.com/office/2006/metadata/properties" xmlns:ns2="9682fde2-0d99-4585-8154-fdea48568b58" targetNamespace="http://schemas.microsoft.com/office/2006/metadata/properties" ma:root="true" ma:fieldsID="850a857e7bd06a26625db0263e2b387c" ns2:_="">
    <xsd:import namespace="9682fde2-0d99-4585-8154-fdea48568b5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82fde2-0d99-4585-8154-fdea48568b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6AA17C0-BF0F-4C82-8D7B-54041D3B6107}"/>
</file>

<file path=customXml/itemProps2.xml><?xml version="1.0" encoding="utf-8"?>
<ds:datastoreItem xmlns:ds="http://schemas.openxmlformats.org/officeDocument/2006/customXml" ds:itemID="{3252FF1F-7AE9-47A4-97BE-594D2713A25C}"/>
</file>

<file path=customXml/itemProps3.xml><?xml version="1.0" encoding="utf-8"?>
<ds:datastoreItem xmlns:ds="http://schemas.openxmlformats.org/officeDocument/2006/customXml" ds:itemID="{4083AA6C-7437-4DE5-89E2-A0308612B9FE}"/>
</file>

<file path=docProps/app.xml><?xml version="1.0" encoding="utf-8"?>
<Properties xmlns="http://schemas.openxmlformats.org/officeDocument/2006/extended-properties" xmlns:vt="http://schemas.openxmlformats.org/officeDocument/2006/docPropsVTypes">
  <TotalTime>1</TotalTime>
  <Words>2598</Words>
  <Application>Microsoft Office PowerPoint</Application>
  <PresentationFormat>On-screen Show (4:3)</PresentationFormat>
  <Paragraphs>233</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Calibri</vt:lpstr>
      <vt:lpstr>Luckiest Guy</vt:lpstr>
      <vt:lpstr>Francois One</vt:lpstr>
      <vt:lpstr>Open Sans</vt:lpstr>
      <vt:lpstr>Arial</vt:lpstr>
      <vt:lpstr>Arial Narrow</vt:lpstr>
      <vt:lpstr>6_Clarity</vt:lpstr>
      <vt:lpstr>California Adult Education Program’s Technical Assistance Project (CAEP TAP)</vt:lpstr>
      <vt:lpstr>Welcome</vt:lpstr>
      <vt:lpstr>Agenda</vt:lpstr>
      <vt:lpstr>Why talk about race and equity in the classroom? It’s relevant!</vt:lpstr>
      <vt:lpstr>Why talk about race and equity in the classroom? It addresses obstacles!</vt:lpstr>
      <vt:lpstr>Why talk about race and equity in the classroom? It’s inspiring!</vt:lpstr>
      <vt:lpstr>Why talk about race and equity in the classroom? It teaches key skills!</vt:lpstr>
      <vt:lpstr>Why talk about race and equity in the classroom? It builds community!</vt:lpstr>
      <vt:lpstr>Why talk about race and equity in the classroom? It is an ethical choice -- but don’t go it alone!</vt:lpstr>
      <vt:lpstr>PowerPoint Presentation</vt:lpstr>
      <vt:lpstr>PowerPoint Presentation</vt:lpstr>
      <vt:lpstr>PowerPoint Presentation</vt:lpstr>
      <vt:lpstr>PowerPoint Presentation</vt:lpstr>
      <vt:lpstr>How to talk about race and equity in the classroom Build community and trust in the class.</vt:lpstr>
      <vt:lpstr>How to talk about race and equity in the classroom Think of it as survival English.</vt:lpstr>
      <vt:lpstr>How to talk about race and equity in the classroom Remember that it is everyday English.</vt:lpstr>
      <vt:lpstr>How to talk about race and equity in the classroom Connect to what you already do. Make small changes so you don’t overwhelm yourself.</vt:lpstr>
      <vt:lpstr>How to talk about race and equity in the classroom Provide context for what your students might be experiencing.</vt:lpstr>
      <vt:lpstr>How to talk about race and equity in the classroom Speak from your own experience, and use resources that speak to theirs. </vt:lpstr>
      <vt:lpstr>Materials from The Change Agent  -- all FREE!</vt:lpstr>
      <vt:lpstr>Articles Include Multiple Modes for Teaching</vt:lpstr>
      <vt:lpstr>Two Audio Articles about Hair:</vt:lpstr>
      <vt:lpstr>Here are four Google slide presentations that address race</vt:lpstr>
      <vt:lpstr>Breakout Rooms -- about 4 per room; 8 minutes; then come back</vt:lpstr>
      <vt:lpstr>Strategies for instruction </vt:lpstr>
      <vt:lpstr>Strategies for hard conversations</vt:lpstr>
      <vt:lpstr>Best Practices for Talking about Race in the Classroom https://changeagent.nelrc.org/in-the-classroom/lesson-packets/#packet12  </vt:lpstr>
      <vt:lpstr>Can you volunteer?</vt:lpstr>
      <vt:lpstr>Questions/Comments/Evaluation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California Adult Education Program’s Technical Assistance Project (CAEP TAP)</dc:title>
  <dc:creator>Cynthia Peters</dc:creator>
  <cp:lastModifiedBy>Veronica Parker</cp:lastModifiedBy>
  <cp:revision>1</cp:revision>
  <dcterms:modified xsi:type="dcterms:W3CDTF">2020-12-04T15:48:04Z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0x010100D914E7CC524621418951E798A26C1086</vt:lpwstr>
  </property>
</Properties>
</file>