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Lst>
  <p:notesMasterIdLst>
    <p:notesMasterId r:id="rId30"/>
  </p:notesMasterIdLst>
  <p:sldIdLst>
    <p:sldId id="640" r:id="rId5"/>
    <p:sldId id="641" r:id="rId6"/>
    <p:sldId id="642" r:id="rId7"/>
    <p:sldId id="643" r:id="rId8"/>
    <p:sldId id="644" r:id="rId9"/>
    <p:sldId id="645" r:id="rId10"/>
    <p:sldId id="646" r:id="rId11"/>
    <p:sldId id="654" r:id="rId12"/>
    <p:sldId id="647" r:id="rId13"/>
    <p:sldId id="649" r:id="rId14"/>
    <p:sldId id="650" r:id="rId15"/>
    <p:sldId id="651" r:id="rId16"/>
    <p:sldId id="652" r:id="rId17"/>
    <p:sldId id="653" r:id="rId18"/>
    <p:sldId id="648" r:id="rId19"/>
    <p:sldId id="655" r:id="rId20"/>
    <p:sldId id="656" r:id="rId21"/>
    <p:sldId id="658" r:id="rId22"/>
    <p:sldId id="659" r:id="rId23"/>
    <p:sldId id="660" r:id="rId24"/>
    <p:sldId id="661" r:id="rId25"/>
    <p:sldId id="662" r:id="rId26"/>
    <p:sldId id="663" r:id="rId27"/>
    <p:sldId id="639" r:id="rId28"/>
    <p:sldId id="66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7" autoAdjust="0"/>
  </p:normalViewPr>
  <p:slideViewPr>
    <p:cSldViewPr>
      <p:cViewPr varScale="1">
        <p:scale>
          <a:sx n="100" d="100"/>
          <a:sy n="100" d="100"/>
        </p:scale>
        <p:origin x="750" y="72"/>
      </p:cViewPr>
      <p:guideLst>
        <p:guide orient="horz" pos="2160"/>
        <p:guide pos="2880"/>
      </p:guideLst>
    </p:cSldViewPr>
  </p:slideViewPr>
  <p:outlineViewPr>
    <p:cViewPr>
      <p:scale>
        <a:sx n="33" d="100"/>
        <a:sy n="33" d="100"/>
      </p:scale>
      <p:origin x="0" y="-6624"/>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12/22/2020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Hours of instruction. </a:t>
            </a:r>
            <a:r>
              <a:rPr lang="en-US" sz="1200" kern="1200" dirty="0">
                <a:solidFill>
                  <a:schemeClr val="tx1"/>
                </a:solidFill>
                <a:effectLst/>
                <a:latin typeface="+mn-lt"/>
                <a:ea typeface="+mn-ea"/>
                <a:cs typeface="+mn-cs"/>
              </a:rPr>
              <a:t>The analysis of hours of instruction addresses: 1) what programs have the greatest number of hours, 2) how is this different across different types of providers (K-12 Schools vs Community Colleges and Others), and 3) how do the PY 2019 results compare to the PY 2018 results?</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shows the percentage distributions of hours of instruction by program area. Taken together, ESL/EL Civics, Short-Term CTE, and ABE/ASE account for 91.4 percent of all instructional hours during PY 2019</a:t>
            </a:r>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10</a:t>
            </a:fld>
            <a:endParaRPr lang="en-US"/>
          </a:p>
        </p:txBody>
      </p:sp>
    </p:spTree>
    <p:extLst>
      <p:ext uri="{BB962C8B-B14F-4D97-AF65-F5344CB8AC3E}">
        <p14:creationId xmlns:p14="http://schemas.microsoft.com/office/powerpoint/2010/main" val="67978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Expenditures. </a:t>
            </a:r>
            <a:r>
              <a:rPr lang="en-US" sz="1200" kern="1200" dirty="0">
                <a:solidFill>
                  <a:schemeClr val="tx1"/>
                </a:solidFill>
                <a:effectLst/>
                <a:latin typeface="+mn-lt"/>
                <a:ea typeface="+mn-ea"/>
                <a:cs typeface="+mn-cs"/>
              </a:rPr>
              <a:t>The analysis of expenditures addresses: 1) what programs have the highest expenditures,  2) what fund sources have the highest expenditures, 3) how do expenditures vary across the different types of providers (K-12 Schools vs Community Colleges and Others), and 4) how do the PY 2019 results compare to the PY 2018 results?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Figure 2</a:t>
            </a:r>
            <a:r>
              <a:rPr lang="en-US" sz="1200" kern="1200" dirty="0">
                <a:solidFill>
                  <a:schemeClr val="tx1"/>
                </a:solidFill>
                <a:effectLst/>
                <a:latin typeface="+mn-lt"/>
                <a:ea typeface="+mn-ea"/>
                <a:cs typeface="+mn-cs"/>
              </a:rPr>
              <a:t> shows the percentage distribution of expenditures by program area. As was the case for hours of instruction, almost all the expenditures also fall into one of three categories: ESL/EL Civics, Short-Term CTE, and ABE/ASE. The distribution of expenditures across program categories is very similar to the distribution for hours of instruction.</a:t>
            </a:r>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11</a:t>
            </a:fld>
            <a:endParaRPr lang="en-US"/>
          </a:p>
        </p:txBody>
      </p:sp>
    </p:spTree>
    <p:extLst>
      <p:ext uri="{BB962C8B-B14F-4D97-AF65-F5344CB8AC3E}">
        <p14:creationId xmlns:p14="http://schemas.microsoft.com/office/powerpoint/2010/main" val="115086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reporting expenditures by program area, the State CAEP Office reporting policy requires consortia to allocate expenditures for each program area across the various funds that contributed to these program expenditures, so that CAEP can have a more complete picture of how locally-available fund sources are being leveraged to support the operation of CAEP programs. </a:t>
            </a:r>
            <a:r>
              <a:rPr lang="en-US" sz="1200" u="sng" kern="1200" dirty="0">
                <a:solidFill>
                  <a:schemeClr val="tx1"/>
                </a:solidFill>
                <a:effectLst/>
                <a:latin typeface="+mn-lt"/>
                <a:ea typeface="+mn-ea"/>
                <a:cs typeface="+mn-cs"/>
              </a:rPr>
              <a:t>Figure 3</a:t>
            </a:r>
            <a:r>
              <a:rPr lang="en-US" sz="1200" kern="1200" dirty="0">
                <a:solidFill>
                  <a:schemeClr val="tx1"/>
                </a:solidFill>
                <a:effectLst/>
                <a:latin typeface="+mn-lt"/>
                <a:ea typeface="+mn-ea"/>
                <a:cs typeface="+mn-cs"/>
              </a:rPr>
              <a:t> shows the percentage distribution of expenditures by fund source type. Nearly 84 percent of all expenditures fall into one of three fund types: California Adult Education Program (formerly AEBG), Noncredit apportionment, and WIOA Title II AEFL funds. Reporting of expenditures associated with each of these fund types is required, as is reporting for Fees, In-Kind Contributions, CalWORKs, LCFF, K-12 Adult Ed Jail Funds, and Perkins funds. Reporting of expenses for the other fund type categories is optional under the revised reporting policy for PY 2019.</a:t>
            </a:r>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12</a:t>
            </a:fld>
            <a:endParaRPr lang="en-US"/>
          </a:p>
        </p:txBody>
      </p:sp>
    </p:spTree>
    <p:extLst>
      <p:ext uri="{BB962C8B-B14F-4D97-AF65-F5344CB8AC3E}">
        <p14:creationId xmlns:p14="http://schemas.microsoft.com/office/powerpoint/2010/main" val="190715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Consistency within reports for members</a:t>
            </a:r>
            <a:r>
              <a:rPr lang="en-US" sz="1200" kern="1200" dirty="0">
                <a:solidFill>
                  <a:schemeClr val="tx1"/>
                </a:solidFill>
                <a:effectLst/>
                <a:latin typeface="+mn-lt"/>
                <a:ea typeface="+mn-ea"/>
                <a:cs typeface="+mn-cs"/>
              </a:rPr>
              <a:t>: Are the underlying values that would be used to create a cost per value (hours of instruction and expenditures) related to each other in a predictable manner? In other words, do members with high reported hours of instruction also have high reported expenditures, and do those with low reported hours have low expenditures? </a:t>
            </a:r>
            <a:r>
              <a:rPr lang="en-US" sz="1200" u="sng" kern="1200" dirty="0">
                <a:solidFill>
                  <a:schemeClr val="tx1"/>
                </a:solidFill>
                <a:effectLst/>
                <a:latin typeface="+mn-lt"/>
                <a:ea typeface="+mn-ea"/>
                <a:cs typeface="+mn-cs"/>
              </a:rPr>
              <a:t>Figure 4</a:t>
            </a:r>
            <a:r>
              <a:rPr lang="en-US" sz="1200" kern="1200" dirty="0">
                <a:solidFill>
                  <a:schemeClr val="tx1"/>
                </a:solidFill>
                <a:effectLst/>
                <a:latin typeface="+mn-lt"/>
                <a:ea typeface="+mn-ea"/>
                <a:cs typeface="+mn-cs"/>
              </a:rPr>
              <a:t> plots total hours of instruction and total expenditures for each member on a log scale. This plot suggests that the relationship between expenditures and hours of instruction is closer for K-12, than it is for Community Colleges. This is a pattern in the expenditure and hours data that was also observed with the initial PY 2018 data.</a:t>
            </a:r>
            <a:r>
              <a:rPr lang="en-US" dirty="0">
                <a:effectLst/>
              </a:rPr>
              <a:t> </a:t>
            </a:r>
            <a:r>
              <a:rPr lang="en-US" sz="1200" kern="1200" dirty="0">
                <a:solidFill>
                  <a:schemeClr val="tx1"/>
                </a:solidFill>
                <a:effectLst/>
                <a:latin typeface="+mn-lt"/>
                <a:ea typeface="+mn-ea"/>
                <a:cs typeface="+mn-cs"/>
              </a:rPr>
              <a:t>All scatterplots in this report exclude cases with zero values on either axis.</a:t>
            </a:r>
          </a:p>
          <a:p>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13</a:t>
            </a:fld>
            <a:endParaRPr lang="en-US"/>
          </a:p>
        </p:txBody>
      </p:sp>
    </p:spTree>
    <p:extLst>
      <p:ext uri="{BB962C8B-B14F-4D97-AF65-F5344CB8AC3E}">
        <p14:creationId xmlns:p14="http://schemas.microsoft.com/office/powerpoint/2010/main" val="23687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figures present the same data as Figure 4, but separately for community colleges and K-12 providers.</a:t>
            </a:r>
          </a:p>
        </p:txBody>
      </p:sp>
      <p:sp>
        <p:nvSpPr>
          <p:cNvPr id="4" name="Slide Number Placeholder 3"/>
          <p:cNvSpPr>
            <a:spLocks noGrp="1"/>
          </p:cNvSpPr>
          <p:nvPr>
            <p:ph type="sldNum" sz="quarter" idx="5"/>
          </p:nvPr>
        </p:nvSpPr>
        <p:spPr/>
        <p:txBody>
          <a:bodyPr/>
          <a:lstStyle/>
          <a:p>
            <a:fld id="{74151487-0DA0-45D0-9D35-B9508A10F86E}" type="slidenum">
              <a:rPr lang="en-US" smtClean="0"/>
              <a:t>14</a:t>
            </a:fld>
            <a:endParaRPr lang="en-US"/>
          </a:p>
        </p:txBody>
      </p:sp>
    </p:spTree>
    <p:extLst>
      <p:ext uri="{BB962C8B-B14F-4D97-AF65-F5344CB8AC3E}">
        <p14:creationId xmlns:p14="http://schemas.microsoft.com/office/powerpoint/2010/main" val="213861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4420E-478A-4C7D-9552-0F2FBFF69FF1}"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F33-9034-4B02-8C14-3CD1CA9E82F4}" type="slidenum">
              <a:rPr lang="en-US" smtClean="0"/>
              <a:t>‹#›</a:t>
            </a:fld>
            <a:endParaRPr lang="en-US"/>
          </a:p>
        </p:txBody>
      </p:sp>
    </p:spTree>
    <p:extLst>
      <p:ext uri="{BB962C8B-B14F-4D97-AF65-F5344CB8AC3E}">
        <p14:creationId xmlns:p14="http://schemas.microsoft.com/office/powerpoint/2010/main" val="133539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33400" y="1403350"/>
            <a:ext cx="7810500" cy="972344"/>
          </a:xfrm>
          <a:prstGeom prst="rect">
            <a:avLst/>
          </a:prstGeom>
        </p:spPr>
        <p:txBody>
          <a:bodyPr anchor="t"/>
          <a:lstStyle>
            <a:lvl1pPr algn="l">
              <a:defRPr>
                <a:solidFill>
                  <a:schemeClr val="accent1">
                    <a:hueOff val="114395"/>
                    <a:lumOff val="-24975"/>
                  </a:schemeClr>
                </a:solidFill>
              </a:defRPr>
            </a:lvl1pPr>
          </a:lstStyle>
          <a:p>
            <a:r>
              <a:t>Title Text</a:t>
            </a:r>
          </a:p>
        </p:txBody>
      </p:sp>
      <p:sp>
        <p:nvSpPr>
          <p:cNvPr id="12" name="Body Level One…"/>
          <p:cNvSpPr txBox="1">
            <a:spLocks noGrp="1"/>
          </p:cNvSpPr>
          <p:nvPr>
            <p:ph type="body" sz="half" idx="1"/>
          </p:nvPr>
        </p:nvSpPr>
        <p:spPr>
          <a:xfrm>
            <a:off x="533400" y="2501007"/>
            <a:ext cx="7810500" cy="2083693"/>
          </a:xfrm>
          <a:prstGeom prst="rect">
            <a:avLst/>
          </a:prstGeom>
        </p:spPr>
        <p:txBody>
          <a:bodyPr anchor="t"/>
          <a:lstStyle>
            <a:lvl1pPr marL="0" indent="0">
              <a:spcBef>
                <a:spcPts val="0"/>
              </a:spcBef>
              <a:buSzTx/>
              <a:buNone/>
              <a:defRPr sz="2025">
                <a:solidFill>
                  <a:srgbClr val="5E5E5E"/>
                </a:solidFill>
              </a:defRPr>
            </a:lvl1pPr>
            <a:lvl2pPr marL="0" indent="0">
              <a:spcBef>
                <a:spcPts val="0"/>
              </a:spcBef>
              <a:buSzTx/>
              <a:buNone/>
              <a:defRPr sz="2025">
                <a:solidFill>
                  <a:srgbClr val="5E5E5E"/>
                </a:solidFill>
              </a:defRPr>
            </a:lvl2pPr>
            <a:lvl3pPr marL="0" indent="0">
              <a:spcBef>
                <a:spcPts val="0"/>
              </a:spcBef>
              <a:buSzTx/>
              <a:buNone/>
              <a:defRPr sz="2025">
                <a:solidFill>
                  <a:srgbClr val="5E5E5E"/>
                </a:solidFill>
              </a:defRPr>
            </a:lvl3pPr>
            <a:lvl4pPr marL="0" indent="0">
              <a:spcBef>
                <a:spcPts val="0"/>
              </a:spcBef>
              <a:buSzTx/>
              <a:buNone/>
              <a:defRPr sz="2025">
                <a:solidFill>
                  <a:srgbClr val="5E5E5E"/>
                </a:solidFill>
              </a:defRPr>
            </a:lvl4pPr>
            <a:lvl5pPr marL="0" indent="0">
              <a:spcBef>
                <a:spcPts val="0"/>
              </a:spcBef>
              <a:buSzTx/>
              <a:buNone/>
              <a:defRPr sz="2025">
                <a:solidFill>
                  <a:srgbClr val="5E5E5E"/>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AEBG_PowerPoint20182.png" descr="AEBG_PowerPoint20182.pn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6084059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C13A9-8DCA-481E-B3F4-A86A11E67E2C}"/>
              </a:ext>
            </a:extLst>
          </p:cNvPr>
          <p:cNvSpPr>
            <a:spLocks noGrp="1"/>
          </p:cNvSpPr>
          <p:nvPr>
            <p:ph type="dt" sz="half" idx="10"/>
          </p:nvPr>
        </p:nvSpPr>
        <p:spPr/>
        <p:txBody>
          <a:bodyPr/>
          <a:lstStyle/>
          <a:p>
            <a:fld id="{3A25AEFB-F897-4546-9A10-FC2287B96CCB}" type="datetimeFigureOut">
              <a:rPr lang="en-US" smtClean="0"/>
              <a:t>12/22/2020</a:t>
            </a:fld>
            <a:endParaRPr lang="en-US"/>
          </a:p>
        </p:txBody>
      </p:sp>
      <p:sp>
        <p:nvSpPr>
          <p:cNvPr id="3" name="Footer Placeholder 2">
            <a:extLst>
              <a:ext uri="{FF2B5EF4-FFF2-40B4-BE49-F238E27FC236}">
                <a16:creationId xmlns:a16="http://schemas.microsoft.com/office/drawing/2014/main" id="{43533564-444A-4297-A626-2BEB5E1CA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54244-21F2-46AD-A755-FD2752931C45}"/>
              </a:ext>
            </a:extLst>
          </p:cNvPr>
          <p:cNvSpPr>
            <a:spLocks noGrp="1"/>
          </p:cNvSpPr>
          <p:nvPr>
            <p:ph type="sldNum" sz="quarter" idx="12"/>
          </p:nvPr>
        </p:nvSpPr>
        <p:spPr/>
        <p:txBody>
          <a:bodyPr/>
          <a:lstStyle/>
          <a:p>
            <a:fld id="{A91C1C53-F5B2-4C34-B683-63F560B0E4B3}" type="slidenum">
              <a:rPr lang="en-US" smtClean="0"/>
              <a:t>‹#›</a:t>
            </a:fld>
            <a:endParaRPr lang="en-US"/>
          </a:p>
        </p:txBody>
      </p:sp>
    </p:spTree>
    <p:extLst>
      <p:ext uri="{BB962C8B-B14F-4D97-AF65-F5344CB8AC3E}">
        <p14:creationId xmlns:p14="http://schemas.microsoft.com/office/powerpoint/2010/main" val="4080616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43656"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421404110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aladulted.org/DownloadFile/104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n-lt"/>
              </a:rPr>
              <a:t>Program Area Hours and Expenses</a:t>
            </a:r>
          </a:p>
        </p:txBody>
      </p:sp>
      <p:sp>
        <p:nvSpPr>
          <p:cNvPr id="3" name="Subtitle 2"/>
          <p:cNvSpPr>
            <a:spLocks noGrp="1"/>
          </p:cNvSpPr>
          <p:nvPr>
            <p:ph type="subTitle" idx="1"/>
          </p:nvPr>
        </p:nvSpPr>
        <p:spPr>
          <a:xfrm>
            <a:off x="533400" y="2501007"/>
            <a:ext cx="4267200" cy="2083693"/>
          </a:xfrm>
        </p:spPr>
        <p:txBody>
          <a:bodyPr>
            <a:normAutofit fontScale="92500" lnSpcReduction="10000"/>
          </a:bodyPr>
          <a:lstStyle/>
          <a:p>
            <a:endParaRPr lang="en-US" sz="3000" dirty="0"/>
          </a:p>
          <a:p>
            <a:r>
              <a:rPr lang="en-US" sz="3000" b="1" dirty="0"/>
              <a:t>NOVA Webinar</a:t>
            </a:r>
          </a:p>
          <a:p>
            <a:r>
              <a:rPr lang="en-US" sz="3000" b="1" dirty="0"/>
              <a:t>November 19, 2020</a:t>
            </a:r>
          </a:p>
          <a:p>
            <a:r>
              <a:rPr lang="en-US" sz="3000" b="1" dirty="0"/>
              <a:t>Veronica Parker and Neil Kelly</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01007"/>
            <a:ext cx="3080463" cy="2680593"/>
          </a:xfrm>
          <a:prstGeom prst="rect">
            <a:avLst/>
          </a:prstGeom>
        </p:spPr>
      </p:pic>
    </p:spTree>
    <p:extLst>
      <p:ext uri="{BB962C8B-B14F-4D97-AF65-F5344CB8AC3E}">
        <p14:creationId xmlns:p14="http://schemas.microsoft.com/office/powerpoint/2010/main" val="11402433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990600" y="594172"/>
            <a:ext cx="4114800" cy="564257"/>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Helvetica Neue"/>
                <a:ea typeface="Helvetica Neue"/>
                <a:cs typeface="Helvetica Neue"/>
                <a:sym typeface="Helvetica Neue"/>
              </a:rPr>
              <a:t>Recent Reports 18-19</a:t>
            </a:r>
          </a:p>
        </p:txBody>
      </p:sp>
      <p:pic>
        <p:nvPicPr>
          <p:cNvPr id="2" name="Picture 1" descr="Circle graph showing the Recent Report for 18-19 indicating the following:&#10;&#10;- ESL/EL Civics = 45.8%&#10;- ABE/ASE = 22.8%&#10;-  Short Term CTE = 22.8%&#10;- AWD = 5%&#10;- Workforce Preparation = 2%&#10;- K12 Success = 1.1%&#10;- Pre Apprenticeship = 0.5%&#10;">
            <a:extLst>
              <a:ext uri="{FF2B5EF4-FFF2-40B4-BE49-F238E27FC236}">
                <a16:creationId xmlns:a16="http://schemas.microsoft.com/office/drawing/2014/main" id="{3F3ECC21-0060-4FBC-B65C-AA1EAC2A01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08100"/>
            <a:ext cx="5924549" cy="4305300"/>
          </a:xfrm>
          <a:prstGeom prst="rect">
            <a:avLst/>
          </a:prstGeom>
          <a:noFill/>
        </p:spPr>
      </p:pic>
      <p:sp>
        <p:nvSpPr>
          <p:cNvPr id="3" name="TextBox 2">
            <a:extLst>
              <a:ext uri="{FF2B5EF4-FFF2-40B4-BE49-F238E27FC236}">
                <a16:creationId xmlns:a16="http://schemas.microsoft.com/office/drawing/2014/main" id="{4574E738-13E6-43D4-A24C-95BD7EE88F48}"/>
              </a:ext>
            </a:extLst>
          </p:cNvPr>
          <p:cNvSpPr txBox="1"/>
          <p:nvPr/>
        </p:nvSpPr>
        <p:spPr>
          <a:xfrm>
            <a:off x="531108" y="2656831"/>
            <a:ext cx="1536605" cy="1200329"/>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ea typeface="Times New Roman" panose="02020603050405020304" pitchFamily="18" charset="0"/>
              </a:rPr>
              <a:t>Hours of instruction by program area</a:t>
            </a:r>
            <a:endParaRPr lang="en-US" dirty="0"/>
          </a:p>
        </p:txBody>
      </p:sp>
    </p:spTree>
    <p:extLst>
      <p:ext uri="{BB962C8B-B14F-4D97-AF65-F5344CB8AC3E}">
        <p14:creationId xmlns:p14="http://schemas.microsoft.com/office/powerpoint/2010/main" val="276330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D2588-A6D8-4957-9ADE-F71CEC07C40B}"/>
              </a:ext>
              <a:ext uri="{C183D7F6-B498-43B3-948B-1728B52AA6E4}">
                <adec:decorative xmlns:adec="http://schemas.microsoft.com/office/drawing/2017/decorative" val="1"/>
              </a:ext>
            </a:extLst>
          </p:cNvPr>
          <p:cNvSpPr>
            <a:spLocks noGrp="1"/>
          </p:cNvSpPr>
          <p:nvPr>
            <p:ph type="title" idx="4294967295"/>
          </p:nvPr>
        </p:nvSpPr>
        <p:spPr>
          <a:xfrm>
            <a:off x="633413" y="-1143000"/>
            <a:ext cx="7877175" cy="1143000"/>
          </a:xfrm>
        </p:spPr>
        <p:txBody>
          <a:bodyPr lIns="50800" tIns="50800" rIns="50800" bIns="50800" anchor="b">
            <a:normAutofit/>
          </a:bodyPr>
          <a:lstStyle/>
          <a:p>
            <a:pPr lvl="0" defTabSz="825500" hangingPunct="0">
              <a:defRPr/>
            </a:pPr>
            <a:r>
              <a:rPr lang="en-US" sz="4400" b="1" kern="1200" dirty="0">
                <a:latin typeface="Helvetica Neue"/>
                <a:ea typeface="Helvetica Neue"/>
                <a:cs typeface="Helvetica Neue"/>
                <a:sym typeface="Helvetica Neue"/>
              </a:rPr>
              <a:t>Recent Reports 18-19 </a:t>
            </a:r>
          </a:p>
        </p:txBody>
      </p:sp>
      <p:pic>
        <p:nvPicPr>
          <p:cNvPr id="2" name="Picture 1" descr="Circle graph showing the Expenditures by Program Area indicating the following:&#10;&#10;- ESL/EL Civics = 45.8%&#10;- ABE/ASE = 22.8%&#10;-  Short Term CTE = 22.8%&#10;- AWD = 5%&#10;- Workforce Preparation = 2%&#10;- K12 Success = 1.1%&#10;- Pre Apprenticeship = 0.5%&#10;">
            <a:extLst>
              <a:ext uri="{FF2B5EF4-FFF2-40B4-BE49-F238E27FC236}">
                <a16:creationId xmlns:a16="http://schemas.microsoft.com/office/drawing/2014/main" id="{D168DA7B-7DDF-411D-9127-53C1FE065B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08101"/>
            <a:ext cx="5632450" cy="4229100"/>
          </a:xfrm>
          <a:prstGeom prst="rect">
            <a:avLst/>
          </a:prstGeom>
          <a:noFill/>
        </p:spPr>
      </p:pic>
      <p:sp>
        <p:nvSpPr>
          <p:cNvPr id="3" name="TextBox 2">
            <a:extLst>
              <a:ext uri="{FF2B5EF4-FFF2-40B4-BE49-F238E27FC236}">
                <a16:creationId xmlns:a16="http://schemas.microsoft.com/office/drawing/2014/main" id="{E2DFEFF1-C7C3-4B14-8D06-4A26B2AED3C2}"/>
              </a:ext>
            </a:extLst>
          </p:cNvPr>
          <p:cNvSpPr txBox="1"/>
          <p:nvPr/>
        </p:nvSpPr>
        <p:spPr>
          <a:xfrm>
            <a:off x="600959" y="2548881"/>
            <a:ext cx="1310392" cy="1200329"/>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ea typeface="Times New Roman" panose="02020603050405020304" pitchFamily="18" charset="0"/>
              </a:rPr>
              <a:t>Expenditures by program area</a:t>
            </a:r>
            <a:endParaRPr lang="en-US" dirty="0"/>
          </a:p>
        </p:txBody>
      </p:sp>
    </p:spTree>
    <p:extLst>
      <p:ext uri="{BB962C8B-B14F-4D97-AF65-F5344CB8AC3E}">
        <p14:creationId xmlns:p14="http://schemas.microsoft.com/office/powerpoint/2010/main" val="235881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F5232-F910-47F7-8D76-C9EC0574433A}"/>
              </a:ext>
              <a:ext uri="{C183D7F6-B498-43B3-948B-1728B52AA6E4}">
                <adec:decorative xmlns:adec="http://schemas.microsoft.com/office/drawing/2017/decorative" val="1"/>
              </a:ext>
            </a:extLst>
          </p:cNvPr>
          <p:cNvSpPr>
            <a:spLocks noGrp="1"/>
          </p:cNvSpPr>
          <p:nvPr>
            <p:ph type="title" idx="4294967295"/>
          </p:nvPr>
        </p:nvSpPr>
        <p:spPr>
          <a:xfrm>
            <a:off x="633413" y="-1143000"/>
            <a:ext cx="7877175" cy="1143000"/>
          </a:xfrm>
        </p:spPr>
        <p:txBody>
          <a:bodyPr lIns="50800" tIns="50800" rIns="50800" bIns="50800" anchor="b">
            <a:normAutofit/>
          </a:bodyPr>
          <a:lstStyle/>
          <a:p>
            <a:pPr lvl="0" defTabSz="825500" hangingPunct="0">
              <a:defRPr/>
            </a:pPr>
            <a:r>
              <a:rPr lang="en-US" sz="4400" b="1" kern="1200" dirty="0">
                <a:latin typeface="Helvetica Neue"/>
                <a:ea typeface="Helvetica Neue"/>
                <a:cs typeface="Helvetica Neue"/>
                <a:sym typeface="Helvetica Neue"/>
              </a:rPr>
              <a:t>Recent Reports 18-19  </a:t>
            </a:r>
          </a:p>
        </p:txBody>
      </p:sp>
      <p:pic>
        <p:nvPicPr>
          <p:cNvPr id="2" name="Picture 1" descr="Horizontal bar graph showing the Expenditures by Fund Source.&#10;&#10;Y-axis represents the Type, ranging from California Adult education Program to Donations.&#10;X-axis represents the Percentage, ranging from 0% to 60%. &#10;&#10;California Adult Education Program = 59.10%&#10;NonCredit = 15.45%&#10;WIOA II = 9.37%&#10;Fees = 4.07%&#10;InKind Contributions = 2.44%&#10;Contracted Services = 2.05%&#10;CalWORKs = 1.77%&#10;LCFF = 1.57%&#10;Other State Grants = 1.36%&#10;K12 Adult Ed Jail Funds = 1.09%&#10;Perkins = 0.57%&#10;Other Federal Grants = 0.37%&#10;WIOA I/ ITAs = 0.25%&#10;Comm. College Supportive Services = 0.24%&#10;Strong Workforce Program (K12 or College) = 0.23%&#10;Donations = 0.08%&#10;">
            <a:extLst>
              <a:ext uri="{FF2B5EF4-FFF2-40B4-BE49-F238E27FC236}">
                <a16:creationId xmlns:a16="http://schemas.microsoft.com/office/drawing/2014/main" id="{53C0E66D-6A1D-4820-ABF1-AAA86E6F69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71600"/>
            <a:ext cx="7772400" cy="5029199"/>
          </a:xfrm>
          <a:prstGeom prst="rect">
            <a:avLst/>
          </a:prstGeom>
          <a:noFill/>
        </p:spPr>
      </p:pic>
      <p:sp>
        <p:nvSpPr>
          <p:cNvPr id="3" name="TextBox 2">
            <a:extLst>
              <a:ext uri="{FF2B5EF4-FFF2-40B4-BE49-F238E27FC236}">
                <a16:creationId xmlns:a16="http://schemas.microsoft.com/office/drawing/2014/main" id="{64510E27-FFC0-448F-B82D-7F5539800B5F}"/>
              </a:ext>
            </a:extLst>
          </p:cNvPr>
          <p:cNvSpPr txBox="1"/>
          <p:nvPr/>
        </p:nvSpPr>
        <p:spPr>
          <a:xfrm>
            <a:off x="531108" y="2656831"/>
            <a:ext cx="1536605" cy="923330"/>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ea typeface="Times New Roman" panose="02020603050405020304" pitchFamily="18" charset="0"/>
              </a:rPr>
              <a:t>Expenditures by fund source</a:t>
            </a:r>
            <a:endParaRPr lang="en-US" dirty="0"/>
          </a:p>
        </p:txBody>
      </p:sp>
    </p:spTree>
    <p:extLst>
      <p:ext uri="{BB962C8B-B14F-4D97-AF65-F5344CB8AC3E}">
        <p14:creationId xmlns:p14="http://schemas.microsoft.com/office/powerpoint/2010/main" val="84421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4AE64-5D19-475A-9AE7-F532828FE0B7}"/>
              </a:ext>
              <a:ext uri="{C183D7F6-B498-43B3-948B-1728B52AA6E4}">
                <adec:decorative xmlns:adec="http://schemas.microsoft.com/office/drawing/2017/decorative" val="1"/>
              </a:ext>
            </a:extLst>
          </p:cNvPr>
          <p:cNvSpPr>
            <a:spLocks noGrp="1"/>
          </p:cNvSpPr>
          <p:nvPr>
            <p:ph type="title" idx="4294967295"/>
          </p:nvPr>
        </p:nvSpPr>
        <p:spPr>
          <a:xfrm>
            <a:off x="633413" y="-1143000"/>
            <a:ext cx="7877175" cy="1143000"/>
          </a:xfrm>
        </p:spPr>
        <p:txBody>
          <a:bodyPr lIns="50800" tIns="50800" rIns="50800" bIns="50800" anchor="b">
            <a:normAutofit/>
          </a:bodyPr>
          <a:lstStyle/>
          <a:p>
            <a:pPr lvl="0" defTabSz="825500" hangingPunct="0">
              <a:defRPr/>
            </a:pPr>
            <a:r>
              <a:rPr lang="en-US" sz="4400" b="1" kern="1200" dirty="0">
                <a:latin typeface="Helvetica Neue"/>
                <a:ea typeface="Helvetica Neue"/>
                <a:cs typeface="Helvetica Neue"/>
                <a:sym typeface="Helvetica Neue"/>
              </a:rPr>
              <a:t>Recent Reports 18-19   </a:t>
            </a:r>
          </a:p>
        </p:txBody>
      </p:sp>
      <p:pic>
        <p:nvPicPr>
          <p:cNvPr id="2" name="Picture 1" descr="Scatter plot graph showing the Relationship between Expenditures and Hours of Instruction for PY 2019.&#10;&#10;Y-axis represents the Total for 2019 hours of instruction, ranging from 100 to 10,000,000.&#10;X-axis represents the Total 2019 Expenditures, ranging from 10000 to 100,000,000.&#10;&#10;The Community college plots are shown ranging from 100 to 10,000,000 hours and between 10000 to 100,000,000 for expenditures.&#10;&#10;The K12 School District plots are shown ranging from 100 to 10,000,000 hours and between 0 to beyond 100,000,000 for expenditures.&#10;&#10;The Other plots are shown ranging from 100 to 1,000,000 hours and between 0 to beyond 100,000,000 for expenditures.&#10;">
            <a:extLst>
              <a:ext uri="{FF2B5EF4-FFF2-40B4-BE49-F238E27FC236}">
                <a16:creationId xmlns:a16="http://schemas.microsoft.com/office/drawing/2014/main" id="{D7DC9C88-49DA-4A33-A7F7-2914C72636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588867" y="1339850"/>
            <a:ext cx="6716933" cy="5137150"/>
          </a:xfrm>
          <a:prstGeom prst="rect">
            <a:avLst/>
          </a:prstGeom>
          <a:noFill/>
        </p:spPr>
      </p:pic>
      <p:sp>
        <p:nvSpPr>
          <p:cNvPr id="5" name="TextBox 4">
            <a:extLst>
              <a:ext uri="{FF2B5EF4-FFF2-40B4-BE49-F238E27FC236}">
                <a16:creationId xmlns:a16="http://schemas.microsoft.com/office/drawing/2014/main" id="{B3655DDF-29C1-4D78-A872-3C6996FABC3C}"/>
              </a:ext>
            </a:extLst>
          </p:cNvPr>
          <p:cNvSpPr txBox="1"/>
          <p:nvPr/>
        </p:nvSpPr>
        <p:spPr>
          <a:xfrm>
            <a:off x="575911" y="1577330"/>
            <a:ext cx="1310392" cy="646331"/>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t>Data quality</a:t>
            </a:r>
          </a:p>
        </p:txBody>
      </p:sp>
    </p:spTree>
    <p:extLst>
      <p:ext uri="{BB962C8B-B14F-4D97-AF65-F5344CB8AC3E}">
        <p14:creationId xmlns:p14="http://schemas.microsoft.com/office/powerpoint/2010/main" val="235664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8242-C1F3-4809-B3BE-58A5F8E12A07}"/>
              </a:ext>
              <a:ext uri="{C183D7F6-B498-43B3-948B-1728B52AA6E4}">
                <adec:decorative xmlns:adec="http://schemas.microsoft.com/office/drawing/2017/decorative" val="1"/>
              </a:ext>
            </a:extLst>
          </p:cNvPr>
          <p:cNvSpPr>
            <a:spLocks noGrp="1"/>
          </p:cNvSpPr>
          <p:nvPr>
            <p:ph type="title" idx="4294967295"/>
          </p:nvPr>
        </p:nvSpPr>
        <p:spPr>
          <a:xfrm>
            <a:off x="633413" y="-1143000"/>
            <a:ext cx="7877175" cy="1143000"/>
          </a:xfrm>
        </p:spPr>
        <p:txBody>
          <a:bodyPr lIns="50800" tIns="50800" rIns="50800" bIns="50800" anchor="b">
            <a:normAutofit/>
          </a:bodyPr>
          <a:lstStyle/>
          <a:p>
            <a:pPr lvl="0" defTabSz="825500" hangingPunct="0">
              <a:defRPr/>
            </a:pPr>
            <a:r>
              <a:rPr lang="en-US" sz="4400" b="1" kern="1200" dirty="0">
                <a:latin typeface="Helvetica Neue"/>
                <a:ea typeface="Helvetica Neue"/>
                <a:cs typeface="Helvetica Neue"/>
                <a:sym typeface="Helvetica Neue"/>
              </a:rPr>
              <a:t>Recent Reports 18-19    </a:t>
            </a:r>
          </a:p>
        </p:txBody>
      </p:sp>
      <p:sp>
        <p:nvSpPr>
          <p:cNvPr id="13" name="TextBox 12">
            <a:extLst>
              <a:ext uri="{FF2B5EF4-FFF2-40B4-BE49-F238E27FC236}">
                <a16:creationId xmlns:a16="http://schemas.microsoft.com/office/drawing/2014/main" id="{37348C4B-5D83-44C6-86C6-C5434130CFE7}"/>
              </a:ext>
            </a:extLst>
          </p:cNvPr>
          <p:cNvSpPr txBox="1"/>
          <p:nvPr/>
        </p:nvSpPr>
        <p:spPr>
          <a:xfrm>
            <a:off x="3810000" y="762000"/>
            <a:ext cx="1310392" cy="646331"/>
          </a:xfrm>
          <a:prstGeom prst="rect">
            <a:avLst/>
          </a:prstGeom>
          <a:solidFill>
            <a:schemeClr val="accent4">
              <a:lumMod val="60000"/>
              <a:lumOff val="40000"/>
            </a:schemeClr>
          </a:solidFill>
          <a:ln w="12700">
            <a:solidFill>
              <a:schemeClr val="accent1"/>
            </a:solidFill>
          </a:ln>
        </p:spPr>
        <p:txBody>
          <a:bodyPr wrap="square" rtlCol="0">
            <a:spAutoFit/>
          </a:bodyPr>
          <a:lstStyle/>
          <a:p>
            <a:pPr algn="ctr"/>
            <a:r>
              <a:rPr lang="en-US" dirty="0"/>
              <a:t>Data quality</a:t>
            </a:r>
          </a:p>
        </p:txBody>
      </p:sp>
      <p:pic>
        <p:nvPicPr>
          <p:cNvPr id="8" name="Picture 7" descr="Scatter plot graph showing the Relationship between Expenditures and Hours of Instruction: Community Colleges, 2019.&#10;&#10;Y-axis represents the Hours of instruction, ranging from 100 to 10,000,000.&#10;X-axis represents the Total Expenditures, ranging from 10,000 to 100,000,000.&#10;&#10;The plots are shown ranging from 100 to 10,000,000 hours and from 10,000 to 100,000,000 expenditures. It is shown that R^2 = 0.6153.&#10;">
            <a:extLst>
              <a:ext uri="{FF2B5EF4-FFF2-40B4-BE49-F238E27FC236}">
                <a16:creationId xmlns:a16="http://schemas.microsoft.com/office/drawing/2014/main" id="{C3826FC7-398D-4650-A083-A9D9B6F8B90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80885" y="1600200"/>
            <a:ext cx="3847338" cy="4038600"/>
          </a:xfrm>
          <a:prstGeom prst="rect">
            <a:avLst/>
          </a:prstGeom>
          <a:noFill/>
        </p:spPr>
      </p:pic>
      <p:pic>
        <p:nvPicPr>
          <p:cNvPr id="11" name="Picture 10" descr="Scatter plot graph showing the Expenditures and Hours of Instruction: K-12 Institutions, 2019.&#10;&#10;Y-axis represents the Hours of instruction, ranging from 100 to 10,000,000.&#10;X-axis represents the Total Expenditures, ranging from 10,000 to 100,000,000.&#10;&#10;The plots are shown ranging from 100 to 10,000,000 hours and from 10,000 to 100,000,000 expenditures. It is shown that R^2 = 0.8556.&#10;">
            <a:extLst>
              <a:ext uri="{FF2B5EF4-FFF2-40B4-BE49-F238E27FC236}">
                <a16:creationId xmlns:a16="http://schemas.microsoft.com/office/drawing/2014/main" id="{728D9B44-88CF-4A1D-9977-CF00A9C8CBBC}"/>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815776" y="1600200"/>
            <a:ext cx="3847338" cy="4038600"/>
          </a:xfrm>
          <a:prstGeom prst="rect">
            <a:avLst/>
          </a:prstGeom>
          <a:noFill/>
        </p:spPr>
      </p:pic>
    </p:spTree>
    <p:extLst>
      <p:ext uri="{BB962C8B-B14F-4D97-AF65-F5344CB8AC3E}">
        <p14:creationId xmlns:p14="http://schemas.microsoft.com/office/powerpoint/2010/main" val="390991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Demo</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15</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643187"/>
            <a:ext cx="5029200" cy="2690813"/>
          </a:xfrm>
          <a:prstGeom prst="rect">
            <a:avLst/>
          </a:prstGeom>
        </p:spPr>
      </p:pic>
    </p:spTree>
    <p:extLst>
      <p:ext uri="{BB962C8B-B14F-4D97-AF65-F5344CB8AC3E}">
        <p14:creationId xmlns:p14="http://schemas.microsoft.com/office/powerpoint/2010/main" val="22236104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6A9B-7C65-47BE-B74F-BCC730319EA6}"/>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16</a:t>
            </a:fld>
            <a:endParaRPr lang="en-US" dirty="0"/>
          </a:p>
        </p:txBody>
      </p:sp>
      <p:pic>
        <p:nvPicPr>
          <p:cNvPr id="8" name="Picture 7" descr="Screen capture of the Program Area Hours page on the NOVA website indicated as complete.">
            <a:extLst>
              <a:ext uri="{FF2B5EF4-FFF2-40B4-BE49-F238E27FC236}">
                <a16:creationId xmlns:a16="http://schemas.microsoft.com/office/drawing/2014/main" id="{2767F97F-D5D6-49EA-8DC7-3D974A24BCCC}"/>
              </a:ext>
            </a:extLst>
          </p:cNvPr>
          <p:cNvPicPr>
            <a:picLocks noChangeAspect="1"/>
          </p:cNvPicPr>
          <p:nvPr/>
        </p:nvPicPr>
        <p:blipFill>
          <a:blip r:embed="rId2"/>
          <a:stretch>
            <a:fillRect/>
          </a:stretch>
        </p:blipFill>
        <p:spPr>
          <a:xfrm>
            <a:off x="0" y="1405427"/>
            <a:ext cx="9144000" cy="4047145"/>
          </a:xfrm>
          <a:prstGeom prst="rect">
            <a:avLst/>
          </a:prstGeom>
        </p:spPr>
      </p:pic>
      <p:sp>
        <p:nvSpPr>
          <p:cNvPr id="9" name="Cloud 8">
            <a:extLst>
              <a:ext uri="{FF2B5EF4-FFF2-40B4-BE49-F238E27FC236}">
                <a16:creationId xmlns:a16="http://schemas.microsoft.com/office/drawing/2014/main" id="{5DA3CFC3-2458-4F96-8AE6-3DF706C9BC35}"/>
              </a:ext>
            </a:extLst>
          </p:cNvPr>
          <p:cNvSpPr/>
          <p:nvPr/>
        </p:nvSpPr>
        <p:spPr>
          <a:xfrm>
            <a:off x="4618452" y="838200"/>
            <a:ext cx="4572000" cy="163978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After loggin</a:t>
            </a:r>
            <a:r>
              <a:rPr lang="en-US" sz="1400" dirty="0">
                <a:latin typeface="+mn-lt"/>
                <a:cs typeface="+mn-cs"/>
                <a:sym typeface="Helvetica Neue Medium"/>
              </a:rPr>
              <a:t>g in to NOVA, accessing the CAEP, then Program Area Reporting, select your consortium and begin entering the hours of instruction by Program Area.</a:t>
            </a:r>
            <a:endParaRPr kumimoji="0" lang="en-US" sz="1400" b="0" i="0" u="none" strike="noStrike" cap="none" spc="0" normalizeH="0" baseline="0" dirty="0">
              <a:ln>
                <a:noFill/>
              </a:ln>
              <a:effectLst/>
              <a:uFillTx/>
              <a:latin typeface="+mn-lt"/>
              <a:ea typeface="+mn-ea"/>
              <a:cs typeface="+mn-cs"/>
              <a:sym typeface="Helvetica Neue Medium"/>
            </a:endParaRPr>
          </a:p>
        </p:txBody>
      </p:sp>
    </p:spTree>
    <p:extLst>
      <p:ext uri="{BB962C8B-B14F-4D97-AF65-F5344CB8AC3E}">
        <p14:creationId xmlns:p14="http://schemas.microsoft.com/office/powerpoint/2010/main" val="37037876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0373-BBA0-4D93-8C21-2169374DAA73}"/>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17</a:t>
            </a:fld>
            <a:endParaRPr lang="en-US" dirty="0"/>
          </a:p>
        </p:txBody>
      </p:sp>
      <p:pic>
        <p:nvPicPr>
          <p:cNvPr id="3" name="Picture 2" descr="Screen capture of the Leveraged Funds page on the NOVA website indicated as complete with a total of 160000 hours.">
            <a:extLst>
              <a:ext uri="{FF2B5EF4-FFF2-40B4-BE49-F238E27FC236}">
                <a16:creationId xmlns:a16="http://schemas.microsoft.com/office/drawing/2014/main" id="{4B3CC69C-8992-4B1E-B662-199C70E35233}"/>
              </a:ext>
            </a:extLst>
          </p:cNvPr>
          <p:cNvPicPr>
            <a:picLocks noChangeAspect="1"/>
          </p:cNvPicPr>
          <p:nvPr/>
        </p:nvPicPr>
        <p:blipFill>
          <a:blip r:embed="rId2"/>
          <a:stretch>
            <a:fillRect/>
          </a:stretch>
        </p:blipFill>
        <p:spPr>
          <a:xfrm>
            <a:off x="0" y="1428165"/>
            <a:ext cx="9144000" cy="4001669"/>
          </a:xfrm>
          <a:prstGeom prst="rect">
            <a:avLst/>
          </a:prstGeom>
        </p:spPr>
      </p:pic>
      <p:sp>
        <p:nvSpPr>
          <p:cNvPr id="6" name="Cloud 5">
            <a:extLst>
              <a:ext uri="{FF2B5EF4-FFF2-40B4-BE49-F238E27FC236}">
                <a16:creationId xmlns:a16="http://schemas.microsoft.com/office/drawing/2014/main" id="{E48039FE-6271-4A93-B74A-46A213C8B61D}"/>
              </a:ext>
            </a:extLst>
          </p:cNvPr>
          <p:cNvSpPr/>
          <p:nvPr/>
        </p:nvSpPr>
        <p:spPr>
          <a:xfrm>
            <a:off x="4618452" y="510243"/>
            <a:ext cx="4572000" cy="2295704"/>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As you are entering the hours of instruction by program area, the system is calculating a total. </a:t>
            </a:r>
          </a:p>
          <a:p>
            <a:pPr marL="0" marR="0" indent="0" defTabSz="825500" rtl="0" fontAlgn="auto" latinLnBrk="0" hangingPunct="0">
              <a:lnSpc>
                <a:spcPct val="100000"/>
              </a:lnSpc>
              <a:spcBef>
                <a:spcPts val="0"/>
              </a:spcBef>
              <a:spcAft>
                <a:spcPts val="0"/>
              </a:spcAft>
              <a:buClrTx/>
              <a:buSzTx/>
              <a:buFontTx/>
              <a:buNone/>
              <a:tabLst/>
            </a:pPr>
            <a:endParaRPr lang="en-US" sz="1400" dirty="0">
              <a:latin typeface="+mn-lt"/>
              <a:cs typeface="+mn-cs"/>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Once you have finished entering the hours, you will select the ‘Leveraged Funds’ from the left pane.</a:t>
            </a:r>
          </a:p>
        </p:txBody>
      </p:sp>
      <p:sp>
        <p:nvSpPr>
          <p:cNvPr id="8" name="Rectangle 7">
            <a:extLst>
              <a:ext uri="{FF2B5EF4-FFF2-40B4-BE49-F238E27FC236}">
                <a16:creationId xmlns:a16="http://schemas.microsoft.com/office/drawing/2014/main" id="{9F8CFC19-4805-43FB-B84D-434B57783139}"/>
              </a:ext>
              <a:ext uri="{C183D7F6-B498-43B3-948B-1728B52AA6E4}">
                <adec:decorative xmlns:adec="http://schemas.microsoft.com/office/drawing/2017/decorative" val="1"/>
              </a:ext>
            </a:extLst>
          </p:cNvPr>
          <p:cNvSpPr/>
          <p:nvPr/>
        </p:nvSpPr>
        <p:spPr>
          <a:xfrm>
            <a:off x="7620000" y="5029200"/>
            <a:ext cx="1066800" cy="40063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Rectangle 10">
            <a:extLst>
              <a:ext uri="{FF2B5EF4-FFF2-40B4-BE49-F238E27FC236}">
                <a16:creationId xmlns:a16="http://schemas.microsoft.com/office/drawing/2014/main" id="{1C4D9B42-312F-4D54-82D7-498F9733AC7A}"/>
              </a:ext>
              <a:ext uri="{C183D7F6-B498-43B3-948B-1728B52AA6E4}">
                <adec:decorative xmlns:adec="http://schemas.microsoft.com/office/drawing/2017/decorative" val="1"/>
              </a:ext>
            </a:extLst>
          </p:cNvPr>
          <p:cNvSpPr/>
          <p:nvPr/>
        </p:nvSpPr>
        <p:spPr>
          <a:xfrm>
            <a:off x="0" y="2605630"/>
            <a:ext cx="1219200" cy="670970"/>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3" name="Straight Arrow Connector 12">
            <a:extLst>
              <a:ext uri="{FF2B5EF4-FFF2-40B4-BE49-F238E27FC236}">
                <a16:creationId xmlns:a16="http://schemas.microsoft.com/office/drawing/2014/main" id="{0417D4D7-AB21-4BD4-9818-2E0BDFB497D5}"/>
              </a:ext>
              <a:ext uri="{C183D7F6-B498-43B3-948B-1728B52AA6E4}">
                <adec:decorative xmlns:adec="http://schemas.microsoft.com/office/drawing/2017/decorative" val="1"/>
              </a:ext>
            </a:extLst>
          </p:cNvPr>
          <p:cNvCxnSpPr>
            <a:cxnSpLocks/>
          </p:cNvCxnSpPr>
          <p:nvPr/>
        </p:nvCxnSpPr>
        <p:spPr>
          <a:xfrm flipH="1" flipV="1">
            <a:off x="1295400" y="3276600"/>
            <a:ext cx="6324600" cy="1752600"/>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147514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FFCD2-E5E5-4F2D-ACAD-429B700D3DA1}"/>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18</a:t>
            </a:fld>
            <a:endParaRPr lang="en-US" dirty="0"/>
          </a:p>
        </p:txBody>
      </p:sp>
      <p:pic>
        <p:nvPicPr>
          <p:cNvPr id="2" name="Picture 1" descr="Screen capture of the Leveraged Funds page on the NOVA website indicated as complete and the expense totals by program area are indicated to be filled in.">
            <a:extLst>
              <a:ext uri="{FF2B5EF4-FFF2-40B4-BE49-F238E27FC236}">
                <a16:creationId xmlns:a16="http://schemas.microsoft.com/office/drawing/2014/main" id="{EACBF0B2-AC2C-425E-AA74-4A3620FE3391}"/>
              </a:ext>
            </a:extLst>
          </p:cNvPr>
          <p:cNvPicPr>
            <a:picLocks noChangeAspect="1"/>
          </p:cNvPicPr>
          <p:nvPr/>
        </p:nvPicPr>
        <p:blipFill>
          <a:blip r:embed="rId2"/>
          <a:stretch>
            <a:fillRect/>
          </a:stretch>
        </p:blipFill>
        <p:spPr>
          <a:xfrm>
            <a:off x="0" y="1275853"/>
            <a:ext cx="9144000" cy="4306293"/>
          </a:xfrm>
          <a:prstGeom prst="rect">
            <a:avLst/>
          </a:prstGeom>
        </p:spPr>
      </p:pic>
      <p:sp>
        <p:nvSpPr>
          <p:cNvPr id="5" name="Cloud 4">
            <a:extLst>
              <a:ext uri="{FF2B5EF4-FFF2-40B4-BE49-F238E27FC236}">
                <a16:creationId xmlns:a16="http://schemas.microsoft.com/office/drawing/2014/main" id="{D093BDA7-4614-45AB-80DA-952C58A7ACA2}"/>
              </a:ext>
            </a:extLst>
          </p:cNvPr>
          <p:cNvSpPr/>
          <p:nvPr/>
        </p:nvSpPr>
        <p:spPr>
          <a:xfrm>
            <a:off x="4876800" y="619938"/>
            <a:ext cx="4267200" cy="655915"/>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Next, enter the expense totals, by program area. </a:t>
            </a:r>
          </a:p>
        </p:txBody>
      </p:sp>
    </p:spTree>
    <p:extLst>
      <p:ext uri="{BB962C8B-B14F-4D97-AF65-F5344CB8AC3E}">
        <p14:creationId xmlns:p14="http://schemas.microsoft.com/office/powerpoint/2010/main" val="38461293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FFA2-E33D-4F30-9860-C808997EDD72}"/>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19</a:t>
            </a:fld>
            <a:endParaRPr lang="en-US" dirty="0"/>
          </a:p>
        </p:txBody>
      </p:sp>
      <p:pic>
        <p:nvPicPr>
          <p:cNvPr id="3" name="Picture 2" descr="Screen capture of the Leveraged Funds page on the NOVA website indicated as complete with a total of $480,000 for expense totals.">
            <a:extLst>
              <a:ext uri="{FF2B5EF4-FFF2-40B4-BE49-F238E27FC236}">
                <a16:creationId xmlns:a16="http://schemas.microsoft.com/office/drawing/2014/main" id="{194346A7-DA6B-418E-98B4-1C54B983B621}"/>
              </a:ext>
            </a:extLst>
          </p:cNvPr>
          <p:cNvPicPr>
            <a:picLocks noChangeAspect="1"/>
          </p:cNvPicPr>
          <p:nvPr/>
        </p:nvPicPr>
        <p:blipFill>
          <a:blip r:embed="rId2"/>
          <a:stretch>
            <a:fillRect/>
          </a:stretch>
        </p:blipFill>
        <p:spPr>
          <a:xfrm>
            <a:off x="0" y="1306177"/>
            <a:ext cx="9144000" cy="4245646"/>
          </a:xfrm>
          <a:prstGeom prst="rect">
            <a:avLst/>
          </a:prstGeom>
        </p:spPr>
      </p:pic>
      <p:sp>
        <p:nvSpPr>
          <p:cNvPr id="5" name="Cloud 4">
            <a:extLst>
              <a:ext uri="{FF2B5EF4-FFF2-40B4-BE49-F238E27FC236}">
                <a16:creationId xmlns:a16="http://schemas.microsoft.com/office/drawing/2014/main" id="{BD7DCC9B-FEA6-43E3-B10A-1F5A0BED97E0}"/>
              </a:ext>
            </a:extLst>
          </p:cNvPr>
          <p:cNvSpPr/>
          <p:nvPr/>
        </p:nvSpPr>
        <p:spPr>
          <a:xfrm>
            <a:off x="4876800" y="291980"/>
            <a:ext cx="4267200" cy="1311831"/>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As you are entering the total expenses by program area, the system will calculate the total by program area…</a:t>
            </a:r>
          </a:p>
        </p:txBody>
      </p:sp>
      <p:sp>
        <p:nvSpPr>
          <p:cNvPr id="6" name="Rectangle 5">
            <a:extLst>
              <a:ext uri="{FF2B5EF4-FFF2-40B4-BE49-F238E27FC236}">
                <a16:creationId xmlns:a16="http://schemas.microsoft.com/office/drawing/2014/main" id="{B2FCEFB4-FF0F-4DE4-8663-C07FE81C0AB3}"/>
              </a:ext>
              <a:ext uri="{C183D7F6-B498-43B3-948B-1728B52AA6E4}">
                <adec:decorative xmlns:adec="http://schemas.microsoft.com/office/drawing/2017/decorative" val="1"/>
              </a:ext>
            </a:extLst>
          </p:cNvPr>
          <p:cNvSpPr/>
          <p:nvPr/>
        </p:nvSpPr>
        <p:spPr>
          <a:xfrm>
            <a:off x="3048000" y="5105399"/>
            <a:ext cx="914400" cy="44642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7" name="Straight Arrow Connector 6">
            <a:extLst>
              <a:ext uri="{FF2B5EF4-FFF2-40B4-BE49-F238E27FC236}">
                <a16:creationId xmlns:a16="http://schemas.microsoft.com/office/drawing/2014/main" id="{6296657C-4132-4CDD-9A63-9B8C06A4D37E}"/>
              </a:ext>
              <a:ext uri="{C183D7F6-B498-43B3-948B-1728B52AA6E4}">
                <adec:decorative xmlns:adec="http://schemas.microsoft.com/office/drawing/2017/decorative" val="1"/>
              </a:ext>
            </a:extLst>
          </p:cNvPr>
          <p:cNvCxnSpPr>
            <a:cxnSpLocks/>
          </p:cNvCxnSpPr>
          <p:nvPr/>
        </p:nvCxnSpPr>
        <p:spPr>
          <a:xfrm flipH="1">
            <a:off x="3657600" y="1603811"/>
            <a:ext cx="3048000" cy="3501588"/>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0740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77800"/>
            <a:ext cx="7877175" cy="736600"/>
          </a:xfrm>
        </p:spPr>
        <p:txBody>
          <a:bodyPr>
            <a:normAutofit fontScale="90000"/>
          </a:bodyPr>
          <a:lstStyle/>
          <a:p>
            <a:r>
              <a:rPr lang="en-US" dirty="0"/>
              <a:t>Agenda</a:t>
            </a:r>
          </a:p>
        </p:txBody>
      </p:sp>
      <p:sp>
        <p:nvSpPr>
          <p:cNvPr id="6" name="Content Placeholder 5"/>
          <p:cNvSpPr>
            <a:spLocks noGrp="1"/>
          </p:cNvSpPr>
          <p:nvPr>
            <p:ph idx="1"/>
          </p:nvPr>
        </p:nvSpPr>
        <p:spPr>
          <a:xfrm>
            <a:off x="304801" y="1371600"/>
            <a:ext cx="8610600" cy="5168900"/>
          </a:xfrm>
        </p:spPr>
        <p:txBody>
          <a:bodyPr>
            <a:normAutofit/>
          </a:bodyPr>
          <a:lstStyle/>
          <a:p>
            <a:r>
              <a:rPr lang="en-US" sz="3200" dirty="0"/>
              <a:t>    Review the Requirements</a:t>
            </a:r>
          </a:p>
          <a:p>
            <a:r>
              <a:rPr lang="en-US" sz="3200" dirty="0"/>
              <a:t>    Technical Details</a:t>
            </a:r>
          </a:p>
          <a:p>
            <a:r>
              <a:rPr lang="en-US" sz="3200" dirty="0"/>
              <a:t>    Changes</a:t>
            </a:r>
          </a:p>
          <a:p>
            <a:r>
              <a:rPr lang="en-US" sz="3200" dirty="0"/>
              <a:t>    Recent Reports</a:t>
            </a:r>
          </a:p>
          <a:p>
            <a:r>
              <a:rPr lang="en-US" sz="3200" dirty="0"/>
              <a:t>   	NOVA Demo</a:t>
            </a:r>
          </a:p>
          <a:p>
            <a:r>
              <a:rPr lang="en-US" sz="3200" dirty="0"/>
              <a:t>   	Open Discussion</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895A9F33-9034-4B02-8C14-3CD1CA9E82F4}" type="slidenum">
              <a:rPr lang="en-US" smtClean="0"/>
              <a:t>2</a:t>
            </a:fld>
            <a:endParaRPr lang="en-US"/>
          </a:p>
        </p:txBody>
      </p:sp>
    </p:spTree>
    <p:extLst>
      <p:ext uri="{BB962C8B-B14F-4D97-AF65-F5344CB8AC3E}">
        <p14:creationId xmlns:p14="http://schemas.microsoft.com/office/powerpoint/2010/main" val="22990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3FE31-07FF-4AA6-90EF-7DC9BA9E6BC7}"/>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20</a:t>
            </a:fld>
            <a:endParaRPr lang="en-US" dirty="0"/>
          </a:p>
        </p:txBody>
      </p:sp>
      <p:pic>
        <p:nvPicPr>
          <p:cNvPr id="2" name="Picture 1" descr="Screen capture of the Leveraged Funds page on the NOVA website indicated as complete with a total of $480,000 for expense totals.">
            <a:extLst>
              <a:ext uri="{FF2B5EF4-FFF2-40B4-BE49-F238E27FC236}">
                <a16:creationId xmlns:a16="http://schemas.microsoft.com/office/drawing/2014/main" id="{5E25D46D-2BDB-4687-971C-EDF3F7B766B6}"/>
              </a:ext>
            </a:extLst>
          </p:cNvPr>
          <p:cNvPicPr>
            <a:picLocks noChangeAspect="1"/>
          </p:cNvPicPr>
          <p:nvPr/>
        </p:nvPicPr>
        <p:blipFill>
          <a:blip r:embed="rId2"/>
          <a:stretch>
            <a:fillRect/>
          </a:stretch>
        </p:blipFill>
        <p:spPr>
          <a:xfrm>
            <a:off x="0" y="1272514"/>
            <a:ext cx="9144000" cy="4312972"/>
          </a:xfrm>
          <a:prstGeom prst="rect">
            <a:avLst/>
          </a:prstGeom>
        </p:spPr>
      </p:pic>
      <p:sp>
        <p:nvSpPr>
          <p:cNvPr id="5" name="Cloud 4">
            <a:extLst>
              <a:ext uri="{FF2B5EF4-FFF2-40B4-BE49-F238E27FC236}">
                <a16:creationId xmlns:a16="http://schemas.microsoft.com/office/drawing/2014/main" id="{86AEE1D9-5822-455C-BEA6-F342FA29C35A}"/>
              </a:ext>
            </a:extLst>
          </p:cNvPr>
          <p:cNvSpPr/>
          <p:nvPr/>
        </p:nvSpPr>
        <p:spPr>
          <a:xfrm>
            <a:off x="4876800" y="783916"/>
            <a:ext cx="4267200" cy="32795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1400" dirty="0">
                <a:latin typeface="+mn-lt"/>
                <a:cs typeface="+mn-cs"/>
                <a:sym typeface="Helvetica Neue Medium"/>
              </a:rPr>
              <a:t>…and the Grand Total.</a:t>
            </a:r>
            <a:endParaRPr kumimoji="0" lang="en-US" sz="1400" b="0" i="0" u="none" strike="noStrike" cap="none" spc="0" normalizeH="0" baseline="0" dirty="0">
              <a:ln>
                <a:noFill/>
              </a:ln>
              <a:effectLst/>
              <a:uFillTx/>
              <a:latin typeface="+mn-lt"/>
              <a:ea typeface="+mn-ea"/>
              <a:cs typeface="+mn-cs"/>
              <a:sym typeface="Helvetica Neue Medium"/>
            </a:endParaRPr>
          </a:p>
        </p:txBody>
      </p:sp>
      <p:cxnSp>
        <p:nvCxnSpPr>
          <p:cNvPr id="6" name="Straight Arrow Connector 5">
            <a:extLst>
              <a:ext uri="{FF2B5EF4-FFF2-40B4-BE49-F238E27FC236}">
                <a16:creationId xmlns:a16="http://schemas.microsoft.com/office/drawing/2014/main" id="{9D4CDDA3-84A0-4014-9033-14C71F830047}"/>
              </a:ext>
              <a:ext uri="{C183D7F6-B498-43B3-948B-1728B52AA6E4}">
                <adec:decorative xmlns:adec="http://schemas.microsoft.com/office/drawing/2017/decorative" val="1"/>
              </a:ext>
            </a:extLst>
          </p:cNvPr>
          <p:cNvCxnSpPr>
            <a:cxnSpLocks/>
          </p:cNvCxnSpPr>
          <p:nvPr/>
        </p:nvCxnSpPr>
        <p:spPr>
          <a:xfrm>
            <a:off x="6858000" y="1111874"/>
            <a:ext cx="1600200" cy="4145926"/>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6860E822-3607-4443-9352-665B96A572B3}"/>
              </a:ext>
              <a:ext uri="{C183D7F6-B498-43B3-948B-1728B52AA6E4}">
                <adec:decorative xmlns:adec="http://schemas.microsoft.com/office/drawing/2017/decorative" val="1"/>
              </a:ext>
            </a:extLst>
          </p:cNvPr>
          <p:cNvSpPr/>
          <p:nvPr/>
        </p:nvSpPr>
        <p:spPr>
          <a:xfrm>
            <a:off x="8382000" y="5198432"/>
            <a:ext cx="756006" cy="44642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944368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84AF-9013-4429-8A8D-9667A31D6F35}"/>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21</a:t>
            </a:fld>
            <a:endParaRPr lang="en-US" dirty="0"/>
          </a:p>
        </p:txBody>
      </p:sp>
      <p:pic>
        <p:nvPicPr>
          <p:cNvPr id="3" name="Picture 2" descr="Screen capture of the Leveraged Funds page on the NOVA website indicating to add another fund.">
            <a:extLst>
              <a:ext uri="{FF2B5EF4-FFF2-40B4-BE49-F238E27FC236}">
                <a16:creationId xmlns:a16="http://schemas.microsoft.com/office/drawing/2014/main" id="{D1CC76D4-AA3E-4248-8CB8-C8A1242649CE}"/>
              </a:ext>
            </a:extLst>
          </p:cNvPr>
          <p:cNvPicPr>
            <a:picLocks noChangeAspect="1"/>
          </p:cNvPicPr>
          <p:nvPr/>
        </p:nvPicPr>
        <p:blipFill>
          <a:blip r:embed="rId2"/>
          <a:stretch>
            <a:fillRect/>
          </a:stretch>
        </p:blipFill>
        <p:spPr>
          <a:xfrm>
            <a:off x="0" y="1549096"/>
            <a:ext cx="9144000" cy="3759808"/>
          </a:xfrm>
          <a:prstGeom prst="rect">
            <a:avLst/>
          </a:prstGeom>
        </p:spPr>
      </p:pic>
      <p:sp>
        <p:nvSpPr>
          <p:cNvPr id="5" name="Cloud 4">
            <a:extLst>
              <a:ext uri="{FF2B5EF4-FFF2-40B4-BE49-F238E27FC236}">
                <a16:creationId xmlns:a16="http://schemas.microsoft.com/office/drawing/2014/main" id="{D9E69675-1E4B-4742-9A56-2EA2CCCD6B11}"/>
              </a:ext>
            </a:extLst>
          </p:cNvPr>
          <p:cNvSpPr/>
          <p:nvPr/>
        </p:nvSpPr>
        <p:spPr>
          <a:xfrm>
            <a:off x="4876800" y="128002"/>
            <a:ext cx="4267200" cy="163978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If a particular Fund Source is not prep</a:t>
            </a:r>
            <a:r>
              <a:rPr lang="en-US" sz="1400" dirty="0">
                <a:latin typeface="+mn-lt"/>
                <a:cs typeface="+mn-cs"/>
                <a:sym typeface="Helvetica Neue Medium"/>
              </a:rPr>
              <a:t>opulated, you can add it by selecting the drop-down menu, selecting the fund source and clicking on ‘Add Fund Source. </a:t>
            </a:r>
            <a:endParaRPr kumimoji="0" lang="en-US" sz="1400" b="0" i="0" u="none" strike="noStrike" cap="none" spc="0" normalizeH="0" baseline="0" dirty="0">
              <a:ln>
                <a:noFill/>
              </a:ln>
              <a:effectLst/>
              <a:uFillTx/>
              <a:latin typeface="+mn-lt"/>
              <a:ea typeface="+mn-ea"/>
              <a:cs typeface="+mn-cs"/>
              <a:sym typeface="Helvetica Neue Medium"/>
            </a:endParaRPr>
          </a:p>
        </p:txBody>
      </p:sp>
    </p:spTree>
    <p:extLst>
      <p:ext uri="{BB962C8B-B14F-4D97-AF65-F5344CB8AC3E}">
        <p14:creationId xmlns:p14="http://schemas.microsoft.com/office/powerpoint/2010/main" val="6189856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3AD74-091F-455C-A9A0-A19CFE76D191}"/>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22</a:t>
            </a:fld>
            <a:endParaRPr lang="en-US" dirty="0"/>
          </a:p>
        </p:txBody>
      </p:sp>
      <p:pic>
        <p:nvPicPr>
          <p:cNvPr id="2" name="Picture 1" descr="Screen capture of the Leveraged Funds page on the NOVA website indicating to add selected fund.">
            <a:extLst>
              <a:ext uri="{FF2B5EF4-FFF2-40B4-BE49-F238E27FC236}">
                <a16:creationId xmlns:a16="http://schemas.microsoft.com/office/drawing/2014/main" id="{14EAE8F4-8B71-4AF7-94EF-2F879F05E808}"/>
              </a:ext>
            </a:extLst>
          </p:cNvPr>
          <p:cNvPicPr>
            <a:picLocks noChangeAspect="1"/>
          </p:cNvPicPr>
          <p:nvPr/>
        </p:nvPicPr>
        <p:blipFill>
          <a:blip r:embed="rId2"/>
          <a:stretch>
            <a:fillRect/>
          </a:stretch>
        </p:blipFill>
        <p:spPr>
          <a:xfrm>
            <a:off x="0" y="1839135"/>
            <a:ext cx="9144000" cy="3179729"/>
          </a:xfrm>
          <a:prstGeom prst="rect">
            <a:avLst/>
          </a:prstGeom>
        </p:spPr>
      </p:pic>
      <p:sp>
        <p:nvSpPr>
          <p:cNvPr id="5" name="Rectangle 4">
            <a:extLst>
              <a:ext uri="{FF2B5EF4-FFF2-40B4-BE49-F238E27FC236}">
                <a16:creationId xmlns:a16="http://schemas.microsoft.com/office/drawing/2014/main" id="{CEC3B927-2D96-4B2F-BBC8-0A31B29F681C}"/>
              </a:ext>
              <a:ext uri="{C183D7F6-B498-43B3-948B-1728B52AA6E4}">
                <adec:decorative xmlns:adec="http://schemas.microsoft.com/office/drawing/2017/decorative" val="1"/>
              </a:ext>
            </a:extLst>
          </p:cNvPr>
          <p:cNvSpPr/>
          <p:nvPr/>
        </p:nvSpPr>
        <p:spPr>
          <a:xfrm>
            <a:off x="1676400" y="4267200"/>
            <a:ext cx="1524000" cy="44642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7940360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30F1-890B-4815-8F4D-F01E18A52408}"/>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NOVA Demo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23</a:t>
            </a:fld>
            <a:endParaRPr lang="en-US" dirty="0"/>
          </a:p>
        </p:txBody>
      </p:sp>
      <p:pic>
        <p:nvPicPr>
          <p:cNvPr id="3" name="Picture 2" descr="Screen capture of the Leveraged Funds page on the NOVA website indicating to save estimates and submit actuals.">
            <a:extLst>
              <a:ext uri="{FF2B5EF4-FFF2-40B4-BE49-F238E27FC236}">
                <a16:creationId xmlns:a16="http://schemas.microsoft.com/office/drawing/2014/main" id="{637008D8-E861-45C7-B61C-FBB372C2F794}"/>
              </a:ext>
            </a:extLst>
          </p:cNvPr>
          <p:cNvPicPr>
            <a:picLocks noChangeAspect="1"/>
          </p:cNvPicPr>
          <p:nvPr/>
        </p:nvPicPr>
        <p:blipFill>
          <a:blip r:embed="rId2"/>
          <a:stretch>
            <a:fillRect/>
          </a:stretch>
        </p:blipFill>
        <p:spPr>
          <a:xfrm>
            <a:off x="0" y="1882082"/>
            <a:ext cx="9144000" cy="3093835"/>
          </a:xfrm>
          <a:prstGeom prst="rect">
            <a:avLst/>
          </a:prstGeom>
        </p:spPr>
      </p:pic>
      <p:sp>
        <p:nvSpPr>
          <p:cNvPr id="5" name="Cloud 4">
            <a:extLst>
              <a:ext uri="{FF2B5EF4-FFF2-40B4-BE49-F238E27FC236}">
                <a16:creationId xmlns:a16="http://schemas.microsoft.com/office/drawing/2014/main" id="{D7F86914-0EB4-4C79-B030-F6D1D4A49E80}"/>
              </a:ext>
            </a:extLst>
          </p:cNvPr>
          <p:cNvSpPr/>
          <p:nvPr/>
        </p:nvSpPr>
        <p:spPr>
          <a:xfrm>
            <a:off x="5334000" y="979022"/>
            <a:ext cx="3810000" cy="163978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After you have finished entering in all information and reviewed, you will ‘Save Estimates’ and/or ‘Submit Actuals.’</a:t>
            </a:r>
          </a:p>
        </p:txBody>
      </p:sp>
      <p:cxnSp>
        <p:nvCxnSpPr>
          <p:cNvPr id="6" name="Straight Arrow Connector 5">
            <a:extLst>
              <a:ext uri="{FF2B5EF4-FFF2-40B4-BE49-F238E27FC236}">
                <a16:creationId xmlns:a16="http://schemas.microsoft.com/office/drawing/2014/main" id="{24E66397-5846-44C5-A8CB-33190C2D9AA0}"/>
              </a:ext>
              <a:ext uri="{C183D7F6-B498-43B3-948B-1728B52AA6E4}">
                <adec:decorative xmlns:adec="http://schemas.microsoft.com/office/drawing/2017/decorative" val="1"/>
              </a:ext>
            </a:extLst>
          </p:cNvPr>
          <p:cNvCxnSpPr>
            <a:cxnSpLocks/>
          </p:cNvCxnSpPr>
          <p:nvPr/>
        </p:nvCxnSpPr>
        <p:spPr>
          <a:xfrm flipH="1">
            <a:off x="3200400" y="2514600"/>
            <a:ext cx="2895600" cy="1905000"/>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7317A3D6-B9C7-4C98-B7CB-E3BA41169FC5}"/>
              </a:ext>
              <a:ext uri="{C183D7F6-B498-43B3-948B-1728B52AA6E4}">
                <adec:decorative xmlns:adec="http://schemas.microsoft.com/office/drawing/2017/decorative" val="1"/>
              </a:ext>
            </a:extLst>
          </p:cNvPr>
          <p:cNvCxnSpPr>
            <a:cxnSpLocks/>
          </p:cNvCxnSpPr>
          <p:nvPr/>
        </p:nvCxnSpPr>
        <p:spPr>
          <a:xfrm flipH="1">
            <a:off x="4572000" y="2514600"/>
            <a:ext cx="1828800" cy="1981200"/>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871418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Time</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70075"/>
            <a:ext cx="6096000" cy="4057650"/>
          </a:xfr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895A9F33-9034-4B02-8C14-3CD1CA9E82F4}" type="slidenum">
              <a:rPr lang="en-US" smtClean="0"/>
              <a:t>24</a:t>
            </a:fld>
            <a:endParaRPr lang="en-US"/>
          </a:p>
        </p:txBody>
      </p:sp>
    </p:spTree>
    <p:extLst>
      <p:ext uri="{BB962C8B-B14F-4D97-AF65-F5344CB8AC3E}">
        <p14:creationId xmlns:p14="http://schemas.microsoft.com/office/powerpoint/2010/main" val="286786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25</a:t>
            </a:fld>
            <a:endParaRPr lang="en-US" dirty="0"/>
          </a:p>
        </p:txBody>
      </p:sp>
      <p:sp>
        <p:nvSpPr>
          <p:cNvPr id="8" name="Title 1">
            <a:extLst>
              <a:ext uri="{FF2B5EF4-FFF2-40B4-BE49-F238E27FC236}">
                <a16:creationId xmlns:a16="http://schemas.microsoft.com/office/drawing/2014/main" id="{B799D15F-24A9-457B-BEE0-16C0409DFF3F}"/>
              </a:ext>
              <a:ext uri="{C183D7F6-B498-43B3-948B-1728B52AA6E4}">
                <adec:decorative xmlns:adec="http://schemas.microsoft.com/office/drawing/2017/decorative" val="0"/>
              </a:ext>
            </a:extLst>
          </p:cNvPr>
          <p:cNvSpPr>
            <a:spLocks noGrp="1"/>
          </p:cNvSpPr>
          <p:nvPr>
            <p:ph type="title"/>
          </p:nvPr>
        </p:nvSpPr>
        <p:spPr>
          <a:xfrm>
            <a:off x="546048" y="755404"/>
            <a:ext cx="7877175" cy="1143000"/>
          </a:xfrm>
        </p:spPr>
        <p:txBody>
          <a:bodyPr/>
          <a:lstStyle/>
          <a:p>
            <a:pPr algn="ctr"/>
            <a:r>
              <a:rPr kumimoji="0" lang="en-US" sz="3150" b="0" i="0" u="none" strike="noStrike" kern="0" cap="none" spc="0" normalizeH="0" baseline="0" noProof="0" dirty="0">
                <a:ln>
                  <a:noFill/>
                </a:ln>
                <a:solidFill>
                  <a:srgbClr val="000000"/>
                </a:solidFill>
                <a:effectLst/>
                <a:uLnTx/>
                <a:uFillTx/>
                <a:latin typeface="Helvetica Neue Medium"/>
                <a:sym typeface="Helvetica Neue Medium"/>
              </a:rPr>
              <a:t>Request Support from CAEP TAP</a:t>
            </a:r>
            <a:endParaRPr lang="en-US" dirty="0"/>
          </a:p>
        </p:txBody>
      </p:sp>
      <p:pic>
        <p:nvPicPr>
          <p:cNvPr id="2" name="Picture 1" descr="Screen capture of the California Adult Education website.">
            <a:extLst>
              <a:ext uri="{FF2B5EF4-FFF2-40B4-BE49-F238E27FC236}">
                <a16:creationId xmlns:a16="http://schemas.microsoft.com/office/drawing/2014/main" id="{B6834746-576E-4A8C-86EC-F98734D731A9}"/>
              </a:ext>
            </a:extLst>
          </p:cNvPr>
          <p:cNvPicPr>
            <a:picLocks noChangeAspect="1"/>
          </p:cNvPicPr>
          <p:nvPr/>
        </p:nvPicPr>
        <p:blipFill>
          <a:blip r:embed="rId2"/>
          <a:stretch>
            <a:fillRect/>
          </a:stretch>
        </p:blipFill>
        <p:spPr>
          <a:xfrm>
            <a:off x="1003519" y="1361754"/>
            <a:ext cx="6962235" cy="4572396"/>
          </a:xfrm>
          <a:prstGeom prst="rect">
            <a:avLst/>
          </a:prstGeom>
        </p:spPr>
      </p:pic>
    </p:spTree>
    <p:extLst>
      <p:ext uri="{BB962C8B-B14F-4D97-AF65-F5344CB8AC3E}">
        <p14:creationId xmlns:p14="http://schemas.microsoft.com/office/powerpoint/2010/main" val="37626468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55563"/>
            <a:ext cx="7810500" cy="972344"/>
          </a:xfrm>
        </p:spPr>
        <p:txBody>
          <a:bodyPr/>
          <a:lstStyle/>
          <a:p>
            <a:r>
              <a:rPr lang="en-US" dirty="0"/>
              <a:t>Review the Requirements</a:t>
            </a:r>
          </a:p>
        </p:txBody>
      </p:sp>
      <p:sp>
        <p:nvSpPr>
          <p:cNvPr id="3" name="Text Placeholder 2"/>
          <p:cNvSpPr>
            <a:spLocks noGrp="1"/>
          </p:cNvSpPr>
          <p:nvPr>
            <p:ph type="body" sz="half" idx="1"/>
          </p:nvPr>
        </p:nvSpPr>
        <p:spPr>
          <a:xfrm>
            <a:off x="304800" y="1676400"/>
            <a:ext cx="8686800" cy="4419599"/>
          </a:xfrm>
        </p:spPr>
        <p:txBody>
          <a:bodyPr>
            <a:normAutofit/>
          </a:bodyPr>
          <a:lstStyle/>
          <a:p>
            <a:pPr marL="342900" indent="-342900">
              <a:buFont typeface="Arial" panose="020B0604020202020204" pitchFamily="34" charset="0"/>
              <a:buChar char="•"/>
            </a:pPr>
            <a:r>
              <a:rPr lang="en-US" sz="2500" dirty="0"/>
              <a:t>CAEP members that were active during the 2019-20 program year must submit the required 19-20 program and expenditure data by program area.</a:t>
            </a:r>
          </a:p>
          <a:p>
            <a:pPr marL="342900" indent="-342900">
              <a:buFont typeface="Arial" panose="020B0604020202020204" pitchFamily="34" charset="0"/>
              <a:buChar char="•"/>
            </a:pPr>
            <a:r>
              <a:rPr lang="en-US" sz="2500" dirty="0"/>
              <a:t>Use the NOVA system for data submission (Program Area section)</a:t>
            </a:r>
          </a:p>
          <a:p>
            <a:pPr marL="342900" indent="-342900">
              <a:buFont typeface="Arial" panose="020B0604020202020204" pitchFamily="34" charset="0"/>
              <a:buChar char="•"/>
            </a:pPr>
            <a:r>
              <a:rPr lang="en-US" sz="2500" dirty="0"/>
              <a:t>Submit the total hours of instruction for program year 19-20 provided to students in the seven CAEP program areas (adult education/noncredit).</a:t>
            </a:r>
          </a:p>
          <a:p>
            <a:pPr marL="342900" indent="-342900">
              <a:buFont typeface="Arial" panose="020B0604020202020204" pitchFamily="34" charset="0"/>
              <a:buChar char="•"/>
            </a:pPr>
            <a:r>
              <a:rPr lang="en-US" sz="2500" dirty="0"/>
              <a:t>Submit the total operational cost  for program year 19-20 by fund source in the seven CAEP program areas (adult education/noncredit).</a:t>
            </a:r>
          </a:p>
          <a:p>
            <a:pPr marL="342900" indent="-342900">
              <a:buFont typeface="Arial" panose="020B0604020202020204" pitchFamily="34" charset="0"/>
              <a:buChar char="•"/>
            </a:pP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16342752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87" y="762000"/>
            <a:ext cx="7810500" cy="668437"/>
          </a:xfrm>
        </p:spPr>
        <p:txBody>
          <a:bodyPr>
            <a:normAutofit fontScale="90000"/>
          </a:bodyPr>
          <a:lstStyle/>
          <a:p>
            <a:r>
              <a:rPr lang="en-US" dirty="0"/>
              <a:t>Review the Requirements (cont.)</a:t>
            </a:r>
          </a:p>
        </p:txBody>
      </p:sp>
      <p:sp>
        <p:nvSpPr>
          <p:cNvPr id="3" name="Text Placeholder 2"/>
          <p:cNvSpPr>
            <a:spLocks noGrp="1"/>
          </p:cNvSpPr>
          <p:nvPr>
            <p:ph type="body" sz="half" idx="1"/>
          </p:nvPr>
        </p:nvSpPr>
        <p:spPr>
          <a:xfrm>
            <a:off x="152400" y="1752600"/>
            <a:ext cx="8839200" cy="4343399"/>
          </a:xfrm>
        </p:spPr>
        <p:txBody>
          <a:bodyPr>
            <a:normAutofit/>
          </a:bodyPr>
          <a:lstStyle/>
          <a:p>
            <a:pPr marL="342900" indent="-342900">
              <a:buFont typeface="Arial" panose="020B0604020202020204" pitchFamily="34" charset="0"/>
              <a:buChar char="•"/>
            </a:pPr>
            <a:r>
              <a:rPr lang="en-US" sz="2550" dirty="0"/>
              <a:t>Each consortia member will be asked to certify actual amounts by December 1, 2020 in NOVA.</a:t>
            </a:r>
          </a:p>
          <a:p>
            <a:pPr marL="342900" indent="-342900">
              <a:buFont typeface="Arial" panose="020B0604020202020204" pitchFamily="34" charset="0"/>
              <a:buChar char="•"/>
            </a:pPr>
            <a:r>
              <a:rPr lang="en-US" sz="2550" dirty="0"/>
              <a:t>CAEP members will enter into NOVA their best estimate given the information/data from their local and state level systems. </a:t>
            </a:r>
          </a:p>
          <a:p>
            <a:pPr marL="342900" indent="-342900">
              <a:buFont typeface="Arial" panose="020B0604020202020204" pitchFamily="34" charset="0"/>
              <a:buChar char="•"/>
            </a:pPr>
            <a:r>
              <a:rPr lang="en-US" sz="2550" dirty="0"/>
              <a:t>The CAEP Office encourages members to prorate when necessary if funding sources or programs overlap and/or are too difficult to separate.</a:t>
            </a:r>
          </a:p>
          <a:p>
            <a:pPr marL="342900" indent="-342900">
              <a:buFont typeface="Arial" panose="020B0604020202020204" pitchFamily="34" charset="0"/>
              <a:buChar char="•"/>
            </a:pPr>
            <a:r>
              <a:rPr lang="en-US" sz="2550" dirty="0"/>
              <a:t>Do not confuse this with your NOVA quarterly expense submission.</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15415668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Details</a:t>
            </a:r>
          </a:p>
        </p:txBody>
      </p:sp>
      <p:sp>
        <p:nvSpPr>
          <p:cNvPr id="3" name="Text Placeholder 2"/>
          <p:cNvSpPr>
            <a:spLocks noGrp="1"/>
          </p:cNvSpPr>
          <p:nvPr>
            <p:ph type="body" sz="half" idx="1"/>
          </p:nvPr>
        </p:nvSpPr>
        <p:spPr>
          <a:xfrm>
            <a:off x="533400" y="2133601"/>
            <a:ext cx="8382000" cy="3962400"/>
          </a:xfrm>
        </p:spPr>
        <p:txBody>
          <a:bodyPr>
            <a:normAutofit/>
          </a:bodyPr>
          <a:lstStyle/>
          <a:p>
            <a:pPr marL="342900" indent="-342900">
              <a:buFont typeface="Arial" panose="020B0604020202020204" pitchFamily="34" charset="0"/>
              <a:buChar char="•"/>
            </a:pPr>
            <a:r>
              <a:rPr lang="en-US" sz="2400" dirty="0"/>
              <a:t>Use the CAEP seven Program Areas for reporting.</a:t>
            </a:r>
          </a:p>
          <a:p>
            <a:pPr marL="342900" indent="-342900">
              <a:buFont typeface="Arial" panose="020B0604020202020204" pitchFamily="34" charset="0"/>
              <a:buChar char="•"/>
            </a:pPr>
            <a:r>
              <a:rPr lang="en-US" sz="2400" dirty="0"/>
              <a:t>Instructional Hours.</a:t>
            </a:r>
          </a:p>
          <a:p>
            <a:pPr marL="342900" indent="-342900">
              <a:buFont typeface="Arial" panose="020B0604020202020204" pitchFamily="34" charset="0"/>
              <a:buChar char="•"/>
            </a:pPr>
            <a:r>
              <a:rPr lang="en-US" sz="2400" dirty="0"/>
              <a:t>The term ‘hours of instruction” is defined as any reportable individual that has at least one hour of program related instruction in our systems.</a:t>
            </a:r>
          </a:p>
          <a:p>
            <a:pPr marL="342900" indent="-342900">
              <a:buFont typeface="Arial" panose="020B0604020202020204" pitchFamily="34" charset="0"/>
              <a:buChar char="•"/>
            </a:pPr>
            <a:r>
              <a:rPr lang="en-US" sz="2400" dirty="0"/>
              <a:t>The CAEP uses the federal definition for instructional hours (see CAEP Program Area memo for more details).</a:t>
            </a:r>
          </a:p>
          <a:p>
            <a:pPr marL="342900" indent="-342900">
              <a:buFont typeface="Arial" panose="020B0604020202020204" pitchFamily="34" charset="0"/>
              <a:buChar char="•"/>
            </a:pPr>
            <a:r>
              <a:rPr lang="en-US" sz="2400" dirty="0">
                <a:hlinkClick r:id="rId2"/>
              </a:rPr>
              <a:t>https://caladulted.org/DownloadFile/1049</a:t>
            </a:r>
            <a:endParaRPr lang="en-US" sz="2400" dirty="0"/>
          </a:p>
          <a:p>
            <a:pPr marL="342900" indent="-342900">
              <a:buFont typeface="Arial" panose="020B0604020202020204" pitchFamily="34" charset="0"/>
              <a:buChar char="•"/>
            </a:pPr>
            <a:r>
              <a:rPr lang="en-US" sz="2400" dirty="0"/>
              <a:t>Beginning in the 19-20 program year, the CAEP will not track service hours.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5</a:t>
            </a:fld>
            <a:endParaRPr lang="en-US" dirty="0"/>
          </a:p>
        </p:txBody>
      </p:sp>
    </p:spTree>
    <p:extLst>
      <p:ext uri="{BB962C8B-B14F-4D97-AF65-F5344CB8AC3E}">
        <p14:creationId xmlns:p14="http://schemas.microsoft.com/office/powerpoint/2010/main" val="40652461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Details (cont.)</a:t>
            </a:r>
          </a:p>
        </p:txBody>
      </p:sp>
      <p:sp>
        <p:nvSpPr>
          <p:cNvPr id="3" name="Text Placeholder 2"/>
          <p:cNvSpPr>
            <a:spLocks noGrp="1"/>
          </p:cNvSpPr>
          <p:nvPr>
            <p:ph type="body" sz="half" idx="1"/>
          </p:nvPr>
        </p:nvSpPr>
        <p:spPr>
          <a:xfrm>
            <a:off x="533400" y="2375695"/>
            <a:ext cx="7810500" cy="3720306"/>
          </a:xfrm>
        </p:spPr>
        <p:txBody>
          <a:bodyPr>
            <a:normAutofit/>
          </a:bodyPr>
          <a:lstStyle/>
          <a:p>
            <a:pPr marL="342900" indent="-342900">
              <a:buFont typeface="Arial" panose="020B0604020202020204" pitchFamily="34" charset="0"/>
              <a:buChar char="•"/>
            </a:pPr>
            <a:r>
              <a:rPr lang="en-US" sz="2400" dirty="0"/>
              <a:t>Follow your agency accounting and fiscal policies that are used to report hours into your attendance system, and the state approved system. </a:t>
            </a:r>
          </a:p>
          <a:p>
            <a:pPr marL="342900" indent="-342900">
              <a:buFont typeface="Arial" panose="020B0604020202020204" pitchFamily="34" charset="0"/>
              <a:buChar char="•"/>
            </a:pPr>
            <a:r>
              <a:rPr lang="en-US" sz="2400" dirty="0"/>
              <a:t>The term “operational costs” is defined as the true cost of running CAEP programs. This includes space, utilities, custodial, overhead, equipment, as well as the normal day-to-day operational costs (instructional, classified, benefits, supplies, etc.).</a:t>
            </a:r>
          </a:p>
          <a:p>
            <a:pPr marL="342900" indent="-342900">
              <a:buFont typeface="Arial" panose="020B0604020202020204" pitchFamily="34" charset="0"/>
              <a:buChar char="•"/>
            </a:pPr>
            <a:r>
              <a:rPr lang="en-US" sz="2400" dirty="0"/>
              <a:t>Operational costs also include administrative costs.</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34228481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Details (cont.1)</a:t>
            </a:r>
          </a:p>
        </p:txBody>
      </p:sp>
      <p:sp>
        <p:nvSpPr>
          <p:cNvPr id="3" name="Text Placeholder 2"/>
          <p:cNvSpPr>
            <a:spLocks noGrp="1"/>
          </p:cNvSpPr>
          <p:nvPr>
            <p:ph type="body" sz="half" idx="1"/>
          </p:nvPr>
        </p:nvSpPr>
        <p:spPr>
          <a:xfrm>
            <a:off x="533400" y="2501007"/>
            <a:ext cx="7810500" cy="3594993"/>
          </a:xfrm>
        </p:spPr>
        <p:txBody>
          <a:bodyPr>
            <a:normAutofit/>
          </a:bodyPr>
          <a:lstStyle/>
          <a:p>
            <a:pPr marL="342900" indent="-342900">
              <a:buFont typeface="Arial" panose="020B0604020202020204" pitchFamily="34" charset="0"/>
              <a:buChar char="•"/>
            </a:pPr>
            <a:r>
              <a:rPr lang="en-US" sz="2400" dirty="0"/>
              <a:t>Beginning in the 19-20 program year, for this program area reporting exercise, the CAEP will only track the CAEP funds, the six fund sources listed in the AB104 legislation, and fees and in-kind contributions as define by the WIOA II federal.  </a:t>
            </a:r>
          </a:p>
          <a:p>
            <a:pPr marL="342900" indent="-342900">
              <a:buFont typeface="Arial" panose="020B0604020202020204" pitchFamily="34" charset="0"/>
              <a:buChar char="•"/>
            </a:pPr>
            <a:r>
              <a:rPr lang="en-US" sz="2400" dirty="0"/>
              <a:t>Consortium may choose to have their members report additional fund sources if they so desire (but it is not required).</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7</a:t>
            </a:fld>
            <a:endParaRPr lang="en-US" dirty="0"/>
          </a:p>
        </p:txBody>
      </p:sp>
    </p:spTree>
    <p:extLst>
      <p:ext uri="{BB962C8B-B14F-4D97-AF65-F5344CB8AC3E}">
        <p14:creationId xmlns:p14="http://schemas.microsoft.com/office/powerpoint/2010/main" val="520821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E90B-579A-4A72-A871-33E909574483}"/>
              </a:ext>
            </a:extLst>
          </p:cNvPr>
          <p:cNvSpPr>
            <a:spLocks noGrp="1"/>
          </p:cNvSpPr>
          <p:nvPr>
            <p:ph type="title"/>
          </p:nvPr>
        </p:nvSpPr>
        <p:spPr/>
        <p:txBody>
          <a:bodyPr/>
          <a:lstStyle/>
          <a:p>
            <a:r>
              <a:rPr lang="en-US" dirty="0"/>
              <a:t>Last Year’s Recommendations:</a:t>
            </a:r>
          </a:p>
        </p:txBody>
      </p:sp>
      <p:sp>
        <p:nvSpPr>
          <p:cNvPr id="3" name="Content Placeholder 2">
            <a:extLst>
              <a:ext uri="{FF2B5EF4-FFF2-40B4-BE49-F238E27FC236}">
                <a16:creationId xmlns:a16="http://schemas.microsoft.com/office/drawing/2014/main" id="{4BA43A3C-B824-471D-A638-4522E91397E4}"/>
              </a:ext>
            </a:extLst>
          </p:cNvPr>
          <p:cNvSpPr>
            <a:spLocks noGrp="1"/>
          </p:cNvSpPr>
          <p:nvPr>
            <p:ph idx="1"/>
          </p:nvPr>
        </p:nvSpPr>
        <p:spPr>
          <a:xfrm>
            <a:off x="304800" y="1447800"/>
            <a:ext cx="8210550" cy="5410200"/>
          </a:xfrm>
        </p:spPr>
        <p:txBody>
          <a:bodyPr>
            <a:normAutofit/>
          </a:bodyPr>
          <a:lstStyle/>
          <a:p>
            <a:pPr marL="0" indent="0" fontAlgn="ctr">
              <a:buNone/>
            </a:pPr>
            <a:endParaRPr lang="en-US" dirty="0"/>
          </a:p>
          <a:p>
            <a:pPr lvl="1" fontAlgn="ctr">
              <a:buFont typeface="Wingdings" panose="05000000000000000000" pitchFamily="2" charset="2"/>
              <a:buChar char="§"/>
            </a:pPr>
            <a:r>
              <a:rPr lang="en-US" u="sng" dirty="0"/>
              <a:t>Standardize member names across reports</a:t>
            </a:r>
            <a:r>
              <a:rPr lang="en-US" dirty="0"/>
              <a:t>. Matching the data from PY 2018 to PY 2019 at the member level required manually matching member names, since these names were spelled differently in the two report submissions. </a:t>
            </a:r>
          </a:p>
          <a:p>
            <a:pPr lvl="1" fontAlgn="ctr">
              <a:buFont typeface="Wingdings" panose="05000000000000000000" pitchFamily="2" charset="2"/>
              <a:buChar char="§"/>
            </a:pPr>
            <a:r>
              <a:rPr lang="en-US" u="sng" dirty="0"/>
              <a:t>Prohibit report certification with zero entries</a:t>
            </a:r>
            <a:r>
              <a:rPr lang="en-US" dirty="0"/>
              <a:t>. Twenty-one members submitted certified reports with zero entries for hours of instruction, and 14 members submitted certified reports with zero expenditures.</a:t>
            </a:r>
          </a:p>
          <a:p>
            <a:pPr lvl="1" fontAlgn="ctr">
              <a:buFont typeface="Wingdings" panose="05000000000000000000" pitchFamily="2" charset="2"/>
              <a:buChar char="§"/>
            </a:pPr>
            <a:r>
              <a:rPr lang="en-US" u="sng" dirty="0"/>
              <a:t>Require consistency between hour and expenditure entries at the program level</a:t>
            </a:r>
            <a:r>
              <a:rPr lang="en-US" dirty="0"/>
              <a:t>. It should not be possible to certify a report with hours of instruction in a program category but no expenditures, or expenditures but no hours of instruction.</a:t>
            </a:r>
          </a:p>
          <a:p>
            <a:pPr lvl="1" fontAlgn="ctr">
              <a:buFont typeface="Wingdings" panose="05000000000000000000" pitchFamily="2" charset="2"/>
              <a:buChar char="§"/>
            </a:pPr>
            <a:r>
              <a:rPr lang="en-US" u="sng" dirty="0"/>
              <a:t>Link report requirements to records of fund availability at the member level </a:t>
            </a:r>
            <a:r>
              <a:rPr lang="en-US" dirty="0"/>
              <a:t>and require reports to provide hours and expenditure data for funded programs in order to be certified.</a:t>
            </a:r>
          </a:p>
          <a:p>
            <a:endParaRPr lang="en-US" dirty="0"/>
          </a:p>
        </p:txBody>
      </p:sp>
    </p:spTree>
    <p:extLst>
      <p:ext uri="{BB962C8B-B14F-4D97-AF65-F5344CB8AC3E}">
        <p14:creationId xmlns:p14="http://schemas.microsoft.com/office/powerpoint/2010/main" val="89153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1961"/>
            <a:ext cx="7810500" cy="730250"/>
          </a:xfrm>
        </p:spPr>
        <p:txBody>
          <a:bodyPr>
            <a:normAutofit fontScale="90000"/>
          </a:bodyPr>
          <a:lstStyle/>
          <a:p>
            <a:r>
              <a:rPr lang="en-US" dirty="0"/>
              <a:t>Changes for 19-20</a:t>
            </a:r>
          </a:p>
        </p:txBody>
      </p:sp>
      <p:sp>
        <p:nvSpPr>
          <p:cNvPr id="3" name="Text Placeholder 2"/>
          <p:cNvSpPr>
            <a:spLocks noGrp="1"/>
          </p:cNvSpPr>
          <p:nvPr>
            <p:ph type="body" sz="half" idx="1"/>
          </p:nvPr>
        </p:nvSpPr>
        <p:spPr>
          <a:xfrm>
            <a:off x="533400" y="1905000"/>
            <a:ext cx="8458200" cy="4114801"/>
          </a:xfrm>
        </p:spPr>
        <p:txBody>
          <a:bodyPr>
            <a:normAutofit/>
          </a:bodyPr>
          <a:lstStyle/>
          <a:p>
            <a:pPr marL="342900" indent="-342900">
              <a:buFont typeface="Arial" panose="020B0604020202020204" pitchFamily="34" charset="0"/>
              <a:buChar char="•"/>
            </a:pPr>
            <a:r>
              <a:rPr lang="en-US" sz="2400" dirty="0"/>
              <a:t>For CAEP Program Area Hours &amp; Expenses in 19-20, we are not accepting any zero entries by CAEP members.  This means if the member has expenses but no hours of instruction (or has hours of instruction and no expenses), they are excluded from the reporting process. </a:t>
            </a:r>
          </a:p>
          <a:p>
            <a:pPr marL="342900" indent="-342900">
              <a:buFont typeface="Arial" panose="020B0604020202020204" pitchFamily="34" charset="0"/>
              <a:buChar char="•"/>
            </a:pPr>
            <a:r>
              <a:rPr lang="en-US" sz="2400" dirty="0"/>
              <a:t>There should be consistency between hour and expenditure entries at the program level. It should not be possible to certify a report with hours of instruction in a program category but no expenditures, or expenditures but no hours of instruction.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9</a:t>
            </a:fld>
            <a:endParaRPr lang="en-US" dirty="0"/>
          </a:p>
        </p:txBody>
      </p:sp>
    </p:spTree>
    <p:extLst>
      <p:ext uri="{BB962C8B-B14F-4D97-AF65-F5344CB8AC3E}">
        <p14:creationId xmlns:p14="http://schemas.microsoft.com/office/powerpoint/2010/main" val="245268647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7D2E4-0A50-4B08-BA3D-88A104D70223}"/>
</file>

<file path=customXml/itemProps2.xml><?xml version="1.0" encoding="utf-8"?>
<ds:datastoreItem xmlns:ds="http://schemas.openxmlformats.org/officeDocument/2006/customXml" ds:itemID="{5E58020F-4A05-4DD4-A4A8-F2FAB6A40866}">
  <ds:schemaRefs>
    <ds:schemaRef ds:uri="http://purl.org/dc/dcmitype/"/>
    <ds:schemaRef ds:uri="http://schemas.microsoft.com/office/2006/documentManagement/types"/>
    <ds:schemaRef ds:uri="http://purl.org/dc/elements/1.1/"/>
    <ds:schemaRef ds:uri="8c8cfe39-bfce-4918-a795-97474633b185"/>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9BAC97F-F28F-4494-95AC-4E645C533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18401</TotalTime>
  <Words>1480</Words>
  <Application>Microsoft Office PowerPoint</Application>
  <PresentationFormat>On-screen Show (4:3)</PresentationFormat>
  <Paragraphs>107</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Helvetica Neue Medium</vt:lpstr>
      <vt:lpstr>Arial</vt:lpstr>
      <vt:lpstr>Calibri</vt:lpstr>
      <vt:lpstr>Helvetica Neue</vt:lpstr>
      <vt:lpstr>Helvetica Neue Light</vt:lpstr>
      <vt:lpstr>Wingdings</vt:lpstr>
      <vt:lpstr>White</vt:lpstr>
      <vt:lpstr>Program Area Hours and Expenses</vt:lpstr>
      <vt:lpstr>Agenda</vt:lpstr>
      <vt:lpstr>Review the Requirements</vt:lpstr>
      <vt:lpstr>Review the Requirements (cont.)</vt:lpstr>
      <vt:lpstr>Technical Details</vt:lpstr>
      <vt:lpstr>Technical Details (cont.)</vt:lpstr>
      <vt:lpstr>Technical Details (cont.1)</vt:lpstr>
      <vt:lpstr>Last Year’s Recommendations:</vt:lpstr>
      <vt:lpstr>Changes for 19-20</vt:lpstr>
      <vt:lpstr>Recent Reports 18-19</vt:lpstr>
      <vt:lpstr>Recent Reports 18-19 </vt:lpstr>
      <vt:lpstr>Recent Reports 18-19  </vt:lpstr>
      <vt:lpstr>Recent Reports 18-19   </vt:lpstr>
      <vt:lpstr>Recent Reports 18-19    </vt:lpstr>
      <vt:lpstr>NOVA Demo</vt:lpstr>
      <vt:lpstr>NOVA Demo </vt:lpstr>
      <vt:lpstr>NOVA Demo  </vt:lpstr>
      <vt:lpstr>NOVA Demo   </vt:lpstr>
      <vt:lpstr>NOVA Demo     </vt:lpstr>
      <vt:lpstr>NOVA Demo    </vt:lpstr>
      <vt:lpstr>NOVA Demo      </vt:lpstr>
      <vt:lpstr>NOVA Demo       </vt:lpstr>
      <vt:lpstr>NOVA Demo        </vt:lpstr>
      <vt:lpstr>Discussion Time</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Area Hours and Expenses</dc:title>
  <dc:creator>aevans</dc:creator>
  <cp:lastModifiedBy>Patrick Scouten</cp:lastModifiedBy>
  <cp:revision>796</cp:revision>
  <dcterms:created xsi:type="dcterms:W3CDTF">2008-02-08T22:36:51Z</dcterms:created>
  <dcterms:modified xsi:type="dcterms:W3CDTF">2020-12-22T19:11:38Z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