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fntdata" ContentType="application/x-fontdata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8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0" r:id="rId6"/>
    <p:sldId id="289" r:id="rId7"/>
    <p:sldId id="270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80" r:id="rId17"/>
    <p:sldId id="282" r:id="rId18"/>
    <p:sldId id="290" r:id="rId19"/>
    <p:sldId id="283" r:id="rId20"/>
    <p:sldId id="284" r:id="rId21"/>
    <p:sldId id="285" r:id="rId22"/>
    <p:sldId id="261" r:id="rId23"/>
    <p:sldId id="287" r:id="rId24"/>
    <p:sldId id="288" r:id="rId25"/>
    <p:sldId id="262" r:id="rId26"/>
    <p:sldId id="263" r:id="rId27"/>
    <p:sldId id="286" r:id="rId28"/>
    <p:sldId id="265" r:id="rId29"/>
    <p:sldId id="266" r:id="rId30"/>
    <p:sldId id="267" r:id="rId31"/>
    <p:sldId id="268" r:id="rId32"/>
    <p:sldId id="269" r:id="rId33"/>
  </p:sldIdLst>
  <p:sldSz cx="12192000" cy="6858000"/>
  <p:notesSz cx="6858000" cy="9144000"/>
  <p:embeddedFontLst>
    <p:embeddedFont>
      <p:font typeface="Calibri" panose="020F0502020204030204" pitchFamily="34" charset="0"/>
      <p:regular r:id="rId35"/>
      <p:bold r:id="rId36"/>
      <p:italic r:id="rId37"/>
      <p:boldItalic r:id="rId38"/>
    </p:embeddedFont>
    <p:embeddedFont>
      <p:font typeface="Calibri Light" panose="020F0302020204030204" pitchFamily="34" charset="0"/>
      <p:regular r:id="rId39"/>
      <p:italic r:id="rId40"/>
    </p:embeddedFont>
    <p:embeddedFont>
      <p:font typeface="Century Gothic" panose="020B0502020202020204" pitchFamily="34" charset="0"/>
      <p:regular r:id="rId41"/>
      <p:bold r:id="rId42"/>
      <p:italic r:id="rId43"/>
      <p:boldItalic r:id="rId44"/>
    </p:embeddedFont>
    <p:embeddedFont>
      <p:font typeface="Helvetica Neue" panose="020B0604020202020204" charset="0"/>
      <p:regular r:id="rId45"/>
      <p:bold r:id="rId46"/>
      <p:italic r:id="rId47"/>
      <p:boldItalic r:id="rId48"/>
    </p:embeddedFont>
    <p:embeddedFont>
      <p:font typeface="Helvetica Neue Light" panose="020B0604020202020204" charset="0"/>
      <p:regular r:id="rId49"/>
      <p:bold r:id="rId50"/>
      <p:italic r:id="rId51"/>
      <p:boldItalic r:id="rId52"/>
    </p:embeddedFont>
    <p:embeddedFont>
      <p:font typeface="Wingdings 3" panose="05040102010807070707" pitchFamily="18" charset="2"/>
      <p:regular r:id="rId5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4" roundtripDataSignature="AMtx7mi5LBPukdSIsUVoVuIvT675COlIS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418" autoAdjust="0"/>
  </p:normalViewPr>
  <p:slideViewPr>
    <p:cSldViewPr snapToGrid="0">
      <p:cViewPr varScale="1">
        <p:scale>
          <a:sx n="60" d="100"/>
          <a:sy n="60" d="100"/>
        </p:scale>
        <p:origin x="88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5.fntdata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47" Type="http://schemas.openxmlformats.org/officeDocument/2006/relationships/font" Target="fonts/font13.fntdata"/><Relationship Id="rId50" Type="http://schemas.openxmlformats.org/officeDocument/2006/relationships/font" Target="fonts/font16.fntdata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font" Target="fonts/font11.fntdata"/><Relationship Id="rId53" Type="http://schemas.openxmlformats.org/officeDocument/2006/relationships/font" Target="fonts/font19.fntdata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customXml" Target="../customXml/item3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font" Target="fonts/font14.fntdata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font" Target="fonts/font17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4.fntdata"/><Relationship Id="rId46" Type="http://schemas.openxmlformats.org/officeDocument/2006/relationships/font" Target="fonts/font12.fntdata"/><Relationship Id="rId59" Type="http://schemas.openxmlformats.org/officeDocument/2006/relationships/customXml" Target="../customXml/item1.xml"/><Relationship Id="rId20" Type="http://schemas.openxmlformats.org/officeDocument/2006/relationships/slide" Target="slides/slide19.xml"/><Relationship Id="rId41" Type="http://schemas.openxmlformats.org/officeDocument/2006/relationships/font" Target="fonts/font7.fntdata"/><Relationship Id="rId54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49" Type="http://schemas.openxmlformats.org/officeDocument/2006/relationships/font" Target="fonts/font15.fntdata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10.fntdata"/><Relationship Id="rId52" Type="http://schemas.openxmlformats.org/officeDocument/2006/relationships/font" Target="fonts/font18.fntdata"/><Relationship Id="rId60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edtech.worlded.org/wp-content/uploads/2020/04/Ready-Set-Go-FINAL.pdf" TargetMode="External"/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proliteracy.org/Portals/0/pdf/Research/COVID-19/COVID-19-Report.pdf?ver=2020-07-31-090141-130&amp;utm_campaign=Programs%20-%20Research%20Briefs&amp;utm_medium=email&amp;_hsmi=92402990&amp;_hsenc=p2ANqtz-866DLweVwNEEihbg4Yg0KIkCLGvBmnQ2bVBTfurb8UnMa4D14bVvIrfl2YUXZjf-gmhjkG24LQJD91i8Tq1-FsHea28OYNoLmjUEAYwrE3rHxcnco&amp;utm_content=92402990&amp;utm_source=hs_email" TargetMode="External"/><Relationship Id="rId5" Type="http://schemas.openxmlformats.org/officeDocument/2006/relationships/hyperlink" Target="https://edtech.worlded.org/professional-development/ideal-consortium/" TargetMode="External"/><Relationship Id="rId4" Type="http://schemas.openxmlformats.org/officeDocument/2006/relationships/hyperlink" Target="https://edtech.worlded.org/tips-for-distance-learning/" TargetMode="External"/></Relationships>
</file>

<file path=ppt/notesSlides/_rels/notes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otan.us/resources/previous-webinar-resources/#bm0420" TargetMode="External"/><Relationship Id="rId7" Type="http://schemas.openxmlformats.org/officeDocument/2006/relationships/hyperlink" Target="https://otan.us/resources/previous-webinar-resources/#bm0325" TargetMode="External"/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otan.us/resources/previous-webinar-resources/#bm0604" TargetMode="External"/><Relationship Id="rId5" Type="http://schemas.openxmlformats.org/officeDocument/2006/relationships/hyperlink" Target="https://otan.us/resources/previous-webinar-resources/#bm0527" TargetMode="External"/><Relationship Id="rId4" Type="http://schemas.openxmlformats.org/officeDocument/2006/relationships/hyperlink" Target="https://otan.us/resources/previous-webinar-resources/#bm0428" TargetMode="Externa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348741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716941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377353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198757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449461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566728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822435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3489543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911052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727771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7515386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505451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689625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Statewide results.</a:t>
            </a:r>
            <a:endParaRPr dirty="0"/>
          </a:p>
        </p:txBody>
      </p:sp>
      <p:sp>
        <p:nvSpPr>
          <p:cNvPr id="78" name="Google Shape;7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5319345970_0_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dirty="0"/>
              <a:t>Statewide results.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85;g5319345970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EdTech Center (WorldEd.org) 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Ready – set – go 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3"/>
              </a:rPr>
              <a:t>https://edtech.worlded.org/wp-content/uploads/2020/04/Ready-Set-Go-FINAL.pdf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Tips for DL: 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4"/>
              </a:rPr>
              <a:t>https://edtech.worlded.org/tips-for-distance-learning/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IDEAL Consortium Handbook: 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5"/>
              </a:rPr>
              <a:t>https://edtech.worlded.org/professional-development/ideal-consortium/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Proliteracy</a:t>
            </a: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– COVID Rapid Response Report from the Field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6"/>
              </a:rPr>
              <a:t>https://www.proliteracy.org/Portals/0/pdf/Research/COVID-19/COVID-19-Report.pdf?ver=2020-07-31-090141-130&amp;utm_campaign=Programs%20-%20Research%20Briefs&amp;utm_medium=email&amp;_hsmi=92402990&amp;_hsenc=p2ANqtz-866DLweVwNEEihbg4Yg0KIkCLGvBmnQ2bVBTfurb8UnMa4D14bVvIrfl2YUXZjf-gmhjkG24LQJD91i8Tq1-FsHea28OYNoLmjUEAYwrE3rHxcnco&amp;utm_content=92402990&amp;utm_source=hs_email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IDEAL Consortium Handbook: 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5"/>
              </a:rPr>
              <a:t>https://edtech.worlded.org/professional-development/ideal-consortium/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9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5319345970_0_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Digital Literacy Courses for Teachers: (61 – 50.8%)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Resources: Google digital literacy, NorthStar, Learning Upgrade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3"/>
              </a:rPr>
              <a:t>4/20 – </a:t>
            </a:r>
            <a:r>
              <a:rPr lang="en-US" sz="1200" b="0" i="0" u="sng" strike="noStrike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3"/>
              </a:rPr>
              <a:t>Northstar</a:t>
            </a:r>
            <a:r>
              <a:rPr lang="en-US" sz="12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3"/>
              </a:rPr>
              <a:t>: Assess, Curricula, and Online Learning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4"/>
              </a:rPr>
              <a:t>4/28 – Applied Digital Skills with Google – Virtual Bootcamp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5"/>
              </a:rPr>
              <a:t>5/27 – Student Success Online with 21Things4Students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6"/>
              </a:rPr>
              <a:t>6/4 – Understanding Digital Equity, Inclusion, and Literacy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Access, Equity and Inclusion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Resources: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7"/>
              </a:rPr>
              <a:t>3/25 – Increasing Equity in Online Learning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6"/>
              </a:rPr>
              <a:t>6/4 – Understanding Digital Equity, Inclusion, and Literacy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AE Curriculum Online Options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Resources: CK12, </a:t>
            </a:r>
            <a:r>
              <a:rPr lang="en-US" sz="12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CommonLit</a:t>
            </a: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 </a:t>
            </a:r>
            <a:r>
              <a:rPr lang="en-US" sz="12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HippoCampus</a:t>
            </a: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Math resources, </a:t>
            </a:r>
            <a:r>
              <a:rPr lang="en-US" sz="12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ReadTheory</a:t>
            </a: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Microsoft products for language practice.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Assessments, formative, </a:t>
            </a:r>
            <a:r>
              <a:rPr lang="en-US" sz="12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ELCivics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Resources: OTAN COVID page –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7/15 Tech Tools for Assessments  - Anthony Burik (soon to be posted!) Good handout! 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106" name="Google Shape;106;g5319345970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5319345970_0_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22;g5319345970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" name="Google Shape;50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428567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28531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334385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336227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Subtitle">
  <p:cSld name="Title &amp; Sub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857251"/>
            <a:ext cx="1219200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14"/>
          <p:cNvSpPr txBox="1">
            <a:spLocks noGrp="1"/>
          </p:cNvSpPr>
          <p:nvPr>
            <p:ph type="title"/>
          </p:nvPr>
        </p:nvSpPr>
        <p:spPr>
          <a:xfrm>
            <a:off x="1097391" y="4872943"/>
            <a:ext cx="10414000" cy="972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Helvetica Neue"/>
              <a:buNone/>
              <a:defRPr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4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15" descr="AEBG_PowerPoint20182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15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457200" lvl="0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1pPr>
            <a:lvl2pPr marL="914400" lvl="1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2pPr>
            <a:lvl3pPr marL="1371600" lvl="2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3pPr>
            <a:lvl4pPr marL="1828800" lvl="3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4pPr>
            <a:lvl5pPr marL="2286000" lvl="4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5pPr>
            <a:lvl6pPr marL="2743200" lvl="5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6pPr>
            <a:lvl7pPr marL="3200400" lvl="6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7pPr>
            <a:lvl8pPr marL="3657600" lvl="7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8pPr>
            <a:lvl9pPr marL="4114800" lvl="8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9pPr>
          </a:lstStyle>
          <a:p>
            <a:endParaRPr/>
          </a:p>
        </p:txBody>
      </p:sp>
      <p:sp>
        <p:nvSpPr>
          <p:cNvPr id="21" name="Google Shape;21;p15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22" name="Google Shape;22;p15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23" name="Google Shape;23;p15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tx">
  <p:cSld name="TITLE_AND_BOD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6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6" name="Google Shape;26;p16" descr="AEBG_PowerPoint20182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3"/>
          <p:cNvSpPr txBox="1">
            <a:spLocks noGrp="1"/>
          </p:cNvSpPr>
          <p:nvPr>
            <p:ph type="title"/>
          </p:nvPr>
        </p:nvSpPr>
        <p:spPr>
          <a:xfrm>
            <a:off x="844551" y="177800"/>
            <a:ext cx="105029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11" name="Google Shape;11;p13"/>
          <p:cNvSpPr txBox="1">
            <a:spLocks noGrp="1"/>
          </p:cNvSpPr>
          <p:nvPr>
            <p:ph type="body" idx="1"/>
          </p:nvPr>
        </p:nvSpPr>
        <p:spPr>
          <a:xfrm>
            <a:off x="844551" y="1574800"/>
            <a:ext cx="105029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457200" marR="0" lvl="0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12" name="Google Shape;12;p13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hyperlink" Target="https://www.casas.org/training-and-support/casas-peer-communities/california-adult-education-accountability-and-assessment/california-remote-testing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casas.org/product-overviews/remote-testing" TargetMode="External"/><Relationship Id="rId5" Type="http://schemas.openxmlformats.org/officeDocument/2006/relationships/hyperlink" Target="https://youtu.be/1ipRe4-8Tiw" TargetMode="External"/><Relationship Id="rId4" Type="http://schemas.openxmlformats.org/officeDocument/2006/relationships/hyperlink" Target="https://youtu.be/uLoaw-BHo-s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sas.org/training-and-support/casas-peer-communities/california-adult-education-accountability-and-assessment/california-remote-testing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sas.org/social-media-newsroom/webinars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hyperlink" Target="https://youtu.be/ntgpwVWc1cc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aladulted.org/Administrators/380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s://membership.otan.us/" TargetMode="External"/><Relationship Id="rId3" Type="http://schemas.openxmlformats.org/officeDocument/2006/relationships/hyperlink" Target="https://otan.us/resources/covid-19-field-support/" TargetMode="External"/><Relationship Id="rId7" Type="http://schemas.openxmlformats.org/officeDocument/2006/relationships/hyperlink" Target="https://www.youtube.com/channel/UC4AEwX_lm1xmkxNA2V9RRUA" TargetMode="External"/><Relationship Id="rId2" Type="http://schemas.openxmlformats.org/officeDocument/2006/relationships/hyperlink" Target="https://otan.us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otan.us/resources/curriculum-offers/" TargetMode="External"/><Relationship Id="rId5" Type="http://schemas.openxmlformats.org/officeDocument/2006/relationships/hyperlink" Target="https://otan.us/resources/teaching-with-technology/" TargetMode="External"/><Relationship Id="rId4" Type="http://schemas.openxmlformats.org/officeDocument/2006/relationships/hyperlink" Target="https://otan.us/resources/previous-webinar-resources/" TargetMode="External"/><Relationship Id="rId9" Type="http://schemas.openxmlformats.org/officeDocument/2006/relationships/image" Target="../media/image27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2.ed.gov/about/offices/list/ovae/pi/AdultEd/octae-pm-20-5-covid-faqs-final.pdf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sas.org/docs/default-source/caacct/california-remote-testing/cde-remote-testing-memorandum.pdf?sfvrsn=38c3335a_6?Status=Master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sas.org/docs/default-source/caacct/california-assessment-policy-guidelines-2019-20.pdf?sfvrsn=72463d5a_2?Status=Master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"/>
          <p:cNvSpPr txBox="1">
            <a:spLocks noGrp="1"/>
          </p:cNvSpPr>
          <p:nvPr>
            <p:ph type="title"/>
          </p:nvPr>
        </p:nvSpPr>
        <p:spPr>
          <a:xfrm>
            <a:off x="741218" y="4743582"/>
            <a:ext cx="10414000" cy="972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9"/>
              <a:buFont typeface="Helvetica Neue"/>
              <a:buNone/>
            </a:pPr>
            <a:r>
              <a:rPr lang="en-US" sz="3509" b="1" dirty="0"/>
              <a:t>CAEP Fall Regional Network Meetings</a:t>
            </a:r>
            <a:br>
              <a:rPr lang="en-US" sz="3780" b="1" dirty="0"/>
            </a:br>
            <a:br>
              <a:rPr lang="en-US" sz="3780" dirty="0"/>
            </a:br>
            <a:endParaRPr sz="3780" dirty="0"/>
          </a:p>
        </p:txBody>
      </p:sp>
      <p:sp>
        <p:nvSpPr>
          <p:cNvPr id="32" name="Google Shape;32;p1"/>
          <p:cNvSpPr txBox="1"/>
          <p:nvPr/>
        </p:nvSpPr>
        <p:spPr>
          <a:xfrm>
            <a:off x="3185173" y="5268672"/>
            <a:ext cx="5921882" cy="687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Helvetica Neue"/>
              <a:buNone/>
            </a:pPr>
            <a:r>
              <a:rPr lang="en-US" sz="1800" b="1" i="0" u="none" strike="noStrike" cap="none" dirty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CAEP Office, CAEP TAP, CASAS, WestEd and OTAN</a:t>
            </a:r>
            <a:endParaRPr sz="1800" b="1" i="0" u="none" strike="noStrike" cap="none" dirty="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Helvetica Neue"/>
              <a:buNone/>
            </a:pPr>
            <a:r>
              <a:rPr lang="en-US" sz="1600" b="1" i="0" u="none" strike="noStrike" cap="none" dirty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August 2020</a:t>
            </a:r>
            <a:r>
              <a:rPr lang="en-US" sz="2000" b="1" i="0" u="none" strike="noStrike" cap="none" dirty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sz="2000" b="1" i="0" u="none" strike="noStrike" cap="none" dirty="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Remote Testing Information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  <p:pic>
        <p:nvPicPr>
          <p:cNvPr id="5" name="Picture 4" descr="image of student taking the CASAS eTest">
            <a:extLst>
              <a:ext uri="{FF2B5EF4-FFF2-40B4-BE49-F238E27FC236}">
                <a16:creationId xmlns:a16="http://schemas.microsoft.com/office/drawing/2014/main" id="{11F8800F-317E-459B-86C1-2FA4FB75B57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334" t="21852" r="40833" b="17407"/>
          <a:stretch/>
        </p:blipFill>
        <p:spPr>
          <a:xfrm>
            <a:off x="1831400" y="1825625"/>
            <a:ext cx="4081346" cy="2743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84D98C8-EC0D-41BE-87E5-85450818EDCD}"/>
              </a:ext>
            </a:extLst>
          </p:cNvPr>
          <p:cNvSpPr txBox="1"/>
          <p:nvPr/>
        </p:nvSpPr>
        <p:spPr>
          <a:xfrm>
            <a:off x="6453027" y="2537500"/>
            <a:ext cx="4075155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Tx/>
              <a:buFontTx/>
              <a:buNone/>
            </a:pPr>
            <a:r>
              <a:rPr lang="en-US" sz="1800" b="1" kern="1200" dirty="0">
                <a:solidFill>
                  <a:prstClr val="black"/>
                </a:solidFill>
                <a:latin typeface="Helvetica Neue" panose="020B0604020202020204" charset="0"/>
                <a:ea typeface="+mn-ea"/>
                <a:cs typeface="+mn-cs"/>
              </a:rPr>
              <a:t>Remote testing 1:1 Demo </a:t>
            </a:r>
            <a:r>
              <a:rPr lang="en-US" sz="1800" kern="1200" dirty="0">
                <a:solidFill>
                  <a:prstClr val="black"/>
                </a:solidFill>
                <a:latin typeface="Helvetica Neue" panose="020B0604020202020204" charset="0"/>
                <a:ea typeface="+mn-ea"/>
                <a:cs typeface="+mn-cs"/>
              </a:rPr>
              <a:t>on video</a:t>
            </a:r>
          </a:p>
          <a:p>
            <a:pPr>
              <a:buClrTx/>
              <a:buFontTx/>
              <a:buNone/>
            </a:pPr>
            <a:r>
              <a:rPr lang="en-US" sz="1800" kern="1200" dirty="0">
                <a:solidFill>
                  <a:srgbClr val="44546A"/>
                </a:solidFill>
                <a:latin typeface="Helvetica Neue" panose="020B0604020202020204" charset="0"/>
                <a:ea typeface="+mn-ea"/>
                <a:cs typeface="+mn-cs"/>
                <a:hlinkClick r:id="rId4"/>
              </a:rPr>
              <a:t>https://youtu.be/uLoaw-BHo-s</a:t>
            </a:r>
            <a:endParaRPr lang="en-US" sz="1800" kern="1200" dirty="0">
              <a:solidFill>
                <a:srgbClr val="44546A"/>
              </a:solidFill>
              <a:latin typeface="Helvetica Neue" panose="020B0604020202020204" charset="0"/>
              <a:ea typeface="+mn-ea"/>
              <a:cs typeface="+mn-cs"/>
            </a:endParaRPr>
          </a:p>
          <a:p>
            <a:pPr>
              <a:buClrTx/>
              <a:buFontTx/>
              <a:buNone/>
            </a:pPr>
            <a:endParaRPr lang="en-US" sz="1800" kern="1200" dirty="0">
              <a:solidFill>
                <a:srgbClr val="44546A"/>
              </a:solidFill>
              <a:latin typeface="Helvetica Neue" panose="020B0604020202020204" charset="0"/>
              <a:ea typeface="+mn-ea"/>
              <a:cs typeface="+mn-cs"/>
            </a:endParaRPr>
          </a:p>
          <a:p>
            <a:pPr>
              <a:buClrTx/>
              <a:buFontTx/>
              <a:buNone/>
            </a:pPr>
            <a:r>
              <a:rPr lang="en-US" sz="1800" b="1" kern="1200" dirty="0">
                <a:solidFill>
                  <a:prstClr val="black"/>
                </a:solidFill>
                <a:latin typeface="Helvetica Neue" panose="020B0604020202020204" charset="0"/>
                <a:ea typeface="+mn-ea"/>
                <a:cs typeface="+mn-cs"/>
              </a:rPr>
              <a:t>Registering test stations </a:t>
            </a:r>
            <a:r>
              <a:rPr lang="en-US" sz="1800" kern="1200" dirty="0">
                <a:solidFill>
                  <a:prstClr val="black"/>
                </a:solidFill>
                <a:latin typeface="Helvetica Neue" panose="020B0604020202020204" charset="0"/>
                <a:ea typeface="+mn-ea"/>
                <a:cs typeface="+mn-cs"/>
              </a:rPr>
              <a:t>for remote </a:t>
            </a:r>
          </a:p>
          <a:p>
            <a:pPr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Helvetica Neue" panose="020B0604020202020204" charset="0"/>
                <a:ea typeface="+mn-ea"/>
                <a:cs typeface="+mn-cs"/>
              </a:rPr>
              <a:t>testing on video</a:t>
            </a:r>
          </a:p>
          <a:p>
            <a:pPr>
              <a:buClrTx/>
              <a:buFontTx/>
              <a:buNone/>
            </a:pPr>
            <a:r>
              <a:rPr lang="en-US" sz="1800" kern="1200" dirty="0">
                <a:solidFill>
                  <a:srgbClr val="44546A"/>
                </a:solidFill>
                <a:latin typeface="Helvetica Neue" panose="020B0604020202020204" charset="0"/>
                <a:ea typeface="+mn-ea"/>
                <a:cs typeface="+mn-cs"/>
                <a:hlinkClick r:id="rId5"/>
              </a:rPr>
              <a:t>https://youtu.be/1ipRe4-8Tiw</a:t>
            </a:r>
            <a:endParaRPr lang="en-US" sz="1800" kern="1200" dirty="0">
              <a:solidFill>
                <a:srgbClr val="44546A"/>
              </a:solidFill>
              <a:latin typeface="Helvetica Neue" panose="020B0604020202020204" charset="0"/>
              <a:ea typeface="+mn-ea"/>
              <a:cs typeface="+mn-cs"/>
            </a:endParaRPr>
          </a:p>
          <a:p>
            <a:pPr>
              <a:buClrTx/>
              <a:buFontTx/>
              <a:buNone/>
            </a:pPr>
            <a:endParaRPr lang="en-US" sz="1800" kern="1200" dirty="0">
              <a:solidFill>
                <a:srgbClr val="44546A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F75291E-5345-43AF-9162-99BA1B39A902}"/>
              </a:ext>
            </a:extLst>
          </p:cNvPr>
          <p:cNvSpPr txBox="1"/>
          <p:nvPr/>
        </p:nvSpPr>
        <p:spPr>
          <a:xfrm>
            <a:off x="1745579" y="4596118"/>
            <a:ext cx="986359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Tx/>
              <a:buFontTx/>
              <a:buNone/>
            </a:pPr>
            <a:r>
              <a:rPr lang="en-US" sz="1800" b="1" kern="1200" dirty="0">
                <a:solidFill>
                  <a:prstClr val="black"/>
                </a:solidFill>
                <a:latin typeface="Helvetica Neue" panose="020B0604020202020204" charset="0"/>
                <a:ea typeface="+mn-ea"/>
                <a:cs typeface="+mn-cs"/>
              </a:rPr>
              <a:t>Remote Testing Overview Documents</a:t>
            </a:r>
          </a:p>
          <a:p>
            <a:pPr>
              <a:buClrTx/>
              <a:buFontTx/>
              <a:buNone/>
            </a:pPr>
            <a:r>
              <a:rPr lang="en-US" sz="1800" kern="1200" dirty="0">
                <a:solidFill>
                  <a:srgbClr val="0000FF"/>
                </a:solidFill>
                <a:latin typeface="Helvetica Neue" panose="020B0604020202020204" charset="0"/>
                <a:ea typeface="+mn-ea"/>
                <a:cs typeface="+mn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https://www.casas.org/product-overviews/remote-testing</a:t>
            </a:r>
            <a:endParaRPr lang="en-US" sz="1800" kern="1200" dirty="0">
              <a:solidFill>
                <a:srgbClr val="0000FF"/>
              </a:solidFill>
              <a:latin typeface="Helvetica Neue" panose="020B0604020202020204" charset="0"/>
              <a:ea typeface="+mn-ea"/>
              <a:cs typeface="+mn-cs"/>
            </a:endParaRPr>
          </a:p>
          <a:p>
            <a:pPr>
              <a:buClrTx/>
              <a:buFontTx/>
              <a:buNone/>
            </a:pPr>
            <a:endParaRPr lang="en-US" sz="1800" kern="1200" dirty="0">
              <a:solidFill>
                <a:srgbClr val="0000FF"/>
              </a:solidFill>
              <a:latin typeface="Helvetica Neue" panose="020B0604020202020204" charset="0"/>
              <a:ea typeface="+mn-ea"/>
              <a:cs typeface="+mn-cs"/>
            </a:endParaRPr>
          </a:p>
          <a:p>
            <a:pPr>
              <a:buClrTx/>
              <a:buFontTx/>
              <a:buNone/>
            </a:pPr>
            <a:r>
              <a:rPr lang="en-US" sz="1800" kern="1200" dirty="0">
                <a:solidFill>
                  <a:srgbClr val="0A1460"/>
                </a:solidFill>
                <a:latin typeface="Helvetica Neue" panose="020B0604020202020204" charset="0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Agency Remote Testing Agreement for California</a:t>
            </a:r>
            <a:endParaRPr lang="en-US" sz="1800" kern="1200" dirty="0">
              <a:solidFill>
                <a:srgbClr val="0A1460"/>
              </a:solidFill>
              <a:latin typeface="Helvetica Neue" panose="020B0604020202020204" charset="0"/>
              <a:ea typeface="+mn-ea"/>
              <a:cs typeface="+mn-cs"/>
            </a:endParaRPr>
          </a:p>
          <a:p>
            <a:pPr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Helvetica Neue" panose="020B0604020202020204" charset="0"/>
                <a:ea typeface="+mn-ea"/>
                <a:cs typeface="+mn-cs"/>
              </a:rPr>
              <a:t>Must be completed annually and copy sent to CDE consultant and CASAS Program Specialist</a:t>
            </a:r>
          </a:p>
        </p:txBody>
      </p:sp>
    </p:spTree>
    <p:extLst>
      <p:ext uri="{BB962C8B-B14F-4D97-AF65-F5344CB8AC3E}">
        <p14:creationId xmlns:p14="http://schemas.microsoft.com/office/powerpoint/2010/main" val="6114536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Remote Testing of COAAPs and CIT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CA57FD-B79C-4071-95F2-D7228C06CF18}"/>
              </a:ext>
            </a:extLst>
          </p:cNvPr>
          <p:cNvSpPr txBox="1"/>
          <p:nvPr/>
        </p:nvSpPr>
        <p:spPr>
          <a:xfrm>
            <a:off x="1453186" y="1688670"/>
            <a:ext cx="10057561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Tx/>
              <a:buFontTx/>
              <a:buNone/>
            </a:pPr>
            <a:r>
              <a:rPr lang="en-US" sz="2400" kern="1200" dirty="0">
                <a:solidFill>
                  <a:prstClr val="black"/>
                </a:solidFill>
                <a:latin typeface="Helvetica Neue" panose="020B0604020202020204" charset="0"/>
                <a:ea typeface="+mn-ea"/>
                <a:cs typeface="+mn-cs"/>
              </a:rPr>
              <a:t>Go to the CASAS website and go to the </a:t>
            </a:r>
            <a:r>
              <a:rPr lang="en-US" sz="2400" kern="1200" dirty="0">
                <a:solidFill>
                  <a:srgbClr val="E7E6E6">
                    <a:lumMod val="25000"/>
                  </a:srgbClr>
                </a:solidFill>
                <a:latin typeface="Helvetica Neue" panose="020B0604020202020204" charset="0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California Remote Testing </a:t>
            </a:r>
            <a:r>
              <a:rPr lang="en-US" sz="2400" kern="1200" dirty="0">
                <a:solidFill>
                  <a:prstClr val="black"/>
                </a:solidFill>
                <a:latin typeface="Helvetica Neue" panose="020B0604020202020204" charset="0"/>
                <a:ea typeface="+mn-ea"/>
                <a:cs typeface="+mn-cs"/>
              </a:rPr>
              <a:t>page</a:t>
            </a:r>
          </a:p>
          <a:p>
            <a:pPr>
              <a:buClrTx/>
              <a:buFontTx/>
              <a:buNone/>
            </a:pPr>
            <a:endParaRPr lang="en-US" sz="1800" kern="1200" dirty="0">
              <a:solidFill>
                <a:srgbClr val="0000FF"/>
              </a:solidFill>
              <a:latin typeface="Helvetica Neue" panose="020B0604020202020204" charset="0"/>
              <a:ea typeface="+mn-ea"/>
              <a:cs typeface="+mn-cs"/>
            </a:endParaRPr>
          </a:p>
          <a:p>
            <a:pPr>
              <a:buClrTx/>
              <a:buFontTx/>
              <a:buNone/>
            </a:pPr>
            <a:endParaRPr lang="en-US" sz="1800" kern="1200" dirty="0">
              <a:solidFill>
                <a:srgbClr val="0000FF"/>
              </a:solidFill>
              <a:latin typeface="Helvetica Neue" panose="020B0604020202020204" charset="0"/>
              <a:ea typeface="+mn-ea"/>
              <a:cs typeface="+mn-cs"/>
            </a:endParaRPr>
          </a:p>
          <a:p>
            <a:pPr marL="285750" indent="-285750">
              <a:buClrTx/>
              <a:buFont typeface="Arial" panose="020B0604020202020204" pitchFamily="34" charset="0"/>
              <a:buChar char="•"/>
            </a:pPr>
            <a:r>
              <a:rPr lang="en-US" sz="2400" kern="1200" dirty="0">
                <a:solidFill>
                  <a:prstClr val="black"/>
                </a:solidFill>
                <a:latin typeface="Helvetica Neue" panose="020B0604020202020204" charset="0"/>
                <a:ea typeface="+mn-ea"/>
                <a:cs typeface="+mn-cs"/>
              </a:rPr>
              <a:t>Guidelines</a:t>
            </a:r>
          </a:p>
          <a:p>
            <a:pPr marL="285750" indent="-285750">
              <a:buClrTx/>
              <a:buFont typeface="Arial" panose="020B0604020202020204" pitchFamily="34" charset="0"/>
              <a:buChar char="•"/>
            </a:pPr>
            <a:r>
              <a:rPr lang="en-US" sz="2400" kern="1200" dirty="0">
                <a:solidFill>
                  <a:prstClr val="black"/>
                </a:solidFill>
                <a:latin typeface="Helvetica Neue" panose="020B0604020202020204" charset="0"/>
                <a:ea typeface="+mn-ea"/>
                <a:cs typeface="+mn-cs"/>
              </a:rPr>
              <a:t>Webinar recordings</a:t>
            </a:r>
          </a:p>
          <a:p>
            <a:pPr marL="285750" indent="-285750">
              <a:buClrTx/>
              <a:buFont typeface="Arial" panose="020B0604020202020204" pitchFamily="34" charset="0"/>
              <a:buChar char="•"/>
            </a:pPr>
            <a:r>
              <a:rPr lang="en-US" sz="2400" kern="1200" dirty="0">
                <a:solidFill>
                  <a:prstClr val="black"/>
                </a:solidFill>
                <a:latin typeface="Helvetica Neue" panose="020B0604020202020204" charset="0"/>
                <a:ea typeface="+mn-ea"/>
                <a:cs typeface="+mn-cs"/>
              </a:rPr>
              <a:t>Frequently asked questions</a:t>
            </a:r>
          </a:p>
        </p:txBody>
      </p:sp>
      <p:pic>
        <p:nvPicPr>
          <p:cNvPr id="10" name="Picture 9" descr="image of the California Remote Testing page on the CASAS website">
            <a:extLst>
              <a:ext uri="{FF2B5EF4-FFF2-40B4-BE49-F238E27FC236}">
                <a16:creationId xmlns:a16="http://schemas.microsoft.com/office/drawing/2014/main" id="{6C4DD735-104B-414C-B947-AF1F0785DA2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667" t="14707" r="16667"/>
          <a:stretch/>
        </p:blipFill>
        <p:spPr>
          <a:xfrm>
            <a:off x="6928814" y="2316585"/>
            <a:ext cx="3810000" cy="353794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2553147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Remote Testing Considerations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3C10F969-82E3-4772-8339-BE02FCA11098}"/>
              </a:ext>
            </a:extLst>
          </p:cNvPr>
          <p:cNvSpPr txBox="1">
            <a:spLocks/>
          </p:cNvSpPr>
          <p:nvPr/>
        </p:nvSpPr>
        <p:spPr>
          <a:xfrm>
            <a:off x="1828801" y="1524000"/>
            <a:ext cx="8458199" cy="464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Parking Lot testing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Helvetica Neue" panose="020B060402020202020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Novi Adult Education-Testing in cars</a:t>
            </a:r>
            <a:endParaRPr kumimoji="0" lang="en-US" sz="2400" b="0" i="0" u="sng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Helvetica Neue" panose="020B060402020202020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Helvetica Neue" panose="020B060402020202020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YouTube video of the webinar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Helvetica Neue" panose="020B060402020202020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Remote Operations with On site Proctor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On site testing with social distancing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Updates to current remote testing </a:t>
            </a:r>
            <a:endParaRPr lang="en-US" dirty="0">
              <a:solidFill>
                <a:sysClr val="windowText" lastClr="000000"/>
              </a:solidFill>
              <a:latin typeface="Helvetica Neue" panose="020B060402020202020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  options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3BF140-145F-4110-95EE-9377EE4E8D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65027" y="1731520"/>
            <a:ext cx="3396343" cy="22673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AAB6D79-CB37-4264-BFAB-65C29A8EC50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9307" y="4269681"/>
            <a:ext cx="3376363" cy="192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2411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CASAS Remote Testing Summary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F1AA38-78E0-41DC-B0CD-F82A20A8AF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1078" y="1723790"/>
            <a:ext cx="7589843" cy="4524610"/>
          </a:xfrm>
          <a:prstGeom prst="rect">
            <a:avLst/>
          </a:prstGeom>
          <a:ln>
            <a:solidFill>
              <a:srgbClr val="44546A"/>
            </a:solidFill>
          </a:ln>
        </p:spPr>
      </p:pic>
    </p:spTree>
    <p:extLst>
      <p:ext uri="{BB962C8B-B14F-4D97-AF65-F5344CB8AC3E}">
        <p14:creationId xmlns:p14="http://schemas.microsoft.com/office/powerpoint/2010/main" val="23183886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NEW: CASAS Reading Level Indicator (RLI)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36A13240-46F0-4047-B32F-F6E9A49316F9}"/>
              </a:ext>
            </a:extLst>
          </p:cNvPr>
          <p:cNvSpPr txBox="1">
            <a:spLocks/>
          </p:cNvSpPr>
          <p:nvPr/>
        </p:nvSpPr>
        <p:spPr>
          <a:xfrm>
            <a:off x="1150750" y="1706018"/>
            <a:ext cx="9904394" cy="45084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Available at no cost to eTests/TE users.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Runs in a browser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Delivered to a student’s smartphone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No live proctor required, not “scheduled”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Results are shown as “Estimated NRS EFL” for ABE or ESL.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No scale scores are given.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It is NOT an NRS-approved test and may NOT be used for pre- or post-testing to achieve MSGs.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The 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Reading Level Indicator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(RLI) is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Form 601R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The RLI was released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in early August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 (TE Build 82). </a:t>
            </a:r>
          </a:p>
        </p:txBody>
      </p:sp>
    </p:spTree>
    <p:extLst>
      <p:ext uri="{BB962C8B-B14F-4D97-AF65-F5344CB8AC3E}">
        <p14:creationId xmlns:p14="http://schemas.microsoft.com/office/powerpoint/2010/main" val="19223292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CASAS Reading Level Indicator (RLI)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70332C28-45E6-4CFB-BBE5-517255BBE30A}"/>
              </a:ext>
            </a:extLst>
          </p:cNvPr>
          <p:cNvSpPr txBox="1">
            <a:spLocks/>
          </p:cNvSpPr>
          <p:nvPr/>
        </p:nvSpPr>
        <p:spPr>
          <a:xfrm>
            <a:off x="1280160" y="1853704"/>
            <a:ext cx="9683015" cy="167587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Initiate the RLI by selecting students in TE’s Student Demographics lister.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Click the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Send Test Invitations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 button.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8B0A875-CFBD-4A3C-BB1B-DB29BA11D7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6348" y="3429000"/>
            <a:ext cx="6654421" cy="186026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FB57F6A-BE46-4A92-8ADD-8D401BAE5C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8165" y="5444173"/>
            <a:ext cx="4262968" cy="797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3535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CASAS Reading Level Indicator (RLI)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E51B741D-A59F-4612-B752-7E644AB5BEA5}"/>
              </a:ext>
            </a:extLst>
          </p:cNvPr>
          <p:cNvSpPr txBox="1">
            <a:spLocks/>
          </p:cNvSpPr>
          <p:nvPr/>
        </p:nvSpPr>
        <p:spPr>
          <a:xfrm>
            <a:off x="1131428" y="1825625"/>
            <a:ext cx="10222371" cy="1295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You can deliver the invitation via SMS text message or email.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85E2A33-8D8A-40A6-B5D9-2EFD78AB39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7512" y="2378847"/>
            <a:ext cx="3345835" cy="1554480"/>
          </a:xfrm>
          <a:prstGeom prst="rect">
            <a:avLst/>
          </a:prstGeom>
          <a:ln>
            <a:solidFill>
              <a:sysClr val="windowText" lastClr="000000"/>
            </a:solidFill>
          </a:ln>
        </p:spPr>
      </p:pic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8CE80EC1-D684-4D35-B54C-05AAAB5C1913}"/>
              </a:ext>
            </a:extLst>
          </p:cNvPr>
          <p:cNvSpPr txBox="1">
            <a:spLocks/>
          </p:cNvSpPr>
          <p:nvPr/>
        </p:nvSpPr>
        <p:spPr bwMode="auto">
          <a:xfrm>
            <a:off x="1059512" y="4019210"/>
            <a:ext cx="6858000" cy="568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Tx/>
              <a:buFontTx/>
              <a:buChar char="•"/>
            </a:pPr>
            <a:r>
              <a:rPr lang="en-US" sz="2800" dirty="0">
                <a:solidFill>
                  <a:prstClr val="black"/>
                </a:solidFill>
                <a:latin typeface="Helvetica Neue" panose="020B0604020202020204" charset="0"/>
              </a:rPr>
              <a:t>Results are seen in </a:t>
            </a:r>
            <a:r>
              <a:rPr lang="en-US" sz="2800" b="1" dirty="0">
                <a:solidFill>
                  <a:prstClr val="black"/>
                </a:solidFill>
                <a:latin typeface="Helvetica Neue" panose="020B0604020202020204" charset="0"/>
              </a:rPr>
              <a:t>Records &gt; Tests</a:t>
            </a:r>
            <a:endParaRPr lang="en-US" sz="2800" dirty="0">
              <a:solidFill>
                <a:prstClr val="black"/>
              </a:solidFill>
              <a:latin typeface="Helvetica Neue" panose="020B060402020202020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E9CF812-297F-4BC8-96D7-BAD76755AE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8257" y="4673283"/>
            <a:ext cx="5334356" cy="1347419"/>
          </a:xfrm>
          <a:prstGeom prst="rect">
            <a:avLst/>
          </a:prstGeom>
          <a:ln>
            <a:solidFill>
              <a:sysClr val="windowText" lastClr="000000"/>
            </a:solidFill>
          </a:ln>
        </p:spPr>
      </p:pic>
    </p:spTree>
    <p:extLst>
      <p:ext uri="{BB962C8B-B14F-4D97-AF65-F5344CB8AC3E}">
        <p14:creationId xmlns:p14="http://schemas.microsoft.com/office/powerpoint/2010/main" val="5791368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Quarterly Data Submission Wizard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64AA10D-29E3-4283-9410-08F852BEE458}"/>
              </a:ext>
            </a:extLst>
          </p:cNvPr>
          <p:cNvSpPr txBox="1">
            <a:spLocks/>
          </p:cNvSpPr>
          <p:nvPr/>
        </p:nvSpPr>
        <p:spPr>
          <a:xfrm>
            <a:off x="1191928" y="1987316"/>
            <a:ext cx="9808143" cy="277606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Starting in PY 2020-21, agencies will submit their quarterly data and Data Integrity Report (DIR) using the Quarterly Data Submission Wizard (QDS). </a:t>
            </a:r>
          </a:p>
          <a:p>
            <a:pPr lvl="1">
              <a:spcBef>
                <a:spcPts val="1000"/>
              </a:spcBef>
              <a:buClrTx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Includes both CAEP and WIOA agencies.</a:t>
            </a:r>
          </a:p>
          <a:p>
            <a:pPr marL="457200" lvl="1" indent="0">
              <a:spcBef>
                <a:spcPts val="1000"/>
              </a:spcBef>
              <a:buClrTx/>
              <a:buNone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Agencies will no longer send separate pdf copies of the DIR when completing quarterly data requirements.</a:t>
            </a:r>
          </a:p>
        </p:txBody>
      </p:sp>
    </p:spTree>
    <p:extLst>
      <p:ext uri="{BB962C8B-B14F-4D97-AF65-F5344CB8AC3E}">
        <p14:creationId xmlns:p14="http://schemas.microsoft.com/office/powerpoint/2010/main" val="26007486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C91EA2-4C99-4365-8D45-3F4B6C35F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New Agency Tool Kit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A122A1-6263-453A-9FFB-679859F534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18</a:t>
            </a:fld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0814D1E-9EA4-4BB1-A4B0-2A9466D98CB3}"/>
              </a:ext>
            </a:extLst>
          </p:cNvPr>
          <p:cNvSpPr txBox="1">
            <a:spLocks/>
          </p:cNvSpPr>
          <p:nvPr/>
        </p:nvSpPr>
        <p:spPr>
          <a:xfrm>
            <a:off x="1070429" y="1433819"/>
            <a:ext cx="6705599" cy="47528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CASAS has a new toolkit for new agencies, new staff at existing agencies, or anyone else who is interested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Record keeping and reports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Assessments (including COAAPs)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Training Modules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Contacts (CDE and CASAS)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5350D4D-AD6B-4EC9-9B73-BE5E87F519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8125" y="2222846"/>
            <a:ext cx="3634738" cy="3017520"/>
          </a:xfrm>
          <a:prstGeom prst="rect">
            <a:avLst/>
          </a:prstGeom>
          <a:ln>
            <a:solidFill>
              <a:sysClr val="windowText" lastClr="000000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A421DB5-0CE4-4FD5-B2EE-F45317EF8C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429" y="5307164"/>
            <a:ext cx="9059441" cy="847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8076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CASAS Studies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  <p:sp>
        <p:nvSpPr>
          <p:cNvPr id="5" name="Content Placeholder 25">
            <a:extLst>
              <a:ext uri="{FF2B5EF4-FFF2-40B4-BE49-F238E27FC236}">
                <a16:creationId xmlns:a16="http://schemas.microsoft.com/office/drawing/2014/main" id="{17662AA6-2222-4DCF-B66B-5D338F1082A3}"/>
              </a:ext>
            </a:extLst>
          </p:cNvPr>
          <p:cNvSpPr txBox="1">
            <a:spLocks/>
          </p:cNvSpPr>
          <p:nvPr/>
        </p:nvSpPr>
        <p:spPr>
          <a:xfrm>
            <a:off x="994610" y="1969461"/>
            <a:ext cx="10202779" cy="2659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3" pitchFamily="18" charset="2"/>
              <a:buChar char="Æ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2296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CASAS conducted cooperative studies with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GED Testing Service  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and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  ETS HiSET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An adult learner’s performance on CASAS reading and math assessments predicts readiness to pass the GED or the HiSET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Results appear on the Individual Skills Profile as the “Likelihood of passing…”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01121DE-BB07-4FD1-970F-2575321F41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0297" y="5124030"/>
            <a:ext cx="6326808" cy="10058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929EB95-6A23-46E6-A4F9-7FC44B1DB1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6202" y="4226338"/>
            <a:ext cx="6399358" cy="10058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187325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b="1"/>
              <a:t>Zoom Room Controls</a:t>
            </a:r>
            <a:endParaRPr b="1"/>
          </a:p>
        </p:txBody>
      </p:sp>
      <p:sp>
        <p:nvSpPr>
          <p:cNvPr id="38" name="Google Shape;38;p2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  <p:sp>
        <p:nvSpPr>
          <p:cNvPr id="39" name="Google Shape;39;p2"/>
          <p:cNvSpPr txBox="1"/>
          <p:nvPr/>
        </p:nvSpPr>
        <p:spPr>
          <a:xfrm>
            <a:off x="-178666" y="1998564"/>
            <a:ext cx="3576782" cy="718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Everyone is muted upon entry</a:t>
            </a:r>
            <a:endParaRPr sz="20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0" name="Google Shape;40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23924" y="2848377"/>
            <a:ext cx="1371601" cy="914400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</p:pic>
      <p:sp>
        <p:nvSpPr>
          <p:cNvPr id="41" name="Google Shape;41;p2"/>
          <p:cNvSpPr txBox="1"/>
          <p:nvPr/>
        </p:nvSpPr>
        <p:spPr>
          <a:xfrm>
            <a:off x="-97447" y="3889539"/>
            <a:ext cx="3576782" cy="718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You can use your camera…or not</a:t>
            </a:r>
            <a:endParaRPr sz="20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2" name="Google Shape;42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3694" y="4721401"/>
            <a:ext cx="1714500" cy="914400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</p:pic>
      <p:sp>
        <p:nvSpPr>
          <p:cNvPr id="43" name="Google Shape;43;p2"/>
          <p:cNvSpPr txBox="1"/>
          <p:nvPr/>
        </p:nvSpPr>
        <p:spPr>
          <a:xfrm>
            <a:off x="3179288" y="1402411"/>
            <a:ext cx="5071461" cy="718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Everyone has the ability to speak…please raise your hand first</a:t>
            </a:r>
            <a:endParaRPr sz="20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4" name="Google Shape;44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14982" y="2247317"/>
            <a:ext cx="2646946" cy="3200400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</p:pic>
      <p:sp>
        <p:nvSpPr>
          <p:cNvPr id="45" name="Google Shape;45;p2"/>
          <p:cNvSpPr txBox="1"/>
          <p:nvPr/>
        </p:nvSpPr>
        <p:spPr>
          <a:xfrm>
            <a:off x="8182302" y="1998563"/>
            <a:ext cx="4009698" cy="718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Feel free to communicate via the chat – even share files</a:t>
            </a:r>
            <a:endParaRPr sz="20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6" name="Google Shape;46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33129" y="2840358"/>
            <a:ext cx="2908044" cy="3102492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</p:pic>
      <p:pic>
        <p:nvPicPr>
          <p:cNvPr id="47" name="Google Shape;47;p2"/>
          <p:cNvPicPr preferRelativeResize="0"/>
          <p:nvPr/>
        </p:nvPicPr>
        <p:blipFill rotWithShape="1">
          <a:blip r:embed="rId7">
            <a:alphaModFix/>
          </a:blip>
          <a:srcRect b="27728"/>
          <a:stretch/>
        </p:blipFill>
        <p:spPr>
          <a:xfrm>
            <a:off x="4985744" y="5648846"/>
            <a:ext cx="1458548" cy="457200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CASAS Accommodations Page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  <p:sp>
        <p:nvSpPr>
          <p:cNvPr id="8" name="Content Placeholder 25">
            <a:extLst>
              <a:ext uri="{FF2B5EF4-FFF2-40B4-BE49-F238E27FC236}">
                <a16:creationId xmlns:a16="http://schemas.microsoft.com/office/drawing/2014/main" id="{D35864AE-765D-4A28-9888-9DADBB2C1A3E}"/>
              </a:ext>
            </a:extLst>
          </p:cNvPr>
          <p:cNvSpPr txBox="1">
            <a:spLocks/>
          </p:cNvSpPr>
          <p:nvPr/>
        </p:nvSpPr>
        <p:spPr>
          <a:xfrm>
            <a:off x="1142822" y="1518864"/>
            <a:ext cx="9673388" cy="4214116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3" pitchFamily="18" charset="2"/>
              <a:buChar char="Æ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2296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altLang="en-US" sz="73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8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CASAS has an updated Webpage that addresses testing accommodations for learners with disabilities.</a:t>
            </a:r>
            <a:endParaRPr kumimoji="0" lang="en-US" sz="8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  <a:hlinkClick r:id="" action="ppaction://noactio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73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  <a:hlinkClick r:id="" action="ppaction://noactio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73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  <a:hlinkClick r:id="" action="ppaction://noactio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73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  <a:hlinkClick r:id="" action="ppaction://noactio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73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  <a:hlinkClick r:id="" action="ppaction://noactio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73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  <a:hlinkClick r:id="" action="ppaction://noactio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73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  <a:hlinkClick r:id="" action="ppaction://noactio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73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  <a:hlinkClick r:id="" action="ppaction://noactio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lang="en-US" sz="7300" dirty="0">
              <a:solidFill>
                <a:sysClr val="windowText" lastClr="000000"/>
              </a:solidFill>
              <a:latin typeface="Helvetica Neue" panose="020B0604020202020204" charset="0"/>
              <a:hlinkClick r:id="" action="ppaction://noactio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73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  <a:hlinkClick r:id="" action="ppaction://noactio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73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  <a:hlinkClick r:id="" action="ppaction://noactio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  <a:hlinkClick r:id="" action="ppaction://noactio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  <a:hlinkClick r:id="" action="ppaction://noaction"/>
              </a:rPr>
              <a:t>https://www.casas.org/docs/default-source/special-needs/testing-accommodations-step-by-step.pdf?sfvrsn=de69325a_2?Status=Master</a:t>
            </a:r>
            <a:endParaRPr kumimoji="0" lang="en-US" altLang="en-US" sz="8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Char char="Æ"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1DB2C3E-B80F-44A9-BACA-F6C18611B2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8716" y="2633145"/>
            <a:ext cx="5181600" cy="2781633"/>
          </a:xfrm>
          <a:prstGeom prst="rect">
            <a:avLst/>
          </a:prstGeom>
          <a:ln>
            <a:solidFill>
              <a:sysClr val="windowText" lastClr="000000"/>
            </a:solidFill>
          </a:ln>
        </p:spPr>
      </p:pic>
    </p:spTree>
    <p:extLst>
      <p:ext uri="{BB962C8B-B14F-4D97-AF65-F5344CB8AC3E}">
        <p14:creationId xmlns:p14="http://schemas.microsoft.com/office/powerpoint/2010/main" val="2251970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TE I</a:t>
            </a:r>
            <a:r>
              <a:rPr lang="en-US" sz="4400" b="1" baseline="30000" dirty="0">
                <a:latin typeface="Helvetica Neue" panose="020B0604020202020204" charset="0"/>
              </a:rPr>
              <a:t>3 </a:t>
            </a:r>
            <a:r>
              <a:rPr lang="en-US" sz="4400" b="1" dirty="0">
                <a:latin typeface="Helvetica Neue" panose="020B0604020202020204" charset="0"/>
              </a:rPr>
              <a:t>Reports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  <p:sp>
        <p:nvSpPr>
          <p:cNvPr id="6" name="Content Placeholder 25">
            <a:extLst>
              <a:ext uri="{FF2B5EF4-FFF2-40B4-BE49-F238E27FC236}">
                <a16:creationId xmlns:a16="http://schemas.microsoft.com/office/drawing/2014/main" id="{3053F9FB-202C-4CB4-A3BA-C212E4B8C235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6140918" cy="453185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3" pitchFamily="18" charset="2"/>
              <a:buChar char="Æ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9496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TE has new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  <a:cs typeface="Arial" panose="020B0604020202020204" pitchFamily="34" charset="0"/>
              </a:rPr>
              <a:t>I</a:t>
            </a:r>
            <a:r>
              <a:rPr kumimoji="0" lang="en-US" altLang="en-US" sz="2800" b="1" i="0" u="none" strike="noStrike" kern="1200" cap="none" spc="0" normalizeH="0" baseline="3000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  <a:cs typeface="Arial" panose="020B0604020202020204" pitchFamily="34" charset="0"/>
              </a:rPr>
              <a:t>3 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reports that relay results from EL Civics COAAPs to outcomes for AB 2098 Immigrant Integration.</a:t>
            </a:r>
          </a:p>
          <a:p>
            <a:pPr marL="539496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There will be a new column on the TE CAEP Summary that calculates these new outcomes.</a:t>
            </a:r>
          </a:p>
          <a:p>
            <a:pPr marL="539496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There will be additional TE reports that relate results by class and student, and detail activities represented by the COAAP.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99449A1-92FA-4AC3-B8B7-EE73AAF50DC1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-11000" contrast="2000"/>
          </a:blip>
          <a:stretch>
            <a:fillRect/>
          </a:stretch>
        </p:blipFill>
        <p:spPr>
          <a:xfrm>
            <a:off x="7032214" y="3326365"/>
            <a:ext cx="4919156" cy="2927351"/>
          </a:xfrm>
          <a:prstGeom prst="rect">
            <a:avLst/>
          </a:prstGeom>
          <a:ln>
            <a:solidFill>
              <a:srgbClr val="4472C4"/>
            </a:solidFill>
          </a:ln>
        </p:spPr>
      </p:pic>
    </p:spTree>
    <p:extLst>
      <p:ext uri="{BB962C8B-B14F-4D97-AF65-F5344CB8AC3E}">
        <p14:creationId xmlns:p14="http://schemas.microsoft.com/office/powerpoint/2010/main" val="31699032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845147" y="711585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b="1" dirty="0"/>
              <a:t>WestEd</a:t>
            </a:r>
            <a:endParaRPr b="1" dirty="0"/>
          </a:p>
        </p:txBody>
      </p:sp>
      <p:sp>
        <p:nvSpPr>
          <p:cNvPr id="74" name="Google Shape;74;p11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 Light"/>
                <a:sym typeface="Helvetica Neue Light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22</a:t>
            </a:fld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 Light"/>
              <a:sym typeface="Helvetica Neue Ligh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9A12D93-4338-4770-915D-853DF1D32E32}"/>
              </a:ext>
            </a:extLst>
          </p:cNvPr>
          <p:cNvSpPr txBox="1"/>
          <p:nvPr/>
        </p:nvSpPr>
        <p:spPr>
          <a:xfrm>
            <a:off x="831253" y="1397123"/>
            <a:ext cx="6294474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7338" marR="0" lvl="0" indent="-2873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 Neue" panose="020B0604020202020204" charset="0"/>
                <a:ea typeface="+mn-ea"/>
                <a:cs typeface="Arial"/>
                <a:sym typeface="Arial"/>
              </a:rPr>
              <a:t>User Interface &amp; Resource Improvements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3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B0604020202020204" charset="0"/>
                <a:ea typeface="+mn-ea"/>
                <a:cs typeface="Arial"/>
                <a:sym typeface="Arial"/>
              </a:rPr>
              <a:t>User Interface support enhancements to improve understanding of metrics and calculations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3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B0604020202020204" charset="0"/>
                <a:ea typeface="+mn-ea"/>
                <a:cs typeface="Arial"/>
                <a:sym typeface="Arial"/>
              </a:rPr>
              <a:t>Better dedicated AE resources to improve reporting &amp; understanding of data processes and usage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3BF3AF-7A6A-45B9-9991-049BBA6C5DD2}"/>
              </a:ext>
            </a:extLst>
          </p:cNvPr>
          <p:cNvSpPr txBox="1"/>
          <p:nvPr/>
        </p:nvSpPr>
        <p:spPr>
          <a:xfrm>
            <a:off x="742072" y="2854607"/>
            <a:ext cx="629447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2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 Neue" panose="020B0604020202020204" charset="0"/>
                <a:ea typeface="+mn-ea"/>
                <a:cs typeface="Arial"/>
                <a:sym typeface="Arial"/>
              </a:rPr>
              <a:t>Build 4 with 2019/2020 Data – March 1, 2021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2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 Neue" panose="020B0604020202020204" charset="0"/>
                <a:ea typeface="+mn-ea"/>
                <a:cs typeface="Arial"/>
                <a:sym typeface="Arial"/>
              </a:rPr>
              <a:t>Professional Development – 20/21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3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B0604020202020204" charset="0"/>
                <a:ea typeface="+mn-ea"/>
                <a:cs typeface="Arial"/>
                <a:sym typeface="Arial"/>
              </a:rPr>
              <a:t>Using LB Data for Program Improvement and Planning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3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B0604020202020204" charset="0"/>
                <a:ea typeface="+mn-ea"/>
                <a:cs typeface="Arial"/>
                <a:sym typeface="Arial"/>
              </a:rPr>
              <a:t>Noncredit Code Alignment: Improving noncredit program and student coding to improve outcomes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3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B0604020202020204" charset="0"/>
                <a:ea typeface="+mn-ea"/>
                <a:cs typeface="Arial"/>
                <a:sym typeface="Arial"/>
              </a:rPr>
              <a:t>CB21 and AB705: Creating stronger course sequences to college level courses and programs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3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B0604020202020204" charset="0"/>
                <a:ea typeface="+mn-ea"/>
                <a:cs typeface="Arial"/>
                <a:sym typeface="Arial"/>
              </a:rPr>
              <a:t>CTE Pathways: Using the adult ed CTE mapping data to improve adult education career outcomes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C2B0CE6-AD25-468D-973C-12A82C7C1FDD}"/>
              </a:ext>
            </a:extLst>
          </p:cNvPr>
          <p:cNvSpPr txBox="1"/>
          <p:nvPr/>
        </p:nvSpPr>
        <p:spPr>
          <a:xfrm>
            <a:off x="742072" y="5927917"/>
            <a:ext cx="62944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3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 Neue" panose="020B0604020202020204" charset="0"/>
                <a:ea typeface="+mn-ea"/>
                <a:cs typeface="Arial"/>
                <a:sym typeface="Arial"/>
              </a:rPr>
              <a:t>Metrics &amp; Data Elements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2C166FA-094D-457E-8D17-5F0025027883}"/>
              </a:ext>
            </a:extLst>
          </p:cNvPr>
          <p:cNvSpPr/>
          <p:nvPr/>
        </p:nvSpPr>
        <p:spPr>
          <a:xfrm>
            <a:off x="7916000" y="2627955"/>
            <a:ext cx="3333676" cy="174494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 Neue" panose="020B0604020202020204" charset="0"/>
                <a:ea typeface="+mn-ea"/>
                <a:cs typeface="Arial"/>
                <a:sym typeface="Arial"/>
              </a:rPr>
              <a:t>AE Pipeline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 Neue" panose="020B0604020202020204" charset="0"/>
                <a:ea typeface="+mn-ea"/>
                <a:cs typeface="Arial"/>
                <a:sym typeface="Arial"/>
              </a:rPr>
              <a:t>2020-21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 Light" panose="020F0302020204030204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845147" y="711585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b="1" dirty="0"/>
              <a:t>WestEd</a:t>
            </a:r>
            <a:endParaRPr b="1" dirty="0"/>
          </a:p>
        </p:txBody>
      </p:sp>
      <p:sp>
        <p:nvSpPr>
          <p:cNvPr id="74" name="Google Shape;74;p11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 Light"/>
                <a:sym typeface="Helvetica Neue Light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23</a:t>
            </a:fld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 Light"/>
              <a:sym typeface="Helvetica Neue Light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2C166FA-094D-457E-8D17-5F0025027883}"/>
              </a:ext>
            </a:extLst>
          </p:cNvPr>
          <p:cNvSpPr/>
          <p:nvPr/>
        </p:nvSpPr>
        <p:spPr>
          <a:xfrm>
            <a:off x="7720791" y="3059468"/>
            <a:ext cx="3858184" cy="174494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 Neue" panose="020B0604020202020204" charset="0"/>
                <a:ea typeface="+mn-ea"/>
                <a:cs typeface="Arial"/>
                <a:sym typeface="Arial"/>
              </a:rPr>
              <a:t>Data &amp;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 Neue" panose="020B0604020202020204" charset="0"/>
                <a:ea typeface="+mn-ea"/>
                <a:cs typeface="Arial"/>
                <a:sym typeface="Arial"/>
              </a:rPr>
              <a:t>Coding Issues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 Light" panose="020F0302020204030204"/>
              <a:ea typeface="+mn-ea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A476A08-85B3-4602-B0FE-235772570C7F}"/>
              </a:ext>
            </a:extLst>
          </p:cNvPr>
          <p:cNvSpPr txBox="1"/>
          <p:nvPr/>
        </p:nvSpPr>
        <p:spPr>
          <a:xfrm>
            <a:off x="1389674" y="1532035"/>
            <a:ext cx="6075709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7338" marR="0" lvl="0" indent="-2873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elvetica Neue" panose="020B0604020202020204" charset="0"/>
                <a:ea typeface="+mn-ea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B0604020202020204" charset="0"/>
                <a:ea typeface="+mn-ea"/>
                <a:cs typeface="Arial"/>
                <a:sym typeface="Arial"/>
              </a:rPr>
              <a:t>Supervised Tutoring and Study Skills</a:t>
            </a:r>
          </a:p>
          <a:p>
            <a:pPr marL="287338" marR="0" lvl="0" indent="-287338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B0604020202020204" charset="0"/>
                <a:ea typeface="+mn-ea"/>
                <a:cs typeface="Arial"/>
                <a:sym typeface="Arial"/>
              </a:rPr>
              <a:t> Basic and Secondary TOP Codes</a:t>
            </a:r>
          </a:p>
          <a:p>
            <a:pPr marL="287338" marR="0" lvl="0" indent="-287338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B0604020202020204" charset="0"/>
                <a:ea typeface="+mn-ea"/>
                <a:cs typeface="Arial"/>
                <a:sym typeface="Arial"/>
              </a:rPr>
              <a:t> Colleges using Census for Noncredit</a:t>
            </a:r>
          </a:p>
          <a:p>
            <a:pPr marL="287338" marR="0" lvl="0" indent="-287338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B0604020202020204" charset="0"/>
                <a:ea typeface="+mn-ea"/>
                <a:cs typeface="Arial"/>
                <a:sym typeface="Arial"/>
              </a:rPr>
              <a:t> CASAS/CTEO Survey Data</a:t>
            </a:r>
          </a:p>
          <a:p>
            <a:pPr marL="287338" marR="0" lvl="0" indent="-287338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B0604020202020204" charset="0"/>
                <a:ea typeface="+mn-ea"/>
                <a:cs typeface="Arial"/>
                <a:sym typeface="Arial"/>
              </a:rPr>
              <a:t> HSE/HSD Award Codes in MIS</a:t>
            </a:r>
          </a:p>
          <a:p>
            <a:pPr marL="287338" marR="0" lvl="0" indent="-287338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B0604020202020204" charset="0"/>
                <a:ea typeface="+mn-ea"/>
                <a:cs typeface="Arial"/>
                <a:sym typeface="Arial"/>
              </a:rPr>
              <a:t> COAPPS/Immigrant Integration</a:t>
            </a:r>
          </a:p>
        </p:txBody>
      </p:sp>
    </p:spTree>
    <p:extLst>
      <p:ext uri="{BB962C8B-B14F-4D97-AF65-F5344CB8AC3E}">
        <p14:creationId xmlns:p14="http://schemas.microsoft.com/office/powerpoint/2010/main" val="10457611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1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 Light"/>
                <a:sym typeface="Helvetica Neue Light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24</a:t>
            </a:fld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 Light"/>
              <a:sym typeface="Helvetica Neue Ligh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3D5C75-B008-4447-B340-CBA212C31C6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362" t="6215" r="23477" b="5501"/>
          <a:stretch/>
        </p:blipFill>
        <p:spPr>
          <a:xfrm>
            <a:off x="3765631" y="570488"/>
            <a:ext cx="5727689" cy="5671334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AF494489-6B2F-486F-B078-C3C826324F49}"/>
              </a:ext>
            </a:extLst>
          </p:cNvPr>
          <p:cNvSpPr txBox="1">
            <a:spLocks/>
          </p:cNvSpPr>
          <p:nvPr/>
        </p:nvSpPr>
        <p:spPr>
          <a:xfrm>
            <a:off x="392733" y="1021130"/>
            <a:ext cx="10423579" cy="49631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 Neue" panose="020B0604020202020204" charset="0"/>
                <a:ea typeface="+mj-ea"/>
                <a:cs typeface="+mj-cs"/>
                <a:sym typeface="Arial"/>
              </a:rPr>
              <a:t>Adult Ed </a:t>
            </a:r>
            <a:b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 Neue" panose="020B0604020202020204" charset="0"/>
                <a:ea typeface="+mj-ea"/>
                <a:cs typeface="+mj-cs"/>
                <a:sym typeface="Arial"/>
              </a:rPr>
            </a:b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 Neue" panose="020B0604020202020204" charset="0"/>
                <a:ea typeface="+mj-ea"/>
                <a:cs typeface="+mj-cs"/>
                <a:sym typeface="Arial"/>
              </a:rPr>
              <a:t>Education</a:t>
            </a:r>
            <a:b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 Neue" panose="020B0604020202020204" charset="0"/>
                <a:ea typeface="+mj-ea"/>
                <a:cs typeface="+mj-cs"/>
                <a:sym typeface="Arial"/>
              </a:rPr>
            </a:b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 Neue" panose="020B0604020202020204" charset="0"/>
                <a:ea typeface="+mj-ea"/>
                <a:cs typeface="+mj-cs"/>
                <a:sym typeface="Arial"/>
              </a:rPr>
              <a:t>To Workforce </a:t>
            </a:r>
            <a:b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 Neue" panose="020B0604020202020204" charset="0"/>
                <a:ea typeface="+mj-ea"/>
                <a:cs typeface="+mj-cs"/>
                <a:sym typeface="Arial"/>
              </a:rPr>
            </a:b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 Neue" panose="020B0604020202020204" charset="0"/>
                <a:ea typeface="+mj-ea"/>
                <a:cs typeface="+mj-cs"/>
                <a:sym typeface="Arial"/>
              </a:rPr>
              <a:t>Dashboard</a:t>
            </a:r>
            <a:b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 Neue" panose="020B0604020202020204" charset="0"/>
                <a:ea typeface="+mj-ea"/>
                <a:cs typeface="+mj-cs"/>
                <a:sym typeface="Arial"/>
              </a:rPr>
            </a:b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 Neue" panose="020B0604020202020204" charset="0"/>
                <a:ea typeface="+mj-ea"/>
                <a:cs typeface="+mj-cs"/>
                <a:sym typeface="Arial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 Neue" panose="020B0604020202020204" charset="0"/>
                <a:ea typeface="+mj-ea"/>
                <a:cs typeface="+mj-cs"/>
                <a:sym typeface="Arial"/>
              </a:rPr>
              <a:t>Archived at 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 Neue" panose="020B0604020202020204" charset="0"/>
                <a:ea typeface="+mj-ea"/>
                <a:cs typeface="+mj-cs"/>
                <a:sym typeface="Arial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 Neue" panose="020B0604020202020204" charset="0"/>
                <a:ea typeface="+mj-ea"/>
                <a:cs typeface="+mj-cs"/>
                <a:sym typeface="Arial"/>
                <a:hlinkClick r:id="rId4"/>
              </a:rPr>
              <a:t>CAEP Pathway Webinars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  <a:sym typeface="Arial"/>
              </a:rPr>
            </a:b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  <a:sym typeface="Arial"/>
              </a:rPr>
            </a:b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  <a:sym typeface="Arial"/>
              </a:rPr>
            </a:b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58127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6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b="1">
                <a:solidFill>
                  <a:schemeClr val="dk1"/>
                </a:solidFill>
              </a:rPr>
              <a:t>Adult Education Re-opening for 2020-21</a:t>
            </a:r>
            <a:endParaRPr/>
          </a:p>
        </p:txBody>
      </p:sp>
      <p:sp>
        <p:nvSpPr>
          <p:cNvPr id="81" name="Google Shape;81;p6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25</a:t>
            </a:fld>
            <a:endParaRPr/>
          </a:p>
        </p:txBody>
      </p:sp>
      <p:pic>
        <p:nvPicPr>
          <p:cNvPr id="82" name="Google Shape;82;p6" descr="Forms response chart. Question title: Rank Adult Education Re-opening for 2020-21 by order of importance. Number of responses: 120 responses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3325" y="1747947"/>
            <a:ext cx="10094976" cy="44988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5319345970_0_28"/>
          <p:cNvSpPr txBox="1">
            <a:spLocks noGrp="1"/>
          </p:cNvSpPr>
          <p:nvPr>
            <p:ph type="title"/>
          </p:nvPr>
        </p:nvSpPr>
        <p:spPr>
          <a:xfrm>
            <a:off x="838200" y="1082984"/>
            <a:ext cx="10515600" cy="8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Helvetica Neue"/>
              <a:buNone/>
            </a:pPr>
            <a:r>
              <a:rPr lang="en-US" b="1">
                <a:solidFill>
                  <a:schemeClr val="dk1"/>
                </a:solidFill>
              </a:rPr>
              <a:t>Adult Education Re-opening for 2020-21</a:t>
            </a:r>
            <a:endParaRPr/>
          </a:p>
        </p:txBody>
      </p:sp>
      <p:sp>
        <p:nvSpPr>
          <p:cNvPr id="88" name="Google Shape;88;g5319345970_0_28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26</a:t>
            </a:fld>
            <a:endParaRPr/>
          </a:p>
        </p:txBody>
      </p:sp>
      <p:pic>
        <p:nvPicPr>
          <p:cNvPr id="89" name="Google Shape;89;g5319345970_0_28" descr="Forms response chart. Question title: Select up to 3 subtopics for Adult Education Re-opening for 2020-21. Number of responses: 120 responses."/>
          <p:cNvPicPr preferRelativeResize="0"/>
          <p:nvPr/>
        </p:nvPicPr>
        <p:blipFill rotWithShape="1">
          <a:blip r:embed="rId3">
            <a:alphaModFix/>
          </a:blip>
          <a:srcRect b="10976"/>
          <a:stretch/>
        </p:blipFill>
        <p:spPr>
          <a:xfrm>
            <a:off x="1763475" y="1829100"/>
            <a:ext cx="9157954" cy="4413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B8E79C-CF99-3348-B58A-0376FA369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997" y="747075"/>
            <a:ext cx="5934849" cy="1311664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0000"/>
                </a:solidFill>
              </a:rPr>
              <a:t>OTAN </a:t>
            </a:r>
            <a:br>
              <a:rPr lang="en-US" b="1" dirty="0">
                <a:solidFill>
                  <a:srgbClr val="000000"/>
                </a:solidFill>
              </a:rPr>
            </a:br>
            <a:r>
              <a:rPr lang="en-US" b="1" dirty="0">
                <a:solidFill>
                  <a:srgbClr val="000000"/>
                </a:solidFill>
              </a:rPr>
              <a:t>Resources &amp; Tools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A030EB-CAC3-4A40-868E-9A0991BC8A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890" y="2209081"/>
            <a:ext cx="6434263" cy="3788830"/>
          </a:xfrm>
        </p:spPr>
        <p:txBody>
          <a:bodyPr anchor="ctr">
            <a:noAutofit/>
          </a:bodyPr>
          <a:lstStyle/>
          <a:p>
            <a:r>
              <a:rPr lang="en-US" sz="2000" dirty="0">
                <a:solidFill>
                  <a:srgbClr val="000000"/>
                </a:solidFill>
                <a:hlinkClick r:id="rId2"/>
              </a:rPr>
              <a:t>OTAN Website</a:t>
            </a:r>
            <a:endParaRPr lang="en-US" sz="2000" dirty="0">
              <a:solidFill>
                <a:srgbClr val="000000"/>
              </a:solidFill>
            </a:endParaRPr>
          </a:p>
          <a:p>
            <a:pPr lvl="1"/>
            <a:r>
              <a:rPr lang="en-US" sz="2000" dirty="0">
                <a:solidFill>
                  <a:srgbClr val="000000"/>
                </a:solidFill>
                <a:hlinkClick r:id="rId3"/>
              </a:rPr>
              <a:t>COVID-19 Field Support</a:t>
            </a:r>
            <a:endParaRPr lang="en-US" sz="2000" dirty="0">
              <a:solidFill>
                <a:srgbClr val="000000"/>
              </a:solidFill>
            </a:endParaRPr>
          </a:p>
          <a:p>
            <a:pPr lvl="1"/>
            <a:r>
              <a:rPr lang="en-US" sz="2000" dirty="0">
                <a:solidFill>
                  <a:srgbClr val="000000"/>
                </a:solidFill>
                <a:hlinkClick r:id="rId4"/>
              </a:rPr>
              <a:t>Webinars and slides (recorded and future) </a:t>
            </a:r>
            <a:endParaRPr lang="en-US" sz="2000" dirty="0">
              <a:solidFill>
                <a:srgbClr val="000000"/>
              </a:solidFill>
            </a:endParaRPr>
          </a:p>
          <a:p>
            <a:pPr lvl="1"/>
            <a:r>
              <a:rPr lang="en-US" sz="2000" dirty="0">
                <a:solidFill>
                  <a:srgbClr val="000000"/>
                </a:solidFill>
                <a:hlinkClick r:id="rId5"/>
              </a:rPr>
              <a:t>Teaching with Technology resources </a:t>
            </a:r>
            <a:endParaRPr lang="en-US" sz="2000" dirty="0">
              <a:solidFill>
                <a:srgbClr val="000000"/>
              </a:solidFill>
            </a:endParaRPr>
          </a:p>
          <a:p>
            <a:pPr lvl="1"/>
            <a:r>
              <a:rPr lang="en-US" sz="2000" dirty="0">
                <a:solidFill>
                  <a:srgbClr val="000000"/>
                </a:solidFill>
                <a:hlinkClick r:id="rId6"/>
              </a:rPr>
              <a:t>Curriculum Offers</a:t>
            </a:r>
            <a:endParaRPr lang="en-US" sz="2000" dirty="0">
              <a:solidFill>
                <a:srgbClr val="000000"/>
              </a:solidFill>
            </a:endParaRPr>
          </a:p>
          <a:p>
            <a:pPr lvl="1"/>
            <a:r>
              <a:rPr lang="en-US" sz="2000" dirty="0">
                <a:solidFill>
                  <a:srgbClr val="000000"/>
                </a:solidFill>
                <a:hlinkClick r:id="rId7"/>
              </a:rPr>
              <a:t>YouTube</a:t>
            </a:r>
            <a:r>
              <a:rPr lang="en-US" sz="2000" dirty="0">
                <a:solidFill>
                  <a:srgbClr val="000000"/>
                </a:solidFill>
              </a:rPr>
              <a:t> and </a:t>
            </a:r>
            <a:r>
              <a:rPr lang="en-US" sz="2000" dirty="0">
                <a:solidFill>
                  <a:srgbClr val="000000"/>
                </a:solidFill>
                <a:hlinkClick r:id="rId8"/>
              </a:rPr>
              <a:t>membership </a:t>
            </a:r>
            <a:endParaRPr lang="en-US" sz="2000" dirty="0">
              <a:solidFill>
                <a:srgbClr val="000000"/>
              </a:solidFill>
            </a:endParaRPr>
          </a:p>
          <a:p>
            <a:pPr lvl="1"/>
            <a:r>
              <a:rPr lang="en-US" sz="2000" dirty="0">
                <a:solidFill>
                  <a:srgbClr val="000000"/>
                </a:solidFill>
              </a:rPr>
              <a:t>Social Media ~Twitter, Facebook, and LinkedIn</a:t>
            </a:r>
          </a:p>
        </p:txBody>
      </p:sp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4B1B34C9-B96D-664F-8332-DAA9EA837F85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831" r="10271" b="3"/>
          <a:stretch/>
        </p:blipFill>
        <p:spPr>
          <a:xfrm>
            <a:off x="6893318" y="770037"/>
            <a:ext cx="5298683" cy="6097438"/>
          </a:xfrm>
          <a:custGeom>
            <a:avLst/>
            <a:gdLst/>
            <a:ahLst/>
            <a:cxnLst/>
            <a:rect l="l" t="t" r="r" b="b"/>
            <a:pathLst>
              <a:path w="5298683" h="6097438">
                <a:moveTo>
                  <a:pt x="3120528" y="0"/>
                </a:moveTo>
                <a:cubicBezTo>
                  <a:pt x="3874524" y="0"/>
                  <a:pt x="4566062" y="267415"/>
                  <a:pt x="5105473" y="712577"/>
                </a:cubicBezTo>
                <a:lnTo>
                  <a:pt x="5298683" y="888178"/>
                </a:lnTo>
                <a:lnTo>
                  <a:pt x="5298683" y="5352876"/>
                </a:lnTo>
                <a:lnTo>
                  <a:pt x="5105473" y="5528477"/>
                </a:lnTo>
                <a:cubicBezTo>
                  <a:pt x="4874296" y="5719261"/>
                  <a:pt x="4615179" y="5877397"/>
                  <a:pt x="4335177" y="5995828"/>
                </a:cubicBezTo>
                <a:lnTo>
                  <a:pt x="4057556" y="6097438"/>
                </a:lnTo>
                <a:lnTo>
                  <a:pt x="2183499" y="6097438"/>
                </a:lnTo>
                <a:lnTo>
                  <a:pt x="1905878" y="5995828"/>
                </a:lnTo>
                <a:cubicBezTo>
                  <a:pt x="785873" y="5522106"/>
                  <a:pt x="0" y="4413092"/>
                  <a:pt x="0" y="3120527"/>
                </a:cubicBezTo>
                <a:cubicBezTo>
                  <a:pt x="0" y="1397108"/>
                  <a:pt x="1397108" y="0"/>
                  <a:pt x="3120528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9045599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8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b="1">
                <a:solidFill>
                  <a:schemeClr val="dk1"/>
                </a:solidFill>
              </a:rPr>
              <a:t>Technology and Distance Learning</a:t>
            </a:r>
            <a:endParaRPr b="1"/>
          </a:p>
        </p:txBody>
      </p:sp>
      <p:sp>
        <p:nvSpPr>
          <p:cNvPr id="102" name="Google Shape;102;p8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28</a:t>
            </a:fld>
            <a:endParaRPr/>
          </a:p>
        </p:txBody>
      </p:sp>
      <p:pic>
        <p:nvPicPr>
          <p:cNvPr id="103" name="Google Shape;103;p8" descr="Forms response chart. Question title: Rank Technology and Distance Learning by order of importance. Number of responses: 120 responses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07800" y="1825624"/>
            <a:ext cx="9650099" cy="44005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5319345970_0_8"/>
          <p:cNvSpPr txBox="1">
            <a:spLocks noGrp="1"/>
          </p:cNvSpPr>
          <p:nvPr>
            <p:ph type="title"/>
          </p:nvPr>
        </p:nvSpPr>
        <p:spPr>
          <a:xfrm>
            <a:off x="838200" y="1082984"/>
            <a:ext cx="10515600" cy="8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Helvetica Neue"/>
              <a:buNone/>
            </a:pPr>
            <a:r>
              <a:rPr lang="en-US" b="1">
                <a:solidFill>
                  <a:schemeClr val="dk1"/>
                </a:solidFill>
              </a:rPr>
              <a:t>Technology and Distance Learning</a:t>
            </a:r>
            <a:endParaRPr/>
          </a:p>
        </p:txBody>
      </p:sp>
      <p:sp>
        <p:nvSpPr>
          <p:cNvPr id="109" name="Google Shape;109;g5319345970_0_8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29</a:t>
            </a:fld>
            <a:endParaRPr/>
          </a:p>
        </p:txBody>
      </p:sp>
      <p:pic>
        <p:nvPicPr>
          <p:cNvPr id="110" name="Google Shape;110;g5319345970_0_8" descr="Forms response chart. Question title: Select up to 3 subtopics for Technology and Distance Learning. Number of responses: 120 responses."/>
          <p:cNvPicPr preferRelativeResize="0"/>
          <p:nvPr/>
        </p:nvPicPr>
        <p:blipFill rotWithShape="1">
          <a:blip r:embed="rId3">
            <a:alphaModFix/>
          </a:blip>
          <a:srcRect b="9132"/>
          <a:stretch/>
        </p:blipFill>
        <p:spPr>
          <a:xfrm>
            <a:off x="872654" y="1817891"/>
            <a:ext cx="10826499" cy="441755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g5319345970_0_8"/>
          <p:cNvSpPr txBox="1"/>
          <p:nvPr/>
        </p:nvSpPr>
        <p:spPr>
          <a:xfrm>
            <a:off x="872654" y="3267304"/>
            <a:ext cx="27417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Helvetica Neue"/>
                <a:ea typeface="Helvetica Neue"/>
                <a:cs typeface="Helvetica Neue"/>
                <a:sym typeface="Helvetica Neue"/>
              </a:rPr>
              <a:t>Digital Literacy Courses </a:t>
            </a: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" name="Google Shape;112;g5319345970_0_8">
            <a:extLst>
              <a:ext uri="{FF2B5EF4-FFF2-40B4-BE49-F238E27FC236}">
                <a16:creationId xmlns:a16="http://schemas.microsoft.com/office/drawing/2014/main" id="{3A6BFA0A-5017-4B32-AF58-3E725982F739}"/>
              </a:ext>
            </a:extLst>
          </p:cNvPr>
          <p:cNvSpPr txBox="1"/>
          <p:nvPr/>
        </p:nvSpPr>
        <p:spPr>
          <a:xfrm>
            <a:off x="872654" y="3906066"/>
            <a:ext cx="27417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Helvetica Neue"/>
                <a:ea typeface="Helvetica Neue"/>
                <a:cs typeface="Helvetica Neue"/>
                <a:sym typeface="Helvetica Neue"/>
              </a:rPr>
              <a:t>Adult Education Curriculum</a:t>
            </a: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" name="Google Shape;112;g5319345970_0_8">
            <a:extLst>
              <a:ext uri="{FF2B5EF4-FFF2-40B4-BE49-F238E27FC236}">
                <a16:creationId xmlns:a16="http://schemas.microsoft.com/office/drawing/2014/main" id="{3E9B883B-1225-44C4-A453-7F8ED2015A6C}"/>
              </a:ext>
            </a:extLst>
          </p:cNvPr>
          <p:cNvSpPr txBox="1"/>
          <p:nvPr/>
        </p:nvSpPr>
        <p:spPr>
          <a:xfrm>
            <a:off x="359596" y="4544828"/>
            <a:ext cx="3254758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Helvetica Neue"/>
                <a:ea typeface="Helvetica Neue"/>
                <a:cs typeface="Helvetica Neue"/>
                <a:sym typeface="Helvetica Neue"/>
              </a:rPr>
              <a:t>Assessment (formative, El Civics…</a:t>
            </a: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" name="Google Shape;112;g5319345970_0_8">
            <a:extLst>
              <a:ext uri="{FF2B5EF4-FFF2-40B4-BE49-F238E27FC236}">
                <a16:creationId xmlns:a16="http://schemas.microsoft.com/office/drawing/2014/main" id="{71C95C43-5C00-4A54-91BD-6B16457D9DBA}"/>
              </a:ext>
            </a:extLst>
          </p:cNvPr>
          <p:cNvSpPr txBox="1"/>
          <p:nvPr/>
        </p:nvSpPr>
        <p:spPr>
          <a:xfrm>
            <a:off x="359596" y="5470075"/>
            <a:ext cx="3254758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Helvetica Neue"/>
                <a:ea typeface="Helvetica Neue"/>
                <a:cs typeface="Helvetica Neue"/>
                <a:sym typeface="Helvetica Neue"/>
              </a:rPr>
              <a:t>Teacher and Student Training</a:t>
            </a: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3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  <p:pic>
        <p:nvPicPr>
          <p:cNvPr id="54" name="Google Shape;54;p3" descr="AusbilderWisse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77688" y="207349"/>
            <a:ext cx="3437709" cy="152405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61;p4">
            <a:extLst>
              <a:ext uri="{FF2B5EF4-FFF2-40B4-BE49-F238E27FC236}">
                <a16:creationId xmlns:a16="http://schemas.microsoft.com/office/drawing/2014/main" id="{3327DACF-00EF-453B-9C53-3DB6996E5A1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825624"/>
            <a:ext cx="10515600" cy="3300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Char char="•"/>
            </a:pPr>
            <a:r>
              <a:rPr lang="en-US" sz="3600" dirty="0"/>
              <a:t>CAEP Office Update</a:t>
            </a:r>
          </a:p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Char char="•"/>
            </a:pPr>
            <a:r>
              <a:rPr lang="en-US" sz="3600" dirty="0"/>
              <a:t>CASAS and Re-opening</a:t>
            </a:r>
          </a:p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Char char="•"/>
            </a:pPr>
            <a:r>
              <a:rPr lang="en-US" sz="3600" dirty="0"/>
              <a:t>WestEd and Re-opening</a:t>
            </a:r>
          </a:p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Char char="•"/>
            </a:pPr>
            <a:r>
              <a:rPr lang="en-US" sz="3600" dirty="0"/>
              <a:t>OTAN and Technology and Distance Learning</a:t>
            </a:r>
          </a:p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Char char="•"/>
            </a:pPr>
            <a:r>
              <a:rPr lang="en-US" sz="3600" dirty="0"/>
              <a:t>CAEP TAP and Student Supportive Services</a:t>
            </a:r>
            <a:endParaRPr sz="36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0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b="1"/>
              <a:t>Student Support Services</a:t>
            </a:r>
            <a:endParaRPr b="1"/>
          </a:p>
        </p:txBody>
      </p:sp>
      <p:sp>
        <p:nvSpPr>
          <p:cNvPr id="118" name="Google Shape;118;p10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30</a:t>
            </a:fld>
            <a:endParaRPr/>
          </a:p>
        </p:txBody>
      </p:sp>
      <p:pic>
        <p:nvPicPr>
          <p:cNvPr id="1026" name="Picture 2" descr="Forms response chart. Question title: Rank Student Supportive Services by order of importance. Number of responses: 120 responses.">
            <a:extLst>
              <a:ext uri="{FF2B5EF4-FFF2-40B4-BE49-F238E27FC236}">
                <a16:creationId xmlns:a16="http://schemas.microsoft.com/office/drawing/2014/main" id="{1126DA1A-AB48-4302-B1EE-1D7B369B22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33590"/>
            <a:ext cx="10401728" cy="4617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5319345970_0_18"/>
          <p:cNvSpPr txBox="1">
            <a:spLocks noGrp="1"/>
          </p:cNvSpPr>
          <p:nvPr>
            <p:ph type="title"/>
          </p:nvPr>
        </p:nvSpPr>
        <p:spPr>
          <a:xfrm>
            <a:off x="838200" y="1082984"/>
            <a:ext cx="10515600" cy="8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Helvetica Neue"/>
              <a:buNone/>
            </a:pPr>
            <a:r>
              <a:rPr lang="en-US" b="1">
                <a:solidFill>
                  <a:schemeClr val="dk1"/>
                </a:solidFill>
              </a:rPr>
              <a:t>Student Support Services</a:t>
            </a:r>
            <a:endParaRPr/>
          </a:p>
        </p:txBody>
      </p:sp>
      <p:sp>
        <p:nvSpPr>
          <p:cNvPr id="125" name="Google Shape;125;g5319345970_0_18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31</a:t>
            </a:fld>
            <a:endParaRPr/>
          </a:p>
        </p:txBody>
      </p:sp>
      <p:pic>
        <p:nvPicPr>
          <p:cNvPr id="128" name="Google Shape;128;g5319345970_0_18" descr="Forms response chart. Question title: Select up to 3 subtopics for Student Supportive Services. Number of responses: 120 responses."/>
          <p:cNvPicPr preferRelativeResize="0"/>
          <p:nvPr/>
        </p:nvPicPr>
        <p:blipFill rotWithShape="1">
          <a:blip r:embed="rId3">
            <a:alphaModFix/>
          </a:blip>
          <a:srcRect b="9453"/>
          <a:stretch/>
        </p:blipFill>
        <p:spPr>
          <a:xfrm>
            <a:off x="1457750" y="1977875"/>
            <a:ext cx="9774950" cy="4265151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g5319345970_0_18"/>
          <p:cNvSpPr txBox="1"/>
          <p:nvPr/>
        </p:nvSpPr>
        <p:spPr>
          <a:xfrm>
            <a:off x="2214609" y="3122979"/>
            <a:ext cx="17625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Helvetica Neue"/>
                <a:ea typeface="Helvetica Neue"/>
                <a:cs typeface="Helvetica Neue"/>
                <a:sym typeface="Helvetica Neue"/>
              </a:rPr>
              <a:t>Public Housing </a:t>
            </a: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6" name="Google Shape;126;g5319345970_0_18"/>
          <p:cNvSpPr txBox="1"/>
          <p:nvPr/>
        </p:nvSpPr>
        <p:spPr>
          <a:xfrm>
            <a:off x="382509" y="4562402"/>
            <a:ext cx="35946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Helvetica Neue"/>
                <a:ea typeface="Helvetica Neue"/>
                <a:cs typeface="Helvetica Neue"/>
                <a:sym typeface="Helvetica Neue"/>
              </a:rPr>
              <a:t>Resources for Undocumented Immigrants</a:t>
            </a: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" name="Google Shape;126;g5319345970_0_18">
            <a:extLst>
              <a:ext uri="{FF2B5EF4-FFF2-40B4-BE49-F238E27FC236}">
                <a16:creationId xmlns:a16="http://schemas.microsoft.com/office/drawing/2014/main" id="{7E285B2B-26CF-4AA2-BDBA-F0F6F42DF57D}"/>
              </a:ext>
            </a:extLst>
          </p:cNvPr>
          <p:cNvSpPr txBox="1"/>
          <p:nvPr/>
        </p:nvSpPr>
        <p:spPr>
          <a:xfrm>
            <a:off x="382509" y="4971655"/>
            <a:ext cx="35946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Helvetica Neue"/>
                <a:ea typeface="Helvetica Neue"/>
                <a:cs typeface="Helvetica Neue"/>
                <a:sym typeface="Helvetica Neue"/>
              </a:rPr>
              <a:t>Transportation</a:t>
            </a: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" name="Google Shape;126;g5319345970_0_18">
            <a:extLst>
              <a:ext uri="{FF2B5EF4-FFF2-40B4-BE49-F238E27FC236}">
                <a16:creationId xmlns:a16="http://schemas.microsoft.com/office/drawing/2014/main" id="{E706850B-7271-4E29-BD89-67FCB745FB58}"/>
              </a:ext>
            </a:extLst>
          </p:cNvPr>
          <p:cNvSpPr txBox="1"/>
          <p:nvPr/>
        </p:nvSpPr>
        <p:spPr>
          <a:xfrm>
            <a:off x="382509" y="5343096"/>
            <a:ext cx="35946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Helvetica Neue"/>
                <a:ea typeface="Helvetica Neue"/>
                <a:cs typeface="Helvetica Neue"/>
                <a:sym typeface="Helvetica Neue"/>
              </a:rPr>
              <a:t>Technology Tools and Internet Access</a:t>
            </a: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2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b="1" dirty="0"/>
              <a:t>Request Support from CAEP TAP</a:t>
            </a:r>
            <a:endParaRPr b="1" dirty="0"/>
          </a:p>
        </p:txBody>
      </p:sp>
      <p:pic>
        <p:nvPicPr>
          <p:cNvPr id="134" name="Google Shape;134;p12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l="19305" t="7235" r="19413" b="18241"/>
          <a:stretch/>
        </p:blipFill>
        <p:spPr>
          <a:xfrm>
            <a:off x="2786257" y="1825625"/>
            <a:ext cx="6619485" cy="4351338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12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32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4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b="1"/>
              <a:t>CAEP Office</a:t>
            </a:r>
            <a:endParaRPr b="1"/>
          </a:p>
        </p:txBody>
      </p:sp>
      <p:sp>
        <p:nvSpPr>
          <p:cNvPr id="60" name="Google Shape;60;p4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  <p:sp>
        <p:nvSpPr>
          <p:cNvPr id="61" name="Google Shape;61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1038726" cy="1760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sz="3600" dirty="0"/>
              <a:t>Statewide </a:t>
            </a:r>
            <a:r>
              <a:rPr lang="en-US" sz="3600" dirty="0">
                <a:solidFill>
                  <a:srgbClr val="201F1E"/>
                </a:solidFill>
                <a:highlight>
                  <a:srgbClr val="FFFFFF"/>
                </a:highlight>
              </a:rPr>
              <a:t>Student Accessibility to Technology </a:t>
            </a: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sz="3600" dirty="0">
                <a:solidFill>
                  <a:srgbClr val="201F1E"/>
                </a:solidFill>
                <a:highlight>
                  <a:srgbClr val="FFFFFF"/>
                </a:highlight>
              </a:rPr>
              <a:t>Intake Survey</a:t>
            </a:r>
            <a:endParaRPr sz="3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b="1" dirty="0"/>
              <a:t>CASAS</a:t>
            </a:r>
            <a:endParaRPr b="1" dirty="0"/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64A339D-8534-4032-B5EF-A36CF450579B}"/>
              </a:ext>
            </a:extLst>
          </p:cNvPr>
          <p:cNvSpPr txBox="1">
            <a:spLocks/>
          </p:cNvSpPr>
          <p:nvPr/>
        </p:nvSpPr>
        <p:spPr>
          <a:xfrm>
            <a:off x="1360415" y="1746607"/>
            <a:ext cx="9471170" cy="446925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 Neue" panose="020B0604020202020204" charset="0"/>
              <a:ea typeface="+mj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B0604020202020204" charset="0"/>
              </a:rPr>
              <a:t>Updated OCTAE memo on May 29, 2020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B0604020202020204" charset="0"/>
              </a:rPr>
              <a:t>Continues to require federal reporting and continues to leave it to the states to determine own testing policy.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B0604020202020204" charset="0"/>
              </a:rPr>
              <a:t>Memo 20-5 allows for self reported placement into one of the 12 federal EFL’s without a pretest.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B0604020202020204" charset="0"/>
              </a:rPr>
              <a:t>To get a MSG, however, the participant still needs to complete a pretest and a post-test, like usual.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 Neue" panose="020B060402020202020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B0604020202020204" charset="0"/>
                <a:hlinkClick r:id="rId3"/>
              </a:rPr>
              <a:t>https://www2.ed.gov/about/offices/list/ovae/pi/AdultEd/octae-pm-20-5-covid-faqs-final.pdf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 Neue" panose="020B060402020202020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689248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b="1" dirty="0"/>
              <a:t>Remote Testing</a:t>
            </a:r>
            <a:endParaRPr b="1" dirty="0"/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64A339D-8534-4032-B5EF-A36CF450579B}"/>
              </a:ext>
            </a:extLst>
          </p:cNvPr>
          <p:cNvSpPr txBox="1">
            <a:spLocks/>
          </p:cNvSpPr>
          <p:nvPr/>
        </p:nvSpPr>
        <p:spPr>
          <a:xfrm>
            <a:off x="1360415" y="1746607"/>
            <a:ext cx="9471170" cy="446925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latin typeface="Helvetica Neue" panose="020B0604020202020204" charset="0"/>
              </a:rPr>
              <a:t>The CDE has decided to permit California WIOA II agencies to implement </a:t>
            </a:r>
            <a:r>
              <a:rPr lang="en-US" b="1" dirty="0">
                <a:latin typeface="Helvetica Neue" panose="020B0604020202020204" charset="0"/>
              </a:rPr>
              <a:t>remote testing</a:t>
            </a:r>
            <a:r>
              <a:rPr lang="en-US" dirty="0">
                <a:latin typeface="Helvetica Neue" panose="020B0604020202020204" charset="0"/>
              </a:rPr>
              <a:t>. Agencies that choose this must have procedures to ensure:</a:t>
            </a:r>
          </a:p>
          <a:p>
            <a:pPr marL="728663" lvl="1" indent="-385763">
              <a:buFont typeface="+mj-lt"/>
              <a:buAutoNum type="arabicPeriod"/>
            </a:pPr>
            <a:r>
              <a:rPr lang="en-US" dirty="0">
                <a:latin typeface="Helvetica Neue" panose="020B0604020202020204" charset="0"/>
              </a:rPr>
              <a:t>The student testing can be properly identified</a:t>
            </a:r>
          </a:p>
          <a:p>
            <a:pPr marL="728663" lvl="1" indent="-385763">
              <a:buFont typeface="+mj-lt"/>
              <a:buAutoNum type="arabicPeriod"/>
            </a:pPr>
            <a:r>
              <a:rPr lang="en-US" dirty="0">
                <a:latin typeface="Helvetica Neue" panose="020B0604020202020204" charset="0"/>
              </a:rPr>
              <a:t>Any approved test that is administered to students is properly secured</a:t>
            </a:r>
          </a:p>
          <a:p>
            <a:pPr marL="728663" lvl="1" indent="-385763">
              <a:buFont typeface="+mj-lt"/>
              <a:buAutoNum type="arabicPeriod"/>
            </a:pPr>
            <a:r>
              <a:rPr lang="en-US" dirty="0">
                <a:latin typeface="Helvetica Neue" panose="020B0604020202020204" charset="0"/>
              </a:rPr>
              <a:t>The remote proctor can properly administer the test </a:t>
            </a:r>
          </a:p>
          <a:p>
            <a:pPr marL="342900" lvl="1" indent="0">
              <a:buNone/>
            </a:pPr>
            <a:endParaRPr lang="en-US" dirty="0">
              <a:latin typeface="Helvetica Neue" panose="020B0604020202020204" charset="0"/>
            </a:endParaRPr>
          </a:p>
          <a:p>
            <a:pPr marL="0" lvl="1" indent="0">
              <a:buNone/>
            </a:pPr>
            <a:r>
              <a:rPr lang="en-US" dirty="0">
                <a:latin typeface="Helvetica Neue" panose="020B0604020202020204" charset="0"/>
              </a:rPr>
              <a:t>For more information, access the CDE Memorandum on Remote Testing:</a:t>
            </a:r>
          </a:p>
          <a:p>
            <a:pPr marL="0" lvl="1" indent="0">
              <a:buNone/>
            </a:pPr>
            <a:endParaRPr lang="en-US" dirty="0">
              <a:latin typeface="Helvetica Neue" panose="020B0604020202020204" charset="0"/>
            </a:endParaRPr>
          </a:p>
          <a:p>
            <a:pPr marL="0" lvl="1" indent="0">
              <a:buNone/>
            </a:pPr>
            <a:r>
              <a:rPr lang="en-US" sz="2000" dirty="0">
                <a:latin typeface="Helvetica Neue" panose="020B0604020202020204" charset="0"/>
                <a:hlinkClick r:id="rId3"/>
              </a:rPr>
              <a:t>https://www.casas.org/docs/default-source/caacct/california-remote-testing/cde-remote-testing-memorandum.pdf?sfvrsn=38c3335a_6?Status=Master</a:t>
            </a:r>
            <a:endParaRPr lang="en-US" sz="2000" dirty="0">
              <a:latin typeface="Helvetica Neue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82120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Local Assessment Policy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64A339D-8534-4032-B5EF-A36CF450579B}"/>
              </a:ext>
            </a:extLst>
          </p:cNvPr>
          <p:cNvSpPr txBox="1">
            <a:spLocks/>
          </p:cNvSpPr>
          <p:nvPr/>
        </p:nvSpPr>
        <p:spPr>
          <a:xfrm>
            <a:off x="1360415" y="2095928"/>
            <a:ext cx="9471170" cy="404969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B0604020202020204" charset="0"/>
              </a:rPr>
              <a:t>Appendix C</a:t>
            </a: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B0604020202020204" charset="0"/>
              </a:rPr>
              <a:t> in the statewide assessment policy addresses issues for distance learning.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B0604020202020204" charset="0"/>
              </a:rPr>
              <a:t>Appendix C includes: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B0604020202020204" charset="0"/>
              </a:rPr>
              <a:t>Definition of Distance Learners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B0604020202020204" charset="0"/>
              </a:rPr>
              <a:t>Testing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B0604020202020204" charset="0"/>
              </a:rPr>
              <a:t>Curricula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B0604020202020204" charset="0"/>
              </a:rPr>
              <a:t>Instructional hours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2700" dirty="0">
              <a:solidFill>
                <a:prstClr val="black"/>
              </a:solidFill>
              <a:latin typeface="Helvetica Neue" panose="020B0604020202020204" charset="0"/>
            </a:endParaRPr>
          </a:p>
          <a:p>
            <a:pPr marL="0" indent="0">
              <a:buClrTx/>
              <a:buNone/>
              <a:defRPr/>
            </a:pPr>
            <a:r>
              <a:rPr lang="en-US" sz="2400" u="sng" dirty="0">
                <a:latin typeface="Helvetica Neue" panose="020B0604020202020204" charset="0"/>
                <a:hlinkClick r:id="rId3"/>
              </a:rPr>
              <a:t>https://www.casas.org/docs/default-source/caacct/california-assessment-policy-guidelines-2019-20.pdf?sfvrsn=72463d5a_2?Status=Master</a:t>
            </a:r>
            <a:endParaRPr lang="en-US" sz="2400" dirty="0">
              <a:latin typeface="Helvetica Neue" panose="020B060402020202020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 Neue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91159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Remote Testing Benefits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38C71F7-17C4-4BD8-872D-B2BD2ADB1C05}"/>
              </a:ext>
            </a:extLst>
          </p:cNvPr>
          <p:cNvSpPr txBox="1">
            <a:spLocks/>
          </p:cNvSpPr>
          <p:nvPr/>
        </p:nvSpPr>
        <p:spPr>
          <a:xfrm>
            <a:off x="1201024" y="2000632"/>
            <a:ext cx="9789952" cy="347549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b="1" dirty="0">
                <a:solidFill>
                  <a:srgbClr val="000000"/>
                </a:solidFill>
                <a:latin typeface="Helvetica Neue" panose="020B0604020202020204" charset="0"/>
              </a:rPr>
              <a:t>Pretest</a:t>
            </a:r>
            <a:r>
              <a:rPr lang="en-US" altLang="en-US" dirty="0">
                <a:solidFill>
                  <a:srgbClr val="000000"/>
                </a:solidFill>
                <a:latin typeface="Helvetica Neue" panose="020B0604020202020204" charset="0"/>
              </a:rPr>
              <a:t> new students</a:t>
            </a:r>
          </a:p>
          <a:p>
            <a:pPr lvl="1"/>
            <a:r>
              <a:rPr lang="en-US" altLang="en-US" dirty="0">
                <a:solidFill>
                  <a:srgbClr val="000000"/>
                </a:solidFill>
                <a:latin typeface="Helvetica Neue" panose="020B0604020202020204" charset="0"/>
              </a:rPr>
              <a:t>Baseline scores for NRS reporting</a:t>
            </a:r>
          </a:p>
          <a:p>
            <a:pPr lvl="1"/>
            <a:r>
              <a:rPr lang="en-US" altLang="en-US" dirty="0">
                <a:solidFill>
                  <a:srgbClr val="000000"/>
                </a:solidFill>
                <a:latin typeface="Helvetica Neue" panose="020B0604020202020204" charset="0"/>
              </a:rPr>
              <a:t>Placement information to guide distance learning instruction</a:t>
            </a:r>
          </a:p>
          <a:p>
            <a:pPr marL="457200" lvl="1" indent="0">
              <a:buNone/>
            </a:pPr>
            <a:endParaRPr lang="en-US" altLang="en-US" dirty="0">
              <a:solidFill>
                <a:srgbClr val="000000"/>
              </a:solidFill>
              <a:latin typeface="Helvetica Neue" panose="020B0604020202020204" charset="0"/>
            </a:endParaRPr>
          </a:p>
          <a:p>
            <a:r>
              <a:rPr lang="en-US" altLang="en-US" b="1" dirty="0">
                <a:solidFill>
                  <a:srgbClr val="000000"/>
                </a:solidFill>
                <a:latin typeface="Helvetica Neue" panose="020B0604020202020204" charset="0"/>
              </a:rPr>
              <a:t>Post-test</a:t>
            </a:r>
            <a:r>
              <a:rPr lang="en-US" altLang="en-US" dirty="0">
                <a:solidFill>
                  <a:srgbClr val="000000"/>
                </a:solidFill>
                <a:latin typeface="Helvetica Neue" panose="020B0604020202020204" charset="0"/>
              </a:rPr>
              <a:t> to achieve MSGs</a:t>
            </a:r>
          </a:p>
          <a:p>
            <a:pPr marL="0" indent="0">
              <a:buNone/>
            </a:pPr>
            <a:endParaRPr lang="en-US" altLang="en-US" dirty="0">
              <a:solidFill>
                <a:srgbClr val="000000"/>
              </a:solidFill>
              <a:latin typeface="Helvetica Neue" panose="020B0604020202020204" charset="0"/>
            </a:endParaRPr>
          </a:p>
          <a:p>
            <a:r>
              <a:rPr lang="en-US" altLang="en-US" dirty="0">
                <a:solidFill>
                  <a:srgbClr val="000000"/>
                </a:solidFill>
                <a:latin typeface="Helvetica Neue" panose="020B0604020202020204" charset="0"/>
              </a:rPr>
              <a:t>Add </a:t>
            </a:r>
            <a:r>
              <a:rPr lang="en-US" altLang="en-US" b="1" dirty="0">
                <a:solidFill>
                  <a:srgbClr val="000000"/>
                </a:solidFill>
                <a:latin typeface="Helvetica Neue" panose="020B0604020202020204" charset="0"/>
              </a:rPr>
              <a:t>flexibility</a:t>
            </a:r>
            <a:r>
              <a:rPr lang="en-US" altLang="en-US" dirty="0">
                <a:solidFill>
                  <a:srgbClr val="000000"/>
                </a:solidFill>
                <a:latin typeface="Helvetica Neue" panose="020B0604020202020204" charset="0"/>
              </a:rPr>
              <a:t> by developing the capacity to offer multiple testing options, including testing distance learners.</a:t>
            </a:r>
          </a:p>
          <a:p>
            <a:pPr marL="0" indent="0">
              <a:buNone/>
            </a:pPr>
            <a:endParaRPr lang="en-US" altLang="en-US" dirty="0">
              <a:solidFill>
                <a:srgbClr val="000000"/>
              </a:solidFill>
              <a:latin typeface="Helvetica Neue" panose="020B0604020202020204" charset="0"/>
            </a:endParaRPr>
          </a:p>
          <a:p>
            <a:r>
              <a:rPr lang="en-US" altLang="en-US" dirty="0">
                <a:solidFill>
                  <a:srgbClr val="000000"/>
                </a:solidFill>
                <a:latin typeface="Helvetica Neue" panose="020B0604020202020204" charset="0"/>
              </a:rPr>
              <a:t>Make remote testing a </a:t>
            </a:r>
            <a:r>
              <a:rPr lang="en-US" altLang="en-US" b="1" dirty="0">
                <a:solidFill>
                  <a:srgbClr val="000000"/>
                </a:solidFill>
                <a:latin typeface="Helvetica Neue" panose="020B0604020202020204" charset="0"/>
              </a:rPr>
              <a:t>regular and essential part </a:t>
            </a:r>
            <a:r>
              <a:rPr lang="en-US" altLang="en-US" dirty="0">
                <a:solidFill>
                  <a:srgbClr val="000000"/>
                </a:solidFill>
                <a:latin typeface="Helvetica Neue" panose="020B0604020202020204" charset="0"/>
              </a:rPr>
              <a:t>of your program.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08759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Remote Testing Challenges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38C71F7-17C4-4BD8-872D-B2BD2ADB1C05}"/>
              </a:ext>
            </a:extLst>
          </p:cNvPr>
          <p:cNvSpPr txBox="1">
            <a:spLocks/>
          </p:cNvSpPr>
          <p:nvPr/>
        </p:nvSpPr>
        <p:spPr>
          <a:xfrm>
            <a:off x="1201024" y="2000632"/>
            <a:ext cx="9789952" cy="34754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latin typeface="Helvetica Neue" panose="020B0604020202020204" charset="0"/>
              </a:rPr>
              <a:t>Uncertainty about school openings</a:t>
            </a:r>
          </a:p>
          <a:p>
            <a:r>
              <a:rPr lang="en-US" altLang="en-US" dirty="0">
                <a:latin typeface="Helvetica Neue" panose="020B0604020202020204" charset="0"/>
              </a:rPr>
              <a:t>Equity concerns</a:t>
            </a:r>
          </a:p>
          <a:p>
            <a:pPr lvl="1"/>
            <a:r>
              <a:rPr lang="en-US" altLang="en-US" dirty="0">
                <a:latin typeface="Helvetica Neue" panose="020B0604020202020204" charset="0"/>
              </a:rPr>
              <a:t>Proctor and student </a:t>
            </a:r>
            <a:r>
              <a:rPr lang="en-US" altLang="en-US" b="1" dirty="0">
                <a:latin typeface="Helvetica Neue" panose="020B0604020202020204" charset="0"/>
              </a:rPr>
              <a:t>access to technology</a:t>
            </a:r>
          </a:p>
          <a:p>
            <a:pPr lvl="1"/>
            <a:r>
              <a:rPr lang="en-US" altLang="en-US" dirty="0">
                <a:latin typeface="Helvetica Neue" panose="020B0604020202020204" charset="0"/>
              </a:rPr>
              <a:t>Student </a:t>
            </a:r>
            <a:r>
              <a:rPr lang="en-US" altLang="en-US" b="1" dirty="0">
                <a:latin typeface="Helvetica Neue" panose="020B0604020202020204" charset="0"/>
              </a:rPr>
              <a:t>test environment </a:t>
            </a:r>
            <a:r>
              <a:rPr lang="en-US" altLang="en-US" dirty="0">
                <a:latin typeface="Helvetica Neue" panose="020B0604020202020204" charset="0"/>
              </a:rPr>
              <a:t>may lack privacy and have distractions</a:t>
            </a:r>
          </a:p>
          <a:p>
            <a:r>
              <a:rPr lang="en-US" altLang="en-US" b="1" dirty="0">
                <a:latin typeface="Helvetica Neue" panose="020B0604020202020204" charset="0"/>
              </a:rPr>
              <a:t>High staffing costs </a:t>
            </a:r>
            <a:r>
              <a:rPr lang="en-US" altLang="en-US" dirty="0">
                <a:latin typeface="Helvetica Neue" panose="020B0604020202020204" charset="0"/>
              </a:rPr>
              <a:t>due to limitation of test taker to proctor ratio.</a:t>
            </a:r>
          </a:p>
          <a:p>
            <a:pPr lvl="1"/>
            <a:r>
              <a:rPr lang="en-US" altLang="en-US" dirty="0">
                <a:latin typeface="Helvetica Neue" panose="020B0604020202020204" charset="0"/>
              </a:rPr>
              <a:t>Difficult to test large numbers and maintain test security.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869288"/>
      </p:ext>
    </p:extLst>
  </p:cSld>
  <p:clrMapOvr>
    <a:masterClrMapping/>
  </p:clrMapOvr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14E7CC524621418951E798A26C1086" ma:contentTypeVersion="9" ma:contentTypeDescription="Create a new document." ma:contentTypeScope="" ma:versionID="2288787c61babe554b90495c3789d7c5">
  <xsd:schema xmlns:xsd="http://www.w3.org/2001/XMLSchema" xmlns:xs="http://www.w3.org/2001/XMLSchema" xmlns:p="http://schemas.microsoft.com/office/2006/metadata/properties" xmlns:ns2="9682fde2-0d99-4585-8154-fdea48568b58" targetNamespace="http://schemas.microsoft.com/office/2006/metadata/properties" ma:root="true" ma:fieldsID="850a857e7bd06a26625db0263e2b387c" ns2:_="">
    <xsd:import namespace="9682fde2-0d99-4585-8154-fdea48568b5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82fde2-0d99-4585-8154-fdea48568b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7841340-003E-4EC5-BA19-1E2522CE8242}"/>
</file>

<file path=customXml/itemProps2.xml><?xml version="1.0" encoding="utf-8"?>
<ds:datastoreItem xmlns:ds="http://schemas.openxmlformats.org/officeDocument/2006/customXml" ds:itemID="{45A5868F-459A-4E5D-8194-15B6A4AC32F1}"/>
</file>

<file path=customXml/itemProps3.xml><?xml version="1.0" encoding="utf-8"?>
<ds:datastoreItem xmlns:ds="http://schemas.openxmlformats.org/officeDocument/2006/customXml" ds:itemID="{94C58386-0760-46BF-9939-25F0275DDCE7}"/>
</file>

<file path=docProps/app.xml><?xml version="1.0" encoding="utf-8"?>
<Properties xmlns="http://schemas.openxmlformats.org/officeDocument/2006/extended-properties" xmlns:vt="http://schemas.openxmlformats.org/officeDocument/2006/docPropsVTypes">
  <TotalTime>313</TotalTime>
  <Words>1573</Words>
  <Application>Microsoft Office PowerPoint</Application>
  <PresentationFormat>Widescreen</PresentationFormat>
  <Paragraphs>263</Paragraphs>
  <Slides>32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0" baseType="lpstr">
      <vt:lpstr>Arial</vt:lpstr>
      <vt:lpstr>Calibri</vt:lpstr>
      <vt:lpstr>Helvetica Neue</vt:lpstr>
      <vt:lpstr>Century Gothic</vt:lpstr>
      <vt:lpstr>Calibri Light</vt:lpstr>
      <vt:lpstr>Helvetica Neue Light</vt:lpstr>
      <vt:lpstr>Wingdings 3</vt:lpstr>
      <vt:lpstr>White</vt:lpstr>
      <vt:lpstr>CAEP Fall Regional Network Meetings  </vt:lpstr>
      <vt:lpstr>Zoom Room Controls</vt:lpstr>
      <vt:lpstr>PowerPoint Presentation</vt:lpstr>
      <vt:lpstr>CAEP Office</vt:lpstr>
      <vt:lpstr>CASAS</vt:lpstr>
      <vt:lpstr>Remote Testing</vt:lpstr>
      <vt:lpstr>Local Assessment Policy</vt:lpstr>
      <vt:lpstr>Remote Testing Benefits</vt:lpstr>
      <vt:lpstr>Remote Testing Challenges</vt:lpstr>
      <vt:lpstr>Remote Testing Information</vt:lpstr>
      <vt:lpstr>Remote Testing of COAAPs and CIT</vt:lpstr>
      <vt:lpstr>Remote Testing Considerations</vt:lpstr>
      <vt:lpstr>CASAS Remote Testing Summary</vt:lpstr>
      <vt:lpstr>NEW: CASAS Reading Level Indicator (RLI)</vt:lpstr>
      <vt:lpstr>CASAS Reading Level Indicator (RLI)</vt:lpstr>
      <vt:lpstr>CASAS Reading Level Indicator (RLI)</vt:lpstr>
      <vt:lpstr>Quarterly Data Submission Wizard</vt:lpstr>
      <vt:lpstr>New Agency Tool Kit</vt:lpstr>
      <vt:lpstr>CASAS Studies</vt:lpstr>
      <vt:lpstr>CASAS Accommodations Page</vt:lpstr>
      <vt:lpstr>TE I3 Reports</vt:lpstr>
      <vt:lpstr>WestEd</vt:lpstr>
      <vt:lpstr>WestEd</vt:lpstr>
      <vt:lpstr>PowerPoint Presentation</vt:lpstr>
      <vt:lpstr>Adult Education Re-opening for 2020-21</vt:lpstr>
      <vt:lpstr>Adult Education Re-opening for 2020-21</vt:lpstr>
      <vt:lpstr>OTAN  Resources &amp; Tools </vt:lpstr>
      <vt:lpstr>Technology and Distance Learning</vt:lpstr>
      <vt:lpstr>Technology and Distance Learning</vt:lpstr>
      <vt:lpstr>Student Support Services</vt:lpstr>
      <vt:lpstr>Student Support Services</vt:lpstr>
      <vt:lpstr>Request Support from CAEP TAP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CAEP Fall Regional Network Meetings</dc:title>
  <dc:creator>Kristy</dc:creator>
  <cp:lastModifiedBy>Veronica Parker</cp:lastModifiedBy>
  <cp:revision>32</cp:revision>
  <dcterms:created xsi:type="dcterms:W3CDTF">2019-02-28T16:51:35Z</dcterms:created>
  <dcterms:modified xsi:type="dcterms:W3CDTF">2020-08-19T17:24:18Z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0x010100D914E7CC524621418951E798A26C1086</vt:lpwstr>
  </property>
</Properties>
</file>