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90" r:id="rId19"/>
    <p:sldId id="283" r:id="rId20"/>
    <p:sldId id="284" r:id="rId21"/>
    <p:sldId id="285" r:id="rId22"/>
    <p:sldId id="261" r:id="rId23"/>
    <p:sldId id="287" r:id="rId24"/>
    <p:sldId id="288" r:id="rId25"/>
    <p:sldId id="262" r:id="rId26"/>
    <p:sldId id="263" r:id="rId27"/>
    <p:sldId id="286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Helvetica Neue 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.worlded.org/wp-content/uploads/2020/04/Ready-Set-Go-FINAL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" TargetMode="External"/><Relationship Id="rId5" Type="http://schemas.openxmlformats.org/officeDocument/2006/relationships/hyperlink" Target="https://edtech.worlded.org/professional-development/ideal-consortium/" TargetMode="External"/><Relationship Id="rId4" Type="http://schemas.openxmlformats.org/officeDocument/2006/relationships/hyperlink" Target="https://edtech.worlded.org/tips-for-distance-learning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n.us/resources/previous-webinar-resources/#bm0420" TargetMode="External"/><Relationship Id="rId7" Type="http://schemas.openxmlformats.org/officeDocument/2006/relationships/hyperlink" Target="https://otan.us/resources/previous-webinar-resources/#bm032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tan.us/resources/previous-webinar-resources/#bm0604" TargetMode="External"/><Relationship Id="rId5" Type="http://schemas.openxmlformats.org/officeDocument/2006/relationships/hyperlink" Target="https://otan.us/resources/previous-webinar-resources/#bm0527" TargetMode="External"/><Relationship Id="rId4" Type="http://schemas.openxmlformats.org/officeDocument/2006/relationships/hyperlink" Target="https://otan.us/resources/previous-webinar-resources/#bm0428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Statewide results.</a:t>
            </a: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Statewide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85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as.org/product-overviews/remote-testing" TargetMode="External"/><Relationship Id="rId5" Type="http://schemas.openxmlformats.org/officeDocument/2006/relationships/hyperlink" Target="https://youtu.be/1ipRe4-8Tiw" TargetMode="External"/><Relationship Id="rId4" Type="http://schemas.openxmlformats.org/officeDocument/2006/relationships/hyperlink" Target="https://youtu.be/uLoaw-BHo-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social-media-newsroom/webin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ntgpwVWc1c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adulted.org/Administrators/38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embership.otan.us/" TargetMode="External"/><Relationship Id="rId3" Type="http://schemas.openxmlformats.org/officeDocument/2006/relationships/hyperlink" Target="https://otan.us/resources/covid-19-field-support/" TargetMode="External"/><Relationship Id="rId7" Type="http://schemas.openxmlformats.org/officeDocument/2006/relationships/hyperlink" Target="https://www.youtube.com/channel/UC4AEwX_lm1xmkxNA2V9RRUA" TargetMode="External"/><Relationship Id="rId2" Type="http://schemas.openxmlformats.org/officeDocument/2006/relationships/hyperlink" Target="https://otan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an.us/resources/curriculum-offers/" TargetMode="External"/><Relationship Id="rId5" Type="http://schemas.openxmlformats.org/officeDocument/2006/relationships/hyperlink" Target="https://otan.us/resources/teaching-with-technology/" TargetMode="External"/><Relationship Id="rId4" Type="http://schemas.openxmlformats.org/officeDocument/2006/relationships/hyperlink" Target="https://otan.us/resources/previous-webinar-resources/" TargetMode="External"/><Relationship Id="rId9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vae/pi/AdultEd/octae-pm-20-5-covid-faqs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remote-testing/cde-remote-testing-memorandum.pdf?sfvrsn=38c3335a_6?Status=Ma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assessment-policy-guidelines-2019-20.pdf?sfvrsn=72463d5a_2?Status=Ma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</a:t>
            </a:r>
            <a:endParaRPr lang="en-US" dirty="0">
              <a:solidFill>
                <a:sysClr val="windowText" lastClr="000000"/>
              </a:solidFill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BF140-145F-4110-95EE-9377EE4E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27" y="1731520"/>
            <a:ext cx="3396343" cy="226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B6D79-CB37-4264-BFAB-65C29A8EC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07" y="4269681"/>
            <a:ext cx="33763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NEW: 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A13240-46F0-4047-B32F-F6E9A49316F9}"/>
              </a:ext>
            </a:extLst>
          </p:cNvPr>
          <p:cNvSpPr txBox="1">
            <a:spLocks/>
          </p:cNvSpPr>
          <p:nvPr/>
        </p:nvSpPr>
        <p:spPr>
          <a:xfrm>
            <a:off x="1150750" y="1706018"/>
            <a:ext cx="9904394" cy="450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Runs in a browser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Delivered to a student’s smartphone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live proctor required, not “scheduled”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was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(TE Build 82).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12" y="2378847"/>
            <a:ext cx="3345835" cy="15544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6"/>
            <a:ext cx="9808143" cy="277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Includes both CAEP and WIOA agencies.</a:t>
            </a:r>
          </a:p>
          <a:p>
            <a:pPr marL="457200" lvl="1" indent="0">
              <a:spcBef>
                <a:spcPts val="1000"/>
              </a:spcBef>
              <a:buClr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EA2-4C99-4365-8D45-3F4B6C3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Agency Tool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22A1-6263-453A-9FFB-679859F53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814D1E-9EA4-4BB1-A4B0-2A9466D98CB3}"/>
              </a:ext>
            </a:extLst>
          </p:cNvPr>
          <p:cNvSpPr txBox="1">
            <a:spLocks/>
          </p:cNvSpPr>
          <p:nvPr/>
        </p:nvSpPr>
        <p:spPr>
          <a:xfrm>
            <a:off x="1070429" y="1433819"/>
            <a:ext cx="6705599" cy="475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CASAS has a new toolkit for new agencies, new staff at existing agencies, or anyone else who is interested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keeping and reports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 (including COAAPs)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 (CDE and CASAS)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50D4D-AD6B-4EC9-9B73-BE5E87F5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25" y="2222846"/>
            <a:ext cx="3634738" cy="30175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21DB5-0CE4-4FD5-B2EE-F45317E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29" y="5307164"/>
            <a:ext cx="905944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7" y="5124030"/>
            <a:ext cx="632680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02" y="4226338"/>
            <a:ext cx="63993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2D93-4338-4770-915D-853DF1D32E32}"/>
              </a:ext>
            </a:extLst>
          </p:cNvPr>
          <p:cNvSpPr txBox="1"/>
          <p:nvPr/>
        </p:nvSpPr>
        <p:spPr>
          <a:xfrm>
            <a:off x="831253" y="1397123"/>
            <a:ext cx="6294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&amp; Resource Improvements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support enhancements to improve understanding of metrics and calculations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Better dedicated AE resources to improve reporting &amp; understanding of data processes and usage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F3AF-7A6A-45B9-9991-049BBA6C5DD2}"/>
              </a:ext>
            </a:extLst>
          </p:cNvPr>
          <p:cNvSpPr txBox="1"/>
          <p:nvPr/>
        </p:nvSpPr>
        <p:spPr>
          <a:xfrm>
            <a:off x="742072" y="2854607"/>
            <a:ext cx="6294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Build 4 with 2019/2020 Data – March 1,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Professional Development – 20/21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Using LB Data for Program Improvement and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Noncredit Code Alignment: Improving noncredit program and student coding to improve outcomes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CB21 and AB705: Creating stronger course sequences to college level courses and programs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CTE Pathways: Using the adult ed CTE mapping data to improve adult education career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B0CE6-AD25-468D-973C-12A82C7C1FDD}"/>
              </a:ext>
            </a:extLst>
          </p:cNvPr>
          <p:cNvSpPr txBox="1"/>
          <p:nvPr/>
        </p:nvSpPr>
        <p:spPr>
          <a:xfrm>
            <a:off x="742072" y="5927917"/>
            <a:ext cx="62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Metrics &amp; Data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916000" y="262795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AE Pipeline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2020-21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720791" y="3059468"/>
            <a:ext cx="3858184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Data &amp;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Coding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6A08-85B3-4602-B0FE-235772570C7F}"/>
              </a:ext>
            </a:extLst>
          </p:cNvPr>
          <p:cNvSpPr txBox="1"/>
          <p:nvPr/>
        </p:nvSpPr>
        <p:spPr>
          <a:xfrm>
            <a:off x="1389674" y="1532035"/>
            <a:ext cx="6075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Supervised Tutoring and Study Skills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Basic and Secondary TOP Codes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Colleges using Census for Noncredit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CASAS/CTEO Survey Data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HSE/HSD Award Codes in MIS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COAPPS/Immigrant Integration</a:t>
            </a:r>
          </a:p>
        </p:txBody>
      </p:sp>
    </p:spTree>
    <p:extLst>
      <p:ext uri="{BB962C8B-B14F-4D97-AF65-F5344CB8AC3E}">
        <p14:creationId xmlns:p14="http://schemas.microsoft.com/office/powerpoint/2010/main" val="104576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D5C75-B008-4447-B340-CBA212C3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765631" y="570488"/>
            <a:ext cx="5727689" cy="5671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494489-6B2F-486F-B078-C3C826324F49}"/>
              </a:ext>
            </a:extLst>
          </p:cNvPr>
          <p:cNvSpPr txBox="1">
            <a:spLocks/>
          </p:cNvSpPr>
          <p:nvPr/>
        </p:nvSpPr>
        <p:spPr>
          <a:xfrm>
            <a:off x="392733" y="1021130"/>
            <a:ext cx="10423579" cy="49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Adult Ed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Education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To Workforce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Dashboard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Archived at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  <a:hlinkClick r:id="rId4"/>
              </a:rPr>
              <a:t>CAEP Pathway Webinars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8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176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/>
              <a:t>Statewide </a:t>
            </a: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Student Accessibility to Technology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Intake Survey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https://www2.ed.gov/about/offices/list/ovae/pi/AdultEd/octae-pm-20-5-covid-faqs-final.pdf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689248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Remote Testing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 Neue" panose="020B0604020202020204" charset="0"/>
              </a:rPr>
              <a:t>The CDE has decided to permit California WIOA II agencies to implement </a:t>
            </a:r>
            <a:r>
              <a:rPr lang="en-US" b="1" dirty="0">
                <a:latin typeface="Helvetica Neue" panose="020B0604020202020204" charset="0"/>
              </a:rPr>
              <a:t>remote testing</a:t>
            </a:r>
            <a:r>
              <a:rPr lang="en-US" dirty="0"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student testing can be properly identified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remote proctor can properly administer the test </a:t>
            </a:r>
          </a:p>
          <a:p>
            <a:pPr marL="34290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dirty="0"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sz="2000" dirty="0"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lang="en-US"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404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Helvetica Neue" panose="020B0604020202020204" charset="0"/>
            </a:endParaRPr>
          </a:p>
          <a:p>
            <a:pPr marL="0" indent="0">
              <a:buClrTx/>
              <a:buNone/>
              <a:defRPr/>
            </a:pPr>
            <a:r>
              <a:rPr lang="en-US" sz="2400" u="sng" dirty="0">
                <a:latin typeface="Helvetica Neue" panose="020B0604020202020204" charset="0"/>
                <a:hlinkClick r:id="rId3"/>
              </a:rPr>
              <a:t>https://www.casas.org/docs/default-source/caacct/california-assessment-policy-guidelines-2019-20.pdf?sfvrsn=72463d5a_2?Status=Master</a:t>
            </a:r>
            <a:endParaRPr lang="en-US" sz="2400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841340-003E-4EC5-BA19-1E2522CE8242}"/>
</file>

<file path=customXml/itemProps2.xml><?xml version="1.0" encoding="utf-8"?>
<ds:datastoreItem xmlns:ds="http://schemas.openxmlformats.org/officeDocument/2006/customXml" ds:itemID="{45A5868F-459A-4E5D-8194-15B6A4AC32F1}"/>
</file>

<file path=customXml/itemProps3.xml><?xml version="1.0" encoding="utf-8"?>
<ds:datastoreItem xmlns:ds="http://schemas.openxmlformats.org/officeDocument/2006/customXml" ds:itemID="{94C58386-0760-46BF-9939-25F0275DDCE7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1573</Words>
  <Application>Microsoft Office PowerPoint</Application>
  <PresentationFormat>Widescreen</PresentationFormat>
  <Paragraphs>263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Helvetica Neue</vt:lpstr>
      <vt:lpstr>Century Gothic</vt:lpstr>
      <vt:lpstr>Calibri Light</vt:lpstr>
      <vt:lpstr>Helvetica Neue Light</vt:lpstr>
      <vt:lpstr>Wingdings 3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Remote Testing</vt:lpstr>
      <vt:lpstr>Local Assessment Policy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NEW: CASAS Reading Level Indicator (RLI)</vt:lpstr>
      <vt:lpstr>CASAS Reading Level Indicator (RLI)</vt:lpstr>
      <vt:lpstr>CASAS Reading Level Indicator (RLI)</vt:lpstr>
      <vt:lpstr>Quarterly Data Submission Wizard</vt:lpstr>
      <vt:lpstr>New Agency Tool Kit</vt:lpstr>
      <vt:lpstr>CASAS Studies</vt:lpstr>
      <vt:lpstr>CASAS Accommodations Page</vt:lpstr>
      <vt:lpstr>TE I3 Reports</vt:lpstr>
      <vt:lpstr>WestEd</vt:lpstr>
      <vt:lpstr>WestEd</vt:lpstr>
      <vt:lpstr>PowerPoint Presentation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</dc:title>
  <dc:creator>Kristy</dc:creator>
  <cp:lastModifiedBy>Veronica Parker</cp:lastModifiedBy>
  <cp:revision>32</cp:revision>
  <dcterms:created xsi:type="dcterms:W3CDTF">2019-02-28T16:51:35Z</dcterms:created>
  <dcterms:modified xsi:type="dcterms:W3CDTF">2020-08-19T17:24:18Z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