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303" r:id="rId2"/>
    <p:sldId id="258" r:id="rId3"/>
    <p:sldId id="259" r:id="rId4"/>
    <p:sldId id="306" r:id="rId5"/>
    <p:sldId id="309" r:id="rId6"/>
    <p:sldId id="293" r:id="rId7"/>
    <p:sldId id="308" r:id="rId8"/>
    <p:sldId id="314" r:id="rId9"/>
    <p:sldId id="315" r:id="rId10"/>
    <p:sldId id="310" r:id="rId11"/>
    <p:sldId id="305" r:id="rId12"/>
    <p:sldId id="311" r:id="rId13"/>
    <p:sldId id="312" r:id="rId14"/>
    <p:sldId id="313" r:id="rId15"/>
    <p:sldId id="316" r:id="rId16"/>
    <p:sldId id="317" r:id="rId17"/>
    <p:sldId id="297" r:id="rId18"/>
    <p:sldId id="298" r:id="rId19"/>
    <p:sldId id="299" r:id="rId20"/>
    <p:sldId id="304" r:id="rId21"/>
    <p:sldId id="273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74419" autoAdjust="0"/>
  </p:normalViewPr>
  <p:slideViewPr>
    <p:cSldViewPr snapToGrid="0">
      <p:cViewPr varScale="1">
        <p:scale>
          <a:sx n="54" d="100"/>
          <a:sy n="54" d="100"/>
        </p:scale>
        <p:origin x="1230" y="78"/>
      </p:cViewPr>
      <p:guideLst/>
    </p:cSldViewPr>
  </p:slideViewPr>
  <p:outlineViewPr>
    <p:cViewPr>
      <p:scale>
        <a:sx n="33" d="100"/>
        <a:sy n="33" d="100"/>
      </p:scale>
      <p:origin x="0" y="-20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71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C80DE3-A03E-424E-9773-63BE4D65748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0F260D-43B2-4B57-B92A-160602DD1764}">
      <dgm:prSet phldrT="[Text]" custT="1"/>
      <dgm:spPr>
        <a:xfrm>
          <a:off x="312475" y="0"/>
          <a:ext cx="1835220" cy="766802"/>
        </a:xfrm>
        <a:prstGeom prst="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Literacy Gains</a:t>
          </a:r>
          <a:endParaRPr lang="en-US" sz="2400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D72B88D4-019F-44D1-8D75-C75E50F98E0A}" type="parTrans" cxnId="{832B874B-3D65-4AFD-8E59-11AD74D49DBF}">
      <dgm:prSet/>
      <dgm:spPr/>
      <dgm:t>
        <a:bodyPr/>
        <a:lstStyle/>
        <a:p>
          <a:endParaRPr lang="en-US" sz="2000"/>
        </a:p>
      </dgm:t>
    </dgm:pt>
    <dgm:pt modelId="{32B5D89C-BC59-4D20-B294-76ACA26778E0}" type="sibTrans" cxnId="{832B874B-3D65-4AFD-8E59-11AD74D49DBF}">
      <dgm:prSet/>
      <dgm:spPr/>
      <dgm:t>
        <a:bodyPr/>
        <a:lstStyle/>
        <a:p>
          <a:endParaRPr lang="en-US" sz="2000"/>
        </a:p>
      </dgm:t>
    </dgm:pt>
    <dgm:pt modelId="{5D275C60-CCA1-41F8-A9EA-678C61F09B80}">
      <dgm:prSet phldrT="[Text]" custT="1"/>
      <dgm:spPr>
        <a:xfrm>
          <a:off x="3231546" y="0"/>
          <a:ext cx="1835220" cy="766802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HSE/HS Diploma</a:t>
          </a:r>
          <a:endParaRPr lang="en-US" sz="2400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8FED4B3C-D6F4-40B0-B8AE-B45F00A9FBD2}" type="parTrans" cxnId="{ED4CE227-D2F6-441A-B985-5751150A50C1}">
      <dgm:prSet/>
      <dgm:spPr/>
      <dgm:t>
        <a:bodyPr/>
        <a:lstStyle/>
        <a:p>
          <a:endParaRPr lang="en-US" sz="2000"/>
        </a:p>
      </dgm:t>
    </dgm:pt>
    <dgm:pt modelId="{508CFF85-D7EA-49AD-933C-21CF872EAE43}" type="sibTrans" cxnId="{ED4CE227-D2F6-441A-B985-5751150A50C1}">
      <dgm:prSet/>
      <dgm:spPr/>
      <dgm:t>
        <a:bodyPr/>
        <a:lstStyle/>
        <a:p>
          <a:endParaRPr lang="en-US" sz="2000"/>
        </a:p>
      </dgm:t>
    </dgm:pt>
    <dgm:pt modelId="{81A44736-A976-4AAA-B439-7EF072CD8FB3}">
      <dgm:prSet phldrT="[Text]" custT="1"/>
      <dgm:spPr>
        <a:xfrm>
          <a:off x="6250361" y="0"/>
          <a:ext cx="1835220" cy="766802"/>
        </a:xfrm>
        <a:prstGeom prst="rect">
          <a:avLst/>
        </a:prstGeom>
        <a:solidFill>
          <a:srgbClr val="FFC000">
            <a:lumMod val="75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Post-Secondary</a:t>
          </a:r>
          <a:endParaRPr lang="en-US" sz="2400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974BA200-230F-4FF4-9BB3-1DA38AAA3901}" type="parTrans" cxnId="{7B3FA3F8-2110-4C38-A706-FAD98A3CD078}">
      <dgm:prSet/>
      <dgm:spPr/>
      <dgm:t>
        <a:bodyPr/>
        <a:lstStyle/>
        <a:p>
          <a:endParaRPr lang="en-US" sz="2000"/>
        </a:p>
      </dgm:t>
    </dgm:pt>
    <dgm:pt modelId="{9F9786F5-5DE6-4195-9431-A05C3654CA04}" type="sibTrans" cxnId="{7B3FA3F8-2110-4C38-A706-FAD98A3CD078}">
      <dgm:prSet/>
      <dgm:spPr/>
      <dgm:t>
        <a:bodyPr/>
        <a:lstStyle/>
        <a:p>
          <a:endParaRPr lang="en-US" sz="2000"/>
        </a:p>
      </dgm:t>
    </dgm:pt>
    <dgm:pt modelId="{F2B9BF7C-04ED-4AF2-BC3B-EEAAB000390C}">
      <dgm:prSet phldrT="[Text]" custT="1"/>
      <dgm:spPr>
        <a:xfrm>
          <a:off x="366205" y="2789849"/>
          <a:ext cx="1835220" cy="843511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Enter Employment</a:t>
          </a:r>
          <a:endParaRPr lang="en-US" sz="2400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52CD791C-1303-4A9C-BAF0-F387A26CA7AF}" type="parTrans" cxnId="{85584AF6-B8DC-4613-BAC5-199A6490CFF8}">
      <dgm:prSet/>
      <dgm:spPr/>
      <dgm:t>
        <a:bodyPr/>
        <a:lstStyle/>
        <a:p>
          <a:endParaRPr lang="en-US" sz="2000"/>
        </a:p>
      </dgm:t>
    </dgm:pt>
    <dgm:pt modelId="{AD55BD5B-0F26-4F30-A57B-A2772E0B101F}" type="sibTrans" cxnId="{85584AF6-B8DC-4613-BAC5-199A6490CFF8}">
      <dgm:prSet/>
      <dgm:spPr/>
      <dgm:t>
        <a:bodyPr/>
        <a:lstStyle/>
        <a:p>
          <a:endParaRPr lang="en-US" sz="2000"/>
        </a:p>
      </dgm:t>
    </dgm:pt>
    <dgm:pt modelId="{9A388ACC-B305-494E-9412-F7682693BA23}">
      <dgm:prSet phldrT="[Text]" custT="1"/>
      <dgm:spPr>
        <a:xfrm>
          <a:off x="3298042" y="2773215"/>
          <a:ext cx="1835220" cy="843511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en-US" sz="2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Increase Wages</a:t>
          </a:r>
          <a:endParaRPr lang="en-US" sz="2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7532BD2-0DA4-422C-B4B7-14DDFF9878A6}" type="parTrans" cxnId="{98C5E155-23AB-4A8A-BF7A-9DB4F4C0D469}">
      <dgm:prSet/>
      <dgm:spPr/>
      <dgm:t>
        <a:bodyPr/>
        <a:lstStyle/>
        <a:p>
          <a:endParaRPr lang="en-US" sz="2000"/>
        </a:p>
      </dgm:t>
    </dgm:pt>
    <dgm:pt modelId="{EE93F87B-DD0C-4348-93E4-6434D95BDA0A}" type="sibTrans" cxnId="{98C5E155-23AB-4A8A-BF7A-9DB4F4C0D469}">
      <dgm:prSet/>
      <dgm:spPr/>
      <dgm:t>
        <a:bodyPr/>
        <a:lstStyle/>
        <a:p>
          <a:endParaRPr lang="en-US" sz="2000"/>
        </a:p>
      </dgm:t>
    </dgm:pt>
    <dgm:pt modelId="{DB6E580F-7BC6-4F04-BA13-B021AC6B2EE4}">
      <dgm:prSet phldrT="[Text]" custT="1"/>
      <dgm:spPr>
        <a:xfrm>
          <a:off x="6215779" y="2774187"/>
          <a:ext cx="1835220" cy="843511"/>
        </a:xfrm>
        <a:prstGeom prst="rect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en-US" sz="2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Transition</a:t>
          </a:r>
          <a:endParaRPr lang="en-US" sz="2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FC5F69C-5E79-4851-AE66-24AA7853593A}" type="parTrans" cxnId="{5419A5BD-A10C-4F4B-99DD-C8DFF18F9D1A}">
      <dgm:prSet/>
      <dgm:spPr/>
      <dgm:t>
        <a:bodyPr/>
        <a:lstStyle/>
        <a:p>
          <a:endParaRPr lang="en-US" sz="2000"/>
        </a:p>
      </dgm:t>
    </dgm:pt>
    <dgm:pt modelId="{603B8FB9-B4F9-4779-B587-CACC342D9E38}" type="sibTrans" cxnId="{5419A5BD-A10C-4F4B-99DD-C8DFF18F9D1A}">
      <dgm:prSet/>
      <dgm:spPr/>
      <dgm:t>
        <a:bodyPr/>
        <a:lstStyle/>
        <a:p>
          <a:endParaRPr lang="en-US" sz="2000"/>
        </a:p>
      </dgm:t>
    </dgm:pt>
    <dgm:pt modelId="{A327DEBB-2764-43C8-BD6D-20DCD03BE172}" type="pres">
      <dgm:prSet presAssocID="{24C80DE3-A03E-424E-9773-63BE4D6574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5CA8FF-369D-4EB8-BF7A-9D66D1F6F7F6}" type="pres">
      <dgm:prSet presAssocID="{A70F260D-43B2-4B57-B92A-160602DD1764}" presName="node" presStyleLbl="node1" presStyleIdx="0" presStyleCnt="6" custScaleX="19264" custScaleY="13415" custLinFactNeighborX="-7824" custLinFactNeighborY="-17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E9CD0-74F2-4BAC-8E4B-95D7B7FA58DA}" type="pres">
      <dgm:prSet presAssocID="{32B5D89C-BC59-4D20-B294-76ACA26778E0}" presName="sibTrans" presStyleCnt="0"/>
      <dgm:spPr/>
    </dgm:pt>
    <dgm:pt modelId="{7F0345D2-78B0-4243-9FA6-7D146E870178}" type="pres">
      <dgm:prSet presAssocID="{5D275C60-CCA1-41F8-A9EA-678C61F09B80}" presName="node" presStyleLbl="node1" presStyleIdx="1" presStyleCnt="6" custScaleX="19264" custScaleY="13415" custLinFactNeighborX="-6447" custLinFactNeighborY="-20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49A3F-A39B-44DE-B01B-B17E853C6D5A}" type="pres">
      <dgm:prSet presAssocID="{508CFF85-D7EA-49AD-933C-21CF872EAE43}" presName="sibTrans" presStyleCnt="0"/>
      <dgm:spPr/>
    </dgm:pt>
    <dgm:pt modelId="{D0557916-BA6E-4A5D-A9CB-F6558D6385F4}" type="pres">
      <dgm:prSet presAssocID="{81A44736-A976-4AAA-B439-7EF072CD8FB3}" presName="node" presStyleLbl="node1" presStyleIdx="2" presStyleCnt="6" custScaleX="19264" custScaleY="13415" custLinFactNeighborX="-4023" custLinFactNeighborY="-20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78407-71A2-4CC7-9DE4-0CEE777F698F}" type="pres">
      <dgm:prSet presAssocID="{9F9786F5-5DE6-4195-9431-A05C3654CA04}" presName="sibTrans" presStyleCnt="0"/>
      <dgm:spPr/>
    </dgm:pt>
    <dgm:pt modelId="{D117BF28-B3F7-4E3B-B083-43BC2A6E9767}" type="pres">
      <dgm:prSet presAssocID="{F2B9BF7C-04ED-4AF2-BC3B-EEAAB000390C}" presName="node" presStyleLbl="node1" presStyleIdx="3" presStyleCnt="6" custScaleX="19264" custScaleY="14757" custLinFactNeighborX="-7260" custLinFactNeighborY="1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C87AE-8894-4EC0-8772-740C01A2DE59}" type="pres">
      <dgm:prSet presAssocID="{AD55BD5B-0F26-4F30-A57B-A2772E0B101F}" presName="sibTrans" presStyleCnt="0"/>
      <dgm:spPr/>
    </dgm:pt>
    <dgm:pt modelId="{A942D91C-A410-4FFE-8163-C7B8B44CB2F3}" type="pres">
      <dgm:prSet presAssocID="{9A388ACC-B305-494E-9412-F7682693BA23}" presName="node" presStyleLbl="node1" presStyleIdx="4" presStyleCnt="6" custScaleX="19264" custScaleY="14757" custLinFactNeighborX="-5749" custLinFactNeighborY="1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E486B-1AE3-43C8-9E55-DFDFA22D117B}" type="pres">
      <dgm:prSet presAssocID="{EE93F87B-DD0C-4348-93E4-6434D95BDA0A}" presName="sibTrans" presStyleCnt="0"/>
      <dgm:spPr/>
    </dgm:pt>
    <dgm:pt modelId="{88D8DF11-C416-4642-A7D9-8DF5EF240186}" type="pres">
      <dgm:prSet presAssocID="{DB6E580F-7BC6-4F04-BA13-B021AC6B2EE4}" presName="node" presStyleLbl="node1" presStyleIdx="5" presStyleCnt="6" custScaleX="19264" custScaleY="14757" custLinFactNeighborX="-4386" custLinFactNeighborY="1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2B874B-3D65-4AFD-8E59-11AD74D49DBF}" srcId="{24C80DE3-A03E-424E-9773-63BE4D657489}" destId="{A70F260D-43B2-4B57-B92A-160602DD1764}" srcOrd="0" destOrd="0" parTransId="{D72B88D4-019F-44D1-8D75-C75E50F98E0A}" sibTransId="{32B5D89C-BC59-4D20-B294-76ACA26778E0}"/>
    <dgm:cxn modelId="{7B3FA3F8-2110-4C38-A706-FAD98A3CD078}" srcId="{24C80DE3-A03E-424E-9773-63BE4D657489}" destId="{81A44736-A976-4AAA-B439-7EF072CD8FB3}" srcOrd="2" destOrd="0" parTransId="{974BA200-230F-4FF4-9BB3-1DA38AAA3901}" sibTransId="{9F9786F5-5DE6-4195-9431-A05C3654CA04}"/>
    <dgm:cxn modelId="{D84C14E1-D00D-473B-BE09-2AEBC440D13A}" type="presOf" srcId="{DB6E580F-7BC6-4F04-BA13-B021AC6B2EE4}" destId="{88D8DF11-C416-4642-A7D9-8DF5EF240186}" srcOrd="0" destOrd="0" presId="urn:microsoft.com/office/officeart/2005/8/layout/default"/>
    <dgm:cxn modelId="{ED4CE227-D2F6-441A-B985-5751150A50C1}" srcId="{24C80DE3-A03E-424E-9773-63BE4D657489}" destId="{5D275C60-CCA1-41F8-A9EA-678C61F09B80}" srcOrd="1" destOrd="0" parTransId="{8FED4B3C-D6F4-40B0-B8AE-B45F00A9FBD2}" sibTransId="{508CFF85-D7EA-49AD-933C-21CF872EAE43}"/>
    <dgm:cxn modelId="{4A90EB4A-A63A-4728-8AFE-2DA5AF370A15}" type="presOf" srcId="{5D275C60-CCA1-41F8-A9EA-678C61F09B80}" destId="{7F0345D2-78B0-4243-9FA6-7D146E870178}" srcOrd="0" destOrd="0" presId="urn:microsoft.com/office/officeart/2005/8/layout/default"/>
    <dgm:cxn modelId="{5419A5BD-A10C-4F4B-99DD-C8DFF18F9D1A}" srcId="{24C80DE3-A03E-424E-9773-63BE4D657489}" destId="{DB6E580F-7BC6-4F04-BA13-B021AC6B2EE4}" srcOrd="5" destOrd="0" parTransId="{BFC5F69C-5E79-4851-AE66-24AA7853593A}" sibTransId="{603B8FB9-B4F9-4779-B587-CACC342D9E38}"/>
    <dgm:cxn modelId="{DB141C48-3EE0-4236-B241-F3D03F50F854}" type="presOf" srcId="{F2B9BF7C-04ED-4AF2-BC3B-EEAAB000390C}" destId="{D117BF28-B3F7-4E3B-B083-43BC2A6E9767}" srcOrd="0" destOrd="0" presId="urn:microsoft.com/office/officeart/2005/8/layout/default"/>
    <dgm:cxn modelId="{5BBA7D7F-113B-4992-AD4A-F3A933186DAC}" type="presOf" srcId="{24C80DE3-A03E-424E-9773-63BE4D657489}" destId="{A327DEBB-2764-43C8-BD6D-20DCD03BE172}" srcOrd="0" destOrd="0" presId="urn:microsoft.com/office/officeart/2005/8/layout/default"/>
    <dgm:cxn modelId="{98C5E155-23AB-4A8A-BF7A-9DB4F4C0D469}" srcId="{24C80DE3-A03E-424E-9773-63BE4D657489}" destId="{9A388ACC-B305-494E-9412-F7682693BA23}" srcOrd="4" destOrd="0" parTransId="{F7532BD2-0DA4-422C-B4B7-14DDFF9878A6}" sibTransId="{EE93F87B-DD0C-4348-93E4-6434D95BDA0A}"/>
    <dgm:cxn modelId="{85584AF6-B8DC-4613-BAC5-199A6490CFF8}" srcId="{24C80DE3-A03E-424E-9773-63BE4D657489}" destId="{F2B9BF7C-04ED-4AF2-BC3B-EEAAB000390C}" srcOrd="3" destOrd="0" parTransId="{52CD791C-1303-4A9C-BAF0-F387A26CA7AF}" sibTransId="{AD55BD5B-0F26-4F30-A57B-A2772E0B101F}"/>
    <dgm:cxn modelId="{9F6D2659-2115-4A24-AF3C-A8157A08DE70}" type="presOf" srcId="{A70F260D-43B2-4B57-B92A-160602DD1764}" destId="{565CA8FF-369D-4EB8-BF7A-9D66D1F6F7F6}" srcOrd="0" destOrd="0" presId="urn:microsoft.com/office/officeart/2005/8/layout/default"/>
    <dgm:cxn modelId="{E3E8B0F6-C630-4F36-8BF6-74DC2AD12D1A}" type="presOf" srcId="{81A44736-A976-4AAA-B439-7EF072CD8FB3}" destId="{D0557916-BA6E-4A5D-A9CB-F6558D6385F4}" srcOrd="0" destOrd="0" presId="urn:microsoft.com/office/officeart/2005/8/layout/default"/>
    <dgm:cxn modelId="{E7FF6072-3B09-4ABD-9FB3-1643EC41B052}" type="presOf" srcId="{9A388ACC-B305-494E-9412-F7682693BA23}" destId="{A942D91C-A410-4FFE-8163-C7B8B44CB2F3}" srcOrd="0" destOrd="0" presId="urn:microsoft.com/office/officeart/2005/8/layout/default"/>
    <dgm:cxn modelId="{43018E4D-9A43-4006-B43C-31B596FBFC60}" type="presParOf" srcId="{A327DEBB-2764-43C8-BD6D-20DCD03BE172}" destId="{565CA8FF-369D-4EB8-BF7A-9D66D1F6F7F6}" srcOrd="0" destOrd="0" presId="urn:microsoft.com/office/officeart/2005/8/layout/default"/>
    <dgm:cxn modelId="{CD770D1C-0BC1-43E9-ABBD-3306537124FF}" type="presParOf" srcId="{A327DEBB-2764-43C8-BD6D-20DCD03BE172}" destId="{EBEE9CD0-74F2-4BAC-8E4B-95D7B7FA58DA}" srcOrd="1" destOrd="0" presId="urn:microsoft.com/office/officeart/2005/8/layout/default"/>
    <dgm:cxn modelId="{AAEE711C-5039-4B05-A659-91465996438E}" type="presParOf" srcId="{A327DEBB-2764-43C8-BD6D-20DCD03BE172}" destId="{7F0345D2-78B0-4243-9FA6-7D146E870178}" srcOrd="2" destOrd="0" presId="urn:microsoft.com/office/officeart/2005/8/layout/default"/>
    <dgm:cxn modelId="{DDBAD33C-9E02-4D6E-BF07-E30C11EAF68B}" type="presParOf" srcId="{A327DEBB-2764-43C8-BD6D-20DCD03BE172}" destId="{10A49A3F-A39B-44DE-B01B-B17E853C6D5A}" srcOrd="3" destOrd="0" presId="urn:microsoft.com/office/officeart/2005/8/layout/default"/>
    <dgm:cxn modelId="{5C17FFC6-8F46-4BBC-AEFE-8FA22D3F1F0D}" type="presParOf" srcId="{A327DEBB-2764-43C8-BD6D-20DCD03BE172}" destId="{D0557916-BA6E-4A5D-A9CB-F6558D6385F4}" srcOrd="4" destOrd="0" presId="urn:microsoft.com/office/officeart/2005/8/layout/default"/>
    <dgm:cxn modelId="{83296510-9451-4727-AEC0-FB3690364504}" type="presParOf" srcId="{A327DEBB-2764-43C8-BD6D-20DCD03BE172}" destId="{AC478407-71A2-4CC7-9DE4-0CEE777F698F}" srcOrd="5" destOrd="0" presId="urn:microsoft.com/office/officeart/2005/8/layout/default"/>
    <dgm:cxn modelId="{163405ED-F0E5-44DB-A06D-2CB0D12E979D}" type="presParOf" srcId="{A327DEBB-2764-43C8-BD6D-20DCD03BE172}" destId="{D117BF28-B3F7-4E3B-B083-43BC2A6E9767}" srcOrd="6" destOrd="0" presId="urn:microsoft.com/office/officeart/2005/8/layout/default"/>
    <dgm:cxn modelId="{48301161-E49D-42C4-BAF4-28E310327E58}" type="presParOf" srcId="{A327DEBB-2764-43C8-BD6D-20DCD03BE172}" destId="{C2EC87AE-8894-4EC0-8772-740C01A2DE59}" srcOrd="7" destOrd="0" presId="urn:microsoft.com/office/officeart/2005/8/layout/default"/>
    <dgm:cxn modelId="{A49A5FA6-45C8-47ED-9DDB-535E87754AFF}" type="presParOf" srcId="{A327DEBB-2764-43C8-BD6D-20DCD03BE172}" destId="{A942D91C-A410-4FFE-8163-C7B8B44CB2F3}" srcOrd="8" destOrd="0" presId="urn:microsoft.com/office/officeart/2005/8/layout/default"/>
    <dgm:cxn modelId="{07EF6C69-C6C0-4078-85E5-FBB782D765E3}" type="presParOf" srcId="{A327DEBB-2764-43C8-BD6D-20DCD03BE172}" destId="{76DE486B-1AE3-43C8-9E55-DFDFA22D117B}" srcOrd="9" destOrd="0" presId="urn:microsoft.com/office/officeart/2005/8/layout/default"/>
    <dgm:cxn modelId="{5E1A46E8-1357-46FF-ACB6-436CD6132496}" type="presParOf" srcId="{A327DEBB-2764-43C8-BD6D-20DCD03BE172}" destId="{88D8DF11-C416-4642-A7D9-8DF5EF24018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CA8FF-369D-4EB8-BF7A-9D66D1F6F7F6}">
      <dsp:nvSpPr>
        <dsp:cNvPr id="0" name=""/>
        <dsp:cNvSpPr/>
      </dsp:nvSpPr>
      <dsp:spPr>
        <a:xfrm>
          <a:off x="351438" y="0"/>
          <a:ext cx="2033750" cy="849754"/>
        </a:xfrm>
        <a:prstGeom prst="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Literacy Gains</a:t>
          </a:r>
          <a:endParaRPr lang="en-US" sz="24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351438" y="0"/>
        <a:ext cx="2033750" cy="849754"/>
      </dsp:txXfrm>
    </dsp:sp>
    <dsp:sp modelId="{7F0345D2-78B0-4243-9FA6-7D146E870178}">
      <dsp:nvSpPr>
        <dsp:cNvPr id="0" name=""/>
        <dsp:cNvSpPr/>
      </dsp:nvSpPr>
      <dsp:spPr>
        <a:xfrm>
          <a:off x="3586288" y="0"/>
          <a:ext cx="2033750" cy="849754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HSE/HS Diploma</a:t>
          </a:r>
          <a:endParaRPr lang="en-US" sz="24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3586288" y="0"/>
        <a:ext cx="2033750" cy="849754"/>
      </dsp:txXfrm>
    </dsp:sp>
    <dsp:sp modelId="{D0557916-BA6E-4A5D-A9CB-F6558D6385F4}">
      <dsp:nvSpPr>
        <dsp:cNvPr id="0" name=""/>
        <dsp:cNvSpPr/>
      </dsp:nvSpPr>
      <dsp:spPr>
        <a:xfrm>
          <a:off x="6931674" y="0"/>
          <a:ext cx="2033750" cy="849754"/>
        </a:xfrm>
        <a:prstGeom prst="rect">
          <a:avLst/>
        </a:prstGeom>
        <a:solidFill>
          <a:srgbClr val="FFC000">
            <a:lumMod val="7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Post-Secondary</a:t>
          </a:r>
          <a:endParaRPr lang="en-US" sz="24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6931674" y="0"/>
        <a:ext cx="2033750" cy="849754"/>
      </dsp:txXfrm>
    </dsp:sp>
    <dsp:sp modelId="{D117BF28-B3F7-4E3B-B083-43BC2A6E9767}">
      <dsp:nvSpPr>
        <dsp:cNvPr id="0" name=""/>
        <dsp:cNvSpPr/>
      </dsp:nvSpPr>
      <dsp:spPr>
        <a:xfrm>
          <a:off x="410981" y="3083633"/>
          <a:ext cx="2033750" cy="934761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Enter Employment</a:t>
          </a:r>
          <a:endParaRPr lang="en-US" sz="24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410981" y="3083633"/>
        <a:ext cx="2033750" cy="934761"/>
      </dsp:txXfrm>
    </dsp:sp>
    <dsp:sp modelId="{A942D91C-A410-4FFE-8163-C7B8B44CB2F3}">
      <dsp:nvSpPr>
        <dsp:cNvPr id="0" name=""/>
        <dsp:cNvSpPr/>
      </dsp:nvSpPr>
      <dsp:spPr>
        <a:xfrm>
          <a:off x="3659978" y="3065200"/>
          <a:ext cx="2033750" cy="934761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Increase Wages</a:t>
          </a:r>
          <a:endParaRPr lang="en-US" sz="2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59978" y="3065200"/>
        <a:ext cx="2033750" cy="934761"/>
      </dsp:txXfrm>
    </dsp:sp>
    <dsp:sp modelId="{88D8DF11-C416-4642-A7D9-8DF5EF240186}">
      <dsp:nvSpPr>
        <dsp:cNvPr id="0" name=""/>
        <dsp:cNvSpPr/>
      </dsp:nvSpPr>
      <dsp:spPr>
        <a:xfrm>
          <a:off x="6893351" y="3066277"/>
          <a:ext cx="2033750" cy="934761"/>
        </a:xfrm>
        <a:prstGeom prst="rect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Transition</a:t>
          </a:r>
          <a:endParaRPr lang="en-US" sz="2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893351" y="3066277"/>
        <a:ext cx="2033750" cy="934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8F059-9E07-4CAD-96EF-B1D6BC7C3D9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FD114-8559-45D4-AF65-F04A92505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8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D114-8559-45D4-AF65-F04A92505C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8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D114-8559-45D4-AF65-F04A92505C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72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D114-8559-45D4-AF65-F04A92505C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01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D114-8559-45D4-AF65-F04A92505C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22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D114-8559-45D4-AF65-F04A92505C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13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D114-8559-45D4-AF65-F04A92505C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73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D114-8559-45D4-AF65-F04A92505C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97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u="none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D114-8559-45D4-AF65-F04A92505C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39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D114-8559-45D4-AF65-F04A92505C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37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0" indent="0"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D114-8559-45D4-AF65-F04A92505C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05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D114-8559-45D4-AF65-F04A92505C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77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D114-8559-45D4-AF65-F04A92505C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56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appreciate</a:t>
            </a:r>
            <a:r>
              <a:rPr lang="en-US" baseline="0" dirty="0" smtClean="0"/>
              <a:t> you taking the time to review these guidelines, </a:t>
            </a:r>
            <a:r>
              <a:rPr lang="en-US" dirty="0" smtClean="0"/>
              <a:t>Thank you</a:t>
            </a:r>
            <a:r>
              <a:rPr lang="en-US" baseline="0" dirty="0" smtClean="0"/>
              <a:t> very much!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D114-8559-45D4-AF65-F04A92505C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u="none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D114-8559-45D4-AF65-F04A92505C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37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eriod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D114-8559-45D4-AF65-F04A92505C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30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eriod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D114-8559-45D4-AF65-F04A92505C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30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D114-8559-45D4-AF65-F04A92505C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36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D114-8559-45D4-AF65-F04A92505C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85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D114-8559-45D4-AF65-F04A92505C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31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D114-8559-45D4-AF65-F04A92505C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7A4F-A26A-4CCC-B90A-29385D17CE91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369C-D87D-4DAD-BCDE-F4B71C7946EB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05C3-CD2B-43F9-8EFC-3D0D683DAE6B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90CD-526E-4ABF-BC61-98504A00C18C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540F-AB1A-4C9F-ACA0-FC6443C76312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9AE6-06C8-404B-BD67-EBE6A6A60BBB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B92F-22D8-49A7-9D32-B44B0D0073BB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26EE-5A02-40E3-98CD-C22E4FCDF8BA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100" smtClean="0">
                <a:effectLst/>
              </a:defRPr>
            </a:lvl1pPr>
          </a:lstStyle>
          <a:p>
            <a:pPr algn="l"/>
            <a:r>
              <a:rPr lang="en-US" dirty="0" smtClean="0"/>
              <a:t>© CASAS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755" y="6148365"/>
            <a:ext cx="1142245" cy="669925"/>
          </a:xfrm>
        </p:spPr>
        <p:txBody>
          <a:bodyPr/>
          <a:lstStyle>
            <a:lvl1pPr>
              <a:defRPr sz="1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D728-62FF-42BB-8FCF-78C423F29EBE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EBC4-A4EA-4E62-8E5B-534A642E6C4A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B602-3E33-4469-AAC8-1152115B61BF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B15D-368F-4EC5-8286-6162292703D8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BC1E-BBD2-4678-AB6B-815E039946B3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5C90-A710-434E-ADE5-45E33FC7DB6D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C4B5-467D-4F3B-9271-17BCB6E5BCA8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30" y="64505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l"/>
            <a:r>
              <a:rPr lang="en-US" dirty="0" smtClean="0"/>
              <a:t>© CASAS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9810" y="6172200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aep@casas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
</file>

<file path=ppt/slides/_rels/slide18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slides/_rels/slide19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aep@casas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CAEP: </a:t>
            </a:r>
            <a:r>
              <a:rPr lang="en-US" b="1" dirty="0"/>
              <a:t>Data Submission </a:t>
            </a:r>
            <a:r>
              <a:rPr lang="en-US" b="1" dirty="0" smtClean="0"/>
              <a:t>Guidelines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Nicole Jordan</a:t>
            </a:r>
          </a:p>
          <a:p>
            <a:r>
              <a:rPr lang="en-US" dirty="0">
                <a:solidFill>
                  <a:schemeClr val="bg1"/>
                </a:solidFill>
              </a:rPr>
              <a:t>Senior Data Analyst</a:t>
            </a:r>
          </a:p>
          <a:p>
            <a:r>
              <a:rPr lang="en-US" dirty="0">
                <a:solidFill>
                  <a:schemeClr val="bg1"/>
                </a:solidFill>
              </a:rPr>
              <a:t>njordan@casas.org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88668"/>
            <a:ext cx="155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© CASAS 2020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"/>
            <a:ext cx="118872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CAEP Data Integrity Report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461265" y="934565"/>
            <a:ext cx="11159612" cy="87406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Generate </a:t>
            </a:r>
            <a:r>
              <a:rPr lang="en-US" sz="2400" dirty="0" smtClean="0">
                <a:solidFill>
                  <a:schemeClr val="bg1"/>
                </a:solidFill>
              </a:rPr>
              <a:t>in </a:t>
            </a:r>
            <a:r>
              <a:rPr lang="en-US" sz="2400" dirty="0" smtClean="0">
                <a:solidFill>
                  <a:schemeClr val="bg1"/>
                </a:solidFill>
              </a:rPr>
              <a:t>TE: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Reports</a:t>
            </a:r>
            <a:r>
              <a:rPr lang="en-US" sz="2400" dirty="0" smtClean="0">
                <a:solidFill>
                  <a:schemeClr val="bg1"/>
                </a:solidFill>
              </a:rPr>
              <a:t> &gt; </a:t>
            </a:r>
            <a:r>
              <a:rPr lang="en-US" sz="2400" b="1" dirty="0" smtClean="0">
                <a:solidFill>
                  <a:schemeClr val="bg1"/>
                </a:solidFill>
              </a:rPr>
              <a:t>State Reports </a:t>
            </a:r>
            <a:r>
              <a:rPr lang="en-US" sz="2400" dirty="0" smtClean="0">
                <a:solidFill>
                  <a:schemeClr val="bg1"/>
                </a:solidFill>
              </a:rPr>
              <a:t>&gt; </a:t>
            </a:r>
            <a:r>
              <a:rPr lang="en-US" sz="2400" b="1" dirty="0" smtClean="0">
                <a:solidFill>
                  <a:schemeClr val="bg1"/>
                </a:solidFill>
              </a:rPr>
              <a:t>California</a:t>
            </a:r>
            <a:r>
              <a:rPr lang="en-US" sz="2400" dirty="0" smtClean="0">
                <a:solidFill>
                  <a:schemeClr val="bg1"/>
                </a:solidFill>
              </a:rPr>
              <a:t> &gt; </a:t>
            </a:r>
            <a:r>
              <a:rPr lang="en-US" sz="2400" b="1" dirty="0" smtClean="0">
                <a:solidFill>
                  <a:schemeClr val="bg1"/>
                </a:solidFill>
              </a:rPr>
              <a:t>CAEP Data Integrity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155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© CASAS 2020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" name="Picture 4" descr="TOPSpro Enterprise - CAEP Data Integrit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61" y="1706476"/>
            <a:ext cx="8958956" cy="477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"/>
            <a:ext cx="118872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CAEP data </a:t>
            </a:r>
            <a:r>
              <a:rPr lang="en-US" b="1" dirty="0"/>
              <a:t>integrity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684211" y="1725698"/>
            <a:ext cx="5766499" cy="3975855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Keep all default filters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Default </a:t>
            </a:r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rogram </a:t>
            </a:r>
            <a:r>
              <a:rPr lang="en-US" sz="2400" dirty="0">
                <a:solidFill>
                  <a:schemeClr val="bg1"/>
                </a:solidFill>
              </a:rPr>
              <a:t>Y</a:t>
            </a:r>
            <a:r>
              <a:rPr lang="en-US" sz="2400" dirty="0" smtClean="0">
                <a:solidFill>
                  <a:schemeClr val="bg1"/>
                </a:solidFill>
              </a:rPr>
              <a:t>ear should be set to </a:t>
            </a: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b="1" dirty="0">
                <a:solidFill>
                  <a:schemeClr val="bg1"/>
                </a:solidFill>
              </a:rPr>
              <a:t>7/1/2019 – 6/30/2020</a:t>
            </a:r>
            <a:r>
              <a:rPr lang="en-US" sz="2400" dirty="0">
                <a:solidFill>
                  <a:schemeClr val="bg1"/>
                </a:solidFill>
              </a:rPr>
              <a:t>”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Click </a:t>
            </a:r>
            <a:r>
              <a:rPr lang="en-US" sz="2400" b="1" dirty="0" smtClean="0">
                <a:solidFill>
                  <a:schemeClr val="bg1"/>
                </a:solidFill>
              </a:rPr>
              <a:t>Generate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Export &gt; </a:t>
            </a:r>
            <a:r>
              <a:rPr lang="en-US" sz="2400" b="1" dirty="0" smtClean="0">
                <a:solidFill>
                  <a:schemeClr val="bg1"/>
                </a:solidFill>
              </a:rPr>
              <a:t>Save as PDF </a:t>
            </a:r>
            <a:r>
              <a:rPr lang="en-US" sz="2400" dirty="0" smtClean="0">
                <a:solidFill>
                  <a:schemeClr val="bg1"/>
                </a:solidFill>
              </a:rPr>
              <a:t>on your computer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Send PDF attachment via email to 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caep@casas.org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155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© CASAS 2020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49" y="1145141"/>
            <a:ext cx="4781928" cy="513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"/>
            <a:ext cx="118872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CAEP data </a:t>
            </a:r>
            <a:r>
              <a:rPr lang="en-US" b="1" dirty="0"/>
              <a:t>integrity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155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© CASAS 2020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" y="2141290"/>
            <a:ext cx="10451533" cy="41506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41389" y="1117146"/>
            <a:ext cx="5098211" cy="378565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Item Description </a:t>
            </a:r>
            <a:r>
              <a:rPr lang="en-US" sz="2400" dirty="0" smtClean="0">
                <a:solidFill>
                  <a:schemeClr val="bg1"/>
                </a:solidFill>
              </a:rPr>
              <a:t>lists 27 data elements that may prevent or contribute to official CAEP outcomes.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DIR displays the item count and percentage for each listed item. 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</a:rPr>
              <a:t>Item Percent = Item Count ÷ # of Students Enrolled in 7 CAEP Programs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155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© CASAS 2020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8988" y="1895857"/>
            <a:ext cx="4569969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Students not enrolled in the 7 CAEP programs</a:t>
            </a:r>
            <a:r>
              <a:rPr lang="en-US" dirty="0" smtClean="0">
                <a:solidFill>
                  <a:schemeClr val="bg1"/>
                </a:solidFill>
              </a:rPr>
              <a:t> subtracts those who received services but are not enrolled in one of the 7 CAEP program areas.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8988" y="439247"/>
            <a:ext cx="4569970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Students in the Services Section </a:t>
            </a:r>
            <a:r>
              <a:rPr lang="en-US" dirty="0" smtClean="0">
                <a:solidFill>
                  <a:schemeClr val="bg1"/>
                </a:solidFill>
              </a:rPr>
              <a:t>includes everyone reported for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AEP -- </a:t>
            </a:r>
            <a:r>
              <a:rPr lang="en-US" dirty="0">
                <a:solidFill>
                  <a:schemeClr val="bg1"/>
                </a:solidFill>
              </a:rPr>
              <a:t>whether for official enrollment or for services only.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8988" y="3352467"/>
            <a:ext cx="4569969" cy="147732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next </a:t>
            </a:r>
            <a:r>
              <a:rPr lang="en-US" b="1" dirty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 rows </a:t>
            </a:r>
            <a:r>
              <a:rPr lang="en-US" dirty="0" smtClean="0">
                <a:solidFill>
                  <a:schemeClr val="bg1"/>
                </a:solidFill>
              </a:rPr>
              <a:t>are subsets of those not enrolled in the 7 CAEP programs – showing students not enrolled in program but who earned outcomes and may need enrollment.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8989" y="5116854"/>
            <a:ext cx="4569968" cy="147732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Students enrolled in the 7 CAEP programs</a:t>
            </a:r>
            <a:r>
              <a:rPr lang="en-US" dirty="0" smtClean="0">
                <a:solidFill>
                  <a:schemeClr val="bg1"/>
                </a:solidFill>
              </a:rPr>
              <a:t> is the total limited to students with official enrollment, and this number serves as the denominator for the 27 DIR items.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729" y="4728826"/>
            <a:ext cx="677011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	Students </a:t>
            </a:r>
            <a:r>
              <a:rPr lang="en-US" sz="2000" b="1" i="1" dirty="0"/>
              <a:t>in the Services Section </a:t>
            </a:r>
          </a:p>
          <a:p>
            <a:r>
              <a:rPr lang="en-US" sz="2000" b="1" i="1" dirty="0" smtClean="0"/>
              <a:t>   </a:t>
            </a:r>
            <a:r>
              <a:rPr lang="en-US" sz="2400" b="1" i="1" dirty="0" smtClean="0"/>
              <a:t>−</a:t>
            </a:r>
            <a:r>
              <a:rPr lang="en-US" sz="2000" b="1" i="1" dirty="0" smtClean="0"/>
              <a:t>	Students </a:t>
            </a:r>
            <a:r>
              <a:rPr lang="en-US" sz="2000" b="1" i="1" dirty="0"/>
              <a:t>not enrolled in the 7 </a:t>
            </a:r>
            <a:r>
              <a:rPr lang="en-US" sz="2000" b="1" i="1" dirty="0" smtClean="0"/>
              <a:t>CAEP programs</a:t>
            </a:r>
            <a:br>
              <a:rPr lang="en-US" sz="2000" b="1" i="1" dirty="0" smtClean="0"/>
            </a:br>
            <a:r>
              <a:rPr lang="en-US" sz="2000" b="1" i="1" dirty="0" smtClean="0"/>
              <a:t>   =</a:t>
            </a:r>
            <a:r>
              <a:rPr lang="en-US" sz="2000" i="1" dirty="0" smtClean="0"/>
              <a:t> </a:t>
            </a:r>
            <a:r>
              <a:rPr lang="en-US" sz="2000" b="1" i="1" dirty="0" smtClean="0"/>
              <a:t>Students enrolled in the 7 CAEP programs</a:t>
            </a:r>
            <a:endParaRPr lang="en-US" sz="2000" i="1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2" y="1640622"/>
            <a:ext cx="6382441" cy="2832848"/>
          </a:xfrm>
          <a:prstGeom prst="rect">
            <a:avLst/>
          </a:prstGeom>
        </p:spPr>
      </p:pic>
      <p:sp>
        <p:nvSpPr>
          <p:cNvPr id="16" name="Content Placeholder 4"/>
          <p:cNvSpPr>
            <a:spLocks noGrp="1"/>
          </p:cNvSpPr>
          <p:nvPr>
            <p:ph sz="half" idx="1"/>
          </p:nvPr>
        </p:nvSpPr>
        <p:spPr>
          <a:xfrm>
            <a:off x="461265" y="518171"/>
            <a:ext cx="6907723" cy="87406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Summary </a:t>
            </a:r>
            <a:r>
              <a:rPr lang="en-US" sz="2400" b="1" dirty="0">
                <a:solidFill>
                  <a:schemeClr val="bg1"/>
                </a:solidFill>
              </a:rPr>
              <a:t>Information </a:t>
            </a:r>
            <a:r>
              <a:rPr lang="en-US" sz="2400" dirty="0">
                <a:solidFill>
                  <a:schemeClr val="bg1"/>
                </a:solidFill>
              </a:rPr>
              <a:t>reconciles all of the students included in CAEP reporting. </a:t>
            </a:r>
          </a:p>
        </p:txBody>
      </p:sp>
    </p:spTree>
    <p:extLst>
      <p:ext uri="{BB962C8B-B14F-4D97-AF65-F5344CB8AC3E}">
        <p14:creationId xmlns:p14="http://schemas.microsoft.com/office/powerpoint/2010/main" val="104561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155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© CASAS 2020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1371600"/>
          </a:xfrm>
          <a:ln>
            <a:noFill/>
          </a:ln>
        </p:spPr>
        <p:txBody>
          <a:bodyPr/>
          <a:lstStyle/>
          <a:p>
            <a:pPr algn="ctr"/>
            <a:r>
              <a:rPr lang="en-US" b="1" dirty="0" smtClean="0"/>
              <a:t>CAEP Data Integrity Report: PY 19-20</a:t>
            </a:r>
            <a:endParaRPr lang="en-US" b="1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30305" y="1183341"/>
            <a:ext cx="11187953" cy="515739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Some items that may change significantly due to COVID-19/ Force Majeure issues: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&lt; 12 Hours of Instruction - Item 02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No Post-Test/Pre-Post-Test pair - Items 09, 10</a:t>
            </a:r>
            <a:endParaRPr lang="en-US" sz="2600" dirty="0">
              <a:solidFill>
                <a:schemeClr val="bg1"/>
              </a:solidFill>
            </a:endParaRP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Earned HSE/HS Diploma </a:t>
            </a:r>
            <a:r>
              <a:rPr lang="en-US" sz="2600" dirty="0" smtClean="0">
                <a:solidFill>
                  <a:schemeClr val="bg1"/>
                </a:solidFill>
              </a:rPr>
              <a:t>- Items 12</a:t>
            </a:r>
            <a:r>
              <a:rPr lang="en-US" sz="2600" dirty="0">
                <a:solidFill>
                  <a:schemeClr val="bg1"/>
                </a:solidFill>
              </a:rPr>
              <a:t>, 13 </a:t>
            </a:r>
            <a:endParaRPr lang="en-US" sz="2600" dirty="0" smtClean="0">
              <a:solidFill>
                <a:schemeClr val="bg1"/>
              </a:solidFill>
            </a:endParaRPr>
          </a:p>
          <a:p>
            <a:pPr lvl="1"/>
            <a:r>
              <a:rPr lang="en-US" sz="2600" i="1" dirty="0">
                <a:solidFill>
                  <a:schemeClr val="bg1"/>
                </a:solidFill>
              </a:rPr>
              <a:t>Earned outcome but did not qualify for CAEP </a:t>
            </a:r>
            <a:r>
              <a:rPr lang="en-US" sz="2600" i="1" dirty="0" smtClean="0">
                <a:solidFill>
                  <a:schemeClr val="bg1"/>
                </a:solidFill>
              </a:rPr>
              <a:t>- Items 23a-27</a:t>
            </a:r>
            <a:endParaRPr lang="en-US" sz="2600" dirty="0">
              <a:solidFill>
                <a:schemeClr val="bg1"/>
              </a:solidFill>
            </a:endParaRP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Achieved CAEP outcome - Items 23b-27b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155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© CASAS 2020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2208892"/>
            <a:ext cx="9503352" cy="38918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63968" y="5145552"/>
            <a:ext cx="4236833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Menu currently includes three reports options with this feature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1371600"/>
          </a:xfrm>
          <a:ln>
            <a:noFill/>
          </a:ln>
        </p:spPr>
        <p:txBody>
          <a:bodyPr/>
          <a:lstStyle/>
          <a:p>
            <a:pPr algn="ctr"/>
            <a:r>
              <a:rPr lang="en-US" b="1" dirty="0"/>
              <a:t>CAEP Consortium Manager Reports 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half" idx="1"/>
          </p:nvPr>
        </p:nvSpPr>
        <p:spPr>
          <a:xfrm>
            <a:off x="410095" y="1119565"/>
            <a:ext cx="11315740" cy="87406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CAEP Consortium Manager Reports allow a consortium level login to compare and contrast outcomes across agencies within one consortium.</a:t>
            </a:r>
          </a:p>
        </p:txBody>
      </p:sp>
    </p:spTree>
    <p:extLst>
      <p:ext uri="{BB962C8B-B14F-4D97-AF65-F5344CB8AC3E}">
        <p14:creationId xmlns:p14="http://schemas.microsoft.com/office/powerpoint/2010/main" val="8739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1" y="109639"/>
            <a:ext cx="11887200" cy="1371600"/>
          </a:xfrm>
        </p:spPr>
        <p:txBody>
          <a:bodyPr>
            <a:normAutofit/>
          </a:bodyPr>
          <a:lstStyle/>
          <a:p>
            <a:pPr algn="ctr"/>
            <a:r>
              <a:rPr lang="en-US" b="1" u="sng" smtClean="0"/>
              <a:t>How</a:t>
            </a:r>
            <a:r>
              <a:rPr lang="en-US" b="1" smtClean="0"/>
              <a:t> </a:t>
            </a:r>
            <a:r>
              <a:rPr lang="en-US" b="1" dirty="0" smtClean="0"/>
              <a:t>to submit the deliverables?</a:t>
            </a:r>
            <a:endParaRPr lang="en-US" b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80504" y="1931182"/>
            <a:ext cx="4572000" cy="3657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</a:rPr>
              <a:t>End-of-Year TOPSpro® Enterprise (TE) Data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Enter data electronically via TE only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Nothing to send – Data already hosted on our Online Server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477755" y="1931182"/>
            <a:ext cx="4572000" cy="3657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</a:rPr>
              <a:t>End-of-Year CAEP Data Integrity Report (DIR)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Generate in 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Email CAEP DIR to: </a:t>
            </a:r>
            <a:r>
              <a:rPr lang="en-US" sz="2400" dirty="0" smtClean="0">
                <a:solidFill>
                  <a:schemeClr val="bg1"/>
                </a:solidFill>
                <a:cs typeface="Calibri Light" panose="020F0302020204030204" pitchFamily="34" charset="0"/>
                <a:hlinkClick r:id="rId3"/>
              </a:rPr>
              <a:t>caep@casas.org</a:t>
            </a:r>
            <a:endParaRPr lang="en-US" sz="2400" dirty="0" smtClean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88668"/>
            <a:ext cx="155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© CASAS 2020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6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"/>
            <a:ext cx="118872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Data </a:t>
            </a:r>
            <a:r>
              <a:rPr lang="en-US" b="1" dirty="0"/>
              <a:t>submission </a:t>
            </a:r>
            <a:r>
              <a:rPr lang="en-US" b="1" dirty="0" smtClean="0"/>
              <a:t>Confirmation emails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93522" y="1075763"/>
            <a:ext cx="5576047" cy="511172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Your agency’s Primary </a:t>
            </a:r>
            <a:r>
              <a:rPr lang="en-US" sz="2400" dirty="0">
                <a:solidFill>
                  <a:schemeClr val="bg1"/>
                </a:solidFill>
              </a:rPr>
              <a:t>Contact for CASAS will receive confirmation of your deliverables via </a:t>
            </a:r>
            <a:r>
              <a:rPr lang="en-US" sz="2400" dirty="0" smtClean="0">
                <a:solidFill>
                  <a:schemeClr val="bg1"/>
                </a:solidFill>
              </a:rPr>
              <a:t>email once deliverables are processed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If you have changes to your Primary Contact, Online Main Point of Contact, and </a:t>
            </a:r>
            <a:r>
              <a:rPr lang="en-US" sz="2400" dirty="0">
                <a:solidFill>
                  <a:schemeClr val="bg1"/>
                </a:solidFill>
              </a:rPr>
              <a:t>other staff changes, email 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contactinfo@casas.org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55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© CASAS 2020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7" y="1075763"/>
            <a:ext cx="5160447" cy="349623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75" y="3069961"/>
            <a:ext cx="5021652" cy="341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"/>
            <a:ext cx="118872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Important links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28800" y="1621367"/>
            <a:ext cx="8534400" cy="418776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CAEP Beginning of the Year Letter: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caladulted.org/DownloadFile/846</a:t>
            </a:r>
            <a:r>
              <a:rPr lang="en-US" sz="2400" dirty="0" smtClean="0"/>
              <a:t>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CAEP Data Dive Recorded Presentation and PowerPoint: </a:t>
            </a: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dirty="0" smtClean="0">
                <a:hlinkClick r:id="rId4"/>
              </a:rPr>
              <a:t>https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caladulted.org/Administrators/385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b="1" dirty="0" smtClean="0">
                <a:solidFill>
                  <a:schemeClr val="bg1"/>
                </a:solidFill>
              </a:rPr>
              <a:t>Regional </a:t>
            </a:r>
            <a:r>
              <a:rPr lang="en-US" sz="2400" b="1" dirty="0">
                <a:solidFill>
                  <a:schemeClr val="bg1"/>
                </a:solidFill>
              </a:rPr>
              <a:t>Network Meetings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  <a:hlinkClick r:id="rId5"/>
              </a:rPr>
              <a:t>https://www.caadultedtraining.org</a:t>
            </a:r>
            <a:r>
              <a:rPr lang="en-US" sz="2400" dirty="0" smtClean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55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© CASAS 2020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"/>
            <a:ext cx="118872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Casas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87824" y="1201269"/>
            <a:ext cx="9816353" cy="51098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CASAS Technology Support Team</a:t>
            </a:r>
          </a:p>
          <a:p>
            <a:r>
              <a:rPr lang="en-US" sz="2400" dirty="0">
                <a:solidFill>
                  <a:schemeClr val="bg1"/>
                </a:solidFill>
              </a:rPr>
              <a:t>Phone: 1-800-255-1036, Option 2</a:t>
            </a:r>
          </a:p>
          <a:p>
            <a:r>
              <a:rPr lang="en-US" sz="2400" dirty="0">
                <a:solidFill>
                  <a:schemeClr val="bg1"/>
                </a:solidFill>
              </a:rPr>
              <a:t>Email: 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techsupport@casas.org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Hours: Monday-Friday, 6:00 am to 5:00 pm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Other </a:t>
            </a:r>
            <a:r>
              <a:rPr lang="en-US" sz="2400" b="1" dirty="0" smtClean="0">
                <a:solidFill>
                  <a:schemeClr val="bg1"/>
                </a:solidFill>
              </a:rPr>
              <a:t>Resources: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  <a:hlinkClick r:id="rId4"/>
              </a:rPr>
              <a:t>caep@casas.org</a:t>
            </a:r>
            <a:r>
              <a:rPr lang="en-US" sz="2400" dirty="0" smtClean="0">
                <a:solidFill>
                  <a:schemeClr val="bg1"/>
                </a:solidFill>
              </a:rPr>
              <a:t>  – </a:t>
            </a:r>
            <a:r>
              <a:rPr lang="en-US" sz="2400" dirty="0">
                <a:solidFill>
                  <a:schemeClr val="bg1"/>
                </a:solidFill>
              </a:rPr>
              <a:t>Questions about your Deliverables/reports</a:t>
            </a:r>
          </a:p>
          <a:p>
            <a:r>
              <a:rPr lang="en-US" sz="2400" dirty="0" smtClean="0">
                <a:solidFill>
                  <a:schemeClr val="bg1"/>
                </a:solidFill>
                <a:hlinkClick r:id="rId5"/>
              </a:rPr>
              <a:t>data@casas.org</a:t>
            </a:r>
            <a:r>
              <a:rPr lang="en-US" sz="2400" dirty="0" smtClean="0">
                <a:solidFill>
                  <a:schemeClr val="bg1"/>
                </a:solidFill>
              </a:rPr>
              <a:t> – </a:t>
            </a:r>
            <a:r>
              <a:rPr lang="en-US" sz="2400" dirty="0">
                <a:solidFill>
                  <a:schemeClr val="bg1"/>
                </a:solidFill>
              </a:rPr>
              <a:t>Questions about the status of your </a:t>
            </a:r>
            <a:r>
              <a:rPr lang="en-US" sz="24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55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© CASAS 2020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18288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what </a:t>
            </a:r>
            <a:r>
              <a:rPr lang="en-US" dirty="0" smtClean="0"/>
              <a:t>deliverables are due?</a:t>
            </a:r>
            <a:br>
              <a:rPr lang="en-US" dirty="0" smtClean="0"/>
            </a:br>
            <a:r>
              <a:rPr lang="en-US" b="1" u="sng" dirty="0" smtClean="0"/>
              <a:t>When</a:t>
            </a:r>
            <a:r>
              <a:rPr lang="en-US" dirty="0" smtClean="0"/>
              <a:t> are they due?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989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For Adult Schools*, these reports </a:t>
            </a:r>
            <a:r>
              <a:rPr lang="en-US" sz="2600" dirty="0">
                <a:solidFill>
                  <a:schemeClr val="bg1"/>
                </a:solidFill>
              </a:rPr>
              <a:t>should include data from July 1, 2019 to June 30, </a:t>
            </a:r>
            <a:r>
              <a:rPr lang="en-US" sz="2600" dirty="0" smtClean="0">
                <a:solidFill>
                  <a:schemeClr val="bg1"/>
                </a:solidFill>
              </a:rPr>
              <a:t>2020: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End-of-Year </a:t>
            </a:r>
            <a:r>
              <a:rPr lang="en-US" sz="2600" dirty="0">
                <a:solidFill>
                  <a:schemeClr val="bg1"/>
                </a:solidFill>
              </a:rPr>
              <a:t>TOPSpro® </a:t>
            </a:r>
            <a:r>
              <a:rPr lang="en-US" sz="2600" dirty="0" smtClean="0">
                <a:solidFill>
                  <a:schemeClr val="bg1"/>
                </a:solidFill>
              </a:rPr>
              <a:t>Enterprise (TE) Data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End-of-Year CAEP Data </a:t>
            </a:r>
            <a:r>
              <a:rPr lang="en-US" sz="2600" dirty="0">
                <a:solidFill>
                  <a:schemeClr val="bg1"/>
                </a:solidFill>
              </a:rPr>
              <a:t>Integrity </a:t>
            </a:r>
            <a:r>
              <a:rPr lang="en-US" sz="2600" dirty="0" smtClean="0">
                <a:solidFill>
                  <a:schemeClr val="bg1"/>
                </a:solidFill>
              </a:rPr>
              <a:t>Report (DIR)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300" b="1" u="sng" dirty="0" smtClean="0">
                <a:solidFill>
                  <a:schemeClr val="tx1"/>
                </a:solidFill>
              </a:rPr>
              <a:t>Due August 1, 2020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*CAEP funded Community Colleges submit data through their MIS system. They are not required to submit their DIR.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55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© CASAS 2020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75467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QUESTIONS?</a:t>
            </a:r>
            <a:endParaRPr lang="en-US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99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87332"/>
            <a:ext cx="8534400" cy="1507067"/>
          </a:xfrm>
        </p:spPr>
        <p:txBody>
          <a:bodyPr/>
          <a:lstStyle/>
          <a:p>
            <a:pPr algn="ctr"/>
            <a:r>
              <a:rPr lang="en-US" b="1" dirty="0" smtClean="0"/>
              <a:t>Thank you for participating!</a:t>
            </a:r>
            <a:endParaRPr lang="en-US" b="1" dirty="0"/>
          </a:p>
        </p:txBody>
      </p:sp>
      <p:pic>
        <p:nvPicPr>
          <p:cNvPr id="4" name="Content Placeholder 3" descr="j028693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70713" y="279321"/>
            <a:ext cx="4250575" cy="43162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155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© CASAS 2020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"/>
            <a:ext cx="11887200" cy="13716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How</a:t>
            </a:r>
            <a:r>
              <a:rPr lang="en-US" b="1" dirty="0" smtClean="0"/>
              <a:t> to submit the deliverables?</a:t>
            </a:r>
            <a:endParaRPr lang="en-US" b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070151" y="1931182"/>
            <a:ext cx="4572000" cy="3657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</a:rPr>
              <a:t>End-of-Year TOPSpro® Enterprise (TE) Data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Enter data electronically via TE only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Nothing to send – Data already hosted on our Online Server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477755" y="1931182"/>
            <a:ext cx="4572000" cy="3657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</a:rPr>
              <a:t>End-of-Year CAEP Data Integrity Report (DIR)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Generate in 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Email CAEP DIR to: </a:t>
            </a:r>
            <a:r>
              <a:rPr lang="en-US" sz="2400" dirty="0" smtClean="0">
                <a:solidFill>
                  <a:schemeClr val="bg1"/>
                </a:solidFill>
                <a:cs typeface="Calibri Light" panose="020F0302020204030204" pitchFamily="34" charset="0"/>
                <a:hlinkClick r:id="rId3"/>
              </a:rPr>
              <a:t>caep@casas.org</a:t>
            </a:r>
            <a:endParaRPr lang="en-US" sz="2400" dirty="0" smtClean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88668"/>
            <a:ext cx="155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© CASAS 2020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"/>
            <a:ext cx="118872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End-of-Year TOPSpro</a:t>
            </a:r>
            <a:r>
              <a:rPr lang="en-US" b="1" baseline="30000" dirty="0"/>
              <a:t>®</a:t>
            </a:r>
            <a:r>
              <a:rPr lang="en-US" b="1" dirty="0"/>
              <a:t> Enterprise (TE)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039908"/>
            <a:ext cx="9211235" cy="53071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chemeClr val="bg1"/>
                </a:solidFill>
              </a:rPr>
              <a:t>Quick Checklist: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Review Class Instances – Instructional Programs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Enter/Verify DAILY </a:t>
            </a:r>
            <a:r>
              <a:rPr lang="en-US" sz="2400" dirty="0">
                <a:solidFill>
                  <a:schemeClr val="bg1"/>
                </a:solidFill>
              </a:rPr>
              <a:t>and UPDATE/Cumulated attendance </a:t>
            </a:r>
            <a:r>
              <a:rPr lang="en-US" sz="2400" dirty="0" smtClean="0">
                <a:solidFill>
                  <a:schemeClr val="bg1"/>
                </a:solidFill>
              </a:rPr>
              <a:t>hours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Verify data since COVID is being recorded as Distance Learning minutes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Enter/Verify all assessments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Verify </a:t>
            </a:r>
            <a:r>
              <a:rPr lang="en-US" sz="2400" dirty="0">
                <a:solidFill>
                  <a:schemeClr val="bg1"/>
                </a:solidFill>
              </a:rPr>
              <a:t>that assessments given since COVID closure were marked as “Remote Test = YES</a:t>
            </a:r>
            <a:r>
              <a:rPr lang="en-US" sz="2400" dirty="0" smtClean="0">
                <a:solidFill>
                  <a:schemeClr val="bg1"/>
                </a:solidFill>
              </a:rPr>
              <a:t>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Student Information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Clean-up Duplicated Students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Mark Services as applicable (Supportive, Training, Transition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Mark Outcomes</a:t>
            </a:r>
          </a:p>
        </p:txBody>
      </p:sp>
      <p:pic>
        <p:nvPicPr>
          <p:cNvPr id="14" name="Picture 13" descr="Magnifying Glass Search To Find · Free image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635" y="1452282"/>
            <a:ext cx="2675965" cy="26759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88668"/>
            <a:ext cx="155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© CASAS 2020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"/>
            <a:ext cx="118872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CAEP Outcomes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155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© CASAS 2020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183101001"/>
              </p:ext>
            </p:extLst>
          </p:nvPr>
        </p:nvGraphicFramePr>
        <p:xfrm>
          <a:off x="1238935" y="1258054"/>
          <a:ext cx="10567582" cy="500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406413" y="2270177"/>
            <a:ext cx="2440914" cy="1815882"/>
          </a:xfrm>
          <a:prstGeom prst="rect">
            <a:avLst/>
          </a:prstGeom>
          <a:solidFill>
            <a:schemeClr val="tx1"/>
          </a:solidFill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pPr marL="214312" marR="0" lvl="0" indent="-214312" defTabSz="6857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Pre/Post Level Completion</a:t>
            </a:r>
          </a:p>
          <a:p>
            <a:pPr marL="214312" marR="0" lvl="0" indent="-214312" defTabSz="6857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Carnegie Units /HS Credits</a:t>
            </a:r>
          </a:p>
          <a:p>
            <a:pPr marL="214312" marR="0" lvl="0" indent="-214312" defTabSz="6857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CDCP Certificate</a:t>
            </a:r>
          </a:p>
          <a:p>
            <a:pPr marL="214312" marR="0" lvl="0" indent="-214312" defTabSz="6857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Occupational Skills Gain</a:t>
            </a:r>
          </a:p>
          <a:p>
            <a:pPr marL="214312" marR="0" lvl="0" indent="-214312" defTabSz="6857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Workforce Preparation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90111" y="2365242"/>
            <a:ext cx="2233748" cy="1077218"/>
          </a:xfrm>
          <a:prstGeom prst="rect">
            <a:avLst/>
          </a:prstGeom>
          <a:solidFill>
            <a:schemeClr val="tx1"/>
          </a:solidFill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pPr marL="214312" marR="0" lvl="0" indent="-214312" defTabSz="6857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High School Diploma</a:t>
            </a:r>
          </a:p>
          <a:p>
            <a:pPr marL="214312" marR="0" lvl="0" indent="-214312" defTabSz="6857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Passed GED</a:t>
            </a:r>
          </a:p>
          <a:p>
            <a:pPr marL="214312" marR="0" lvl="0" indent="-214312" defTabSz="6857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Passed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HiSET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14312" marR="0" lvl="0" indent="-214312" defTabSz="6857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Passed TASC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66643" y="2322525"/>
            <a:ext cx="3043233" cy="1569660"/>
          </a:xfrm>
          <a:prstGeom prst="rect">
            <a:avLst/>
          </a:prstGeom>
          <a:solidFill>
            <a:schemeClr val="tx1"/>
          </a:solidFill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pPr marL="214312" marR="0" lvl="0" indent="-214312" defTabSz="6857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College Degree – AA, AS, BA, BS</a:t>
            </a:r>
          </a:p>
          <a:p>
            <a:pPr marL="214312" marR="0" lvl="0" indent="-214312" defTabSz="6857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Graduate Studies</a:t>
            </a:r>
          </a:p>
          <a:p>
            <a:pPr marL="214312" marR="0" lvl="0" indent="-214312" defTabSz="6857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Training Credential</a:t>
            </a:r>
          </a:p>
          <a:p>
            <a:pPr marL="214312" marR="0" lvl="0" indent="-214312" defTabSz="6857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Occupational Licensure/Certificate</a:t>
            </a:r>
          </a:p>
          <a:p>
            <a:pPr marL="214312" marR="0" lvl="0" indent="-214312" defTabSz="6857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Apprenticeship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50361" y="5327161"/>
            <a:ext cx="2233748" cy="830997"/>
          </a:xfrm>
          <a:prstGeom prst="rect">
            <a:avLst/>
          </a:prstGeom>
          <a:solidFill>
            <a:schemeClr val="tx1"/>
          </a:solidFill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pPr marL="214312" marR="0" lvl="0" indent="-214312" defTabSz="6857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Get a Job</a:t>
            </a:r>
          </a:p>
          <a:p>
            <a:pPr marL="214312" marR="0" lvl="0" indent="-214312" defTabSz="6857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Retain a Job</a:t>
            </a:r>
          </a:p>
          <a:p>
            <a:pPr marL="214312" marR="0" lvl="0" indent="-214312" defTabSz="6857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Enter Military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44510" y="5327161"/>
            <a:ext cx="2233748" cy="584775"/>
          </a:xfrm>
          <a:prstGeom prst="rect">
            <a:avLst/>
          </a:prstGeom>
          <a:solidFill>
            <a:schemeClr val="tx1"/>
          </a:solidFill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pPr marL="214312" marR="0" lvl="0" indent="-214312" defTabSz="6857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Increase Wages</a:t>
            </a:r>
          </a:p>
          <a:p>
            <a:pPr marL="214312" marR="0" lvl="0" indent="-214312" defTabSz="6857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Get a Better Job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66643" y="5327161"/>
            <a:ext cx="3052128" cy="1323439"/>
          </a:xfrm>
          <a:prstGeom prst="rect">
            <a:avLst/>
          </a:prstGeom>
          <a:solidFill>
            <a:schemeClr val="tx1"/>
          </a:solidFill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pPr marL="214312" marR="0" lvl="0" indent="-214312" defTabSz="6857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Transition to ASE</a:t>
            </a:r>
          </a:p>
          <a:p>
            <a:pPr marL="214312" marR="0" lvl="0" indent="-214312" defTabSz="6857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Transition to Post-Secondary/CTE</a:t>
            </a:r>
          </a:p>
          <a:p>
            <a:pPr marL="214312" marR="0" lvl="0" indent="-214312" defTabSz="6857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Transition to Post-Secondary/College</a:t>
            </a:r>
          </a:p>
        </p:txBody>
      </p:sp>
    </p:spTree>
    <p:extLst>
      <p:ext uri="{BB962C8B-B14F-4D97-AF65-F5344CB8AC3E}">
        <p14:creationId xmlns:p14="http://schemas.microsoft.com/office/powerpoint/2010/main" val="26100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"/>
            <a:ext cx="118872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CAEP Summary Report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740617" y="934565"/>
            <a:ext cx="10880260" cy="87406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Generate n TE: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Reports</a:t>
            </a:r>
            <a:r>
              <a:rPr lang="en-US" sz="2400" dirty="0" smtClean="0">
                <a:solidFill>
                  <a:schemeClr val="bg1"/>
                </a:solidFill>
              </a:rPr>
              <a:t> &gt; </a:t>
            </a:r>
            <a:r>
              <a:rPr lang="en-US" sz="2400" b="1" dirty="0" smtClean="0">
                <a:solidFill>
                  <a:schemeClr val="bg1"/>
                </a:solidFill>
              </a:rPr>
              <a:t>State Reports </a:t>
            </a:r>
            <a:r>
              <a:rPr lang="en-US" sz="2400" dirty="0" smtClean="0">
                <a:solidFill>
                  <a:schemeClr val="bg1"/>
                </a:solidFill>
              </a:rPr>
              <a:t>&gt; </a:t>
            </a:r>
            <a:r>
              <a:rPr lang="en-US" sz="2400" b="1" dirty="0" smtClean="0">
                <a:solidFill>
                  <a:schemeClr val="bg1"/>
                </a:solidFill>
              </a:rPr>
              <a:t>California</a:t>
            </a:r>
            <a:r>
              <a:rPr lang="en-US" sz="2400" dirty="0" smtClean="0">
                <a:solidFill>
                  <a:schemeClr val="bg1"/>
                </a:solidFill>
              </a:rPr>
              <a:t> &gt; </a:t>
            </a:r>
            <a:r>
              <a:rPr lang="en-US" sz="2400" b="1" dirty="0" smtClean="0">
                <a:solidFill>
                  <a:schemeClr val="bg1"/>
                </a:solidFill>
              </a:rPr>
              <a:t>CAEP Tables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155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© CASAS 2020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430" y="1927373"/>
            <a:ext cx="9287435" cy="427478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8" y="1925351"/>
            <a:ext cx="2098813" cy="42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"/>
            <a:ext cx="118872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CAEP Summary Report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155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© CASAS 2020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71599"/>
            <a:ext cx="8558247" cy="3939154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956611" y="1877516"/>
            <a:ext cx="5082989" cy="43209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Displays outcomes in three separate sections:</a:t>
            </a:r>
            <a:endParaRPr lang="en-US" sz="11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Literacy Gains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(Pre/Post)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NRS 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4 guidelines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AB 104 outcomes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WIOA II reporting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 but not pre/post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Received that do not impose WIOA II reporting requirements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"/>
            <a:ext cx="118872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CAEP Summary Report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155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© CASAS 2020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24" y="1069051"/>
            <a:ext cx="4700637" cy="40027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719" y="3533941"/>
            <a:ext cx="5743528" cy="2879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4021056" y="2965757"/>
            <a:ext cx="4490925" cy="2062103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ysClr val="windowText" lastClr="000000"/>
                </a:solidFill>
              </a:rPr>
              <a:t>Click any cell to generate a list of students included in that cell. 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2371459">
            <a:off x="3641868" y="2994125"/>
            <a:ext cx="538649" cy="152598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890839" y="3533941"/>
            <a:ext cx="1235868" cy="17252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"/>
            <a:ext cx="118872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CAEP Summary Report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155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© CASAS 2020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22" y="1371599"/>
            <a:ext cx="6044285" cy="47767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7230792" y="1434351"/>
            <a:ext cx="44644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dirty="0">
                <a:solidFill>
                  <a:prstClr val="black"/>
                </a:solidFill>
              </a:rPr>
              <a:t>Right click any cell and select from 6 </a:t>
            </a:r>
            <a:r>
              <a:rPr lang="en-US" sz="2800" dirty="0" err="1">
                <a:solidFill>
                  <a:prstClr val="black"/>
                </a:solidFill>
              </a:rPr>
              <a:t>listers</a:t>
            </a:r>
            <a:r>
              <a:rPr lang="en-US" sz="2800" dirty="0">
                <a:solidFill>
                  <a:prstClr val="black"/>
                </a:solidFill>
              </a:rPr>
              <a:t> and 6 reports:</a:t>
            </a:r>
          </a:p>
        </p:txBody>
      </p:sp>
    </p:spTree>
    <p:extLst>
      <p:ext uri="{BB962C8B-B14F-4D97-AF65-F5344CB8AC3E}">
        <p14:creationId xmlns:p14="http://schemas.microsoft.com/office/powerpoint/2010/main" val="14118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AED059-712B-4905-84DC-B17E443F3E13}"/>
</file>

<file path=customXml/itemProps2.xml><?xml version="1.0" encoding="utf-8"?>
<ds:datastoreItem xmlns:ds="http://schemas.openxmlformats.org/officeDocument/2006/customXml" ds:itemID="{2315397F-7554-4260-96EA-247DB31892DB}"/>
</file>

<file path=customXml/itemProps3.xml><?xml version="1.0" encoding="utf-8"?>
<ds:datastoreItem xmlns:ds="http://schemas.openxmlformats.org/officeDocument/2006/customXml" ds:itemID="{32F4645E-DD38-4DC4-8470-29DB32006E7A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3989</TotalTime>
  <Words>1001</Words>
  <Application>Microsoft Office PowerPoint</Application>
  <PresentationFormat>Widescreen</PresentationFormat>
  <Paragraphs>188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Slice</vt:lpstr>
      <vt:lpstr>CAEP: Data Submission Guidelines</vt:lpstr>
      <vt:lpstr>what deliverables are due? When are they due?</vt:lpstr>
      <vt:lpstr>How to submit the deliverables?</vt:lpstr>
      <vt:lpstr>End-of-Year TOPSpro® Enterprise (TE) Data</vt:lpstr>
      <vt:lpstr>CAEP Outcomes</vt:lpstr>
      <vt:lpstr>CAEP Summary Report</vt:lpstr>
      <vt:lpstr>CAEP Summary Report</vt:lpstr>
      <vt:lpstr>CAEP Summary Report</vt:lpstr>
      <vt:lpstr>CAEP Summary Report</vt:lpstr>
      <vt:lpstr>CAEP Data Integrity Report</vt:lpstr>
      <vt:lpstr>CAEP data integrity report</vt:lpstr>
      <vt:lpstr>CAEP data integrity report</vt:lpstr>
      <vt:lpstr>PowerPoint Presentation</vt:lpstr>
      <vt:lpstr>CAEP Data Integrity Report: PY 19-20</vt:lpstr>
      <vt:lpstr>CAEP Consortium Manager Reports </vt:lpstr>
      <vt:lpstr>How to submit the deliverables?</vt:lpstr>
      <vt:lpstr>Data submission Confirmation emails</vt:lpstr>
      <vt:lpstr>Important links</vt:lpstr>
      <vt:lpstr>Casas resources</vt:lpstr>
      <vt:lpstr>QUESTIONS?</vt:lpstr>
      <vt:lpstr>Thank you for participating!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 for attending.  Here’s a couple of reminders before we start:</dc:title>
  <dc:creator>Martha Perez</dc:creator>
  <cp:lastModifiedBy>Nicole Jordan</cp:lastModifiedBy>
  <cp:revision>135</cp:revision>
  <cp:lastPrinted>2019-10-16T17:59:00Z</cp:lastPrinted>
  <dcterms:created xsi:type="dcterms:W3CDTF">2019-10-10T17:10:25Z</dcterms:created>
  <dcterms:modified xsi:type="dcterms:W3CDTF">2020-07-22T16:30:42Z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