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6" r:id="rId3"/>
    <p:sldId id="295" r:id="rId4"/>
    <p:sldId id="332" r:id="rId5"/>
    <p:sldId id="334" r:id="rId6"/>
    <p:sldId id="258" r:id="rId7"/>
    <p:sldId id="294" r:id="rId8"/>
    <p:sldId id="261" r:id="rId9"/>
    <p:sldId id="312" r:id="rId10"/>
    <p:sldId id="313" r:id="rId11"/>
    <p:sldId id="267" r:id="rId12"/>
    <p:sldId id="268" r:id="rId13"/>
    <p:sldId id="269" r:id="rId14"/>
    <p:sldId id="270" r:id="rId15"/>
    <p:sldId id="311" r:id="rId16"/>
    <p:sldId id="271" r:id="rId17"/>
    <p:sldId id="272" r:id="rId18"/>
    <p:sldId id="273" r:id="rId19"/>
    <p:sldId id="274" r:id="rId20"/>
    <p:sldId id="275" r:id="rId21"/>
    <p:sldId id="309" r:id="rId22"/>
    <p:sldId id="310" r:id="rId23"/>
    <p:sldId id="276" r:id="rId24"/>
    <p:sldId id="277" r:id="rId25"/>
    <p:sldId id="278" r:id="rId26"/>
    <p:sldId id="307" r:id="rId27"/>
    <p:sldId id="282" r:id="rId28"/>
    <p:sldId id="283" r:id="rId29"/>
    <p:sldId id="314" r:id="rId30"/>
    <p:sldId id="315" r:id="rId31"/>
    <p:sldId id="323" r:id="rId32"/>
    <p:sldId id="317" r:id="rId33"/>
    <p:sldId id="316" r:id="rId34"/>
    <p:sldId id="318" r:id="rId35"/>
    <p:sldId id="319" r:id="rId36"/>
    <p:sldId id="322" r:id="rId37"/>
    <p:sldId id="320" r:id="rId38"/>
    <p:sldId id="324" r:id="rId39"/>
    <p:sldId id="279" r:id="rId40"/>
    <p:sldId id="280" r:id="rId41"/>
    <p:sldId id="281" r:id="rId42"/>
    <p:sldId id="321" r:id="rId43"/>
    <p:sldId id="308" r:id="rId44"/>
    <p:sldId id="284" r:id="rId45"/>
    <p:sldId id="285" r:id="rId46"/>
    <p:sldId id="286" r:id="rId47"/>
    <p:sldId id="287" r:id="rId48"/>
    <p:sldId id="288" r:id="rId49"/>
    <p:sldId id="289" r:id="rId50"/>
    <p:sldId id="290" r:id="rId51"/>
    <p:sldId id="298" r:id="rId52"/>
    <p:sldId id="331" r:id="rId53"/>
    <p:sldId id="326" r:id="rId54"/>
    <p:sldId id="327" r:id="rId55"/>
    <p:sldId id="325" r:id="rId56"/>
    <p:sldId id="328" r:id="rId57"/>
    <p:sldId id="329" r:id="rId58"/>
    <p:sldId id="330" r:id="rId59"/>
    <p:sldId id="299" r:id="rId60"/>
    <p:sldId id="300" r:id="rId61"/>
    <p:sldId id="302" r:id="rId62"/>
    <p:sldId id="303" r:id="rId63"/>
    <p:sldId id="304" r:id="rId64"/>
    <p:sldId id="305" r:id="rId65"/>
    <p:sldId id="306" r:id="rId66"/>
    <p:sldId id="291" r:id="rId67"/>
    <p:sldId id="29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8" d="100"/>
          <a:sy n="128" d="100"/>
        </p:scale>
        <p:origin x="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75"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Persistence Rates by Program</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'23Consortium'!$C$3</c:f>
              <c:strCache>
                <c:ptCount val="1"/>
                <c:pt idx="0">
                  <c:v>Enrollees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'23Consortium'!$B$4:$B$6</c:f>
              <c:strCache>
                <c:ptCount val="3"/>
                <c:pt idx="0">
                  <c:v>English Language Learner (ESL/ELL)</c:v>
                </c:pt>
                <c:pt idx="1">
                  <c:v>Basic Skills (ABE)</c:v>
                </c:pt>
                <c:pt idx="2">
                  <c:v>High School Diploma (HSD)</c:v>
                </c:pt>
              </c:strCache>
            </c:strRef>
          </c:cat>
          <c:val>
            <c:numRef>
              <c:f>'23Consortium'!$C$4:$C$6</c:f>
              <c:numCache>
                <c:formatCode>#,##0</c:formatCode>
                <c:ptCount val="3"/>
                <c:pt idx="0">
                  <c:v>1855</c:v>
                </c:pt>
                <c:pt idx="1">
                  <c:v>512</c:v>
                </c:pt>
                <c:pt idx="2">
                  <c:v>1176</c:v>
                </c:pt>
              </c:numCache>
            </c:numRef>
          </c:val>
          <c:extLst>
            <c:ext xmlns:c16="http://schemas.microsoft.com/office/drawing/2014/chart" uri="{C3380CC4-5D6E-409C-BE32-E72D297353CC}">
              <c16:uniqueId val="{00000000-D48E-49B2-A67C-ACB33FAC56B0}"/>
            </c:ext>
          </c:extLst>
        </c:ser>
        <c:ser>
          <c:idx val="1"/>
          <c:order val="1"/>
          <c:tx>
            <c:strRef>
              <c:f>'23Consortium'!$D$3</c:f>
              <c:strCache>
                <c:ptCount val="1"/>
                <c:pt idx="0">
                  <c:v>Enrollees Pre and Posttested</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'23Consortium'!$B$4:$B$6</c:f>
              <c:strCache>
                <c:ptCount val="3"/>
                <c:pt idx="0">
                  <c:v>English Language Learner (ESL/ELL)</c:v>
                </c:pt>
                <c:pt idx="1">
                  <c:v>Basic Skills (ABE)</c:v>
                </c:pt>
                <c:pt idx="2">
                  <c:v>High School Diploma (HSD)</c:v>
                </c:pt>
              </c:strCache>
            </c:strRef>
          </c:cat>
          <c:val>
            <c:numRef>
              <c:f>'23Consortium'!$D$4:$D$6</c:f>
              <c:numCache>
                <c:formatCode>#,##0</c:formatCode>
                <c:ptCount val="3"/>
                <c:pt idx="0">
                  <c:v>1433</c:v>
                </c:pt>
                <c:pt idx="1">
                  <c:v>375</c:v>
                </c:pt>
                <c:pt idx="2">
                  <c:v>856</c:v>
                </c:pt>
              </c:numCache>
            </c:numRef>
          </c:val>
          <c:extLst>
            <c:ext xmlns:c16="http://schemas.microsoft.com/office/drawing/2014/chart" uri="{C3380CC4-5D6E-409C-BE32-E72D297353CC}">
              <c16:uniqueId val="{00000001-D48E-49B2-A67C-ACB33FAC56B0}"/>
            </c:ext>
          </c:extLst>
        </c:ser>
        <c:dLbls>
          <c:showLegendKey val="0"/>
          <c:showVal val="0"/>
          <c:showCatName val="0"/>
          <c:showSerName val="0"/>
          <c:showPercent val="0"/>
          <c:showBubbleSize val="0"/>
        </c:dLbls>
        <c:gapWidth val="182"/>
        <c:axId val="101209760"/>
        <c:axId val="101210152"/>
      </c:barChart>
      <c:catAx>
        <c:axId val="1012097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210152"/>
        <c:crosses val="autoZero"/>
        <c:auto val="1"/>
        <c:lblAlgn val="ctr"/>
        <c:lblOffset val="100"/>
        <c:noMultiLvlLbl val="0"/>
      </c:catAx>
      <c:valAx>
        <c:axId val="1012101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209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Barriers to Employment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0"/>
          <c:order val="0"/>
          <c:tx>
            <c:strRef>
              <c:f>'Page 1 (2)'!$I$2</c:f>
              <c:strCache>
                <c:ptCount val="1"/>
                <c:pt idx="0">
                  <c:v>English Language Learner (ESL/ELL)</c:v>
                </c:pt>
              </c:strCache>
            </c:strRef>
          </c:tx>
          <c:spPr>
            <a:solidFill>
              <a:schemeClr val="accent1"/>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(2)'!$J$2:$X$2</c:f>
              <c:numCache>
                <c:formatCode>#,##0</c:formatCode>
                <c:ptCount val="8"/>
                <c:pt idx="0">
                  <c:v>13</c:v>
                </c:pt>
                <c:pt idx="1">
                  <c:v>459</c:v>
                </c:pt>
                <c:pt idx="2">
                  <c:v>0</c:v>
                </c:pt>
                <c:pt idx="3">
                  <c:v>5</c:v>
                </c:pt>
                <c:pt idx="4">
                  <c:v>343</c:v>
                </c:pt>
                <c:pt idx="5">
                  <c:v>150</c:v>
                </c:pt>
                <c:pt idx="6">
                  <c:v>31</c:v>
                </c:pt>
                <c:pt idx="7">
                  <c:v>24</c:v>
                </c:pt>
              </c:numCache>
            </c:numRef>
          </c:val>
          <c:extLst>
            <c:ext xmlns:c16="http://schemas.microsoft.com/office/drawing/2014/chart" uri="{C3380CC4-5D6E-409C-BE32-E72D297353CC}">
              <c16:uniqueId val="{00000000-6737-4CC9-9966-491B98F227C7}"/>
            </c:ext>
          </c:extLst>
        </c:ser>
        <c:ser>
          <c:idx val="1"/>
          <c:order val="1"/>
          <c:tx>
            <c:strRef>
              <c:f>'Page 1 (2)'!$I$3</c:f>
              <c:strCache>
                <c:ptCount val="1"/>
                <c:pt idx="0">
                  <c:v>Basic Skills (ABE)</c:v>
                </c:pt>
              </c:strCache>
            </c:strRef>
          </c:tx>
          <c:spPr>
            <a:solidFill>
              <a:schemeClr val="accent2"/>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(2)'!$J$3:$X$3</c:f>
              <c:numCache>
                <c:formatCode>#,##0</c:formatCode>
                <c:ptCount val="8"/>
                <c:pt idx="0">
                  <c:v>2</c:v>
                </c:pt>
                <c:pt idx="1">
                  <c:v>4</c:v>
                </c:pt>
                <c:pt idx="2">
                  <c:v>0</c:v>
                </c:pt>
                <c:pt idx="3">
                  <c:v>0</c:v>
                </c:pt>
                <c:pt idx="4">
                  <c:v>14</c:v>
                </c:pt>
                <c:pt idx="5">
                  <c:v>1</c:v>
                </c:pt>
                <c:pt idx="6">
                  <c:v>0</c:v>
                </c:pt>
                <c:pt idx="7">
                  <c:v>3</c:v>
                </c:pt>
              </c:numCache>
            </c:numRef>
          </c:val>
          <c:extLst>
            <c:ext xmlns:c16="http://schemas.microsoft.com/office/drawing/2014/chart" uri="{C3380CC4-5D6E-409C-BE32-E72D297353CC}">
              <c16:uniqueId val="{00000001-6737-4CC9-9966-491B98F227C7}"/>
            </c:ext>
          </c:extLst>
        </c:ser>
        <c:ser>
          <c:idx val="2"/>
          <c:order val="2"/>
          <c:tx>
            <c:strRef>
              <c:f>'Page 1 (2)'!$I$4</c:f>
              <c:strCache>
                <c:ptCount val="1"/>
                <c:pt idx="0">
                  <c:v>High School Diploma (HSD)</c:v>
                </c:pt>
              </c:strCache>
            </c:strRef>
          </c:tx>
          <c:spPr>
            <a:solidFill>
              <a:schemeClr val="accent3"/>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(2)'!$J$4:$X$4</c:f>
              <c:numCache>
                <c:formatCode>#,##0</c:formatCode>
                <c:ptCount val="8"/>
                <c:pt idx="0">
                  <c:v>41</c:v>
                </c:pt>
                <c:pt idx="1">
                  <c:v>6</c:v>
                </c:pt>
                <c:pt idx="2">
                  <c:v>17</c:v>
                </c:pt>
                <c:pt idx="3">
                  <c:v>38</c:v>
                </c:pt>
                <c:pt idx="4">
                  <c:v>460</c:v>
                </c:pt>
                <c:pt idx="5">
                  <c:v>4</c:v>
                </c:pt>
                <c:pt idx="6">
                  <c:v>0</c:v>
                </c:pt>
                <c:pt idx="7">
                  <c:v>141</c:v>
                </c:pt>
              </c:numCache>
            </c:numRef>
          </c:val>
          <c:extLst>
            <c:ext xmlns:c16="http://schemas.microsoft.com/office/drawing/2014/chart" uri="{C3380CC4-5D6E-409C-BE32-E72D297353CC}">
              <c16:uniqueId val="{00000002-6737-4CC9-9966-491B98F227C7}"/>
            </c:ext>
          </c:extLst>
        </c:ser>
        <c:ser>
          <c:idx val="3"/>
          <c:order val="3"/>
          <c:tx>
            <c:strRef>
              <c:f>'Page 1 (2)'!$I$5</c:f>
              <c:strCache>
                <c:ptCount val="1"/>
                <c:pt idx="0">
                  <c:v>High School Equivalency (HSE)</c:v>
                </c:pt>
              </c:strCache>
            </c:strRef>
          </c:tx>
          <c:spPr>
            <a:solidFill>
              <a:schemeClr val="accent4"/>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(2)'!$J$5:$X$5</c:f>
              <c:numCache>
                <c:formatCode>#,##0</c:formatCode>
                <c:ptCount val="8"/>
                <c:pt idx="0">
                  <c:v>35</c:v>
                </c:pt>
                <c:pt idx="1">
                  <c:v>94</c:v>
                </c:pt>
                <c:pt idx="2">
                  <c:v>11</c:v>
                </c:pt>
                <c:pt idx="3">
                  <c:v>47</c:v>
                </c:pt>
                <c:pt idx="4">
                  <c:v>320</c:v>
                </c:pt>
                <c:pt idx="5">
                  <c:v>10</c:v>
                </c:pt>
                <c:pt idx="6">
                  <c:v>3</c:v>
                </c:pt>
                <c:pt idx="7">
                  <c:v>71</c:v>
                </c:pt>
              </c:numCache>
            </c:numRef>
          </c:val>
          <c:extLst>
            <c:ext xmlns:c16="http://schemas.microsoft.com/office/drawing/2014/chart" uri="{C3380CC4-5D6E-409C-BE32-E72D297353CC}">
              <c16:uniqueId val="{00000003-6737-4CC9-9966-491B98F227C7}"/>
            </c:ext>
          </c:extLst>
        </c:ser>
        <c:ser>
          <c:idx val="4"/>
          <c:order val="4"/>
          <c:tx>
            <c:strRef>
              <c:f>'Page 1 (2)'!$I$6</c:f>
              <c:strCache>
                <c:ptCount val="1"/>
                <c:pt idx="0">
                  <c:v>Career and Technical Education (CTE)</c:v>
                </c:pt>
              </c:strCache>
            </c:strRef>
          </c:tx>
          <c:spPr>
            <a:solidFill>
              <a:schemeClr val="accent5"/>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(2)'!$J$6:$X$6</c:f>
              <c:numCache>
                <c:formatCode>#,##0</c:formatCode>
                <c:ptCount val="8"/>
                <c:pt idx="0">
                  <c:v>8</c:v>
                </c:pt>
                <c:pt idx="1">
                  <c:v>7</c:v>
                </c:pt>
                <c:pt idx="2">
                  <c:v>1</c:v>
                </c:pt>
                <c:pt idx="3">
                  <c:v>5</c:v>
                </c:pt>
                <c:pt idx="4">
                  <c:v>99</c:v>
                </c:pt>
                <c:pt idx="5">
                  <c:v>0</c:v>
                </c:pt>
                <c:pt idx="6">
                  <c:v>1</c:v>
                </c:pt>
                <c:pt idx="7">
                  <c:v>34</c:v>
                </c:pt>
              </c:numCache>
            </c:numRef>
          </c:val>
          <c:extLst>
            <c:ext xmlns:c16="http://schemas.microsoft.com/office/drawing/2014/chart" uri="{C3380CC4-5D6E-409C-BE32-E72D297353CC}">
              <c16:uniqueId val="{00000004-6737-4CC9-9966-491B98F227C7}"/>
            </c:ext>
          </c:extLst>
        </c:ser>
        <c:ser>
          <c:idx val="5"/>
          <c:order val="5"/>
          <c:tx>
            <c:strRef>
              <c:f>'Page 1 (2)'!$I$7</c:f>
              <c:strCache>
                <c:ptCount val="1"/>
                <c:pt idx="0">
                  <c:v>Programs for Adults with Disabilities</c:v>
                </c:pt>
              </c:strCache>
            </c:strRef>
          </c:tx>
          <c:spPr>
            <a:solidFill>
              <a:schemeClr val="accent6"/>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(2)'!$J$7:$X$7</c:f>
              <c:numCache>
                <c:formatCode>#,##0</c:formatCode>
                <c:ptCount val="8"/>
                <c:pt idx="0">
                  <c:v>101</c:v>
                </c:pt>
                <c:pt idx="1">
                  <c:v>0</c:v>
                </c:pt>
                <c:pt idx="2">
                  <c:v>0</c:v>
                </c:pt>
                <c:pt idx="3">
                  <c:v>0</c:v>
                </c:pt>
                <c:pt idx="4">
                  <c:v>100</c:v>
                </c:pt>
                <c:pt idx="5">
                  <c:v>0</c:v>
                </c:pt>
                <c:pt idx="6">
                  <c:v>0</c:v>
                </c:pt>
                <c:pt idx="7">
                  <c:v>1</c:v>
                </c:pt>
              </c:numCache>
            </c:numRef>
          </c:val>
          <c:extLst>
            <c:ext xmlns:c16="http://schemas.microsoft.com/office/drawing/2014/chart" uri="{C3380CC4-5D6E-409C-BE32-E72D297353CC}">
              <c16:uniqueId val="{00000005-6737-4CC9-9966-491B98F227C7}"/>
            </c:ext>
          </c:extLst>
        </c:ser>
        <c:ser>
          <c:idx val="6"/>
          <c:order val="6"/>
          <c:tx>
            <c:strRef>
              <c:f>'Page 1 (2)'!$I$8</c:f>
              <c:strCache>
                <c:ptCount val="1"/>
                <c:pt idx="0">
                  <c:v>Adults Training for Child School Success</c:v>
                </c:pt>
              </c:strCache>
            </c:strRef>
          </c:tx>
          <c:spPr>
            <a:solidFill>
              <a:schemeClr val="accent1">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(2)'!$J$8:$X$8</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6-6737-4CC9-9966-491B98F227C7}"/>
            </c:ext>
          </c:extLst>
        </c:ser>
        <c:ser>
          <c:idx val="7"/>
          <c:order val="7"/>
          <c:tx>
            <c:strRef>
              <c:f>'Page 1 (2)'!$I$9</c:f>
              <c:strCache>
                <c:ptCount val="1"/>
                <c:pt idx="0">
                  <c:v>Workforce (Re)Entry</c:v>
                </c:pt>
              </c:strCache>
            </c:strRef>
          </c:tx>
          <c:spPr>
            <a:solidFill>
              <a:schemeClr val="accent2">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(2)'!$J$9:$X$9</c:f>
              <c:numCache>
                <c:formatCode>#,##0</c:formatCode>
                <c:ptCount val="8"/>
                <c:pt idx="0">
                  <c:v>25</c:v>
                </c:pt>
                <c:pt idx="1">
                  <c:v>69</c:v>
                </c:pt>
                <c:pt idx="2">
                  <c:v>1</c:v>
                </c:pt>
                <c:pt idx="3">
                  <c:v>3</c:v>
                </c:pt>
                <c:pt idx="4">
                  <c:v>83</c:v>
                </c:pt>
                <c:pt idx="5">
                  <c:v>31</c:v>
                </c:pt>
                <c:pt idx="6">
                  <c:v>2</c:v>
                </c:pt>
                <c:pt idx="7">
                  <c:v>1</c:v>
                </c:pt>
              </c:numCache>
            </c:numRef>
          </c:val>
          <c:extLst>
            <c:ext xmlns:c16="http://schemas.microsoft.com/office/drawing/2014/chart" uri="{C3380CC4-5D6E-409C-BE32-E72D297353CC}">
              <c16:uniqueId val="{00000007-6737-4CC9-9966-491B98F227C7}"/>
            </c:ext>
          </c:extLst>
        </c:ser>
        <c:ser>
          <c:idx val="8"/>
          <c:order val="8"/>
          <c:tx>
            <c:strRef>
              <c:f>'Page 1 (2)'!$I$10</c:f>
              <c:strCache>
                <c:ptCount val="1"/>
                <c:pt idx="0">
                  <c:v>Pre-Apprenticeship</c:v>
                </c:pt>
              </c:strCache>
            </c:strRef>
          </c:tx>
          <c:spPr>
            <a:solidFill>
              <a:schemeClr val="accent3">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(2)'!$J$10:$X$10</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8-6737-4CC9-9966-491B98F227C7}"/>
            </c:ext>
          </c:extLst>
        </c:ser>
        <c:ser>
          <c:idx val="9"/>
          <c:order val="9"/>
          <c:tx>
            <c:strRef>
              <c:f>'Page 1 (2)'!$I$11</c:f>
              <c:strCache>
                <c:ptCount val="1"/>
                <c:pt idx="0">
                  <c:v>No Designated Program</c:v>
                </c:pt>
              </c:strCache>
            </c:strRef>
          </c:tx>
          <c:spPr>
            <a:solidFill>
              <a:schemeClr val="accent4">
                <a:lumMod val="60000"/>
              </a:schemeClr>
            </a:solidFill>
            <a:ln>
              <a:noFill/>
            </a:ln>
            <a:effectLst/>
            <a:sp3d/>
          </c:spPr>
          <c:invertIfNegative val="0"/>
          <c:cat>
            <c:strRef>
              <c:f>'Page 1 (2)'!$J$1:$X$1</c:f>
              <c:strCache>
                <c:ptCount val="8"/>
                <c:pt idx="0">
                  <c:v>Disabled</c:v>
                </c:pt>
                <c:pt idx="1">
                  <c:v>English Language Learner</c:v>
                </c:pt>
                <c:pt idx="2">
                  <c:v>Homeless</c:v>
                </c:pt>
                <c:pt idx="3">
                  <c:v>Long-term Unemployed</c:v>
                </c:pt>
                <c:pt idx="4">
                  <c:v>Low-income</c:v>
                </c:pt>
                <c:pt idx="5">
                  <c:v>Low Level of Literacy</c:v>
                </c:pt>
                <c:pt idx="6">
                  <c:v>Migrant &amp; Seasonal Farmworker</c:v>
                </c:pt>
                <c:pt idx="7">
                  <c:v>Single Parent</c:v>
                </c:pt>
              </c:strCache>
            </c:strRef>
          </c:cat>
          <c:val>
            <c:numRef>
              <c:f>'Page 1 (2)'!$J$11:$X$11</c:f>
              <c:numCache>
                <c:formatCode>#,##0</c:formatCode>
                <c:ptCount val="8"/>
                <c:pt idx="0">
                  <c:v>0</c:v>
                </c:pt>
                <c:pt idx="1">
                  <c:v>0</c:v>
                </c:pt>
                <c:pt idx="2">
                  <c:v>0</c:v>
                </c:pt>
                <c:pt idx="3">
                  <c:v>0</c:v>
                </c:pt>
                <c:pt idx="4">
                  <c:v>0</c:v>
                </c:pt>
                <c:pt idx="5">
                  <c:v>0</c:v>
                </c:pt>
                <c:pt idx="6">
                  <c:v>0</c:v>
                </c:pt>
                <c:pt idx="7">
                  <c:v>0</c:v>
                </c:pt>
              </c:numCache>
            </c:numRef>
          </c:val>
          <c:extLst>
            <c:ext xmlns:c16="http://schemas.microsoft.com/office/drawing/2014/chart" uri="{C3380CC4-5D6E-409C-BE32-E72D297353CC}">
              <c16:uniqueId val="{00000009-6737-4CC9-9966-491B98F227C7}"/>
            </c:ext>
          </c:extLst>
        </c:ser>
        <c:dLbls>
          <c:showLegendKey val="0"/>
          <c:showVal val="0"/>
          <c:showCatName val="0"/>
          <c:showSerName val="0"/>
          <c:showPercent val="0"/>
          <c:showBubbleSize val="0"/>
        </c:dLbls>
        <c:gapWidth val="150"/>
        <c:shape val="box"/>
        <c:axId val="101211328"/>
        <c:axId val="101211720"/>
        <c:axId val="175087832"/>
      </c:bar3DChart>
      <c:catAx>
        <c:axId val="1012113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211720"/>
        <c:crosses val="autoZero"/>
        <c:auto val="1"/>
        <c:lblAlgn val="ctr"/>
        <c:lblOffset val="100"/>
        <c:noMultiLvlLbl val="0"/>
      </c:catAx>
      <c:valAx>
        <c:axId val="101211720"/>
        <c:scaling>
          <c:orientation val="minMax"/>
        </c:scaling>
        <c:delete val="0"/>
        <c:axPos val="l"/>
        <c:majorGridlines>
          <c:spPr>
            <a:ln w="9525" cap="flat" cmpd="sng" algn="ctr">
              <a:solidFill>
                <a:schemeClr val="accent1"/>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211328"/>
        <c:crosses val="autoZero"/>
        <c:crossBetween val="between"/>
      </c:valAx>
      <c:serAx>
        <c:axId val="175087832"/>
        <c:scaling>
          <c:orientation val="minMax"/>
        </c:scaling>
        <c:delete val="1"/>
        <c:axPos val="b"/>
        <c:majorTickMark val="none"/>
        <c:minorTickMark val="none"/>
        <c:tickLblPos val="nextTo"/>
        <c:crossAx val="101211720"/>
        <c:crosses val="autoZero"/>
      </c:serAx>
      <c:spPr>
        <a:noFill/>
        <a:ln>
          <a:solidFill>
            <a:schemeClr val="accent1"/>
          </a:solid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Summary of Age Range for Consortium X</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'Page 1 (2)'!$B$7:$B$20</c:f>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f>'Page 1 (2)'!$C$7:$C$20</c:f>
            </c:numRef>
          </c:val>
          <c:extLst>
            <c:ext xmlns:c16="http://schemas.microsoft.com/office/drawing/2014/chart" uri="{C3380CC4-5D6E-409C-BE32-E72D297353CC}">
              <c16:uniqueId val="{00000000-006E-4360-8B81-2BFA0C544F80}"/>
            </c:ext>
          </c:extLst>
        </c:ser>
        <c:ser>
          <c:idx val="2"/>
          <c:order val="2"/>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006E-4360-8B81-2BFA0C544F8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4-006E-4360-8B81-2BFA0C544F8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6-006E-4360-8B81-2BFA0C544F8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8-006E-4360-8B81-2BFA0C544F8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A-006E-4360-8B81-2BFA0C544F8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C-006E-4360-8B81-2BFA0C544F80}"/>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E-006E-4360-8B81-2BFA0C544F80}"/>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0-006E-4360-8B81-2BFA0C544F80}"/>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2-006E-4360-8B81-2BFA0C544F80}"/>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4-006E-4360-8B81-2BFA0C544F80}"/>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6-006E-4360-8B81-2BFA0C544F80}"/>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8-006E-4360-8B81-2BFA0C544F80}"/>
              </c:ext>
            </c:extLst>
          </c:dPt>
          <c:dPt>
            <c:idx val="12"/>
            <c:bubble3D val="0"/>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A-006E-4360-8B81-2BFA0C544F80}"/>
              </c:ext>
            </c:extLst>
          </c:dPt>
          <c:dPt>
            <c:idx val="13"/>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C-006E-4360-8B81-2BFA0C544F80}"/>
              </c:ext>
            </c:extLst>
          </c:dPt>
          <c:dLbls>
            <c:dLbl>
              <c:idx val="3"/>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8-006E-4360-8B81-2BFA0C544F80}"/>
                </c:ext>
              </c:extLst>
            </c:dLbl>
            <c:dLbl>
              <c:idx val="6"/>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E-006E-4360-8B81-2BFA0C544F80}"/>
                </c:ext>
              </c:extLst>
            </c:dLbl>
            <c:dLbl>
              <c:idx val="7"/>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0-006E-4360-8B81-2BFA0C544F80}"/>
                </c:ext>
              </c:extLst>
            </c:dLbl>
            <c:dLbl>
              <c:idx val="8"/>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2-006E-4360-8B81-2BFA0C544F80}"/>
                </c:ext>
              </c:extLst>
            </c:dLbl>
            <c:dLbl>
              <c:idx val="9"/>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14-006E-4360-8B81-2BFA0C544F80}"/>
                </c:ext>
              </c:extLst>
            </c:dLbl>
            <c:spPr>
              <a:noFill/>
              <a:ln>
                <a:noFill/>
              </a:ln>
              <a:effectLst/>
            </c:spPr>
            <c:txPr>
              <a:bodyPr rot="0" spcFirstLastPara="1" vertOverflow="ellipsis" vert="horz" wrap="square" lIns="38100" tIns="19050" rIns="38100" bIns="19050" anchor="ctr" anchorCtr="1">
                <a:spAutoFit/>
              </a:bodyPr>
              <a:lstStyle/>
              <a:p>
                <a:pPr>
                  <a:defRPr sz="125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'Page 1 (2)'!$B$7:$B$20</c:f>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f>'Page 1 (2)'!$E$7:$E$20</c:f>
              <c:numCache>
                <c:formatCode>#,##0.00</c:formatCode>
                <c:ptCount val="14"/>
                <c:pt idx="0">
                  <c:v>0.01</c:v>
                </c:pt>
                <c:pt idx="1">
                  <c:v>2.4700000000000002</c:v>
                </c:pt>
                <c:pt idx="2">
                  <c:v>17.97</c:v>
                </c:pt>
                <c:pt idx="3">
                  <c:v>9.1199999999999992</c:v>
                </c:pt>
                <c:pt idx="4">
                  <c:v>13.9</c:v>
                </c:pt>
                <c:pt idx="5">
                  <c:v>12.85</c:v>
                </c:pt>
                <c:pt idx="6">
                  <c:v>11.3</c:v>
                </c:pt>
                <c:pt idx="7">
                  <c:v>9.36</c:v>
                </c:pt>
                <c:pt idx="8">
                  <c:v>7.65</c:v>
                </c:pt>
                <c:pt idx="9">
                  <c:v>4.79</c:v>
                </c:pt>
                <c:pt idx="10">
                  <c:v>3.53</c:v>
                </c:pt>
                <c:pt idx="11">
                  <c:v>2.33</c:v>
                </c:pt>
                <c:pt idx="12">
                  <c:v>1.25</c:v>
                </c:pt>
                <c:pt idx="13">
                  <c:v>1.18</c:v>
                </c:pt>
              </c:numCache>
            </c:numRef>
          </c:val>
          <c:extLst>
            <c:ext xmlns:c16="http://schemas.microsoft.com/office/drawing/2014/chart" uri="{C3380CC4-5D6E-409C-BE32-E72D297353CC}">
              <c16:uniqueId val="{0000001D-006E-4360-8B81-2BFA0C544F80}"/>
            </c:ext>
          </c:extLst>
        </c:ser>
        <c:dLbls>
          <c:dLblPos val="bestFit"/>
          <c:showLegendKey val="0"/>
          <c:showVal val="1"/>
          <c:showCatName val="0"/>
          <c:showSerName val="0"/>
          <c:showPercent val="0"/>
          <c:showBubbleSize val="0"/>
          <c:showLeaderLines val="1"/>
        </c:dLbls>
        <c:extLst>
          <c:ext xmlns:c15="http://schemas.microsoft.com/office/drawing/2012/chart" uri="{02D57815-91ED-43cb-92C2-25804820EDAC}">
            <c15:filteredPieSeries>
              <c15:ser>
                <c:idx val="1"/>
                <c:order val="1"/>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1F-006E-4360-8B81-2BFA0C544F80}"/>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1-006E-4360-8B81-2BFA0C544F80}"/>
                    </c:ext>
                  </c:extLst>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3-006E-4360-8B81-2BFA0C544F80}"/>
                    </c:ext>
                  </c:extLst>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5-006E-4360-8B81-2BFA0C544F80}"/>
                    </c:ext>
                  </c:extLst>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7-006E-4360-8B81-2BFA0C544F80}"/>
                    </c:ext>
                  </c:extLst>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9-006E-4360-8B81-2BFA0C544F80}"/>
                    </c:ext>
                  </c:extLst>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B-006E-4360-8B81-2BFA0C544F80}"/>
                    </c:ext>
                  </c:extLst>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D-006E-4360-8B81-2BFA0C544F80}"/>
                    </c:ext>
                  </c:extLst>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2F-006E-4360-8B81-2BFA0C544F80}"/>
                    </c:ext>
                  </c:extLst>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1-006E-4360-8B81-2BFA0C544F80}"/>
                    </c:ext>
                  </c:extLst>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3-006E-4360-8B81-2BFA0C544F80}"/>
                    </c:ext>
                  </c:extLst>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5-006E-4360-8B81-2BFA0C544F80}"/>
                    </c:ext>
                  </c:extLst>
                </c:dPt>
                <c:dPt>
                  <c:idx val="12"/>
                  <c:bubble3D val="0"/>
                  <c:spPr>
                    <a:gradFill rotWithShape="1">
                      <a:gsLst>
                        <a:gs pos="0">
                          <a:schemeClr val="accent1">
                            <a:lumMod val="80000"/>
                            <a:lumOff val="20000"/>
                            <a:shade val="51000"/>
                            <a:satMod val="130000"/>
                          </a:schemeClr>
                        </a:gs>
                        <a:gs pos="80000">
                          <a:schemeClr val="accent1">
                            <a:lumMod val="80000"/>
                            <a:lumOff val="20000"/>
                            <a:shade val="93000"/>
                            <a:satMod val="130000"/>
                          </a:schemeClr>
                        </a:gs>
                        <a:gs pos="100000">
                          <a:schemeClr val="accent1">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7-006E-4360-8B81-2BFA0C544F80}"/>
                    </c:ext>
                  </c:extLst>
                </c:dPt>
                <c:dPt>
                  <c:idx val="13"/>
                  <c:bubble3D val="0"/>
                  <c:spPr>
                    <a:gradFill rotWithShape="1">
                      <a:gsLst>
                        <a:gs pos="0">
                          <a:schemeClr val="accent2">
                            <a:lumMod val="80000"/>
                            <a:lumOff val="20000"/>
                            <a:shade val="51000"/>
                            <a:satMod val="130000"/>
                          </a:schemeClr>
                        </a:gs>
                        <a:gs pos="80000">
                          <a:schemeClr val="accent2">
                            <a:lumMod val="80000"/>
                            <a:lumOff val="20000"/>
                            <a:shade val="93000"/>
                            <a:satMod val="130000"/>
                          </a:schemeClr>
                        </a:gs>
                        <a:gs pos="100000">
                          <a:schemeClr val="accent2">
                            <a:lumMod val="80000"/>
                            <a:lumOff val="2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39-006E-4360-8B81-2BFA0C544F8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'Page 1 (2)'!$B$7:$B$20</c15:sqref>
                        </c15:formulaRef>
                      </c:ext>
                    </c:extLst>
                    <c:strCache>
                      <c:ptCount val="14"/>
                      <c:pt idx="0">
                        <c:v>Under 15</c:v>
                      </c:pt>
                      <c:pt idx="1">
                        <c:v>15 - 17</c:v>
                      </c:pt>
                      <c:pt idx="2">
                        <c:v>18 - 21</c:v>
                      </c:pt>
                      <c:pt idx="3">
                        <c:v>22 - 24</c:v>
                      </c:pt>
                      <c:pt idx="4">
                        <c:v>25 - 29</c:v>
                      </c:pt>
                      <c:pt idx="5">
                        <c:v>30 - 34</c:v>
                      </c:pt>
                      <c:pt idx="6">
                        <c:v>35 - 39</c:v>
                      </c:pt>
                      <c:pt idx="7">
                        <c:v>40 - 44</c:v>
                      </c:pt>
                      <c:pt idx="8">
                        <c:v>45 - 49</c:v>
                      </c:pt>
                      <c:pt idx="9">
                        <c:v>50 - 54</c:v>
                      </c:pt>
                      <c:pt idx="10">
                        <c:v>55 - 59</c:v>
                      </c:pt>
                      <c:pt idx="11">
                        <c:v>60 - 64</c:v>
                      </c:pt>
                      <c:pt idx="12">
                        <c:v>65 - 69</c:v>
                      </c:pt>
                      <c:pt idx="13">
                        <c:v>70+</c:v>
                      </c:pt>
                    </c:strCache>
                  </c:strRef>
                </c:cat>
                <c:val>
                  <c:numRef>
                    <c:extLst>
                      <c:ext uri="{02D57815-91ED-43cb-92C2-25804820EDAC}">
                        <c15:formulaRef>
                          <c15:sqref>'Page 1 (2)'!$D$7:$D$20</c15:sqref>
                        </c15:formulaRef>
                      </c:ext>
                    </c:extLst>
                    <c:numCache>
                      <c:formatCode>#,##0</c:formatCode>
                      <c:ptCount val="14"/>
                      <c:pt idx="0">
                        <c:v>1</c:v>
                      </c:pt>
                      <c:pt idx="1">
                        <c:v>210</c:v>
                      </c:pt>
                      <c:pt idx="2">
                        <c:v>1528</c:v>
                      </c:pt>
                      <c:pt idx="3">
                        <c:v>775</c:v>
                      </c:pt>
                      <c:pt idx="4">
                        <c:v>1182</c:v>
                      </c:pt>
                      <c:pt idx="5">
                        <c:v>1092</c:v>
                      </c:pt>
                      <c:pt idx="6">
                        <c:v>961</c:v>
                      </c:pt>
                      <c:pt idx="7">
                        <c:v>796</c:v>
                      </c:pt>
                      <c:pt idx="8">
                        <c:v>650</c:v>
                      </c:pt>
                      <c:pt idx="9">
                        <c:v>407</c:v>
                      </c:pt>
                      <c:pt idx="10">
                        <c:v>300</c:v>
                      </c:pt>
                      <c:pt idx="11">
                        <c:v>198</c:v>
                      </c:pt>
                      <c:pt idx="12">
                        <c:v>106</c:v>
                      </c:pt>
                      <c:pt idx="13">
                        <c:v>100</c:v>
                      </c:pt>
                    </c:numCache>
                  </c:numRef>
                </c:val>
                <c:extLst>
                  <c:ext xmlns:c16="http://schemas.microsoft.com/office/drawing/2014/chart" uri="{C3380CC4-5D6E-409C-BE32-E72D297353CC}">
                    <c16:uniqueId val="{0000003A-006E-4360-8B81-2BFA0C544F80}"/>
                  </c:ext>
                </c:extLst>
              </c15:ser>
            </c15:filteredPieSeries>
          </c:ext>
        </c:extLst>
      </c:pie3DChart>
      <c:spPr>
        <a:noFill/>
        <a:ln>
          <a:noFill/>
        </a:ln>
        <a:effectLst/>
      </c:spPr>
    </c:plotArea>
    <c:legend>
      <c:legendPos val="b"/>
      <c:layout>
        <c:manualLayout>
          <c:xMode val="edge"/>
          <c:yMode val="edge"/>
          <c:x val="0.11036749921868221"/>
          <c:y val="0.87686906469617287"/>
          <c:w val="0.78515156638431838"/>
          <c:h val="0.1074753547879162"/>
        </c:manualLayout>
      </c:layout>
      <c:overlay val="0"/>
      <c:spPr>
        <a:noFill/>
        <a:ln>
          <a:noFill/>
        </a:ln>
        <a:effectLst/>
      </c:spPr>
      <c:txPr>
        <a:bodyPr rot="0" spcFirstLastPara="1" vertOverflow="ellipsis" vert="horz" wrap="square" anchor="ctr" anchorCtr="1"/>
        <a:lstStyle/>
        <a:p>
          <a:pPr>
            <a:defRPr sz="127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D0E385-9D35-4484-AB59-7A2EAC549A48}"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53785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0E385-9D35-4484-AB59-7A2EAC549A48}"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3325211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0E385-9D35-4484-AB59-7A2EAC549A48}"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029131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D0E385-9D35-4484-AB59-7A2EAC549A48}"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17120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4D0E385-9D35-4484-AB59-7A2EAC549A48}" type="datetimeFigureOut">
              <a:rPr lang="en-US" smtClean="0"/>
              <a:t>3/27/19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01518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D0E385-9D35-4484-AB59-7A2EAC549A48}" type="datetimeFigureOut">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99226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D0E385-9D35-4484-AB59-7A2EAC549A48}" type="datetimeFigureOut">
              <a:rPr lang="en-US" smtClean="0"/>
              <a:t>3/27/19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187619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D0E385-9D35-4484-AB59-7A2EAC549A48}" type="datetimeFigureOut">
              <a:rPr lang="en-US" smtClean="0"/>
              <a:t>3/27/19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23378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D0E385-9D35-4484-AB59-7A2EAC549A48}" type="datetimeFigureOut">
              <a:rPr lang="en-US" smtClean="0"/>
              <a:t>3/27/19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274242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D0E385-9D35-4484-AB59-7A2EAC549A48}" type="datetimeFigureOut">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751129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4D0E385-9D35-4484-AB59-7A2EAC549A48}" type="datetimeFigureOut">
              <a:rPr lang="en-US" smtClean="0"/>
              <a:t>3/27/19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4902D6-4A29-4656-8DDD-794081C920C7}" type="slidenum">
              <a:rPr lang="en-US" smtClean="0"/>
              <a:t>‹#›</a:t>
            </a:fld>
            <a:endParaRPr lang="en-US"/>
          </a:p>
        </p:txBody>
      </p:sp>
    </p:spTree>
    <p:extLst>
      <p:ext uri="{BB962C8B-B14F-4D97-AF65-F5344CB8AC3E}">
        <p14:creationId xmlns:p14="http://schemas.microsoft.com/office/powerpoint/2010/main" val="40338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0E385-9D35-4484-AB59-7A2EAC549A48}" type="datetimeFigureOut">
              <a:rPr lang="en-US" smtClean="0"/>
              <a:t>3/27/19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4902D6-4A29-4656-8DDD-794081C920C7}" type="slidenum">
              <a:rPr lang="en-US" smtClean="0"/>
              <a:t>‹#›</a:t>
            </a:fld>
            <a:endParaRPr lang="en-US"/>
          </a:p>
        </p:txBody>
      </p:sp>
    </p:spTree>
    <p:extLst>
      <p:ext uri="{BB962C8B-B14F-4D97-AF65-F5344CB8AC3E}">
        <p14:creationId xmlns:p14="http://schemas.microsoft.com/office/powerpoint/2010/main" val="127105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4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0000"/>
                </a:solidFill>
                <a:effectLst>
                  <a:innerShdw blurRad="114300">
                    <a:prstClr val="black"/>
                  </a:innerShdw>
                </a:effectLst>
              </a:rPr>
              <a:t>AEP Data Dive Webinar</a:t>
            </a:r>
          </a:p>
        </p:txBody>
      </p:sp>
      <p:sp>
        <p:nvSpPr>
          <p:cNvPr id="3" name="Subtitle 2"/>
          <p:cNvSpPr>
            <a:spLocks noGrp="1"/>
          </p:cNvSpPr>
          <p:nvPr>
            <p:ph type="subTitle" idx="1"/>
          </p:nvPr>
        </p:nvSpPr>
        <p:spPr/>
        <p:txBody>
          <a:bodyPr>
            <a:normAutofit/>
          </a:bodyPr>
          <a:lstStyle/>
          <a:p>
            <a:r>
              <a:rPr lang="en-US" sz="3200" dirty="0"/>
              <a:t>March 13, 2019</a:t>
            </a:r>
          </a:p>
        </p:txBody>
      </p:sp>
    </p:spTree>
    <p:extLst>
      <p:ext uri="{BB962C8B-B14F-4D97-AF65-F5344CB8AC3E}">
        <p14:creationId xmlns:p14="http://schemas.microsoft.com/office/powerpoint/2010/main" val="327402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8229" t="-1560" b="1560"/>
          <a:stretch/>
        </p:blipFill>
        <p:spPr>
          <a:xfrm>
            <a:off x="6449693" y="245507"/>
            <a:ext cx="5174850" cy="4404132"/>
          </a:xfrm>
          <a:prstGeom prst="rect">
            <a:avLst/>
          </a:prstGeom>
          <a:ln>
            <a:solidFill>
              <a:schemeClr val="accent1">
                <a:lumMod val="50000"/>
              </a:schemeClr>
            </a:solidFill>
          </a:ln>
        </p:spPr>
      </p:pic>
      <p:sp>
        <p:nvSpPr>
          <p:cNvPr id="2" name="Title 1"/>
          <p:cNvSpPr>
            <a:spLocks noGrp="1"/>
          </p:cNvSpPr>
          <p:nvPr>
            <p:ph type="title"/>
          </p:nvPr>
        </p:nvSpPr>
        <p:spPr>
          <a:xfrm>
            <a:off x="838200" y="365125"/>
            <a:ext cx="10515600" cy="1049607"/>
          </a:xfrm>
        </p:spPr>
        <p:txBody>
          <a:bodyPr/>
          <a:lstStyle/>
          <a:p>
            <a:r>
              <a:rPr lang="en-US" dirty="0"/>
              <a:t>AEP Program Hours</a:t>
            </a:r>
          </a:p>
        </p:txBody>
      </p:sp>
      <p:pic>
        <p:nvPicPr>
          <p:cNvPr id="3" name="Picture 2"/>
          <p:cNvPicPr>
            <a:picLocks noChangeAspect="1"/>
          </p:cNvPicPr>
          <p:nvPr/>
        </p:nvPicPr>
        <p:blipFill>
          <a:blip r:embed="rId3"/>
          <a:stretch>
            <a:fillRect/>
          </a:stretch>
        </p:blipFill>
        <p:spPr>
          <a:xfrm>
            <a:off x="750498" y="1743615"/>
            <a:ext cx="5524500" cy="800100"/>
          </a:xfrm>
          <a:prstGeom prst="rect">
            <a:avLst/>
          </a:prstGeom>
          <a:ln>
            <a:solidFill>
              <a:schemeClr val="accent1">
                <a:lumMod val="50000"/>
              </a:schemeClr>
            </a:solidFill>
          </a:ln>
        </p:spPr>
      </p:pic>
      <p:pic>
        <p:nvPicPr>
          <p:cNvPr id="5" name="Picture 4"/>
          <p:cNvPicPr>
            <a:picLocks noChangeAspect="1"/>
          </p:cNvPicPr>
          <p:nvPr/>
        </p:nvPicPr>
        <p:blipFill>
          <a:blip r:embed="rId4"/>
          <a:stretch>
            <a:fillRect/>
          </a:stretch>
        </p:blipFill>
        <p:spPr>
          <a:xfrm>
            <a:off x="632700" y="3357819"/>
            <a:ext cx="7762250" cy="3281478"/>
          </a:xfrm>
          <a:prstGeom prst="rect">
            <a:avLst/>
          </a:prstGeom>
          <a:ln>
            <a:solidFill>
              <a:schemeClr val="accent1">
                <a:lumMod val="50000"/>
              </a:schemeClr>
            </a:solidFill>
          </a:ln>
        </p:spPr>
      </p:pic>
      <p:pic>
        <p:nvPicPr>
          <p:cNvPr id="6" name="Picture 5"/>
          <p:cNvPicPr>
            <a:picLocks noChangeAspect="1"/>
          </p:cNvPicPr>
          <p:nvPr/>
        </p:nvPicPr>
        <p:blipFill>
          <a:blip r:embed="rId5"/>
          <a:stretch>
            <a:fillRect/>
          </a:stretch>
        </p:blipFill>
        <p:spPr>
          <a:xfrm>
            <a:off x="8340215" y="3260785"/>
            <a:ext cx="3119266" cy="1737773"/>
          </a:xfrm>
          <a:prstGeom prst="rect">
            <a:avLst/>
          </a:prstGeom>
        </p:spPr>
      </p:pic>
      <p:sp>
        <p:nvSpPr>
          <p:cNvPr id="7" name="Left Arrow 6"/>
          <p:cNvSpPr/>
          <p:nvPr/>
        </p:nvSpPr>
        <p:spPr>
          <a:xfrm rot="21107586">
            <a:off x="7229963" y="4843746"/>
            <a:ext cx="1708446" cy="224209"/>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Left Arrow 7"/>
          <p:cNvSpPr/>
          <p:nvPr/>
        </p:nvSpPr>
        <p:spPr>
          <a:xfrm rot="11568506">
            <a:off x="5289845" y="2487432"/>
            <a:ext cx="1217634" cy="236659"/>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7206018" y="5281684"/>
            <a:ext cx="4708478" cy="1200329"/>
          </a:xfrm>
          <a:prstGeom prst="rect">
            <a:avLst/>
          </a:prstGeom>
          <a:solidFill>
            <a:schemeClr val="bg1"/>
          </a:solidFill>
          <a:ln>
            <a:solidFill>
              <a:schemeClr val="accent1"/>
            </a:solidFill>
          </a:ln>
        </p:spPr>
        <p:txBody>
          <a:bodyPr wrap="square" rtlCol="0">
            <a:spAutoFit/>
          </a:bodyPr>
          <a:lstStyle/>
          <a:p>
            <a:pPr marL="285750" indent="-285750">
              <a:buFont typeface="Arial" panose="020B0604020202020204" pitchFamily="34" charset="0"/>
              <a:buChar char="•"/>
            </a:pPr>
            <a:r>
              <a:rPr lang="en-US" sz="2400" b="1" dirty="0"/>
              <a:t>Students in Multiple Programs </a:t>
            </a:r>
            <a:r>
              <a:rPr lang="en-US" sz="2400" dirty="0"/>
              <a:t>generates item counts of students in more than one program</a:t>
            </a:r>
          </a:p>
        </p:txBody>
      </p:sp>
    </p:spTree>
    <p:extLst>
      <p:ext uri="{BB962C8B-B14F-4D97-AF65-F5344CB8AC3E}">
        <p14:creationId xmlns:p14="http://schemas.microsoft.com/office/powerpoint/2010/main" val="354756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44224" y="710467"/>
            <a:ext cx="4700637" cy="4002745"/>
          </a:xfrm>
          <a:prstGeom prst="rect">
            <a:avLst/>
          </a:prstGeom>
        </p:spPr>
      </p:pic>
      <p:pic>
        <p:nvPicPr>
          <p:cNvPr id="3" name="Picture 2"/>
          <p:cNvPicPr>
            <a:picLocks noChangeAspect="1"/>
          </p:cNvPicPr>
          <p:nvPr/>
        </p:nvPicPr>
        <p:blipFill>
          <a:blip r:embed="rId3"/>
          <a:stretch>
            <a:fillRect/>
          </a:stretch>
        </p:blipFill>
        <p:spPr>
          <a:xfrm>
            <a:off x="5623719" y="3175356"/>
            <a:ext cx="6315240" cy="316644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5" name="TextBox 4"/>
          <p:cNvSpPr txBox="1"/>
          <p:nvPr/>
        </p:nvSpPr>
        <p:spPr>
          <a:xfrm>
            <a:off x="4021056" y="2607173"/>
            <a:ext cx="4638721" cy="2308324"/>
          </a:xfrm>
          <a:prstGeom prst="rect">
            <a:avLst/>
          </a:prstGeom>
          <a:solidFill>
            <a:schemeClr val="bg1"/>
          </a:solidFill>
          <a:ln>
            <a:solidFill>
              <a:schemeClr val="accent1"/>
            </a:solidFill>
          </a:ln>
        </p:spPr>
        <p:txBody>
          <a:bodyPr wrap="square" rtlCol="0">
            <a:spAutoFit/>
          </a:bodyPr>
          <a:lstStyle/>
          <a:p>
            <a:r>
              <a:rPr lang="en-US" sz="3600"/>
              <a:t>Click </a:t>
            </a:r>
            <a:r>
              <a:rPr lang="en-US" sz="3600" dirty="0"/>
              <a:t>any cell to generate a list of students included in that cell. </a:t>
            </a:r>
          </a:p>
        </p:txBody>
      </p:sp>
      <p:sp>
        <p:nvSpPr>
          <p:cNvPr id="7" name="Left Arrow 6"/>
          <p:cNvSpPr/>
          <p:nvPr/>
        </p:nvSpPr>
        <p:spPr>
          <a:xfrm rot="2371459">
            <a:off x="3616122" y="2530874"/>
            <a:ext cx="538649" cy="15259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4"/>
          <a:stretch>
            <a:fillRect/>
          </a:stretch>
        </p:blipFill>
        <p:spPr>
          <a:xfrm>
            <a:off x="9051688" y="2933055"/>
            <a:ext cx="2961857" cy="484601"/>
          </a:xfrm>
          <a:prstGeom prst="rect">
            <a:avLst/>
          </a:prstGeom>
          <a:ln>
            <a:solidFill>
              <a:schemeClr val="accent1"/>
            </a:solidFill>
          </a:ln>
        </p:spPr>
      </p:pic>
      <p:sp>
        <p:nvSpPr>
          <p:cNvPr id="9" name="Right Arrow 8"/>
          <p:cNvSpPr/>
          <p:nvPr/>
        </p:nvSpPr>
        <p:spPr>
          <a:xfrm>
            <a:off x="8511981" y="3089090"/>
            <a:ext cx="1235868" cy="172529"/>
          </a:xfrm>
          <a:prstGeom prst="rightArrow">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537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676845" y="836763"/>
            <a:ext cx="4638721" cy="1754326"/>
          </a:xfrm>
          <a:prstGeom prst="rect">
            <a:avLst/>
          </a:prstGeom>
          <a:noFill/>
          <a:ln>
            <a:solidFill>
              <a:schemeClr val="accent1"/>
            </a:solidFill>
          </a:ln>
        </p:spPr>
        <p:txBody>
          <a:bodyPr wrap="square" rtlCol="0">
            <a:spAutoFit/>
          </a:bodyPr>
          <a:lstStyle/>
          <a:p>
            <a:r>
              <a:rPr lang="en-US" sz="3600" dirty="0"/>
              <a:t>Right click any cell and select from 6 listers and 6 reports:</a:t>
            </a:r>
          </a:p>
        </p:txBody>
      </p:sp>
      <p:pic>
        <p:nvPicPr>
          <p:cNvPr id="7" name="Picture 6"/>
          <p:cNvPicPr>
            <a:picLocks noChangeAspect="1"/>
          </p:cNvPicPr>
          <p:nvPr/>
        </p:nvPicPr>
        <p:blipFill>
          <a:blip r:embed="rId2"/>
          <a:stretch>
            <a:fillRect/>
          </a:stretch>
        </p:blipFill>
        <p:spPr>
          <a:xfrm>
            <a:off x="846376" y="1464334"/>
            <a:ext cx="5495925" cy="4343400"/>
          </a:xfrm>
          <a:prstGeom prst="rect">
            <a:avLst/>
          </a:prstGeom>
        </p:spPr>
      </p:pic>
    </p:spTree>
    <p:extLst>
      <p:ext uri="{BB962C8B-B14F-4D97-AF65-F5344CB8AC3E}">
        <p14:creationId xmlns:p14="http://schemas.microsoft.com/office/powerpoint/2010/main" val="1640390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6221" y="522023"/>
            <a:ext cx="5115461" cy="707886"/>
          </a:xfrm>
          <a:prstGeom prst="rect">
            <a:avLst/>
          </a:prstGeom>
          <a:noFill/>
          <a:ln>
            <a:solidFill>
              <a:schemeClr val="accent1"/>
            </a:solidFill>
          </a:ln>
        </p:spPr>
        <p:txBody>
          <a:bodyPr wrap="square" rtlCol="0">
            <a:spAutoFit/>
          </a:bodyPr>
          <a:lstStyle/>
          <a:p>
            <a:r>
              <a:rPr lang="en-US" sz="4000" dirty="0"/>
              <a:t>4 AEP drill down listers</a:t>
            </a:r>
            <a:r>
              <a:rPr lang="en-US" sz="3600" dirty="0"/>
              <a:t>:</a:t>
            </a:r>
          </a:p>
        </p:txBody>
      </p:sp>
      <p:sp>
        <p:nvSpPr>
          <p:cNvPr id="2" name="TextBox 1"/>
          <p:cNvSpPr txBox="1"/>
          <p:nvPr/>
        </p:nvSpPr>
        <p:spPr>
          <a:xfrm>
            <a:off x="6012614" y="1608851"/>
            <a:ext cx="6029865" cy="4401205"/>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800" b="1" dirty="0"/>
              <a:t>Student Program Year </a:t>
            </a:r>
            <a:r>
              <a:rPr lang="en-US" sz="2800" dirty="0"/>
              <a:t>provides a simple list of students and matches the item count in the data cell</a:t>
            </a:r>
          </a:p>
          <a:p>
            <a:pPr marL="285750" indent="-285750">
              <a:buFont typeface="Arial" panose="020B0604020202020204" pitchFamily="34" charset="0"/>
              <a:buChar char="•"/>
            </a:pPr>
            <a:r>
              <a:rPr lang="en-US" sz="2800" b="1" dirty="0"/>
              <a:t>Student Population </a:t>
            </a:r>
            <a:r>
              <a:rPr lang="en-US" sz="2800" dirty="0"/>
              <a:t>displays the TE demographics </a:t>
            </a:r>
            <a:r>
              <a:rPr lang="en-US" sz="2800" dirty="0" err="1"/>
              <a:t>lister</a:t>
            </a:r>
            <a:endParaRPr lang="en-US" sz="2800" dirty="0"/>
          </a:p>
          <a:p>
            <a:pPr marL="285750" indent="-285750">
              <a:buFont typeface="Arial" panose="020B0604020202020204" pitchFamily="34" charset="0"/>
              <a:buChar char="•"/>
            </a:pPr>
            <a:r>
              <a:rPr lang="en-US" sz="2800" b="1" dirty="0"/>
              <a:t>Student Program Population </a:t>
            </a:r>
            <a:r>
              <a:rPr lang="en-US" sz="2800" dirty="0"/>
              <a:t>lists student program enrollments</a:t>
            </a:r>
          </a:p>
          <a:p>
            <a:pPr marL="285750" indent="-285750">
              <a:buFont typeface="Arial" panose="020B0604020202020204" pitchFamily="34" charset="0"/>
              <a:buChar char="•"/>
            </a:pPr>
            <a:r>
              <a:rPr lang="en-US" sz="2800" b="1" dirty="0"/>
              <a:t>Student Record Population </a:t>
            </a:r>
            <a:r>
              <a:rPr lang="en-US" sz="2800" dirty="0"/>
              <a:t>displays the </a:t>
            </a:r>
            <a:r>
              <a:rPr lang="en-US" sz="2800" dirty="0" err="1"/>
              <a:t>lister</a:t>
            </a:r>
            <a:r>
              <a:rPr lang="en-US" sz="2800" dirty="0"/>
              <a:t> that enables editing of specific AEP outcomes</a:t>
            </a:r>
          </a:p>
        </p:txBody>
      </p:sp>
      <p:pic>
        <p:nvPicPr>
          <p:cNvPr id="7" name="Picture 6"/>
          <p:cNvPicPr>
            <a:picLocks noChangeAspect="1"/>
          </p:cNvPicPr>
          <p:nvPr/>
        </p:nvPicPr>
        <p:blipFill>
          <a:blip r:embed="rId2"/>
          <a:stretch>
            <a:fillRect/>
          </a:stretch>
        </p:blipFill>
        <p:spPr>
          <a:xfrm>
            <a:off x="265447" y="1574288"/>
            <a:ext cx="5495925" cy="4343400"/>
          </a:xfrm>
          <a:prstGeom prst="rect">
            <a:avLst/>
          </a:prstGeom>
          <a:ln>
            <a:solidFill>
              <a:schemeClr val="accent1">
                <a:lumMod val="50000"/>
              </a:schemeClr>
            </a:solidFill>
          </a:ln>
        </p:spPr>
      </p:pic>
    </p:spTree>
    <p:extLst>
      <p:ext uri="{BB962C8B-B14F-4D97-AF65-F5344CB8AC3E}">
        <p14:creationId xmlns:p14="http://schemas.microsoft.com/office/powerpoint/2010/main" val="2868134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4288" y="198523"/>
            <a:ext cx="5408761" cy="707886"/>
          </a:xfrm>
          <a:prstGeom prst="rect">
            <a:avLst/>
          </a:prstGeom>
          <a:noFill/>
          <a:ln>
            <a:solidFill>
              <a:schemeClr val="accent1"/>
            </a:solidFill>
          </a:ln>
        </p:spPr>
        <p:txBody>
          <a:bodyPr wrap="square" rtlCol="0">
            <a:spAutoFit/>
          </a:bodyPr>
          <a:lstStyle/>
          <a:p>
            <a:r>
              <a:rPr lang="en-US" sz="4000" dirty="0"/>
              <a:t>6 AEP drill down reports</a:t>
            </a:r>
            <a:r>
              <a:rPr lang="en-US" sz="3600" dirty="0"/>
              <a:t>:</a:t>
            </a:r>
          </a:p>
        </p:txBody>
      </p:sp>
      <p:sp>
        <p:nvSpPr>
          <p:cNvPr id="2" name="TextBox 1"/>
          <p:cNvSpPr txBox="1"/>
          <p:nvPr/>
        </p:nvSpPr>
        <p:spPr>
          <a:xfrm>
            <a:off x="5986736" y="159618"/>
            <a:ext cx="6029865" cy="6555641"/>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800" b="1" dirty="0"/>
              <a:t>NRS Monitor </a:t>
            </a:r>
            <a:r>
              <a:rPr lang="en-US" sz="2800" dirty="0"/>
              <a:t>includes all students represented in the data cell with all AEP related details</a:t>
            </a:r>
          </a:p>
          <a:p>
            <a:pPr marL="285750" indent="-285750">
              <a:buFont typeface="Arial" panose="020B0604020202020204" pitchFamily="34" charset="0"/>
              <a:buChar char="•"/>
            </a:pPr>
            <a:r>
              <a:rPr lang="en-US" sz="2800" b="1" dirty="0"/>
              <a:t>Outcomes Monitor </a:t>
            </a:r>
            <a:r>
              <a:rPr lang="en-US" sz="2800" dirty="0"/>
              <a:t>displays detailed outcomes from the 6 areas of AB 104 for each student</a:t>
            </a:r>
          </a:p>
          <a:p>
            <a:pPr marL="285750" indent="-285750">
              <a:buFont typeface="Arial" panose="020B0604020202020204" pitchFamily="34" charset="0"/>
              <a:buChar char="•"/>
            </a:pPr>
            <a:r>
              <a:rPr lang="en-US" sz="2800" b="1" dirty="0"/>
              <a:t>Services Monitor </a:t>
            </a:r>
            <a:r>
              <a:rPr lang="en-US" sz="2800" dirty="0"/>
              <a:t>details specific services achieved by student</a:t>
            </a:r>
          </a:p>
          <a:p>
            <a:pPr marL="285750" indent="-285750">
              <a:buFont typeface="Arial" panose="020B0604020202020204" pitchFamily="34" charset="0"/>
              <a:buChar char="•"/>
            </a:pPr>
            <a:r>
              <a:rPr lang="en-US" sz="2800" b="1" dirty="0"/>
              <a:t>Assessments Audit </a:t>
            </a:r>
            <a:r>
              <a:rPr lang="en-US" sz="2800" dirty="0"/>
              <a:t>lists pre/post-tests for each student </a:t>
            </a:r>
          </a:p>
          <a:p>
            <a:pPr marL="285750" indent="-285750">
              <a:buFont typeface="Arial" panose="020B0604020202020204" pitchFamily="34" charset="0"/>
              <a:buChar char="•"/>
            </a:pPr>
            <a:r>
              <a:rPr lang="en-US" sz="2800" b="1" dirty="0"/>
              <a:t>AEP DIR </a:t>
            </a:r>
            <a:r>
              <a:rPr lang="en-US" sz="2800" dirty="0"/>
              <a:t>displays the entire DIR for the specific group of students selected</a:t>
            </a:r>
          </a:p>
          <a:p>
            <a:pPr marL="285750" indent="-285750">
              <a:buFont typeface="Arial" panose="020B0604020202020204" pitchFamily="34" charset="0"/>
              <a:buChar char="•"/>
            </a:pPr>
            <a:r>
              <a:rPr lang="en-US" sz="2800" b="1" dirty="0"/>
              <a:t>Students in Multiple Programs </a:t>
            </a:r>
            <a:r>
              <a:rPr lang="en-US" sz="2800" dirty="0"/>
              <a:t>generates item counts of students in more than one program</a:t>
            </a:r>
          </a:p>
        </p:txBody>
      </p:sp>
      <p:pic>
        <p:nvPicPr>
          <p:cNvPr id="8" name="Picture 7"/>
          <p:cNvPicPr>
            <a:picLocks noChangeAspect="1"/>
          </p:cNvPicPr>
          <p:nvPr/>
        </p:nvPicPr>
        <p:blipFill>
          <a:blip r:embed="rId2"/>
          <a:stretch>
            <a:fillRect/>
          </a:stretch>
        </p:blipFill>
        <p:spPr>
          <a:xfrm>
            <a:off x="225274" y="1093399"/>
            <a:ext cx="5495925" cy="4343400"/>
          </a:xfrm>
          <a:prstGeom prst="rect">
            <a:avLst/>
          </a:prstGeom>
          <a:ln>
            <a:solidFill>
              <a:schemeClr val="accent1">
                <a:lumMod val="50000"/>
              </a:schemeClr>
            </a:solidFill>
          </a:ln>
        </p:spPr>
      </p:pic>
    </p:spTree>
    <p:extLst>
      <p:ext uri="{BB962C8B-B14F-4D97-AF65-F5344CB8AC3E}">
        <p14:creationId xmlns:p14="http://schemas.microsoft.com/office/powerpoint/2010/main" val="4026057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86067" y="802256"/>
            <a:ext cx="6090250" cy="4031873"/>
          </a:xfrm>
          <a:prstGeom prst="rect">
            <a:avLst/>
          </a:prstGeom>
          <a:noFill/>
          <a:ln>
            <a:solidFill>
              <a:schemeClr val="accent1"/>
            </a:solidFill>
          </a:ln>
        </p:spPr>
        <p:txBody>
          <a:bodyPr wrap="square" rtlCol="0">
            <a:spAutoFit/>
          </a:bodyPr>
          <a:lstStyle/>
          <a:p>
            <a:r>
              <a:rPr lang="en-US" sz="3200" dirty="0"/>
              <a:t>The AEP DIR has 2 additional right click options:</a:t>
            </a:r>
          </a:p>
          <a:p>
            <a:pPr marL="571500" indent="-571500">
              <a:buFont typeface="Arial" panose="020B0604020202020204" pitchFamily="34" charset="0"/>
              <a:buChar char="•"/>
            </a:pPr>
            <a:r>
              <a:rPr lang="en-US" sz="3200" b="1" dirty="0"/>
              <a:t>Student Class Record  </a:t>
            </a:r>
            <a:r>
              <a:rPr lang="en-US" sz="3200" dirty="0"/>
              <a:t>drills down to class level information to enable review of instructional hours</a:t>
            </a:r>
          </a:p>
          <a:p>
            <a:pPr marL="571500" indent="-571500">
              <a:buFont typeface="Arial" panose="020B0604020202020204" pitchFamily="34" charset="0"/>
              <a:buChar char="•"/>
            </a:pPr>
            <a:r>
              <a:rPr lang="en-US" sz="3200" b="1" dirty="0"/>
              <a:t>Student Assessment </a:t>
            </a:r>
            <a:r>
              <a:rPr lang="en-US" sz="3200" dirty="0"/>
              <a:t>drills down to student level test results</a:t>
            </a:r>
          </a:p>
        </p:txBody>
      </p:sp>
      <p:pic>
        <p:nvPicPr>
          <p:cNvPr id="3" name="Picture 2"/>
          <p:cNvPicPr>
            <a:picLocks noChangeAspect="1"/>
          </p:cNvPicPr>
          <p:nvPr/>
        </p:nvPicPr>
        <p:blipFill rotWithShape="1">
          <a:blip r:embed="rId2"/>
          <a:srcRect t="620"/>
          <a:stretch/>
        </p:blipFill>
        <p:spPr>
          <a:xfrm>
            <a:off x="899754" y="862643"/>
            <a:ext cx="3425515" cy="4796286"/>
          </a:xfrm>
          <a:prstGeom prst="rect">
            <a:avLst/>
          </a:prstGeom>
          <a:ln>
            <a:solidFill>
              <a:schemeClr val="accent1">
                <a:lumMod val="50000"/>
              </a:schemeClr>
            </a:solidFill>
          </a:ln>
        </p:spPr>
      </p:pic>
    </p:spTree>
    <p:extLst>
      <p:ext uri="{BB962C8B-B14F-4D97-AF65-F5344CB8AC3E}">
        <p14:creationId xmlns:p14="http://schemas.microsoft.com/office/powerpoint/2010/main" val="3784465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24350"/>
          <a:stretch/>
        </p:blipFill>
        <p:spPr>
          <a:xfrm>
            <a:off x="418568" y="2363641"/>
            <a:ext cx="11321277" cy="2622432"/>
          </a:xfrm>
          <a:prstGeom prst="rect">
            <a:avLst/>
          </a:prstGeom>
          <a:ln>
            <a:solidFill>
              <a:schemeClr val="accent1"/>
            </a:solidFill>
          </a:ln>
        </p:spPr>
      </p:pic>
      <p:sp>
        <p:nvSpPr>
          <p:cNvPr id="3" name="TextBox 2"/>
          <p:cNvSpPr txBox="1"/>
          <p:nvPr/>
        </p:nvSpPr>
        <p:spPr>
          <a:xfrm>
            <a:off x="418568" y="681493"/>
            <a:ext cx="7151298" cy="1261884"/>
          </a:xfrm>
          <a:prstGeom prst="rect">
            <a:avLst/>
          </a:prstGeom>
          <a:noFill/>
          <a:ln>
            <a:solidFill>
              <a:schemeClr val="accent1"/>
            </a:solidFill>
          </a:ln>
        </p:spPr>
        <p:txBody>
          <a:bodyPr wrap="square" rtlCol="0">
            <a:spAutoFit/>
          </a:bodyPr>
          <a:lstStyle/>
          <a:p>
            <a:r>
              <a:rPr lang="en-US" sz="2800" b="1" dirty="0">
                <a:solidFill>
                  <a:srgbClr val="FF0000"/>
                </a:solidFill>
              </a:rPr>
              <a:t>AEP Consortium Manager Reports </a:t>
            </a:r>
            <a:r>
              <a:rPr lang="en-US" sz="2400" dirty="0"/>
              <a:t>allow a consortium level login to compare and contrast outcomes across agencies within one consortium</a:t>
            </a:r>
            <a:r>
              <a:rPr lang="en-US" dirty="0"/>
              <a:t>.</a:t>
            </a:r>
          </a:p>
        </p:txBody>
      </p:sp>
      <p:sp>
        <p:nvSpPr>
          <p:cNvPr id="4" name="TextBox 3"/>
          <p:cNvSpPr txBox="1"/>
          <p:nvPr/>
        </p:nvSpPr>
        <p:spPr>
          <a:xfrm>
            <a:off x="7569865" y="5296907"/>
            <a:ext cx="4236833" cy="830997"/>
          </a:xfrm>
          <a:prstGeom prst="rect">
            <a:avLst/>
          </a:prstGeom>
          <a:noFill/>
          <a:ln>
            <a:solidFill>
              <a:schemeClr val="accent1"/>
            </a:solidFill>
          </a:ln>
        </p:spPr>
        <p:txBody>
          <a:bodyPr wrap="square" rtlCol="0">
            <a:spAutoFit/>
          </a:bodyPr>
          <a:lstStyle/>
          <a:p>
            <a:r>
              <a:rPr lang="en-US" sz="2400" dirty="0"/>
              <a:t>Menu currently includes three reports options with this feature</a:t>
            </a:r>
          </a:p>
        </p:txBody>
      </p:sp>
      <p:sp>
        <p:nvSpPr>
          <p:cNvPr id="5" name="Up Arrow 4"/>
          <p:cNvSpPr/>
          <p:nvPr/>
        </p:nvSpPr>
        <p:spPr>
          <a:xfrm>
            <a:off x="10092906" y="4589111"/>
            <a:ext cx="232914" cy="621243"/>
          </a:xfrm>
          <a:prstGeom prst="upArrow">
            <a:avLst/>
          </a:prstGeom>
          <a:ln>
            <a:solidFill>
              <a:schemeClr val="accent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847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6861" y="380111"/>
            <a:ext cx="11134725" cy="5973687"/>
          </a:xfrm>
          <a:prstGeom prst="rect">
            <a:avLst/>
          </a:prstGeom>
          <a:ln>
            <a:solidFill>
              <a:srgbClr val="FF0000"/>
            </a:solidFill>
          </a:ln>
        </p:spPr>
      </p:pic>
    </p:spTree>
    <p:extLst>
      <p:ext uri="{BB962C8B-B14F-4D97-AF65-F5344CB8AC3E}">
        <p14:creationId xmlns:p14="http://schemas.microsoft.com/office/powerpoint/2010/main" val="1728522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28560" y="1591124"/>
            <a:ext cx="9412588" cy="3774432"/>
          </a:xfrm>
          <a:prstGeom prst="rect">
            <a:avLst/>
          </a:prstGeom>
        </p:spPr>
      </p:pic>
      <p:pic>
        <p:nvPicPr>
          <p:cNvPr id="4" name="Picture 3"/>
          <p:cNvPicPr>
            <a:picLocks noChangeAspect="1"/>
          </p:cNvPicPr>
          <p:nvPr/>
        </p:nvPicPr>
        <p:blipFill>
          <a:blip r:embed="rId3"/>
          <a:stretch>
            <a:fillRect/>
          </a:stretch>
        </p:blipFill>
        <p:spPr>
          <a:xfrm>
            <a:off x="10072541" y="1216324"/>
            <a:ext cx="1417652" cy="4002657"/>
          </a:xfrm>
          <a:prstGeom prst="rect">
            <a:avLst/>
          </a:prstGeom>
        </p:spPr>
      </p:pic>
      <p:sp>
        <p:nvSpPr>
          <p:cNvPr id="5" name="TextBox 4"/>
          <p:cNvSpPr txBox="1"/>
          <p:nvPr/>
        </p:nvSpPr>
        <p:spPr>
          <a:xfrm>
            <a:off x="353684" y="569993"/>
            <a:ext cx="5193102" cy="830997"/>
          </a:xfrm>
          <a:prstGeom prst="rect">
            <a:avLst/>
          </a:prstGeom>
          <a:noFill/>
          <a:ln>
            <a:solidFill>
              <a:schemeClr val="accent1"/>
            </a:solidFill>
          </a:ln>
        </p:spPr>
        <p:txBody>
          <a:bodyPr wrap="square" rtlCol="0">
            <a:spAutoFit/>
          </a:bodyPr>
          <a:lstStyle/>
          <a:p>
            <a:r>
              <a:rPr lang="en-US" sz="2400" dirty="0"/>
              <a:t>Lists item count and percentage by Agency ID</a:t>
            </a:r>
          </a:p>
        </p:txBody>
      </p:sp>
      <p:sp>
        <p:nvSpPr>
          <p:cNvPr id="6" name="TextBox 5"/>
          <p:cNvSpPr txBox="1"/>
          <p:nvPr/>
        </p:nvSpPr>
        <p:spPr>
          <a:xfrm>
            <a:off x="6604971" y="5538441"/>
            <a:ext cx="5193102" cy="830997"/>
          </a:xfrm>
          <a:prstGeom prst="rect">
            <a:avLst/>
          </a:prstGeom>
          <a:noFill/>
          <a:ln>
            <a:solidFill>
              <a:schemeClr val="accent1"/>
            </a:solidFill>
          </a:ln>
        </p:spPr>
        <p:txBody>
          <a:bodyPr wrap="square" rtlCol="0">
            <a:spAutoFit/>
          </a:bodyPr>
          <a:lstStyle/>
          <a:p>
            <a:r>
              <a:rPr lang="en-US" sz="2400" dirty="0"/>
              <a:t>Aggregates results for the entire consortium on the right hand column</a:t>
            </a:r>
          </a:p>
        </p:txBody>
      </p:sp>
      <p:sp>
        <p:nvSpPr>
          <p:cNvPr id="2" name="Down Arrow 1"/>
          <p:cNvSpPr/>
          <p:nvPr/>
        </p:nvSpPr>
        <p:spPr>
          <a:xfrm>
            <a:off x="4520241" y="1478629"/>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Down Arrow 7"/>
          <p:cNvSpPr/>
          <p:nvPr/>
        </p:nvSpPr>
        <p:spPr>
          <a:xfrm>
            <a:off x="5334854" y="1478629"/>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Down Arrow 8"/>
          <p:cNvSpPr/>
          <p:nvPr/>
        </p:nvSpPr>
        <p:spPr>
          <a:xfrm rot="10016127">
            <a:off x="11240039" y="5287922"/>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Down Arrow 9"/>
          <p:cNvSpPr/>
          <p:nvPr/>
        </p:nvSpPr>
        <p:spPr>
          <a:xfrm rot="10016127">
            <a:off x="10693249" y="5303102"/>
            <a:ext cx="232913" cy="591712"/>
          </a:xfrm>
          <a:prstGeom prst="downArrow">
            <a:avLst/>
          </a:prstGeom>
          <a:solidFill>
            <a:schemeClr val="accent2"/>
          </a:solidFill>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122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48574" y="1690443"/>
            <a:ext cx="9282021" cy="4391195"/>
            <a:chOff x="223837" y="324298"/>
            <a:chExt cx="11744325" cy="5976489"/>
          </a:xfrm>
        </p:grpSpPr>
        <p:pic>
          <p:nvPicPr>
            <p:cNvPr id="3" name="Picture 2"/>
            <p:cNvPicPr>
              <a:picLocks noChangeAspect="1"/>
            </p:cNvPicPr>
            <p:nvPr/>
          </p:nvPicPr>
          <p:blipFill>
            <a:blip r:embed="rId2"/>
            <a:stretch>
              <a:fillRect/>
            </a:stretch>
          </p:blipFill>
          <p:spPr>
            <a:xfrm>
              <a:off x="223837" y="557212"/>
              <a:ext cx="11744325" cy="5743575"/>
            </a:xfrm>
            <a:prstGeom prst="rect">
              <a:avLst/>
            </a:prstGeom>
            <a:ln>
              <a:solidFill>
                <a:srgbClr val="FF0000"/>
              </a:solidFill>
            </a:ln>
          </p:spPr>
        </p:pic>
        <p:pic>
          <p:nvPicPr>
            <p:cNvPr id="4" name="Picture 3"/>
            <p:cNvPicPr>
              <a:picLocks noChangeAspect="1"/>
            </p:cNvPicPr>
            <p:nvPr/>
          </p:nvPicPr>
          <p:blipFill>
            <a:blip r:embed="rId3"/>
            <a:stretch>
              <a:fillRect/>
            </a:stretch>
          </p:blipFill>
          <p:spPr>
            <a:xfrm>
              <a:off x="2477397" y="324298"/>
              <a:ext cx="3851425" cy="719497"/>
            </a:xfrm>
            <a:prstGeom prst="rect">
              <a:avLst/>
            </a:prstGeom>
            <a:ln>
              <a:solidFill>
                <a:srgbClr val="FF0000"/>
              </a:solidFill>
            </a:ln>
          </p:spPr>
        </p:pic>
      </p:grpSp>
      <p:sp>
        <p:nvSpPr>
          <p:cNvPr id="6" name="TextBox 5"/>
          <p:cNvSpPr txBox="1"/>
          <p:nvPr/>
        </p:nvSpPr>
        <p:spPr>
          <a:xfrm>
            <a:off x="7134045" y="672873"/>
            <a:ext cx="4477110" cy="1569660"/>
          </a:xfrm>
          <a:prstGeom prst="rect">
            <a:avLst/>
          </a:prstGeom>
          <a:solidFill>
            <a:schemeClr val="bg1"/>
          </a:solidFill>
          <a:ln>
            <a:solidFill>
              <a:schemeClr val="accent1"/>
            </a:solidFill>
          </a:ln>
        </p:spPr>
        <p:txBody>
          <a:bodyPr wrap="square" rtlCol="0">
            <a:spAutoFit/>
          </a:bodyPr>
          <a:lstStyle/>
          <a:p>
            <a:r>
              <a:rPr lang="en-US" sz="2400" dirty="0"/>
              <a:t>For the AEP Summary, the Consortium Manager reports provide separate pages for each agency in the consortium.</a:t>
            </a:r>
          </a:p>
        </p:txBody>
      </p:sp>
    </p:spTree>
    <p:extLst>
      <p:ext uri="{BB962C8B-B14F-4D97-AF65-F5344CB8AC3E}">
        <p14:creationId xmlns:p14="http://schemas.microsoft.com/office/powerpoint/2010/main" val="3624584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9607"/>
          </a:xfrm>
          <a:ln>
            <a:solidFill>
              <a:schemeClr val="accent1"/>
            </a:solidFill>
          </a:ln>
        </p:spPr>
        <p:txBody>
          <a:bodyPr/>
          <a:lstStyle/>
          <a:p>
            <a:r>
              <a:rPr lang="en-US" dirty="0">
                <a:solidFill>
                  <a:srgbClr val="FF0000"/>
                </a:solidFill>
              </a:rPr>
              <a:t>Agenda	</a:t>
            </a:r>
          </a:p>
        </p:txBody>
      </p:sp>
      <p:sp>
        <p:nvSpPr>
          <p:cNvPr id="3" name="Content Placeholder 2"/>
          <p:cNvSpPr>
            <a:spLocks noGrp="1"/>
          </p:cNvSpPr>
          <p:nvPr>
            <p:ph idx="1"/>
          </p:nvPr>
        </p:nvSpPr>
        <p:spPr>
          <a:xfrm>
            <a:off x="838200" y="1492370"/>
            <a:ext cx="10515600" cy="4684593"/>
          </a:xfrm>
          <a:ln>
            <a:solidFill>
              <a:schemeClr val="accent1"/>
            </a:solidFill>
          </a:ln>
        </p:spPr>
        <p:txBody>
          <a:bodyPr>
            <a:normAutofit/>
          </a:bodyPr>
          <a:lstStyle/>
          <a:p>
            <a:r>
              <a:rPr lang="en-US" sz="4000" dirty="0"/>
              <a:t>Review of “Qualitative” program suggestions from Webinar on 2/20/19</a:t>
            </a:r>
          </a:p>
          <a:p>
            <a:r>
              <a:rPr lang="en-US" sz="4000" dirty="0"/>
              <a:t>Review of AEP Reports in TE</a:t>
            </a:r>
          </a:p>
          <a:p>
            <a:r>
              <a:rPr lang="en-US" sz="4000" dirty="0"/>
              <a:t>TE Drill Down &amp; Supplemental Reports</a:t>
            </a:r>
          </a:p>
          <a:p>
            <a:r>
              <a:rPr lang="en-US" sz="4000" dirty="0"/>
              <a:t>Consortium level AEP Reports in TE</a:t>
            </a:r>
          </a:p>
          <a:p>
            <a:r>
              <a:rPr lang="en-US" sz="4000" dirty="0"/>
              <a:t>Agency Level Troubleshooting Examples</a:t>
            </a:r>
          </a:p>
          <a:p>
            <a:r>
              <a:rPr lang="en-US" sz="4000" dirty="0"/>
              <a:t>Consortium Level Troubleshooting Examples</a:t>
            </a:r>
          </a:p>
        </p:txBody>
      </p:sp>
    </p:spTree>
    <p:extLst>
      <p:ext uri="{BB962C8B-B14F-4D97-AF65-F5344CB8AC3E}">
        <p14:creationId xmlns:p14="http://schemas.microsoft.com/office/powerpoint/2010/main" val="15721930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5123" y="1892557"/>
            <a:ext cx="10854469" cy="4471608"/>
          </a:xfrm>
          <a:prstGeom prst="rect">
            <a:avLst/>
          </a:prstGeom>
          <a:ln>
            <a:solidFill>
              <a:srgbClr val="FF0000"/>
            </a:solidFill>
          </a:ln>
        </p:spPr>
      </p:pic>
      <p:sp>
        <p:nvSpPr>
          <p:cNvPr id="3" name="TextBox 2"/>
          <p:cNvSpPr txBox="1"/>
          <p:nvPr/>
        </p:nvSpPr>
        <p:spPr>
          <a:xfrm>
            <a:off x="7315199" y="552103"/>
            <a:ext cx="4477110" cy="1569660"/>
          </a:xfrm>
          <a:prstGeom prst="rect">
            <a:avLst/>
          </a:prstGeom>
          <a:solidFill>
            <a:schemeClr val="bg1"/>
          </a:solidFill>
          <a:ln>
            <a:solidFill>
              <a:schemeClr val="accent1"/>
            </a:solidFill>
          </a:ln>
        </p:spPr>
        <p:txBody>
          <a:bodyPr wrap="square" rtlCol="0">
            <a:spAutoFit/>
          </a:bodyPr>
          <a:lstStyle/>
          <a:p>
            <a:r>
              <a:rPr lang="en-US" sz="2400" dirty="0"/>
              <a:t>The Consortium Manager reports also provide separate pages when generating AEP Barriers to Employment.</a:t>
            </a:r>
          </a:p>
        </p:txBody>
      </p:sp>
    </p:spTree>
    <p:extLst>
      <p:ext uri="{BB962C8B-B14F-4D97-AF65-F5344CB8AC3E}">
        <p14:creationId xmlns:p14="http://schemas.microsoft.com/office/powerpoint/2010/main" val="2684317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43268" y="404374"/>
            <a:ext cx="10348732" cy="3943339"/>
          </a:xfrm>
          <a:prstGeom prst="rect">
            <a:avLst/>
          </a:prstGeom>
          <a:ln>
            <a:solidFill>
              <a:schemeClr val="accent1"/>
            </a:solidFill>
          </a:ln>
        </p:spPr>
      </p:pic>
      <p:sp>
        <p:nvSpPr>
          <p:cNvPr id="3" name="TextBox 2"/>
          <p:cNvSpPr txBox="1"/>
          <p:nvPr/>
        </p:nvSpPr>
        <p:spPr>
          <a:xfrm>
            <a:off x="5601374" y="4680679"/>
            <a:ext cx="5043622" cy="1200329"/>
          </a:xfrm>
          <a:prstGeom prst="rect">
            <a:avLst/>
          </a:prstGeom>
          <a:solidFill>
            <a:schemeClr val="bg1"/>
          </a:solidFill>
          <a:ln>
            <a:solidFill>
              <a:schemeClr val="accent1"/>
            </a:solidFill>
          </a:ln>
        </p:spPr>
        <p:txBody>
          <a:bodyPr wrap="square" rtlCol="0">
            <a:spAutoFit/>
          </a:bodyPr>
          <a:lstStyle/>
          <a:p>
            <a:r>
              <a:rPr lang="en-US" sz="2400" dirty="0"/>
              <a:t>The AEP Barriers to Employment also lists frequency totals for number of barriers recorded overall.</a:t>
            </a:r>
          </a:p>
        </p:txBody>
      </p:sp>
      <p:pic>
        <p:nvPicPr>
          <p:cNvPr id="4" name="Picture 3"/>
          <p:cNvPicPr>
            <a:picLocks noChangeAspect="1"/>
          </p:cNvPicPr>
          <p:nvPr/>
        </p:nvPicPr>
        <p:blipFill>
          <a:blip r:embed="rId3"/>
          <a:stretch>
            <a:fillRect/>
          </a:stretch>
        </p:blipFill>
        <p:spPr>
          <a:xfrm>
            <a:off x="465826" y="3433313"/>
            <a:ext cx="4059354" cy="3275078"/>
          </a:xfrm>
          <a:prstGeom prst="rect">
            <a:avLst/>
          </a:prstGeom>
          <a:ln>
            <a:solidFill>
              <a:schemeClr val="accent1"/>
            </a:solidFill>
          </a:ln>
        </p:spPr>
      </p:pic>
    </p:spTree>
    <p:extLst>
      <p:ext uri="{BB962C8B-B14F-4D97-AF65-F5344CB8AC3E}">
        <p14:creationId xmlns:p14="http://schemas.microsoft.com/office/powerpoint/2010/main" val="2628217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00177" y="1084592"/>
            <a:ext cx="2286000" cy="323850"/>
          </a:xfrm>
          <a:prstGeom prst="rect">
            <a:avLst/>
          </a:prstGeom>
          <a:ln>
            <a:solidFill>
              <a:schemeClr val="accent1"/>
            </a:solidFill>
          </a:ln>
        </p:spPr>
      </p:pic>
      <p:sp>
        <p:nvSpPr>
          <p:cNvPr id="4" name="TextBox 3"/>
          <p:cNvSpPr txBox="1"/>
          <p:nvPr/>
        </p:nvSpPr>
        <p:spPr>
          <a:xfrm>
            <a:off x="3407429" y="345057"/>
            <a:ext cx="4356339" cy="1200329"/>
          </a:xfrm>
          <a:prstGeom prst="rect">
            <a:avLst/>
          </a:prstGeom>
          <a:noFill/>
          <a:ln>
            <a:solidFill>
              <a:schemeClr val="accent1"/>
            </a:solidFill>
          </a:ln>
        </p:spPr>
        <p:txBody>
          <a:bodyPr wrap="square" rtlCol="0">
            <a:spAutoFit/>
          </a:bodyPr>
          <a:lstStyle/>
          <a:p>
            <a:r>
              <a:rPr lang="en-US" sz="2400" dirty="0"/>
              <a:t>Click Aggregate Multiple Agencies to run a combined summary of all agencies in the consortium.</a:t>
            </a:r>
          </a:p>
        </p:txBody>
      </p:sp>
      <p:pic>
        <p:nvPicPr>
          <p:cNvPr id="5" name="Picture 4"/>
          <p:cNvPicPr>
            <a:picLocks noChangeAspect="1"/>
          </p:cNvPicPr>
          <p:nvPr/>
        </p:nvPicPr>
        <p:blipFill>
          <a:blip r:embed="rId3"/>
          <a:stretch>
            <a:fillRect/>
          </a:stretch>
        </p:blipFill>
        <p:spPr>
          <a:xfrm>
            <a:off x="252156" y="1791228"/>
            <a:ext cx="7569404" cy="2884289"/>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4458531" y="3300656"/>
            <a:ext cx="7506308" cy="3360013"/>
          </a:xfrm>
          <a:prstGeom prst="rect">
            <a:avLst/>
          </a:prstGeom>
          <a:ln>
            <a:solidFill>
              <a:schemeClr val="accent1"/>
            </a:solidFill>
          </a:ln>
        </p:spPr>
      </p:pic>
    </p:spTree>
    <p:extLst>
      <p:ext uri="{BB962C8B-B14F-4D97-AF65-F5344CB8AC3E}">
        <p14:creationId xmlns:p14="http://schemas.microsoft.com/office/powerpoint/2010/main" val="1590638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02958"/>
          </a:xfrm>
        </p:spPr>
        <p:txBody>
          <a:bodyPr/>
          <a:lstStyle/>
          <a:p>
            <a:r>
              <a:rPr lang="en-US" dirty="0"/>
              <a:t>Examples of Agency Level Data Evaluation</a:t>
            </a:r>
          </a:p>
        </p:txBody>
      </p:sp>
      <p:sp>
        <p:nvSpPr>
          <p:cNvPr id="3" name="Content Placeholder 2"/>
          <p:cNvSpPr>
            <a:spLocks noGrp="1"/>
          </p:cNvSpPr>
          <p:nvPr>
            <p:ph idx="1"/>
          </p:nvPr>
        </p:nvSpPr>
        <p:spPr>
          <a:xfrm>
            <a:off x="838200" y="1371600"/>
            <a:ext cx="10515600" cy="5279365"/>
          </a:xfrm>
        </p:spPr>
        <p:txBody>
          <a:bodyPr>
            <a:normAutofit/>
          </a:bodyPr>
          <a:lstStyle/>
          <a:p>
            <a:pPr marL="0" indent="0">
              <a:buNone/>
            </a:pPr>
            <a:r>
              <a:rPr lang="en-US" b="1" i="1" dirty="0"/>
              <a:t>Agencies: Use TE drill down features</a:t>
            </a:r>
          </a:p>
          <a:p>
            <a:r>
              <a:rPr lang="en-US" dirty="0"/>
              <a:t>Example 1: Basic DIR drill down illustration</a:t>
            </a:r>
          </a:p>
          <a:p>
            <a:r>
              <a:rPr lang="en-US" dirty="0"/>
              <a:t>Example 2: AEP Summary self-reported outcomes trouble shooting</a:t>
            </a:r>
          </a:p>
          <a:p>
            <a:r>
              <a:rPr lang="en-US" dirty="0"/>
              <a:t>Example 3: Using AEP specific numbers from the DIR</a:t>
            </a:r>
          </a:p>
          <a:p>
            <a:r>
              <a:rPr lang="en-US" dirty="0"/>
              <a:t>Example 4: AEP Program enrollment calculation</a:t>
            </a:r>
          </a:p>
          <a:p>
            <a:r>
              <a:rPr lang="en-US" dirty="0"/>
              <a:t>Example 5: AEP Program persistence calculation</a:t>
            </a:r>
          </a:p>
          <a:p>
            <a:r>
              <a:rPr lang="en-US" dirty="0"/>
              <a:t>Example 6: Combined AEP outcomes calculation</a:t>
            </a:r>
          </a:p>
          <a:p>
            <a:r>
              <a:rPr lang="en-US" dirty="0"/>
              <a:t>Example 7: Pre/post-test evaluation when persistence is low</a:t>
            </a:r>
          </a:p>
          <a:p>
            <a:r>
              <a:rPr lang="en-US" dirty="0"/>
              <a:t>Example 8: Pre/post-testing when persistence is good but pre/post 		            performance is low</a:t>
            </a:r>
          </a:p>
          <a:p>
            <a:endParaRPr lang="en-US" dirty="0"/>
          </a:p>
          <a:p>
            <a:endParaRPr lang="en-US" dirty="0"/>
          </a:p>
        </p:txBody>
      </p:sp>
    </p:spTree>
    <p:extLst>
      <p:ext uri="{BB962C8B-B14F-4D97-AF65-F5344CB8AC3E}">
        <p14:creationId xmlns:p14="http://schemas.microsoft.com/office/powerpoint/2010/main" val="274426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15976"/>
          <a:stretch/>
        </p:blipFill>
        <p:spPr>
          <a:xfrm>
            <a:off x="516497" y="424664"/>
            <a:ext cx="8206256" cy="3598398"/>
          </a:xfrm>
          <a:prstGeom prst="rect">
            <a:avLst/>
          </a:prstGeom>
          <a:ln>
            <a:solidFill>
              <a:schemeClr val="accent1">
                <a:lumMod val="50000"/>
              </a:schemeClr>
            </a:solidFill>
          </a:ln>
        </p:spPr>
      </p:pic>
      <p:sp>
        <p:nvSpPr>
          <p:cNvPr id="5" name="TextBox 4"/>
          <p:cNvSpPr txBox="1"/>
          <p:nvPr/>
        </p:nvSpPr>
        <p:spPr>
          <a:xfrm>
            <a:off x="516497" y="4595009"/>
            <a:ext cx="8894922" cy="1384995"/>
          </a:xfrm>
          <a:prstGeom prst="rect">
            <a:avLst/>
          </a:prstGeom>
          <a:noFill/>
          <a:ln>
            <a:solidFill>
              <a:schemeClr val="accent1"/>
            </a:solidFill>
          </a:ln>
        </p:spPr>
        <p:txBody>
          <a:bodyPr wrap="square" rtlCol="0">
            <a:spAutoFit/>
          </a:bodyPr>
          <a:lstStyle/>
          <a:p>
            <a:r>
              <a:rPr lang="en-US" sz="2800" b="1" dirty="0"/>
              <a:t>Example 1: </a:t>
            </a:r>
            <a:r>
              <a:rPr lang="en-US" sz="2800" dirty="0"/>
              <a:t>the number of students missing an important data element is high, especially when compared to the number of reported students in the DIR overall. enrollees.</a:t>
            </a:r>
            <a:endParaRPr lang="en-US" sz="2000" dirty="0"/>
          </a:p>
        </p:txBody>
      </p:sp>
      <p:sp>
        <p:nvSpPr>
          <p:cNvPr id="6" name="Left Arrow 5"/>
          <p:cNvSpPr/>
          <p:nvPr/>
        </p:nvSpPr>
        <p:spPr>
          <a:xfrm>
            <a:off x="8586821" y="2734650"/>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Left Arrow 6"/>
          <p:cNvSpPr/>
          <p:nvPr/>
        </p:nvSpPr>
        <p:spPr>
          <a:xfrm>
            <a:off x="8571725" y="379411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57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28867"/>
          <a:stretch/>
        </p:blipFill>
        <p:spPr>
          <a:xfrm>
            <a:off x="641837" y="904483"/>
            <a:ext cx="9235965" cy="4212640"/>
          </a:xfrm>
          <a:prstGeom prst="rect">
            <a:avLst/>
          </a:prstGeom>
          <a:ln>
            <a:solidFill>
              <a:schemeClr val="accent1">
                <a:lumMod val="50000"/>
              </a:schemeClr>
            </a:solidFill>
          </a:ln>
        </p:spPr>
      </p:pic>
      <p:sp>
        <p:nvSpPr>
          <p:cNvPr id="5" name="TextBox 4"/>
          <p:cNvSpPr txBox="1"/>
          <p:nvPr/>
        </p:nvSpPr>
        <p:spPr>
          <a:xfrm>
            <a:off x="666132" y="5456822"/>
            <a:ext cx="8894922" cy="954107"/>
          </a:xfrm>
          <a:prstGeom prst="rect">
            <a:avLst/>
          </a:prstGeom>
          <a:noFill/>
          <a:ln>
            <a:solidFill>
              <a:schemeClr val="accent1"/>
            </a:solidFill>
          </a:ln>
        </p:spPr>
        <p:txBody>
          <a:bodyPr wrap="square" rtlCol="0">
            <a:spAutoFit/>
          </a:bodyPr>
          <a:lstStyle/>
          <a:p>
            <a:r>
              <a:rPr lang="en-US" sz="2800" b="1" dirty="0"/>
              <a:t>Solution: </a:t>
            </a:r>
            <a:r>
              <a:rPr lang="en-US" sz="2800" dirty="0"/>
              <a:t>Right click the number of students missing Labor Force Status and drill down to “Student Record Population.”</a:t>
            </a:r>
          </a:p>
        </p:txBody>
      </p:sp>
      <p:sp>
        <p:nvSpPr>
          <p:cNvPr id="6" name="Left Arrow 5"/>
          <p:cNvSpPr/>
          <p:nvPr/>
        </p:nvSpPr>
        <p:spPr>
          <a:xfrm>
            <a:off x="7813097" y="1987304"/>
            <a:ext cx="1497874" cy="139337"/>
          </a:xfrm>
          <a:prstGeom prst="left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Left Arrow 6"/>
          <p:cNvSpPr/>
          <p:nvPr/>
        </p:nvSpPr>
        <p:spPr>
          <a:xfrm>
            <a:off x="9433371" y="322261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619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1189" y="5248295"/>
            <a:ext cx="8894922" cy="1384995"/>
          </a:xfrm>
          <a:prstGeom prst="rect">
            <a:avLst/>
          </a:prstGeom>
          <a:noFill/>
          <a:ln>
            <a:solidFill>
              <a:schemeClr val="accent1"/>
            </a:solidFill>
          </a:ln>
        </p:spPr>
        <p:txBody>
          <a:bodyPr wrap="square" rtlCol="0">
            <a:spAutoFit/>
          </a:bodyPr>
          <a:lstStyle/>
          <a:p>
            <a:r>
              <a:rPr lang="en-US" sz="2800" b="1" dirty="0"/>
              <a:t>Solution: </a:t>
            </a:r>
            <a:r>
              <a:rPr lang="en-US" sz="2800" dirty="0"/>
              <a:t>This takes you to the Records – Students – Records </a:t>
            </a:r>
            <a:r>
              <a:rPr lang="en-US" sz="2800" dirty="0" err="1"/>
              <a:t>lister</a:t>
            </a:r>
            <a:r>
              <a:rPr lang="en-US" sz="2800" dirty="0"/>
              <a:t> in TE – that is the </a:t>
            </a:r>
            <a:r>
              <a:rPr lang="en-US" sz="2800" dirty="0" err="1"/>
              <a:t>lister</a:t>
            </a:r>
            <a:r>
              <a:rPr lang="en-US" sz="2800" dirty="0"/>
              <a:t> that includes the records with Labor Force Status.</a:t>
            </a:r>
            <a:endParaRPr lang="en-US" sz="2000" dirty="0"/>
          </a:p>
        </p:txBody>
      </p:sp>
      <p:pic>
        <p:nvPicPr>
          <p:cNvPr id="2" name="Picture 1"/>
          <p:cNvPicPr>
            <a:picLocks noChangeAspect="1"/>
          </p:cNvPicPr>
          <p:nvPr/>
        </p:nvPicPr>
        <p:blipFill>
          <a:blip r:embed="rId2"/>
          <a:stretch>
            <a:fillRect/>
          </a:stretch>
        </p:blipFill>
        <p:spPr>
          <a:xfrm>
            <a:off x="1082552" y="232264"/>
            <a:ext cx="7477125" cy="4705350"/>
          </a:xfrm>
          <a:prstGeom prst="rect">
            <a:avLst/>
          </a:prstGeom>
          <a:ln>
            <a:solidFill>
              <a:schemeClr val="accent1">
                <a:lumMod val="50000"/>
              </a:schemeClr>
            </a:solidFill>
          </a:ln>
        </p:spPr>
      </p:pic>
    </p:spTree>
    <p:extLst>
      <p:ext uri="{BB962C8B-B14F-4D97-AF65-F5344CB8AC3E}">
        <p14:creationId xmlns:p14="http://schemas.microsoft.com/office/powerpoint/2010/main" val="33812294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2" y="531223"/>
            <a:ext cx="7070395" cy="3124744"/>
          </a:xfrm>
          <a:prstGeom prst="rect">
            <a:avLst/>
          </a:prstGeom>
          <a:ln>
            <a:solidFill>
              <a:schemeClr val="tx1"/>
            </a:solidFill>
          </a:ln>
        </p:spPr>
      </p:pic>
      <p:sp>
        <p:nvSpPr>
          <p:cNvPr id="3" name="TextBox 2"/>
          <p:cNvSpPr txBox="1"/>
          <p:nvPr/>
        </p:nvSpPr>
        <p:spPr>
          <a:xfrm>
            <a:off x="722812" y="4619287"/>
            <a:ext cx="9404599" cy="954107"/>
          </a:xfrm>
          <a:prstGeom prst="rect">
            <a:avLst/>
          </a:prstGeom>
          <a:noFill/>
          <a:ln>
            <a:solidFill>
              <a:schemeClr val="accent1"/>
            </a:solidFill>
          </a:ln>
        </p:spPr>
        <p:txBody>
          <a:bodyPr wrap="square" rtlCol="0">
            <a:spAutoFit/>
          </a:bodyPr>
          <a:lstStyle/>
          <a:p>
            <a:r>
              <a:rPr lang="en-US" sz="2800" b="1" dirty="0"/>
              <a:t>Example 2: </a:t>
            </a:r>
            <a:r>
              <a:rPr lang="en-US" sz="2800" dirty="0"/>
              <a:t>the number of AEP outcomes is lower than expected, and low when compared to the number of enrollees.</a:t>
            </a:r>
            <a:endParaRPr lang="en-US" sz="2000" dirty="0"/>
          </a:p>
        </p:txBody>
      </p:sp>
      <p:sp>
        <p:nvSpPr>
          <p:cNvPr id="4" name="Left Arrow 3"/>
          <p:cNvSpPr/>
          <p:nvPr/>
        </p:nvSpPr>
        <p:spPr>
          <a:xfrm rot="1643164">
            <a:off x="7471956" y="3657028"/>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640231">
            <a:off x="6372389" y="3674623"/>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21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2813" y="255191"/>
            <a:ext cx="5919528" cy="2616121"/>
          </a:xfrm>
          <a:prstGeom prst="rect">
            <a:avLst/>
          </a:prstGeom>
          <a:ln>
            <a:solidFill>
              <a:schemeClr val="tx1"/>
            </a:solidFill>
          </a:ln>
        </p:spPr>
      </p:pic>
      <p:sp>
        <p:nvSpPr>
          <p:cNvPr id="3" name="TextBox 2"/>
          <p:cNvSpPr txBox="1"/>
          <p:nvPr/>
        </p:nvSpPr>
        <p:spPr>
          <a:xfrm>
            <a:off x="189781" y="3220386"/>
            <a:ext cx="11766430" cy="3416320"/>
          </a:xfrm>
          <a:prstGeom prst="rect">
            <a:avLst/>
          </a:prstGeom>
          <a:noFill/>
          <a:ln>
            <a:solidFill>
              <a:schemeClr val="accent1"/>
            </a:solidFill>
          </a:ln>
        </p:spPr>
        <p:txBody>
          <a:bodyPr wrap="square" rtlCol="0">
            <a:spAutoFit/>
          </a:bodyPr>
          <a:lstStyle/>
          <a:p>
            <a:r>
              <a:rPr lang="en-US" sz="2400" b="1" dirty="0"/>
              <a:t>Example 2: </a:t>
            </a:r>
            <a:r>
              <a:rPr lang="en-US" sz="2400" dirty="0"/>
              <a:t>Right click the figures displayed in Columns E, I, and J, and generate the AEP DIR for the three different groups of students.</a:t>
            </a:r>
          </a:p>
          <a:p>
            <a:pPr marL="285750" indent="-285750">
              <a:buFont typeface="Arial" panose="020B0604020202020204" pitchFamily="34" charset="0"/>
              <a:buChar char="•"/>
            </a:pPr>
            <a:r>
              <a:rPr lang="en-US" sz="2400" dirty="0"/>
              <a:t>Compare the three reports to identify students with missing demographics and less than 12 hours of instruction.</a:t>
            </a:r>
          </a:p>
          <a:p>
            <a:pPr marL="285750" indent="-285750">
              <a:buFont typeface="Arial" panose="020B0604020202020204" pitchFamily="34" charset="0"/>
              <a:buChar char="•"/>
            </a:pPr>
            <a:r>
              <a:rPr lang="en-US" sz="2400" dirty="0"/>
              <a:t>Review DIR items specific to the outcome in question – in this example look at items 25a/25b for Employment and items 26a/26b for Wages.</a:t>
            </a:r>
          </a:p>
          <a:p>
            <a:pPr marL="285750" indent="-285750">
              <a:buFont typeface="Arial" panose="020B0604020202020204" pitchFamily="34" charset="0"/>
              <a:buChar char="•"/>
            </a:pPr>
            <a:r>
              <a:rPr lang="en-US" sz="2400" dirty="0"/>
              <a:t>High totals in 25b and 26b suggest “data clean up” is necessary to improve these outcomes.</a:t>
            </a:r>
          </a:p>
          <a:p>
            <a:pPr marL="285750" indent="-285750">
              <a:buFont typeface="Arial" panose="020B0604020202020204" pitchFamily="34" charset="0"/>
              <a:buChar char="•"/>
            </a:pPr>
            <a:r>
              <a:rPr lang="en-US" sz="2400" dirty="0"/>
              <a:t>Low totals in 25b/26b in relation to totals in 25a/26a suggest that the data is “clean” – but you may just need to input more positive outcomes.</a:t>
            </a:r>
          </a:p>
        </p:txBody>
      </p:sp>
      <p:sp>
        <p:nvSpPr>
          <p:cNvPr id="4" name="Left Arrow 3"/>
          <p:cNvSpPr/>
          <p:nvPr/>
        </p:nvSpPr>
        <p:spPr>
          <a:xfrm rot="1815858">
            <a:off x="6254709" y="2706877"/>
            <a:ext cx="708385"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Left Arrow 4"/>
          <p:cNvSpPr/>
          <p:nvPr/>
        </p:nvSpPr>
        <p:spPr>
          <a:xfrm rot="1856650">
            <a:off x="4415378" y="2717262"/>
            <a:ext cx="708385" cy="18994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Left Arrow 5"/>
          <p:cNvSpPr/>
          <p:nvPr/>
        </p:nvSpPr>
        <p:spPr>
          <a:xfrm rot="1806332">
            <a:off x="5364753" y="2707592"/>
            <a:ext cx="708384" cy="1899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624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0332" y="597875"/>
            <a:ext cx="10451769" cy="4319182"/>
          </a:xfrm>
          <a:prstGeom prst="rect">
            <a:avLst/>
          </a:prstGeom>
          <a:ln>
            <a:solidFill>
              <a:schemeClr val="accent1">
                <a:lumMod val="50000"/>
              </a:schemeClr>
            </a:solidFill>
          </a:ln>
        </p:spPr>
      </p:pic>
      <p:sp>
        <p:nvSpPr>
          <p:cNvPr id="3" name="TextBox 2"/>
          <p:cNvSpPr txBox="1"/>
          <p:nvPr/>
        </p:nvSpPr>
        <p:spPr>
          <a:xfrm>
            <a:off x="526211" y="5059235"/>
            <a:ext cx="10964174" cy="1384995"/>
          </a:xfrm>
          <a:prstGeom prst="rect">
            <a:avLst/>
          </a:prstGeom>
          <a:noFill/>
          <a:ln>
            <a:solidFill>
              <a:schemeClr val="accent1"/>
            </a:solidFill>
          </a:ln>
        </p:spPr>
        <p:txBody>
          <a:bodyPr wrap="square" rtlCol="0">
            <a:spAutoFit/>
          </a:bodyPr>
          <a:lstStyle/>
          <a:p>
            <a:r>
              <a:rPr lang="en-US" sz="2800" b="1" dirty="0"/>
              <a:t>Example 3: </a:t>
            </a:r>
            <a:r>
              <a:rPr lang="en-US" sz="2800" dirty="0"/>
              <a:t>the number of AEP outcomes is lower than expected, and low when compared to the number of enrollees.</a:t>
            </a:r>
          </a:p>
          <a:p>
            <a:r>
              <a:rPr lang="en-US" sz="2800" dirty="0"/>
              <a:t>Use the </a:t>
            </a:r>
            <a:r>
              <a:rPr lang="en-US" sz="2800" b="1" i="1" dirty="0"/>
              <a:t>AEP DIR items 23-27 </a:t>
            </a:r>
            <a:r>
              <a:rPr lang="en-US" sz="2800" dirty="0"/>
              <a:t>to evaluate the likely source of the problem.</a:t>
            </a:r>
            <a:endParaRPr lang="en-US" sz="2000" dirty="0"/>
          </a:p>
        </p:txBody>
      </p:sp>
    </p:spTree>
    <p:extLst>
      <p:ext uri="{BB962C8B-B14F-4D97-AF65-F5344CB8AC3E}">
        <p14:creationId xmlns:p14="http://schemas.microsoft.com/office/powerpoint/2010/main" val="3750892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351" y="224287"/>
            <a:ext cx="10515600" cy="1483743"/>
          </a:xfrm>
        </p:spPr>
        <p:txBody>
          <a:bodyPr>
            <a:normAutofit/>
          </a:bodyPr>
          <a:lstStyle/>
          <a:p>
            <a:r>
              <a:rPr lang="en-US" sz="3600" b="1" dirty="0">
                <a:solidFill>
                  <a:srgbClr val="FF0000"/>
                </a:solidFill>
                <a:latin typeface="+mn-lt"/>
              </a:rPr>
              <a:t>AEP Reports in TE  </a:t>
            </a:r>
            <a:r>
              <a:rPr lang="en-US" sz="3600" dirty="0">
                <a:latin typeface="+mn-lt"/>
              </a:rPr>
              <a:t>are located by going to Reports – State Reports – California</a:t>
            </a:r>
            <a:endParaRPr lang="en-US" dirty="0"/>
          </a:p>
        </p:txBody>
      </p:sp>
      <p:pic>
        <p:nvPicPr>
          <p:cNvPr id="3" name="Picture 2"/>
          <p:cNvPicPr>
            <a:picLocks noChangeAspect="1"/>
          </p:cNvPicPr>
          <p:nvPr/>
        </p:nvPicPr>
        <p:blipFill>
          <a:blip r:embed="rId2"/>
          <a:stretch>
            <a:fillRect/>
          </a:stretch>
        </p:blipFill>
        <p:spPr>
          <a:xfrm>
            <a:off x="3077833" y="1986232"/>
            <a:ext cx="6743700" cy="3886200"/>
          </a:xfrm>
          <a:prstGeom prst="rect">
            <a:avLst/>
          </a:prstGeom>
        </p:spPr>
      </p:pic>
    </p:spTree>
    <p:extLst>
      <p:ext uri="{BB962C8B-B14F-4D97-AF65-F5344CB8AC3E}">
        <p14:creationId xmlns:p14="http://schemas.microsoft.com/office/powerpoint/2010/main" val="2891616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19509" y="517584"/>
            <a:ext cx="9276724" cy="2967576"/>
          </a:xfrm>
          <a:prstGeom prst="rect">
            <a:avLst/>
          </a:prstGeom>
        </p:spPr>
      </p:pic>
      <p:sp>
        <p:nvSpPr>
          <p:cNvPr id="3" name="TextBox 2"/>
          <p:cNvSpPr txBox="1"/>
          <p:nvPr/>
        </p:nvSpPr>
        <p:spPr>
          <a:xfrm>
            <a:off x="8678174" y="625257"/>
            <a:ext cx="2984739" cy="1938992"/>
          </a:xfrm>
          <a:prstGeom prst="rect">
            <a:avLst/>
          </a:prstGeom>
          <a:solidFill>
            <a:schemeClr val="bg1"/>
          </a:solidFill>
          <a:ln>
            <a:solidFill>
              <a:schemeClr val="accent1"/>
            </a:solidFill>
          </a:ln>
        </p:spPr>
        <p:txBody>
          <a:bodyPr wrap="square" rtlCol="0">
            <a:spAutoFit/>
          </a:bodyPr>
          <a:lstStyle/>
          <a:p>
            <a:r>
              <a:rPr lang="en-US" sz="2000" dirty="0"/>
              <a:t>In </a:t>
            </a:r>
            <a:r>
              <a:rPr lang="en-US" sz="2000" b="1" dirty="0"/>
              <a:t>23a-23b</a:t>
            </a:r>
            <a:r>
              <a:rPr lang="en-US" sz="2000" dirty="0"/>
              <a:t> for HSD/HSE, there are almost as many who marked the outcome &amp; did not qualify as there are those who achieved the outcome.</a:t>
            </a:r>
          </a:p>
        </p:txBody>
      </p:sp>
      <p:sp>
        <p:nvSpPr>
          <p:cNvPr id="4" name="TextBox 3"/>
          <p:cNvSpPr txBox="1"/>
          <p:nvPr/>
        </p:nvSpPr>
        <p:spPr>
          <a:xfrm>
            <a:off x="8658046" y="2813491"/>
            <a:ext cx="3211901" cy="1631216"/>
          </a:xfrm>
          <a:prstGeom prst="rect">
            <a:avLst/>
          </a:prstGeom>
          <a:solidFill>
            <a:schemeClr val="bg1"/>
          </a:solidFill>
          <a:ln>
            <a:solidFill>
              <a:schemeClr val="accent1"/>
            </a:solidFill>
          </a:ln>
        </p:spPr>
        <p:txBody>
          <a:bodyPr wrap="square" rtlCol="0">
            <a:spAutoFit/>
          </a:bodyPr>
          <a:lstStyle/>
          <a:p>
            <a:r>
              <a:rPr lang="en-US" sz="2000" dirty="0"/>
              <a:t>In </a:t>
            </a:r>
            <a:r>
              <a:rPr lang="en-US" sz="2000" b="1" dirty="0"/>
              <a:t>25a-25b</a:t>
            </a:r>
            <a:r>
              <a:rPr lang="en-US" sz="2000" dirty="0"/>
              <a:t> for Employment, almost all who marked an employment outcome qualified for the AEP outcome.</a:t>
            </a:r>
          </a:p>
        </p:txBody>
      </p:sp>
    </p:spTree>
    <p:extLst>
      <p:ext uri="{BB962C8B-B14F-4D97-AF65-F5344CB8AC3E}">
        <p14:creationId xmlns:p14="http://schemas.microsoft.com/office/powerpoint/2010/main" val="17973954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653" y="1518313"/>
            <a:ext cx="9911751" cy="5029200"/>
          </a:xfrm>
        </p:spPr>
        <p:txBody>
          <a:bodyPr>
            <a:normAutofit/>
          </a:bodyPr>
          <a:lstStyle/>
          <a:p>
            <a:r>
              <a:rPr lang="en-US" sz="3200" dirty="0"/>
              <a:t>Of those students with any AEP activity, how many enrolled in an instructional program? (Column L)</a:t>
            </a:r>
          </a:p>
          <a:p>
            <a:r>
              <a:rPr lang="en-US" sz="3200" dirty="0"/>
              <a:t>Of those with program enrollment, how many students reached at least 12 hours of instruction? (Compare Columns E and L)</a:t>
            </a:r>
          </a:p>
          <a:p>
            <a:r>
              <a:rPr lang="en-US" sz="3200" dirty="0"/>
              <a:t>Of those who qualified for outcomes with 12+ hours, how many students achieved outcomes? </a:t>
            </a:r>
          </a:p>
          <a:p>
            <a:r>
              <a:rPr lang="en-US" sz="3200" dirty="0"/>
              <a:t>Of those who qualified with 12+ hours, how many students completed a pre/post-test pair? Of those, how many achieved a level gain? </a:t>
            </a:r>
          </a:p>
        </p:txBody>
      </p:sp>
      <p:sp>
        <p:nvSpPr>
          <p:cNvPr id="2" name="Title 1"/>
          <p:cNvSpPr>
            <a:spLocks noGrp="1"/>
          </p:cNvSpPr>
          <p:nvPr>
            <p:ph type="title"/>
          </p:nvPr>
        </p:nvSpPr>
        <p:spPr>
          <a:xfrm>
            <a:off x="957532" y="255944"/>
            <a:ext cx="9894498" cy="1040594"/>
          </a:xfrm>
          <a:ln>
            <a:solidFill>
              <a:schemeClr val="accent1"/>
            </a:solidFill>
          </a:ln>
        </p:spPr>
        <p:txBody>
          <a:bodyPr/>
          <a:lstStyle/>
          <a:p>
            <a:r>
              <a:rPr lang="en-US" dirty="0"/>
              <a:t>Basic Questions from 2/20 Webinar:</a:t>
            </a:r>
          </a:p>
        </p:txBody>
      </p:sp>
    </p:spTree>
    <p:extLst>
      <p:ext uri="{BB962C8B-B14F-4D97-AF65-F5344CB8AC3E}">
        <p14:creationId xmlns:p14="http://schemas.microsoft.com/office/powerpoint/2010/main" val="2476541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15796" y="1266642"/>
            <a:ext cx="5555411" cy="3539430"/>
          </a:xfrm>
          <a:prstGeom prst="rect">
            <a:avLst/>
          </a:prstGeom>
          <a:noFill/>
          <a:ln>
            <a:solidFill>
              <a:schemeClr val="accent1"/>
            </a:solidFill>
          </a:ln>
        </p:spPr>
        <p:txBody>
          <a:bodyPr wrap="square" rtlCol="0">
            <a:spAutoFit/>
          </a:bodyPr>
          <a:lstStyle/>
          <a:p>
            <a:r>
              <a:rPr lang="en-US" sz="2800" b="1" dirty="0"/>
              <a:t>Example 4: AEP Program Enrollment</a:t>
            </a:r>
          </a:p>
          <a:p>
            <a:pPr marL="457200" indent="-457200">
              <a:buFont typeface="Arial" panose="020B0604020202020204" pitchFamily="34" charset="0"/>
              <a:buChar char="•"/>
            </a:pPr>
            <a:r>
              <a:rPr lang="en-US" sz="2800" dirty="0"/>
              <a:t>Compare numbers of Enrollees across Column L</a:t>
            </a:r>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pic>
        <p:nvPicPr>
          <p:cNvPr id="2" name="Picture 1"/>
          <p:cNvPicPr>
            <a:picLocks noChangeAspect="1"/>
          </p:cNvPicPr>
          <p:nvPr/>
        </p:nvPicPr>
        <p:blipFill>
          <a:blip r:embed="rId2"/>
          <a:stretch>
            <a:fillRect/>
          </a:stretch>
        </p:blipFill>
        <p:spPr>
          <a:xfrm>
            <a:off x="801269" y="1222252"/>
            <a:ext cx="4184800" cy="4077497"/>
          </a:xfrm>
          <a:prstGeom prst="rect">
            <a:avLst/>
          </a:prstGeom>
          <a:ln>
            <a:solidFill>
              <a:schemeClr val="accent1">
                <a:lumMod val="50000"/>
              </a:schemeClr>
            </a:solidFill>
          </a:ln>
        </p:spPr>
      </p:pic>
      <p:sp>
        <p:nvSpPr>
          <p:cNvPr id="11" name="TextBox 10"/>
          <p:cNvSpPr txBox="1"/>
          <p:nvPr/>
        </p:nvSpPr>
        <p:spPr>
          <a:xfrm>
            <a:off x="5598543" y="4944372"/>
            <a:ext cx="5451894" cy="523220"/>
          </a:xfrm>
          <a:prstGeom prst="rect">
            <a:avLst/>
          </a:prstGeom>
          <a:noFill/>
          <a:ln>
            <a:solidFill>
              <a:schemeClr val="accent1"/>
            </a:solidFill>
          </a:ln>
        </p:spPr>
        <p:txBody>
          <a:bodyPr wrap="square" rtlCol="0">
            <a:spAutoFit/>
          </a:bodyPr>
          <a:lstStyle/>
          <a:p>
            <a:r>
              <a:rPr lang="en-US" sz="2800" b="1" i="1" dirty="0"/>
              <a:t>(8043 – 700)  ÷  8043 = 91.2%</a:t>
            </a:r>
          </a:p>
        </p:txBody>
      </p:sp>
    </p:spTree>
    <p:extLst>
      <p:ext uri="{BB962C8B-B14F-4D97-AF65-F5344CB8AC3E}">
        <p14:creationId xmlns:p14="http://schemas.microsoft.com/office/powerpoint/2010/main" val="3328735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98737" y="468785"/>
            <a:ext cx="8008536" cy="2561890"/>
          </a:xfrm>
          <a:prstGeom prst="rect">
            <a:avLst/>
          </a:prstGeom>
          <a:ln>
            <a:solidFill>
              <a:schemeClr val="accent1">
                <a:lumMod val="50000"/>
              </a:schemeClr>
            </a:solidFill>
          </a:ln>
        </p:spPr>
      </p:pic>
      <p:sp>
        <p:nvSpPr>
          <p:cNvPr id="6" name="TextBox 5"/>
          <p:cNvSpPr txBox="1"/>
          <p:nvPr/>
        </p:nvSpPr>
        <p:spPr>
          <a:xfrm>
            <a:off x="681484" y="3176096"/>
            <a:ext cx="10536976" cy="3539430"/>
          </a:xfrm>
          <a:prstGeom prst="rect">
            <a:avLst/>
          </a:prstGeom>
          <a:noFill/>
          <a:ln>
            <a:solidFill>
              <a:schemeClr val="accent1"/>
            </a:solidFill>
          </a:ln>
        </p:spPr>
        <p:txBody>
          <a:bodyPr wrap="square" rtlCol="0">
            <a:spAutoFit/>
          </a:bodyPr>
          <a:lstStyle/>
          <a:p>
            <a:r>
              <a:rPr lang="en-US" sz="2800" b="1" dirty="0"/>
              <a:t>Example 3: Compare item counts in 23a-27a to item counts in 23b-27b</a:t>
            </a:r>
          </a:p>
          <a:p>
            <a:pPr marL="457200" indent="-457200">
              <a:buFont typeface="Arial" panose="020B0604020202020204" pitchFamily="34" charset="0"/>
              <a:buChar char="•"/>
            </a:pPr>
            <a:r>
              <a:rPr lang="en-US" sz="2800" dirty="0"/>
              <a:t>If the large majority who marked AEP outcomes achieved the outcome (that is the b item count is much lower than the a item count) then the likely issue is the need to review and mark more outcomes for students.</a:t>
            </a:r>
          </a:p>
          <a:p>
            <a:pPr marL="457200" indent="-457200">
              <a:buFont typeface="Arial" panose="020B0604020202020204" pitchFamily="34" charset="0"/>
              <a:buChar char="•"/>
            </a:pPr>
            <a:r>
              <a:rPr lang="en-US" sz="2800" dirty="0"/>
              <a:t>If the number who marked the outcome but did not qualify is close to or exceeds the number who achieved that outcome (high item count in b) then the likely issue is the need to review drop reasons.</a:t>
            </a:r>
            <a:endParaRPr lang="en-US" sz="2000" dirty="0"/>
          </a:p>
        </p:txBody>
      </p:sp>
    </p:spTree>
    <p:extLst>
      <p:ext uri="{BB962C8B-B14F-4D97-AF65-F5344CB8AC3E}">
        <p14:creationId xmlns:p14="http://schemas.microsoft.com/office/powerpoint/2010/main" val="1934376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28882" y="251784"/>
            <a:ext cx="4674439" cy="2919017"/>
          </a:xfrm>
          <a:prstGeom prst="rect">
            <a:avLst/>
          </a:prstGeom>
          <a:ln>
            <a:solidFill>
              <a:schemeClr val="accent1">
                <a:lumMod val="50000"/>
              </a:schemeClr>
            </a:solidFill>
          </a:ln>
        </p:spPr>
      </p:pic>
      <p:sp>
        <p:nvSpPr>
          <p:cNvPr id="4" name="TextBox 3"/>
          <p:cNvSpPr txBox="1"/>
          <p:nvPr/>
        </p:nvSpPr>
        <p:spPr>
          <a:xfrm>
            <a:off x="5210355" y="301924"/>
            <a:ext cx="5844332" cy="830997"/>
          </a:xfrm>
          <a:prstGeom prst="rect">
            <a:avLst/>
          </a:prstGeom>
          <a:noFill/>
          <a:ln>
            <a:solidFill>
              <a:schemeClr val="accent1">
                <a:lumMod val="50000"/>
              </a:schemeClr>
            </a:solidFill>
          </a:ln>
        </p:spPr>
        <p:txBody>
          <a:bodyPr wrap="square" rtlCol="0">
            <a:spAutoFit/>
          </a:bodyPr>
          <a:lstStyle/>
          <a:p>
            <a:r>
              <a:rPr lang="en-US" sz="2400" dirty="0"/>
              <a:t>Verify “No designated program” item count by right clicking and drilling down to AEP DIR.</a:t>
            </a:r>
          </a:p>
        </p:txBody>
      </p:sp>
      <p:pic>
        <p:nvPicPr>
          <p:cNvPr id="5" name="Picture 4"/>
          <p:cNvPicPr>
            <a:picLocks noChangeAspect="1"/>
          </p:cNvPicPr>
          <p:nvPr/>
        </p:nvPicPr>
        <p:blipFill>
          <a:blip r:embed="rId3"/>
          <a:stretch>
            <a:fillRect/>
          </a:stretch>
        </p:blipFill>
        <p:spPr>
          <a:xfrm>
            <a:off x="7875917" y="1506812"/>
            <a:ext cx="2605625" cy="5014760"/>
          </a:xfrm>
          <a:prstGeom prst="rect">
            <a:avLst/>
          </a:prstGeom>
          <a:ln>
            <a:solidFill>
              <a:schemeClr val="accent1">
                <a:lumMod val="50000"/>
              </a:schemeClr>
            </a:solidFill>
          </a:ln>
        </p:spPr>
      </p:pic>
      <p:sp>
        <p:nvSpPr>
          <p:cNvPr id="6" name="TextBox 5"/>
          <p:cNvSpPr txBox="1"/>
          <p:nvPr/>
        </p:nvSpPr>
        <p:spPr>
          <a:xfrm>
            <a:off x="1569493" y="5690558"/>
            <a:ext cx="5984372" cy="830997"/>
          </a:xfrm>
          <a:prstGeom prst="rect">
            <a:avLst/>
          </a:prstGeom>
          <a:noFill/>
          <a:ln>
            <a:solidFill>
              <a:schemeClr val="accent1">
                <a:lumMod val="50000"/>
              </a:schemeClr>
            </a:solidFill>
          </a:ln>
        </p:spPr>
        <p:txBody>
          <a:bodyPr wrap="square" rtlCol="0">
            <a:spAutoFit/>
          </a:bodyPr>
          <a:lstStyle/>
          <a:p>
            <a:r>
              <a:rPr lang="en-US" sz="2400" dirty="0"/>
              <a:t>Identify “No designated program” students by right clicking to the In Program Years </a:t>
            </a:r>
            <a:r>
              <a:rPr lang="en-US" sz="2400" dirty="0" err="1"/>
              <a:t>lister</a:t>
            </a:r>
            <a:r>
              <a:rPr lang="en-US" sz="2400" dirty="0"/>
              <a:t>.</a:t>
            </a:r>
          </a:p>
        </p:txBody>
      </p:sp>
    </p:spTree>
    <p:extLst>
      <p:ext uri="{BB962C8B-B14F-4D97-AF65-F5344CB8AC3E}">
        <p14:creationId xmlns:p14="http://schemas.microsoft.com/office/powerpoint/2010/main" val="42348297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80495" y="4534619"/>
            <a:ext cx="5119777" cy="523220"/>
          </a:xfrm>
          <a:prstGeom prst="rect">
            <a:avLst/>
          </a:prstGeom>
          <a:noFill/>
          <a:ln>
            <a:solidFill>
              <a:schemeClr val="accent1"/>
            </a:solidFill>
          </a:ln>
        </p:spPr>
        <p:txBody>
          <a:bodyPr wrap="square" rtlCol="0">
            <a:spAutoFit/>
          </a:bodyPr>
          <a:lstStyle/>
          <a:p>
            <a:r>
              <a:rPr lang="en-US" sz="2800" b="1" i="1" dirty="0"/>
              <a:t>5119 ÷ (8043 - 700) = 69.7%</a:t>
            </a:r>
          </a:p>
        </p:txBody>
      </p:sp>
      <p:sp>
        <p:nvSpPr>
          <p:cNvPr id="3" name="TextBox 2"/>
          <p:cNvSpPr txBox="1"/>
          <p:nvPr/>
        </p:nvSpPr>
        <p:spPr>
          <a:xfrm>
            <a:off x="5697747" y="914400"/>
            <a:ext cx="5689121" cy="3539430"/>
          </a:xfrm>
          <a:prstGeom prst="rect">
            <a:avLst/>
          </a:prstGeom>
          <a:noFill/>
          <a:ln>
            <a:solidFill>
              <a:schemeClr val="accent1"/>
            </a:solidFill>
          </a:ln>
        </p:spPr>
        <p:txBody>
          <a:bodyPr wrap="square" rtlCol="0">
            <a:spAutoFit/>
          </a:bodyPr>
          <a:lstStyle/>
          <a:p>
            <a:r>
              <a:rPr lang="en-US" sz="2800" b="1" dirty="0"/>
              <a:t>Example 5: AEP Program Persistence</a:t>
            </a:r>
          </a:p>
          <a:p>
            <a:pPr marL="457200" indent="-457200">
              <a:buFont typeface="Arial" panose="020B0604020202020204" pitchFamily="34" charset="0"/>
              <a:buChar char="•"/>
            </a:pPr>
            <a:r>
              <a:rPr lang="en-US" sz="2800" dirty="0"/>
              <a:t>Compare number of Enrollees in Columns E and L.</a:t>
            </a:r>
          </a:p>
          <a:p>
            <a:pPr marL="457200" indent="-457200">
              <a:buFont typeface="Arial" panose="020B0604020202020204" pitchFamily="34" charset="0"/>
              <a:buChar char="•"/>
            </a:pPr>
            <a:r>
              <a:rPr lang="en-US" sz="2800" dirty="0"/>
              <a:t>For services students in Column L, subtract the number in No Designated Program.</a:t>
            </a:r>
          </a:p>
          <a:p>
            <a:pPr marL="457200" indent="-457200">
              <a:buFont typeface="Arial" panose="020B0604020202020204" pitchFamily="34" charset="0"/>
              <a:buChar char="•"/>
            </a:pPr>
            <a:r>
              <a:rPr lang="en-US" sz="2800" dirty="0"/>
              <a:t>Divide the total in Column E with that result from Column L.</a:t>
            </a:r>
            <a:endParaRPr lang="en-US" dirty="0"/>
          </a:p>
        </p:txBody>
      </p:sp>
      <p:pic>
        <p:nvPicPr>
          <p:cNvPr id="4" name="Picture 3"/>
          <p:cNvPicPr>
            <a:picLocks noChangeAspect="1"/>
          </p:cNvPicPr>
          <p:nvPr/>
        </p:nvPicPr>
        <p:blipFill>
          <a:blip r:embed="rId2"/>
          <a:stretch>
            <a:fillRect/>
          </a:stretch>
        </p:blipFill>
        <p:spPr>
          <a:xfrm>
            <a:off x="1113346" y="842693"/>
            <a:ext cx="4133850" cy="4171950"/>
          </a:xfrm>
          <a:prstGeom prst="rect">
            <a:avLst/>
          </a:prstGeom>
          <a:ln>
            <a:solidFill>
              <a:schemeClr val="accent1">
                <a:lumMod val="50000"/>
              </a:schemeClr>
            </a:solidFill>
          </a:ln>
        </p:spPr>
      </p:pic>
    </p:spTree>
    <p:extLst>
      <p:ext uri="{BB962C8B-B14F-4D97-AF65-F5344CB8AC3E}">
        <p14:creationId xmlns:p14="http://schemas.microsoft.com/office/powerpoint/2010/main" val="149310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3347" y="5858452"/>
            <a:ext cx="4277520" cy="523220"/>
          </a:xfrm>
          <a:prstGeom prst="rect">
            <a:avLst/>
          </a:prstGeom>
          <a:noFill/>
          <a:ln>
            <a:solidFill>
              <a:schemeClr val="accent1"/>
            </a:solidFill>
          </a:ln>
        </p:spPr>
        <p:txBody>
          <a:bodyPr wrap="square" rtlCol="0">
            <a:spAutoFit/>
          </a:bodyPr>
          <a:lstStyle/>
          <a:p>
            <a:r>
              <a:rPr lang="en-US" sz="2800" b="1" i="1" dirty="0"/>
              <a:t>5119 ÷ (8043 - 700) = 69.7%</a:t>
            </a:r>
          </a:p>
        </p:txBody>
      </p:sp>
      <p:sp>
        <p:nvSpPr>
          <p:cNvPr id="3" name="TextBox 2"/>
          <p:cNvSpPr txBox="1"/>
          <p:nvPr/>
        </p:nvSpPr>
        <p:spPr>
          <a:xfrm>
            <a:off x="5697747" y="423072"/>
            <a:ext cx="6134862" cy="6063198"/>
          </a:xfrm>
          <a:prstGeom prst="rect">
            <a:avLst/>
          </a:prstGeom>
          <a:noFill/>
          <a:ln>
            <a:solidFill>
              <a:schemeClr val="accent1"/>
            </a:solidFill>
          </a:ln>
        </p:spPr>
        <p:txBody>
          <a:bodyPr wrap="square" rtlCol="0">
            <a:spAutoFit/>
          </a:bodyPr>
          <a:lstStyle/>
          <a:p>
            <a:r>
              <a:rPr lang="en-US" sz="2800" b="1" dirty="0"/>
              <a:t>Example 5: AEP Program Persistence</a:t>
            </a:r>
          </a:p>
          <a:p>
            <a:pPr marL="457200" indent="-457200">
              <a:buFont typeface="Arial" panose="020B0604020202020204" pitchFamily="34" charset="0"/>
              <a:buChar char="•"/>
            </a:pPr>
            <a:r>
              <a:rPr lang="en-US" sz="2800" dirty="0"/>
              <a:t>Compare number of Enrollees in Columns E and L.</a:t>
            </a:r>
          </a:p>
          <a:p>
            <a:pPr marL="457200" indent="-457200">
              <a:buFont typeface="Arial" panose="020B0604020202020204" pitchFamily="34" charset="0"/>
              <a:buChar char="•"/>
            </a:pPr>
            <a:r>
              <a:rPr lang="en-US" sz="2800" dirty="0"/>
              <a:t>Look for specific areas where these numbers are different. In this example, 1) HSD/HSE, 2) CTE.</a:t>
            </a:r>
          </a:p>
          <a:p>
            <a:pPr marL="457200" indent="-457200">
              <a:buFont typeface="Arial" panose="020B0604020202020204" pitchFamily="34" charset="0"/>
              <a:buChar char="•"/>
            </a:pPr>
            <a:r>
              <a:rPr lang="en-US" sz="2800" dirty="0"/>
              <a:t>Right-click areas of concern:</a:t>
            </a:r>
          </a:p>
          <a:p>
            <a:pPr marL="914400" lvl="1" indent="-457200">
              <a:buFont typeface="Arial" panose="020B0604020202020204" pitchFamily="34" charset="0"/>
              <a:buChar char="•"/>
            </a:pPr>
            <a:r>
              <a:rPr lang="en-US" sz="2400" dirty="0"/>
              <a:t>Select </a:t>
            </a:r>
            <a:r>
              <a:rPr lang="en-US" sz="2400" b="1" dirty="0"/>
              <a:t>NRS Monitor </a:t>
            </a:r>
            <a:r>
              <a:rPr lang="en-US" sz="2400" dirty="0"/>
              <a:t>to review instructional hours for each student</a:t>
            </a:r>
          </a:p>
          <a:p>
            <a:pPr marL="914400" lvl="1" indent="-457200">
              <a:buFont typeface="Arial" panose="020B0604020202020204" pitchFamily="34" charset="0"/>
              <a:buChar char="•"/>
            </a:pPr>
            <a:r>
              <a:rPr lang="en-US" sz="2400" dirty="0"/>
              <a:t>Select </a:t>
            </a:r>
            <a:r>
              <a:rPr lang="en-US" sz="2400" b="1" dirty="0"/>
              <a:t>AEP DIR </a:t>
            </a:r>
            <a:r>
              <a:rPr lang="en-US" sz="2400" dirty="0"/>
              <a:t>and then investigate the students in </a:t>
            </a:r>
            <a:r>
              <a:rPr lang="en-US" sz="2400" b="1" dirty="0"/>
              <a:t>DIR item #2</a:t>
            </a:r>
            <a:r>
              <a:rPr lang="en-US" sz="2400" dirty="0"/>
              <a:t> less than 12 hours</a:t>
            </a:r>
          </a:p>
          <a:p>
            <a:pPr marL="914400" lvl="1" indent="-457200">
              <a:buFont typeface="Arial" panose="020B0604020202020204" pitchFamily="34" charset="0"/>
              <a:buChar char="•"/>
            </a:pPr>
            <a:r>
              <a:rPr lang="en-US" sz="2400" dirty="0"/>
              <a:t>Select </a:t>
            </a:r>
            <a:r>
              <a:rPr lang="en-US" sz="2400" b="1" dirty="0"/>
              <a:t>Students In Program Years </a:t>
            </a:r>
            <a:r>
              <a:rPr lang="en-US" sz="2400" dirty="0" err="1"/>
              <a:t>lister</a:t>
            </a:r>
            <a:r>
              <a:rPr lang="en-US" sz="2400" dirty="0"/>
              <a:t> for both Columns E and L and compare the two lists.</a:t>
            </a:r>
          </a:p>
        </p:txBody>
      </p:sp>
      <p:pic>
        <p:nvPicPr>
          <p:cNvPr id="4" name="Picture 3"/>
          <p:cNvPicPr>
            <a:picLocks noChangeAspect="1"/>
          </p:cNvPicPr>
          <p:nvPr/>
        </p:nvPicPr>
        <p:blipFill>
          <a:blip r:embed="rId2"/>
          <a:stretch>
            <a:fillRect/>
          </a:stretch>
        </p:blipFill>
        <p:spPr>
          <a:xfrm>
            <a:off x="1113346" y="351365"/>
            <a:ext cx="4133850" cy="4171950"/>
          </a:xfrm>
          <a:prstGeom prst="rect">
            <a:avLst/>
          </a:prstGeom>
          <a:ln>
            <a:solidFill>
              <a:schemeClr val="accent1">
                <a:lumMod val="50000"/>
              </a:schemeClr>
            </a:solidFill>
          </a:ln>
        </p:spPr>
      </p:pic>
    </p:spTree>
    <p:extLst>
      <p:ext uri="{BB962C8B-B14F-4D97-AF65-F5344CB8AC3E}">
        <p14:creationId xmlns:p14="http://schemas.microsoft.com/office/powerpoint/2010/main" val="3900517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2561" y="1013757"/>
            <a:ext cx="5390866" cy="2677656"/>
          </a:xfrm>
          <a:prstGeom prst="rect">
            <a:avLst/>
          </a:prstGeom>
          <a:noFill/>
          <a:ln>
            <a:solidFill>
              <a:schemeClr val="accent1"/>
            </a:solidFill>
          </a:ln>
        </p:spPr>
        <p:txBody>
          <a:bodyPr wrap="square" rtlCol="0">
            <a:spAutoFit/>
          </a:bodyPr>
          <a:lstStyle/>
          <a:p>
            <a:pPr lvl="0"/>
            <a:r>
              <a:rPr lang="en-US" sz="2800" b="1" dirty="0"/>
              <a:t>Example 6: AEP Program Outcomes</a:t>
            </a:r>
          </a:p>
          <a:p>
            <a:pPr marL="457200" lvl="0" indent="-457200">
              <a:buFont typeface="Arial" panose="020B0604020202020204" pitchFamily="34" charset="0"/>
              <a:buChar char="•"/>
            </a:pPr>
            <a:r>
              <a:rPr lang="en-US" sz="2800" dirty="0"/>
              <a:t>Add up total number of outcomes across the 6 AEP outcomes areas (Columns F-K)</a:t>
            </a:r>
          </a:p>
          <a:p>
            <a:pPr marL="457200" lvl="0" indent="-457200">
              <a:buFont typeface="Arial" panose="020B0604020202020204" pitchFamily="34" charset="0"/>
              <a:buChar char="•"/>
            </a:pPr>
            <a:r>
              <a:rPr lang="en-US" sz="2800" dirty="0"/>
              <a:t>Divide this total by total Enrollees in Column E </a:t>
            </a:r>
          </a:p>
        </p:txBody>
      </p:sp>
      <p:sp>
        <p:nvSpPr>
          <p:cNvPr id="3" name="TextBox 2"/>
          <p:cNvSpPr txBox="1"/>
          <p:nvPr/>
        </p:nvSpPr>
        <p:spPr>
          <a:xfrm>
            <a:off x="727880" y="4826759"/>
            <a:ext cx="7772400" cy="523220"/>
          </a:xfrm>
          <a:prstGeom prst="rect">
            <a:avLst/>
          </a:prstGeom>
          <a:noFill/>
          <a:ln>
            <a:solidFill>
              <a:schemeClr val="accent1"/>
            </a:solidFill>
          </a:ln>
        </p:spPr>
        <p:txBody>
          <a:bodyPr wrap="square" rtlCol="0">
            <a:spAutoFit/>
          </a:bodyPr>
          <a:lstStyle/>
          <a:p>
            <a:r>
              <a:rPr lang="en-US" sz="2800" b="1" i="1" dirty="0"/>
              <a:t>(240 + 0 +  1 +  24 +  3 +  114) ÷ 1408  = 27%</a:t>
            </a:r>
          </a:p>
        </p:txBody>
      </p:sp>
      <p:pic>
        <p:nvPicPr>
          <p:cNvPr id="4" name="Picture 3"/>
          <p:cNvPicPr>
            <a:picLocks noChangeAspect="1"/>
          </p:cNvPicPr>
          <p:nvPr/>
        </p:nvPicPr>
        <p:blipFill>
          <a:blip r:embed="rId2"/>
          <a:stretch>
            <a:fillRect/>
          </a:stretch>
        </p:blipFill>
        <p:spPr>
          <a:xfrm>
            <a:off x="727880" y="1013757"/>
            <a:ext cx="5322984" cy="3438525"/>
          </a:xfrm>
          <a:prstGeom prst="rect">
            <a:avLst/>
          </a:prstGeom>
        </p:spPr>
      </p:pic>
    </p:spTree>
    <p:extLst>
      <p:ext uri="{BB962C8B-B14F-4D97-AF65-F5344CB8AC3E}">
        <p14:creationId xmlns:p14="http://schemas.microsoft.com/office/powerpoint/2010/main" val="600667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2561" y="317721"/>
            <a:ext cx="5500048" cy="6124754"/>
          </a:xfrm>
          <a:prstGeom prst="rect">
            <a:avLst/>
          </a:prstGeom>
          <a:noFill/>
          <a:ln>
            <a:solidFill>
              <a:schemeClr val="accent1"/>
            </a:solidFill>
          </a:ln>
        </p:spPr>
        <p:txBody>
          <a:bodyPr wrap="square" rtlCol="0">
            <a:spAutoFit/>
          </a:bodyPr>
          <a:lstStyle/>
          <a:p>
            <a:pPr lvl="0"/>
            <a:r>
              <a:rPr lang="en-US" sz="2800" b="1" dirty="0"/>
              <a:t>Example 6: AEP Program Outcomes</a:t>
            </a:r>
          </a:p>
          <a:p>
            <a:pPr marL="457200" lvl="0" indent="-457200">
              <a:buFont typeface="Arial" panose="020B0604020202020204" pitchFamily="34" charset="0"/>
              <a:buChar char="•"/>
            </a:pPr>
            <a:r>
              <a:rPr lang="en-US" sz="2800" dirty="0"/>
              <a:t>Review the total number of outcomes in each of the 6 AEP outcomes areas (Columns F-K)</a:t>
            </a:r>
          </a:p>
          <a:p>
            <a:pPr marL="457200" lvl="0" indent="-457200">
              <a:buFont typeface="Arial" panose="020B0604020202020204" pitchFamily="34" charset="0"/>
              <a:buChar char="•"/>
            </a:pPr>
            <a:r>
              <a:rPr lang="en-US" sz="2800" dirty="0"/>
              <a:t>Look for areas that may need to improve (Column F looks good; others may need improvement)</a:t>
            </a:r>
          </a:p>
          <a:p>
            <a:pPr marL="457200" lvl="0" indent="-457200">
              <a:buFont typeface="Arial" panose="020B0604020202020204" pitchFamily="34" charset="0"/>
              <a:buChar char="•"/>
            </a:pPr>
            <a:r>
              <a:rPr lang="en-US" sz="2800" dirty="0"/>
              <a:t>Right click the cells that are areas of concern:</a:t>
            </a:r>
          </a:p>
          <a:p>
            <a:pPr marL="914400" lvl="1" indent="-457200">
              <a:buFont typeface="Arial" panose="020B0604020202020204" pitchFamily="34" charset="0"/>
              <a:buChar char="•"/>
            </a:pPr>
            <a:r>
              <a:rPr lang="en-US" sz="2800" dirty="0"/>
              <a:t>Select </a:t>
            </a:r>
            <a:r>
              <a:rPr lang="en-US" sz="2800" b="1" dirty="0"/>
              <a:t>Outcomes Monitor </a:t>
            </a:r>
            <a:r>
              <a:rPr lang="en-US" sz="2800" dirty="0"/>
              <a:t>to review more specific outcomes earned</a:t>
            </a:r>
          </a:p>
          <a:p>
            <a:pPr marL="914400" lvl="1" indent="-457200">
              <a:buFont typeface="Arial" panose="020B0604020202020204" pitchFamily="34" charset="0"/>
              <a:buChar char="•"/>
            </a:pPr>
            <a:r>
              <a:rPr lang="en-US" sz="2800" dirty="0"/>
              <a:t>Select </a:t>
            </a:r>
            <a:r>
              <a:rPr lang="en-US" sz="2800" b="1" dirty="0"/>
              <a:t>AEP DIR  </a:t>
            </a:r>
            <a:r>
              <a:rPr lang="en-US" sz="2800" dirty="0"/>
              <a:t>and compare items </a:t>
            </a:r>
            <a:r>
              <a:rPr lang="en-US" sz="2800" b="1" dirty="0"/>
              <a:t>23-27</a:t>
            </a:r>
            <a:r>
              <a:rPr lang="en-US" sz="2800" dirty="0"/>
              <a:t> like in Example #2</a:t>
            </a:r>
          </a:p>
        </p:txBody>
      </p:sp>
      <p:sp>
        <p:nvSpPr>
          <p:cNvPr id="3" name="TextBox 2"/>
          <p:cNvSpPr txBox="1"/>
          <p:nvPr/>
        </p:nvSpPr>
        <p:spPr>
          <a:xfrm>
            <a:off x="436727" y="5919255"/>
            <a:ext cx="5627785" cy="523220"/>
          </a:xfrm>
          <a:prstGeom prst="rect">
            <a:avLst/>
          </a:prstGeom>
          <a:noFill/>
          <a:ln>
            <a:solidFill>
              <a:schemeClr val="accent1"/>
            </a:solidFill>
          </a:ln>
        </p:spPr>
        <p:txBody>
          <a:bodyPr wrap="square" rtlCol="0">
            <a:spAutoFit/>
          </a:bodyPr>
          <a:lstStyle/>
          <a:p>
            <a:r>
              <a:rPr lang="en-US" sz="2800" b="1" i="1" dirty="0"/>
              <a:t>(</a:t>
            </a:r>
            <a:r>
              <a:rPr lang="en-US" sz="2400" b="1" i="1" dirty="0"/>
              <a:t>240 + 0 +  1 +  24 +  3 +  114) ÷ 1408  = 27%</a:t>
            </a:r>
          </a:p>
        </p:txBody>
      </p:sp>
      <p:pic>
        <p:nvPicPr>
          <p:cNvPr id="4" name="Picture 3"/>
          <p:cNvPicPr>
            <a:picLocks noChangeAspect="1"/>
          </p:cNvPicPr>
          <p:nvPr/>
        </p:nvPicPr>
        <p:blipFill>
          <a:blip r:embed="rId2"/>
          <a:stretch>
            <a:fillRect/>
          </a:stretch>
        </p:blipFill>
        <p:spPr>
          <a:xfrm>
            <a:off x="741528" y="317721"/>
            <a:ext cx="5322984" cy="3438525"/>
          </a:xfrm>
          <a:prstGeom prst="rect">
            <a:avLst/>
          </a:prstGeom>
        </p:spPr>
      </p:pic>
    </p:spTree>
    <p:extLst>
      <p:ext uri="{BB962C8B-B14F-4D97-AF65-F5344CB8AC3E}">
        <p14:creationId xmlns:p14="http://schemas.microsoft.com/office/powerpoint/2010/main" val="1502716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322218"/>
            <a:ext cx="8029302" cy="4014651"/>
          </a:xfrm>
          <a:prstGeom prst="rect">
            <a:avLst/>
          </a:prstGeom>
        </p:spPr>
      </p:pic>
      <p:sp>
        <p:nvSpPr>
          <p:cNvPr id="3" name="Left Arrow 2"/>
          <p:cNvSpPr/>
          <p:nvPr/>
        </p:nvSpPr>
        <p:spPr>
          <a:xfrm>
            <a:off x="8334104" y="3082834"/>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8334104" y="3348445"/>
            <a:ext cx="1497874" cy="13933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722812" y="5205883"/>
            <a:ext cx="8421934" cy="954107"/>
          </a:xfrm>
          <a:prstGeom prst="rect">
            <a:avLst/>
          </a:prstGeom>
          <a:noFill/>
          <a:ln>
            <a:solidFill>
              <a:schemeClr val="accent1"/>
            </a:solidFill>
          </a:ln>
        </p:spPr>
        <p:txBody>
          <a:bodyPr wrap="square" rtlCol="0">
            <a:spAutoFit/>
          </a:bodyPr>
          <a:lstStyle/>
          <a:p>
            <a:r>
              <a:rPr lang="en-US" sz="2800" b="1" dirty="0"/>
              <a:t>Example 7 &amp; 8: </a:t>
            </a:r>
            <a:r>
              <a:rPr lang="en-US" sz="2800" dirty="0"/>
              <a:t>the number of pre/post-test learning gains is low as compared to the number of enrollees.</a:t>
            </a:r>
            <a:endParaRPr lang="en-US" sz="2000" dirty="0"/>
          </a:p>
        </p:txBody>
      </p:sp>
    </p:spTree>
    <p:extLst>
      <p:ext uri="{BB962C8B-B14F-4D97-AF65-F5344CB8AC3E}">
        <p14:creationId xmlns:p14="http://schemas.microsoft.com/office/powerpoint/2010/main" val="3734195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653" y="1518313"/>
            <a:ext cx="9911751" cy="5029200"/>
          </a:xfrm>
        </p:spPr>
        <p:txBody>
          <a:bodyPr>
            <a:normAutofit lnSpcReduction="10000"/>
          </a:bodyPr>
          <a:lstStyle/>
          <a:p>
            <a:r>
              <a:rPr lang="en-US" sz="3200" dirty="0"/>
              <a:t>Of those students with any AEP activity, how many enrolled in an instructional program? (</a:t>
            </a:r>
            <a:r>
              <a:rPr lang="en-US" sz="3200" i="1" dirty="0"/>
              <a:t>Column L on AEP Summary</a:t>
            </a:r>
            <a:r>
              <a:rPr lang="en-US" sz="3200" dirty="0"/>
              <a:t>)</a:t>
            </a:r>
          </a:p>
          <a:p>
            <a:r>
              <a:rPr lang="en-US" sz="3200" dirty="0"/>
              <a:t>Of those with program enrollment, how many students reached at least 12 hours of instruction? (</a:t>
            </a:r>
            <a:r>
              <a:rPr lang="en-US" sz="3200" i="1" dirty="0"/>
              <a:t>Compare Columns E and L</a:t>
            </a:r>
            <a:r>
              <a:rPr lang="en-US" sz="3200" dirty="0"/>
              <a:t>)</a:t>
            </a:r>
          </a:p>
          <a:p>
            <a:r>
              <a:rPr lang="en-US" sz="3200" dirty="0"/>
              <a:t>Of those who qualified for outcomes with 12+ hours, how many students achieved outcomes? (</a:t>
            </a:r>
            <a:r>
              <a:rPr lang="en-US" sz="3200" i="1" dirty="0"/>
              <a:t>Columns E-K</a:t>
            </a:r>
            <a:r>
              <a:rPr lang="en-US" sz="3200" dirty="0"/>
              <a:t>)</a:t>
            </a:r>
          </a:p>
          <a:p>
            <a:r>
              <a:rPr lang="en-US" sz="3200" dirty="0"/>
              <a:t>Of those who qualified with 12+ hours, how many students completed a pre/post-test pair? Of those, how many achieved a level gain? (</a:t>
            </a:r>
            <a:r>
              <a:rPr lang="en-US" sz="3200" i="1" dirty="0"/>
              <a:t>Columns B-C</a:t>
            </a:r>
            <a:r>
              <a:rPr lang="en-US" sz="3200" dirty="0"/>
              <a:t>)</a:t>
            </a:r>
          </a:p>
        </p:txBody>
      </p:sp>
      <p:sp>
        <p:nvSpPr>
          <p:cNvPr id="2" name="Title 1"/>
          <p:cNvSpPr>
            <a:spLocks noGrp="1"/>
          </p:cNvSpPr>
          <p:nvPr>
            <p:ph type="title"/>
          </p:nvPr>
        </p:nvSpPr>
        <p:spPr>
          <a:xfrm>
            <a:off x="957532" y="255944"/>
            <a:ext cx="9894498" cy="1040594"/>
          </a:xfrm>
          <a:ln>
            <a:solidFill>
              <a:schemeClr val="accent1"/>
            </a:solidFill>
          </a:ln>
        </p:spPr>
        <p:txBody>
          <a:bodyPr/>
          <a:lstStyle/>
          <a:p>
            <a:r>
              <a:rPr lang="en-US" dirty="0">
                <a:solidFill>
                  <a:srgbClr val="FF0000"/>
                </a:solidFill>
              </a:rPr>
              <a:t>Basic Questions from 2/20 Webinar:</a:t>
            </a:r>
          </a:p>
        </p:txBody>
      </p:sp>
    </p:spTree>
    <p:extLst>
      <p:ext uri="{BB962C8B-B14F-4D97-AF65-F5344CB8AC3E}">
        <p14:creationId xmlns:p14="http://schemas.microsoft.com/office/powerpoint/2010/main" val="41837244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69658"/>
            <a:ext cx="6403264" cy="3201632"/>
          </a:xfrm>
          <a:prstGeom prst="rect">
            <a:avLst/>
          </a:prstGeom>
        </p:spPr>
      </p:pic>
      <p:sp>
        <p:nvSpPr>
          <p:cNvPr id="3" name="Left Arrow 2"/>
          <p:cNvSpPr/>
          <p:nvPr/>
        </p:nvSpPr>
        <p:spPr>
          <a:xfrm>
            <a:off x="7056408" y="2104949"/>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Left Arrow 3"/>
          <p:cNvSpPr/>
          <p:nvPr/>
        </p:nvSpPr>
        <p:spPr>
          <a:xfrm>
            <a:off x="7056408" y="2448012"/>
            <a:ext cx="1863634" cy="23077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653144" y="3371165"/>
            <a:ext cx="10981509" cy="3416320"/>
          </a:xfrm>
          <a:prstGeom prst="rect">
            <a:avLst/>
          </a:prstGeom>
          <a:noFill/>
          <a:ln>
            <a:solidFill>
              <a:schemeClr val="accent1"/>
            </a:solidFill>
          </a:ln>
        </p:spPr>
        <p:txBody>
          <a:bodyPr wrap="square" rtlCol="0">
            <a:spAutoFit/>
          </a:bodyPr>
          <a:lstStyle/>
          <a:p>
            <a:r>
              <a:rPr lang="en-US" sz="2400" b="1" dirty="0"/>
              <a:t>Solution: </a:t>
            </a:r>
          </a:p>
          <a:p>
            <a:pPr marL="457200" indent="-457200">
              <a:buFont typeface="+mj-lt"/>
              <a:buAutoNum type="arabicPeriod"/>
            </a:pPr>
            <a:r>
              <a:rPr lang="en-US" sz="2400" dirty="0"/>
              <a:t>Compare the number of enrollees (Column B) with the number of enrollees with pre/post (Column C).</a:t>
            </a:r>
          </a:p>
          <a:p>
            <a:pPr marL="457200" indent="-457200">
              <a:buFont typeface="+mj-lt"/>
              <a:buAutoNum type="arabicPeriod"/>
            </a:pPr>
            <a:r>
              <a:rPr lang="en-US" sz="2400" dirty="0"/>
              <a:t>If these numbers in Columns B and C are far apart (like in the example above) then you need to ensure all students complete a pre/post-test pair.</a:t>
            </a:r>
          </a:p>
          <a:p>
            <a:pPr marL="457200" indent="-457200">
              <a:buFont typeface="+mj-lt"/>
              <a:buAutoNum type="arabicPeriod"/>
            </a:pPr>
            <a:r>
              <a:rPr lang="en-US" sz="2400" dirty="0"/>
              <a:t>If Columns B and C numbers are similar (</a:t>
            </a:r>
            <a:r>
              <a:rPr lang="en-US" sz="2400" i="1" dirty="0"/>
              <a:t>rule of thumb: Column C should be equal to or greater than 70% of Column B</a:t>
            </a:r>
            <a:r>
              <a:rPr lang="en-US" sz="2400" dirty="0"/>
              <a:t>) then you have done well completing testing for your students, but you should review students test scores and learning gains, and evaluate performance in the classroom to improve individual test results.</a:t>
            </a:r>
            <a:endParaRPr lang="en-US" dirty="0"/>
          </a:p>
        </p:txBody>
      </p:sp>
    </p:spTree>
    <p:extLst>
      <p:ext uri="{BB962C8B-B14F-4D97-AF65-F5344CB8AC3E}">
        <p14:creationId xmlns:p14="http://schemas.microsoft.com/office/powerpoint/2010/main" val="4146734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423081"/>
            <a:ext cx="4204785" cy="2102393"/>
          </a:xfrm>
          <a:prstGeom prst="rect">
            <a:avLst/>
          </a:prstGeom>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a:t>Solution: Generate NRS Monitor</a:t>
            </a:r>
          </a:p>
          <a:p>
            <a:pPr marL="457200" indent="-457200">
              <a:buFont typeface="+mj-lt"/>
              <a:buAutoNum type="arabicPeriod"/>
            </a:pPr>
            <a:r>
              <a:rPr lang="en-US" sz="2400" dirty="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a:t>Right click to generate NRS Monitor to identify students who have qualified enrollment but no pre/post-test pair.</a:t>
            </a:r>
          </a:p>
          <a:p>
            <a:pPr marL="457200" indent="-457200">
              <a:buFont typeface="+mj-lt"/>
              <a:buAutoNum type="arabicPeriod"/>
            </a:pPr>
            <a:r>
              <a:rPr lang="en-US" sz="2400" dirty="0"/>
              <a:t>If Columns B and C are similar (</a:t>
            </a:r>
            <a:r>
              <a:rPr lang="en-US" sz="2400" i="1" dirty="0"/>
              <a:t>rule of thumb: Column C should be equal to or greater than 70% of Column B</a:t>
            </a:r>
            <a:r>
              <a:rPr lang="en-US" sz="2400" dirty="0"/>
              <a:t>) then review students test scores and evaluate performance in the classroom to improve test results.</a:t>
            </a:r>
          </a:p>
          <a:p>
            <a:pPr marL="914400" lvl="1" indent="-457200">
              <a:buFont typeface="Arial" panose="020B0604020202020204" pitchFamily="34" charset="0"/>
              <a:buChar char="•"/>
            </a:pPr>
            <a:r>
              <a:rPr lang="en-US" sz="2400" b="1" i="1" dirty="0"/>
              <a:t>Right click to generate NRS Monitor to identify students test performance and highlight students with zero or minimal gains.</a:t>
            </a:r>
            <a:endParaRPr lang="en-US" b="1" i="1" dirty="0"/>
          </a:p>
        </p:txBody>
      </p:sp>
      <p:pic>
        <p:nvPicPr>
          <p:cNvPr id="3" name="Picture 2"/>
          <p:cNvPicPr>
            <a:picLocks noChangeAspect="1"/>
          </p:cNvPicPr>
          <p:nvPr/>
        </p:nvPicPr>
        <p:blipFill>
          <a:blip r:embed="rId3"/>
          <a:stretch>
            <a:fillRect/>
          </a:stretch>
        </p:blipFill>
        <p:spPr>
          <a:xfrm>
            <a:off x="5104263" y="581365"/>
            <a:ext cx="6343934" cy="1944109"/>
          </a:xfrm>
          <a:prstGeom prst="rect">
            <a:avLst/>
          </a:prstGeom>
          <a:ln>
            <a:solidFill>
              <a:schemeClr val="accent1"/>
            </a:solidFill>
          </a:ln>
        </p:spPr>
      </p:pic>
    </p:spTree>
    <p:extLst>
      <p:ext uri="{BB962C8B-B14F-4D97-AF65-F5344CB8AC3E}">
        <p14:creationId xmlns:p14="http://schemas.microsoft.com/office/powerpoint/2010/main" val="3274362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3144" y="723331"/>
            <a:ext cx="3604285" cy="1802143"/>
          </a:xfrm>
          <a:prstGeom prst="rect">
            <a:avLst/>
          </a:prstGeom>
        </p:spPr>
      </p:pic>
      <p:sp>
        <p:nvSpPr>
          <p:cNvPr id="5" name="TextBox 4"/>
          <p:cNvSpPr txBox="1"/>
          <p:nvPr/>
        </p:nvSpPr>
        <p:spPr>
          <a:xfrm>
            <a:off x="653144" y="2784884"/>
            <a:ext cx="10981509" cy="3785652"/>
          </a:xfrm>
          <a:prstGeom prst="rect">
            <a:avLst/>
          </a:prstGeom>
          <a:noFill/>
          <a:ln>
            <a:solidFill>
              <a:schemeClr val="accent1"/>
            </a:solidFill>
          </a:ln>
        </p:spPr>
        <p:txBody>
          <a:bodyPr wrap="square" rtlCol="0">
            <a:spAutoFit/>
          </a:bodyPr>
          <a:lstStyle/>
          <a:p>
            <a:r>
              <a:rPr lang="en-US" sz="2400" b="1" dirty="0"/>
              <a:t>Solution: Drill down to AEP DIR and review DIR items 8, 9, and 10</a:t>
            </a:r>
          </a:p>
          <a:p>
            <a:pPr marL="457200" indent="-457200">
              <a:buFont typeface="+mj-lt"/>
              <a:buAutoNum type="arabicPeriod"/>
            </a:pPr>
            <a:r>
              <a:rPr lang="en-US" sz="2400" dirty="0"/>
              <a:t>If these numbers in Columns B and C are far apart (like in the example above) then you need to ensure all students complete a pre/post-test pair.</a:t>
            </a:r>
          </a:p>
          <a:p>
            <a:pPr marL="914400" lvl="1" indent="-457200">
              <a:buFont typeface="Arial" panose="020B0604020202020204" pitchFamily="34" charset="0"/>
              <a:buChar char="•"/>
            </a:pPr>
            <a:r>
              <a:rPr lang="en-US" sz="2400" b="1" i="1" dirty="0"/>
              <a:t>Right click to generate AEP DIR and investigate items 8 and 9 to identify students who have qualified enrollment but no pre/post-test pair.</a:t>
            </a:r>
          </a:p>
          <a:p>
            <a:pPr marL="457200" indent="-457200">
              <a:buFont typeface="+mj-lt"/>
              <a:buAutoNum type="arabicPeriod"/>
            </a:pPr>
            <a:r>
              <a:rPr lang="en-US" sz="2400" dirty="0"/>
              <a:t>If Columns B and C are similar (</a:t>
            </a:r>
            <a:r>
              <a:rPr lang="en-US" sz="2400" i="1" dirty="0"/>
              <a:t>rule of thumb: Column C should be equal to or greater than 70% of Column B</a:t>
            </a:r>
            <a:r>
              <a:rPr lang="en-US" sz="2400" dirty="0"/>
              <a:t>) then review students test scores and evaluate performance in the classroom to improve test results.</a:t>
            </a:r>
          </a:p>
          <a:p>
            <a:pPr marL="914400" lvl="1" indent="-457200">
              <a:buFont typeface="Arial" panose="020B0604020202020204" pitchFamily="34" charset="0"/>
              <a:buChar char="•"/>
            </a:pPr>
            <a:r>
              <a:rPr lang="en-US" sz="2400" b="1" i="1" dirty="0"/>
              <a:t>Right click to generate AEP DIR and investigate items 10a-10b to identify students with pairs/and who have not achieved a level gain.</a:t>
            </a:r>
            <a:endParaRPr lang="en-US" b="1" i="1" dirty="0"/>
          </a:p>
        </p:txBody>
      </p:sp>
      <p:pic>
        <p:nvPicPr>
          <p:cNvPr id="4" name="Picture 3"/>
          <p:cNvPicPr>
            <a:picLocks noChangeAspect="1"/>
          </p:cNvPicPr>
          <p:nvPr/>
        </p:nvPicPr>
        <p:blipFill rotWithShape="1">
          <a:blip r:embed="rId3"/>
          <a:srcRect b="4027"/>
          <a:stretch/>
        </p:blipFill>
        <p:spPr>
          <a:xfrm>
            <a:off x="4414766" y="1153874"/>
            <a:ext cx="7429500" cy="1316371"/>
          </a:xfrm>
          <a:prstGeom prst="rect">
            <a:avLst/>
          </a:prstGeom>
          <a:ln>
            <a:solidFill>
              <a:schemeClr val="accent1"/>
            </a:solidFill>
          </a:ln>
        </p:spPr>
      </p:pic>
    </p:spTree>
    <p:extLst>
      <p:ext uri="{BB962C8B-B14F-4D97-AF65-F5344CB8AC3E}">
        <p14:creationId xmlns:p14="http://schemas.microsoft.com/office/powerpoint/2010/main" val="2172182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728" y="103517"/>
            <a:ext cx="10724072" cy="1017917"/>
          </a:xfrm>
        </p:spPr>
        <p:txBody>
          <a:bodyPr/>
          <a:lstStyle/>
          <a:p>
            <a:r>
              <a:rPr lang="en-US" dirty="0"/>
              <a:t>Examples of Consortium Level Data Evaluation</a:t>
            </a:r>
          </a:p>
        </p:txBody>
      </p:sp>
      <p:sp>
        <p:nvSpPr>
          <p:cNvPr id="3" name="Content Placeholder 2"/>
          <p:cNvSpPr>
            <a:spLocks noGrp="1"/>
          </p:cNvSpPr>
          <p:nvPr>
            <p:ph idx="1"/>
          </p:nvPr>
        </p:nvSpPr>
        <p:spPr>
          <a:xfrm>
            <a:off x="838200" y="1207698"/>
            <a:ext cx="10515600" cy="5451894"/>
          </a:xfrm>
        </p:spPr>
        <p:txBody>
          <a:bodyPr>
            <a:normAutofit/>
          </a:bodyPr>
          <a:lstStyle/>
          <a:p>
            <a:pPr marL="0" indent="0">
              <a:buNone/>
            </a:pPr>
            <a:r>
              <a:rPr lang="en-US" b="1" i="1" dirty="0"/>
              <a:t>Consortia: Convert TE consortium reports to Excel</a:t>
            </a:r>
          </a:p>
          <a:p>
            <a:r>
              <a:rPr lang="en-US" dirty="0"/>
              <a:t>Example 1: Filter by agency and program</a:t>
            </a:r>
          </a:p>
          <a:p>
            <a:r>
              <a:rPr lang="en-US" dirty="0"/>
              <a:t>Example 2: Isolate for a specific AEP outcome area</a:t>
            </a:r>
          </a:p>
          <a:p>
            <a:r>
              <a:rPr lang="en-US" dirty="0"/>
              <a:t>Example 3: AEP Program enrollment calculation</a:t>
            </a:r>
          </a:p>
          <a:p>
            <a:r>
              <a:rPr lang="en-US" dirty="0"/>
              <a:t>Example 4: AEP Program persistence calculation</a:t>
            </a:r>
          </a:p>
          <a:p>
            <a:r>
              <a:rPr lang="en-US" dirty="0"/>
              <a:t>Example 5: Combined AEP outcomes calculation</a:t>
            </a:r>
          </a:p>
          <a:p>
            <a:r>
              <a:rPr lang="en-US" dirty="0"/>
              <a:t>Example 6: Use Excel to compute consortium wide performance and 		 persistence percentages</a:t>
            </a:r>
          </a:p>
          <a:p>
            <a:r>
              <a:rPr lang="en-US" dirty="0"/>
              <a:t>Example 7: Create charts and graphs</a:t>
            </a:r>
          </a:p>
        </p:txBody>
      </p:sp>
    </p:spTree>
    <p:extLst>
      <p:ext uri="{BB962C8B-B14F-4D97-AF65-F5344CB8AC3E}">
        <p14:creationId xmlns:p14="http://schemas.microsoft.com/office/powerpoint/2010/main" val="2001872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US" dirty="0"/>
              <a:t>Creating Excel Spreadsheets in TE</a:t>
            </a:r>
          </a:p>
        </p:txBody>
      </p:sp>
      <p:pic>
        <p:nvPicPr>
          <p:cNvPr id="3" name="Picture 2"/>
          <p:cNvPicPr>
            <a:picLocks noChangeAspect="1"/>
          </p:cNvPicPr>
          <p:nvPr/>
        </p:nvPicPr>
        <p:blipFill rotWithShape="1">
          <a:blip r:embed="rId2"/>
          <a:srcRect r="41824"/>
          <a:stretch/>
        </p:blipFill>
        <p:spPr>
          <a:xfrm>
            <a:off x="5160311" y="2438400"/>
            <a:ext cx="3789070" cy="4107723"/>
          </a:xfrm>
          <a:prstGeom prst="rect">
            <a:avLst/>
          </a:prstGeom>
          <a:ln>
            <a:solidFill>
              <a:schemeClr val="accent1"/>
            </a:solidFill>
          </a:ln>
        </p:spPr>
      </p:pic>
      <p:pic>
        <p:nvPicPr>
          <p:cNvPr id="4" name="Picture 3"/>
          <p:cNvPicPr>
            <a:picLocks noChangeAspect="1"/>
          </p:cNvPicPr>
          <p:nvPr/>
        </p:nvPicPr>
        <p:blipFill rotWithShape="1">
          <a:blip r:embed="rId3"/>
          <a:srcRect l="2319" r="2303" b="20417"/>
          <a:stretch/>
        </p:blipFill>
        <p:spPr>
          <a:xfrm>
            <a:off x="917777" y="1976845"/>
            <a:ext cx="3605350" cy="2124893"/>
          </a:xfrm>
          <a:prstGeom prst="rect">
            <a:avLst/>
          </a:prstGeom>
          <a:ln>
            <a:solidFill>
              <a:schemeClr val="accent1"/>
            </a:solidFill>
          </a:ln>
        </p:spPr>
      </p:pic>
      <p:sp>
        <p:nvSpPr>
          <p:cNvPr id="5" name="Up Arrow 4"/>
          <p:cNvSpPr/>
          <p:nvPr/>
        </p:nvSpPr>
        <p:spPr>
          <a:xfrm rot="8230128">
            <a:off x="2457186" y="1687695"/>
            <a:ext cx="230440" cy="1008245"/>
          </a:xfrm>
          <a:prstGeom prst="upArrow">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Up Arrow 5"/>
          <p:cNvSpPr/>
          <p:nvPr/>
        </p:nvSpPr>
        <p:spPr>
          <a:xfrm rot="8251566">
            <a:off x="5401575" y="5322965"/>
            <a:ext cx="225155" cy="1305457"/>
          </a:xfrm>
          <a:prstGeom prst="upArrow">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904534" y="4492261"/>
            <a:ext cx="2981610" cy="1938992"/>
          </a:xfrm>
          <a:prstGeom prst="rect">
            <a:avLst/>
          </a:prstGeom>
          <a:solidFill>
            <a:schemeClr val="bg1"/>
          </a:solidFill>
          <a:ln>
            <a:solidFill>
              <a:schemeClr val="accent1"/>
            </a:solidFill>
          </a:ln>
        </p:spPr>
        <p:txBody>
          <a:bodyPr wrap="square" rtlCol="0">
            <a:spAutoFit/>
          </a:bodyPr>
          <a:lstStyle/>
          <a:p>
            <a:r>
              <a:rPr lang="en-US" sz="2400" dirty="0"/>
              <a:t>Convert any TE report into an Excel spreadsheet by clicking Export, then Save As Excel.</a:t>
            </a:r>
          </a:p>
        </p:txBody>
      </p:sp>
      <p:pic>
        <p:nvPicPr>
          <p:cNvPr id="8" name="Picture 7"/>
          <p:cNvPicPr>
            <a:picLocks noChangeAspect="1"/>
          </p:cNvPicPr>
          <p:nvPr/>
        </p:nvPicPr>
        <p:blipFill>
          <a:blip r:embed="rId4"/>
          <a:stretch>
            <a:fillRect/>
          </a:stretch>
        </p:blipFill>
        <p:spPr>
          <a:xfrm>
            <a:off x="10190754" y="5125102"/>
            <a:ext cx="742950" cy="1571625"/>
          </a:xfrm>
          <a:prstGeom prst="rect">
            <a:avLst/>
          </a:prstGeom>
          <a:ln>
            <a:solidFill>
              <a:schemeClr val="tx1"/>
            </a:solidFill>
          </a:ln>
        </p:spPr>
      </p:pic>
      <p:sp>
        <p:nvSpPr>
          <p:cNvPr id="9" name="Up Arrow 8"/>
          <p:cNvSpPr/>
          <p:nvPr/>
        </p:nvSpPr>
        <p:spPr>
          <a:xfrm rot="5400000">
            <a:off x="9445647" y="5970968"/>
            <a:ext cx="248840" cy="901469"/>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8832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r="21882"/>
          <a:stretch/>
        </p:blipFill>
        <p:spPr>
          <a:xfrm>
            <a:off x="122067" y="548641"/>
            <a:ext cx="11852136" cy="5974080"/>
          </a:xfrm>
          <a:prstGeom prst="rect">
            <a:avLst/>
          </a:prstGeom>
          <a:ln>
            <a:solidFill>
              <a:schemeClr val="tx1"/>
            </a:solidFill>
          </a:ln>
        </p:spPr>
      </p:pic>
      <p:sp>
        <p:nvSpPr>
          <p:cNvPr id="4" name="TextBox 3"/>
          <p:cNvSpPr txBox="1"/>
          <p:nvPr/>
        </p:nvSpPr>
        <p:spPr>
          <a:xfrm>
            <a:off x="284105" y="296090"/>
            <a:ext cx="2981610" cy="1569660"/>
          </a:xfrm>
          <a:prstGeom prst="rect">
            <a:avLst/>
          </a:prstGeom>
          <a:solidFill>
            <a:schemeClr val="bg1"/>
          </a:solidFill>
          <a:ln w="38100">
            <a:solidFill>
              <a:schemeClr val="tx1"/>
            </a:solidFill>
          </a:ln>
        </p:spPr>
        <p:txBody>
          <a:bodyPr wrap="square" rtlCol="0">
            <a:spAutoFit/>
          </a:bodyPr>
          <a:lstStyle/>
          <a:p>
            <a:r>
              <a:rPr lang="en-US" sz="2400" dirty="0"/>
              <a:t>The resulting Excel worksheet includes all data elements from the AEP Summary.</a:t>
            </a:r>
          </a:p>
        </p:txBody>
      </p:sp>
    </p:spTree>
    <p:extLst>
      <p:ext uri="{BB962C8B-B14F-4D97-AF65-F5344CB8AC3E}">
        <p14:creationId xmlns:p14="http://schemas.microsoft.com/office/powerpoint/2010/main" val="2170234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7017" y="598487"/>
            <a:ext cx="11447564" cy="5928463"/>
          </a:xfrm>
          <a:prstGeom prst="rect">
            <a:avLst/>
          </a:prstGeom>
          <a:ln>
            <a:solidFill>
              <a:schemeClr val="tx1"/>
            </a:solidFill>
          </a:ln>
        </p:spPr>
      </p:pic>
      <p:sp>
        <p:nvSpPr>
          <p:cNvPr id="5" name="TextBox 4"/>
          <p:cNvSpPr txBox="1"/>
          <p:nvPr/>
        </p:nvSpPr>
        <p:spPr>
          <a:xfrm>
            <a:off x="284105" y="296090"/>
            <a:ext cx="2981610" cy="1569660"/>
          </a:xfrm>
          <a:prstGeom prst="rect">
            <a:avLst/>
          </a:prstGeom>
          <a:solidFill>
            <a:schemeClr val="bg1"/>
          </a:solidFill>
          <a:ln w="38100">
            <a:solidFill>
              <a:schemeClr val="tx1"/>
            </a:solidFill>
          </a:ln>
        </p:spPr>
        <p:txBody>
          <a:bodyPr wrap="square" rtlCol="0">
            <a:spAutoFit/>
          </a:bodyPr>
          <a:lstStyle/>
          <a:p>
            <a:r>
              <a:rPr lang="en-US" sz="2400" dirty="0"/>
              <a:t>Use features in Excel to highlight key data points from the AEP report in TE.</a:t>
            </a:r>
          </a:p>
        </p:txBody>
      </p:sp>
    </p:spTree>
    <p:extLst>
      <p:ext uri="{BB962C8B-B14F-4D97-AF65-F5344CB8AC3E}">
        <p14:creationId xmlns:p14="http://schemas.microsoft.com/office/powerpoint/2010/main" val="1014810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4605" y="575581"/>
            <a:ext cx="10429875" cy="3181350"/>
          </a:xfrm>
          <a:prstGeom prst="rect">
            <a:avLst/>
          </a:prstGeom>
          <a:ln>
            <a:solidFill>
              <a:schemeClr val="tx1"/>
            </a:solidFill>
          </a:ln>
        </p:spPr>
      </p:pic>
      <p:pic>
        <p:nvPicPr>
          <p:cNvPr id="3" name="Picture 2"/>
          <p:cNvPicPr>
            <a:picLocks noChangeAspect="1"/>
          </p:cNvPicPr>
          <p:nvPr/>
        </p:nvPicPr>
        <p:blipFill>
          <a:blip r:embed="rId3"/>
          <a:stretch>
            <a:fillRect/>
          </a:stretch>
        </p:blipFill>
        <p:spPr>
          <a:xfrm>
            <a:off x="1956162" y="2775856"/>
            <a:ext cx="2514600" cy="3695700"/>
          </a:xfrm>
          <a:prstGeom prst="rect">
            <a:avLst/>
          </a:prstGeom>
          <a:ln>
            <a:solidFill>
              <a:schemeClr val="tx1"/>
            </a:solidFill>
          </a:ln>
        </p:spPr>
      </p:pic>
      <p:sp>
        <p:nvSpPr>
          <p:cNvPr id="4" name="TextBox 3"/>
          <p:cNvSpPr txBox="1"/>
          <p:nvPr/>
        </p:nvSpPr>
        <p:spPr>
          <a:xfrm>
            <a:off x="5268686" y="4336867"/>
            <a:ext cx="4005943" cy="1569660"/>
          </a:xfrm>
          <a:prstGeom prst="rect">
            <a:avLst/>
          </a:prstGeom>
          <a:solidFill>
            <a:schemeClr val="bg1"/>
          </a:solidFill>
          <a:ln>
            <a:solidFill>
              <a:schemeClr val="accent1"/>
            </a:solidFill>
          </a:ln>
        </p:spPr>
        <p:txBody>
          <a:bodyPr wrap="square" rtlCol="0">
            <a:spAutoFit/>
          </a:bodyPr>
          <a:lstStyle/>
          <a:p>
            <a:r>
              <a:rPr lang="en-US" sz="3200" b="1" dirty="0"/>
              <a:t>Example 1</a:t>
            </a:r>
            <a:r>
              <a:rPr lang="en-US" sz="3200" dirty="0"/>
              <a:t>: Filter the spreadsheet by individual agency.</a:t>
            </a:r>
          </a:p>
        </p:txBody>
      </p:sp>
    </p:spTree>
    <p:extLst>
      <p:ext uri="{BB962C8B-B14F-4D97-AF65-F5344CB8AC3E}">
        <p14:creationId xmlns:p14="http://schemas.microsoft.com/office/powerpoint/2010/main" val="13053019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3106" y="826850"/>
            <a:ext cx="11649332" cy="2848167"/>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864167" y="2779803"/>
            <a:ext cx="2562225" cy="3667125"/>
          </a:xfrm>
          <a:prstGeom prst="rect">
            <a:avLst/>
          </a:prstGeom>
          <a:ln>
            <a:solidFill>
              <a:schemeClr val="tx1"/>
            </a:solidFill>
          </a:ln>
        </p:spPr>
      </p:pic>
      <p:sp>
        <p:nvSpPr>
          <p:cNvPr id="5" name="TextBox 4"/>
          <p:cNvSpPr txBox="1"/>
          <p:nvPr/>
        </p:nvSpPr>
        <p:spPr>
          <a:xfrm>
            <a:off x="6072093" y="4768105"/>
            <a:ext cx="4322737" cy="1569660"/>
          </a:xfrm>
          <a:prstGeom prst="rect">
            <a:avLst/>
          </a:prstGeom>
          <a:solidFill>
            <a:schemeClr val="bg1"/>
          </a:solidFill>
          <a:ln>
            <a:solidFill>
              <a:schemeClr val="accent1"/>
            </a:solidFill>
          </a:ln>
        </p:spPr>
        <p:txBody>
          <a:bodyPr wrap="square" rtlCol="0">
            <a:spAutoFit/>
          </a:bodyPr>
          <a:lstStyle/>
          <a:p>
            <a:r>
              <a:rPr lang="en-US" sz="3200" b="1" dirty="0"/>
              <a:t>Example 1:</a:t>
            </a:r>
            <a:r>
              <a:rPr lang="en-US" sz="3200" dirty="0"/>
              <a:t> Filter by instructional program area across all agencies.</a:t>
            </a:r>
          </a:p>
        </p:txBody>
      </p:sp>
    </p:spTree>
    <p:extLst>
      <p:ext uri="{BB962C8B-B14F-4D97-AF65-F5344CB8AC3E}">
        <p14:creationId xmlns:p14="http://schemas.microsoft.com/office/powerpoint/2010/main" val="8490909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4469" y="1286719"/>
            <a:ext cx="6655933" cy="4756035"/>
          </a:xfrm>
          <a:prstGeom prst="rect">
            <a:avLst/>
          </a:prstGeom>
          <a:ln>
            <a:solidFill>
              <a:schemeClr val="tx1"/>
            </a:solidFill>
          </a:ln>
        </p:spPr>
      </p:pic>
      <p:sp>
        <p:nvSpPr>
          <p:cNvPr id="3" name="TextBox 2"/>
          <p:cNvSpPr txBox="1"/>
          <p:nvPr/>
        </p:nvSpPr>
        <p:spPr>
          <a:xfrm>
            <a:off x="7369792" y="5371759"/>
            <a:ext cx="4470602" cy="1077218"/>
          </a:xfrm>
          <a:prstGeom prst="rect">
            <a:avLst/>
          </a:prstGeom>
          <a:solidFill>
            <a:schemeClr val="bg1"/>
          </a:solidFill>
          <a:ln>
            <a:solidFill>
              <a:schemeClr val="accent1"/>
            </a:solidFill>
          </a:ln>
        </p:spPr>
        <p:txBody>
          <a:bodyPr wrap="square" rtlCol="0">
            <a:spAutoFit/>
          </a:bodyPr>
          <a:lstStyle/>
          <a:p>
            <a:r>
              <a:rPr lang="en-US" sz="3200" b="1" dirty="0"/>
              <a:t>Example 2:</a:t>
            </a:r>
            <a:r>
              <a:rPr lang="en-US" sz="3200" dirty="0"/>
              <a:t> Format cells to isolate key data points.</a:t>
            </a:r>
          </a:p>
        </p:txBody>
      </p:sp>
      <p:pic>
        <p:nvPicPr>
          <p:cNvPr id="4" name="Picture 3"/>
          <p:cNvPicPr>
            <a:picLocks noChangeAspect="1"/>
          </p:cNvPicPr>
          <p:nvPr/>
        </p:nvPicPr>
        <p:blipFill>
          <a:blip r:embed="rId3"/>
          <a:stretch>
            <a:fillRect/>
          </a:stretch>
        </p:blipFill>
        <p:spPr>
          <a:xfrm>
            <a:off x="7672253" y="255475"/>
            <a:ext cx="3581400" cy="4352925"/>
          </a:xfrm>
          <a:prstGeom prst="rect">
            <a:avLst/>
          </a:prstGeom>
          <a:ln>
            <a:solidFill>
              <a:schemeClr val="tx1"/>
            </a:solidFill>
          </a:ln>
        </p:spPr>
      </p:pic>
    </p:spTree>
    <p:extLst>
      <p:ext uri="{BB962C8B-B14F-4D97-AF65-F5344CB8AC3E}">
        <p14:creationId xmlns:p14="http://schemas.microsoft.com/office/powerpoint/2010/main" val="786766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918456" y="928995"/>
            <a:ext cx="5768681" cy="4642309"/>
            <a:chOff x="3237633" y="1015259"/>
            <a:chExt cx="5768681" cy="4642309"/>
          </a:xfrm>
        </p:grpSpPr>
        <p:sp>
          <p:nvSpPr>
            <p:cNvPr id="8" name="Freeform 7"/>
            <p:cNvSpPr/>
            <p:nvPr/>
          </p:nvSpPr>
          <p:spPr>
            <a:xfrm>
              <a:off x="3237633" y="1015259"/>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gradFill rotWithShape="0">
              <a:gsLst>
                <a:gs pos="0">
                  <a:srgbClr val="D6B19C"/>
                </a:gs>
                <a:gs pos="30000">
                  <a:srgbClr val="D49E6C"/>
                </a:gs>
                <a:gs pos="70000">
                  <a:srgbClr val="A65528"/>
                </a:gs>
                <a:gs pos="100000">
                  <a:srgbClr val="663012"/>
                </a:gs>
              </a:gsLst>
              <a:lin ang="540000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b="1" kern="1200" dirty="0">
                  <a:solidFill>
                    <a:schemeClr val="tx1"/>
                  </a:solidFill>
                </a:rPr>
                <a:t>Lo Performance</a:t>
              </a:r>
            </a:p>
            <a:p>
              <a:pPr lvl="0" algn="ctr" defTabSz="1022350">
                <a:lnSpc>
                  <a:spcPct val="90000"/>
                </a:lnSpc>
                <a:spcBef>
                  <a:spcPct val="0"/>
                </a:spcBef>
                <a:spcAft>
                  <a:spcPct val="35000"/>
                </a:spcAft>
              </a:pPr>
              <a:r>
                <a:rPr lang="en-US" sz="2300" b="1" kern="1200" dirty="0">
                  <a:solidFill>
                    <a:schemeClr val="tx1"/>
                  </a:solidFill>
                </a:rPr>
                <a:t>Hi Persistence</a:t>
              </a:r>
            </a:p>
          </p:txBody>
        </p:sp>
        <p:sp>
          <p:nvSpPr>
            <p:cNvPr id="10" name="Freeform 9"/>
            <p:cNvSpPr/>
            <p:nvPr/>
          </p:nvSpPr>
          <p:spPr>
            <a:xfrm>
              <a:off x="6975312" y="1015259"/>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solidFill>
              <a:schemeClr val="tx1"/>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kern="1200" dirty="0"/>
                <a:t>Hi Performance</a:t>
              </a:r>
            </a:p>
            <a:p>
              <a:pPr lvl="0" algn="ctr" defTabSz="1022350">
                <a:lnSpc>
                  <a:spcPct val="90000"/>
                </a:lnSpc>
                <a:spcBef>
                  <a:spcPct val="0"/>
                </a:spcBef>
                <a:spcAft>
                  <a:spcPct val="35000"/>
                </a:spcAft>
              </a:pPr>
              <a:r>
                <a:rPr lang="en-US" sz="2300" kern="1200" dirty="0"/>
                <a:t>Hi Persistence</a:t>
              </a:r>
            </a:p>
          </p:txBody>
        </p:sp>
        <p:sp>
          <p:nvSpPr>
            <p:cNvPr id="11" name="Freeform 10"/>
            <p:cNvSpPr/>
            <p:nvPr/>
          </p:nvSpPr>
          <p:spPr>
            <a:xfrm>
              <a:off x="3295897" y="3696479"/>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kern="1200" dirty="0"/>
                <a:t>Lo Performance</a:t>
              </a:r>
            </a:p>
            <a:p>
              <a:pPr lvl="0" algn="ctr" defTabSz="1022350">
                <a:lnSpc>
                  <a:spcPct val="90000"/>
                </a:lnSpc>
                <a:spcBef>
                  <a:spcPct val="0"/>
                </a:spcBef>
                <a:spcAft>
                  <a:spcPct val="35000"/>
                </a:spcAft>
              </a:pPr>
              <a:r>
                <a:rPr lang="en-US" sz="2300" kern="1200" dirty="0"/>
                <a:t>Lo Persistence</a:t>
              </a:r>
            </a:p>
          </p:txBody>
        </p:sp>
        <p:sp>
          <p:nvSpPr>
            <p:cNvPr id="12" name="Freeform 11"/>
            <p:cNvSpPr/>
            <p:nvPr/>
          </p:nvSpPr>
          <p:spPr>
            <a:xfrm>
              <a:off x="7045225" y="3651963"/>
              <a:ext cx="1961089" cy="1961089"/>
            </a:xfrm>
            <a:custGeom>
              <a:avLst/>
              <a:gdLst>
                <a:gd name="connsiteX0" fmla="*/ 0 w 1961089"/>
                <a:gd name="connsiteY0" fmla="*/ 326855 h 1961089"/>
                <a:gd name="connsiteX1" fmla="*/ 326855 w 1961089"/>
                <a:gd name="connsiteY1" fmla="*/ 0 h 1961089"/>
                <a:gd name="connsiteX2" fmla="*/ 1634234 w 1961089"/>
                <a:gd name="connsiteY2" fmla="*/ 0 h 1961089"/>
                <a:gd name="connsiteX3" fmla="*/ 1961089 w 1961089"/>
                <a:gd name="connsiteY3" fmla="*/ 326855 h 1961089"/>
                <a:gd name="connsiteX4" fmla="*/ 1961089 w 1961089"/>
                <a:gd name="connsiteY4" fmla="*/ 1634234 h 1961089"/>
                <a:gd name="connsiteX5" fmla="*/ 1634234 w 1961089"/>
                <a:gd name="connsiteY5" fmla="*/ 1961089 h 1961089"/>
                <a:gd name="connsiteX6" fmla="*/ 326855 w 1961089"/>
                <a:gd name="connsiteY6" fmla="*/ 1961089 h 1961089"/>
                <a:gd name="connsiteX7" fmla="*/ 0 w 1961089"/>
                <a:gd name="connsiteY7" fmla="*/ 1634234 h 1961089"/>
                <a:gd name="connsiteX8" fmla="*/ 0 w 1961089"/>
                <a:gd name="connsiteY8" fmla="*/ 326855 h 196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1089" h="1961089">
                  <a:moveTo>
                    <a:pt x="0" y="326855"/>
                  </a:moveTo>
                  <a:cubicBezTo>
                    <a:pt x="0" y="146338"/>
                    <a:pt x="146338" y="0"/>
                    <a:pt x="326855" y="0"/>
                  </a:cubicBezTo>
                  <a:lnTo>
                    <a:pt x="1634234" y="0"/>
                  </a:lnTo>
                  <a:cubicBezTo>
                    <a:pt x="1814751" y="0"/>
                    <a:pt x="1961089" y="146338"/>
                    <a:pt x="1961089" y="326855"/>
                  </a:cubicBezTo>
                  <a:lnTo>
                    <a:pt x="1961089" y="1634234"/>
                  </a:lnTo>
                  <a:cubicBezTo>
                    <a:pt x="1961089" y="1814751"/>
                    <a:pt x="1814751" y="1961089"/>
                    <a:pt x="1634234" y="1961089"/>
                  </a:cubicBezTo>
                  <a:lnTo>
                    <a:pt x="326855" y="1961089"/>
                  </a:lnTo>
                  <a:cubicBezTo>
                    <a:pt x="146338" y="1961089"/>
                    <a:pt x="0" y="1814751"/>
                    <a:pt x="0" y="1634234"/>
                  </a:cubicBezTo>
                  <a:lnTo>
                    <a:pt x="0" y="326855"/>
                  </a:lnTo>
                  <a:close/>
                </a:path>
              </a:pathLst>
            </a:custGeom>
            <a:gradFill rotWithShape="0">
              <a:gsLst>
                <a:gs pos="0">
                  <a:srgbClr val="D6B19C"/>
                </a:gs>
                <a:gs pos="30000">
                  <a:srgbClr val="D49E6C"/>
                </a:gs>
                <a:gs pos="70000">
                  <a:srgbClr val="A65528"/>
                </a:gs>
                <a:gs pos="100000">
                  <a:srgbClr val="663012"/>
                </a:gs>
              </a:gsLst>
              <a:lin ang="5400000" scaled="0"/>
            </a:gra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83362" tIns="183362" rIns="183362" bIns="183362" numCol="1" spcCol="1270" anchor="ctr" anchorCtr="0">
              <a:noAutofit/>
            </a:bodyPr>
            <a:lstStyle/>
            <a:p>
              <a:pPr lvl="0" algn="ctr" defTabSz="1022350">
                <a:lnSpc>
                  <a:spcPct val="90000"/>
                </a:lnSpc>
                <a:spcBef>
                  <a:spcPct val="0"/>
                </a:spcBef>
                <a:spcAft>
                  <a:spcPct val="35000"/>
                </a:spcAft>
              </a:pPr>
              <a:r>
                <a:rPr lang="en-US" sz="2300" b="1" kern="1200" dirty="0">
                  <a:solidFill>
                    <a:schemeClr val="tx1"/>
                  </a:solidFill>
                </a:rPr>
                <a:t>Hi Performance</a:t>
              </a:r>
            </a:p>
            <a:p>
              <a:pPr lvl="0" algn="ctr" defTabSz="1022350">
                <a:lnSpc>
                  <a:spcPct val="90000"/>
                </a:lnSpc>
                <a:spcBef>
                  <a:spcPct val="0"/>
                </a:spcBef>
                <a:spcAft>
                  <a:spcPct val="35000"/>
                </a:spcAft>
              </a:pPr>
              <a:r>
                <a:rPr lang="en-US" sz="2300" b="1" kern="1200" dirty="0">
                  <a:solidFill>
                    <a:schemeClr val="tx1"/>
                  </a:solidFill>
                </a:rPr>
                <a:t>Lo Persistence</a:t>
              </a:r>
            </a:p>
          </p:txBody>
        </p:sp>
      </p:grpSp>
      <p:sp>
        <p:nvSpPr>
          <p:cNvPr id="4" name="Quad Arrow 3"/>
          <p:cNvSpPr/>
          <p:nvPr/>
        </p:nvSpPr>
        <p:spPr>
          <a:xfrm>
            <a:off x="2481756" y="609600"/>
            <a:ext cx="6952592" cy="5638800"/>
          </a:xfrm>
          <a:prstGeom prst="quadArrow">
            <a:avLst>
              <a:gd name="adj1" fmla="val 2192"/>
              <a:gd name="adj2" fmla="val 2488"/>
              <a:gd name="adj3" fmla="val 225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18182" y="2994349"/>
            <a:ext cx="1856390" cy="369332"/>
          </a:xfrm>
          <a:prstGeom prst="rect">
            <a:avLst/>
          </a:prstGeom>
          <a:solidFill>
            <a:schemeClr val="bg1"/>
          </a:solidFill>
        </p:spPr>
        <p:txBody>
          <a:bodyPr wrap="square" rtlCol="0">
            <a:spAutoFit/>
          </a:bodyPr>
          <a:lstStyle/>
          <a:p>
            <a:r>
              <a:rPr lang="en-US" b="1" dirty="0"/>
              <a:t>Performance</a:t>
            </a:r>
            <a:r>
              <a:rPr lang="en-US" dirty="0"/>
              <a:t> </a:t>
            </a:r>
          </a:p>
        </p:txBody>
      </p:sp>
      <p:sp>
        <p:nvSpPr>
          <p:cNvPr id="9" name="TextBox 8"/>
          <p:cNvSpPr txBox="1"/>
          <p:nvPr/>
        </p:nvSpPr>
        <p:spPr>
          <a:xfrm>
            <a:off x="5389420" y="1752601"/>
            <a:ext cx="461665" cy="1490027"/>
          </a:xfrm>
          <a:prstGeom prst="rect">
            <a:avLst/>
          </a:prstGeom>
          <a:noFill/>
        </p:spPr>
        <p:txBody>
          <a:bodyPr vert="vert270" wrap="square" rtlCol="0">
            <a:spAutoFit/>
          </a:bodyPr>
          <a:lstStyle/>
          <a:p>
            <a:r>
              <a:rPr lang="en-US" b="1" dirty="0"/>
              <a:t>Persistence</a:t>
            </a:r>
          </a:p>
        </p:txBody>
      </p:sp>
      <p:sp>
        <p:nvSpPr>
          <p:cNvPr id="5" name="Slide Number Placeholder 4"/>
          <p:cNvSpPr>
            <a:spLocks noGrp="1"/>
          </p:cNvSpPr>
          <p:nvPr>
            <p:ph type="sldNum" sz="quarter" idx="12"/>
          </p:nvPr>
        </p:nvSpPr>
        <p:spPr/>
        <p:txBody>
          <a:bodyPr/>
          <a:lstStyle/>
          <a:p>
            <a:pPr>
              <a:defRPr/>
            </a:pPr>
            <a:fld id="{F6D201B8-79DF-4A8E-BB90-AC31C58AD823}" type="slidenum">
              <a:rPr lang="en-US" smtClean="0"/>
              <a:pPr>
                <a:defRPr/>
              </a:pPr>
              <a:t>5</a:t>
            </a:fld>
            <a:endParaRPr lang="en-US"/>
          </a:p>
        </p:txBody>
      </p:sp>
    </p:spTree>
    <p:extLst>
      <p:ext uri="{BB962C8B-B14F-4D97-AF65-F5344CB8AC3E}">
        <p14:creationId xmlns:p14="http://schemas.microsoft.com/office/powerpoint/2010/main" val="21623971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73" b="2333"/>
          <a:stretch/>
        </p:blipFill>
        <p:spPr>
          <a:xfrm>
            <a:off x="345056" y="452077"/>
            <a:ext cx="6905715" cy="3628217"/>
          </a:xfrm>
          <a:prstGeom prst="rect">
            <a:avLst/>
          </a:prstGeom>
          <a:ln>
            <a:solidFill>
              <a:schemeClr val="tx1"/>
            </a:solidFill>
          </a:ln>
        </p:spPr>
      </p:pic>
      <p:sp>
        <p:nvSpPr>
          <p:cNvPr id="3" name="TextBox 2"/>
          <p:cNvSpPr txBox="1"/>
          <p:nvPr/>
        </p:nvSpPr>
        <p:spPr>
          <a:xfrm>
            <a:off x="6478437" y="4328734"/>
            <a:ext cx="4904755" cy="2062103"/>
          </a:xfrm>
          <a:prstGeom prst="rect">
            <a:avLst/>
          </a:prstGeom>
          <a:solidFill>
            <a:schemeClr val="bg1"/>
          </a:solidFill>
          <a:ln>
            <a:solidFill>
              <a:schemeClr val="accent1"/>
            </a:solidFill>
          </a:ln>
        </p:spPr>
        <p:txBody>
          <a:bodyPr wrap="square" rtlCol="0">
            <a:spAutoFit/>
          </a:bodyPr>
          <a:lstStyle/>
          <a:p>
            <a:r>
              <a:rPr lang="en-US" sz="3200" b="1" dirty="0"/>
              <a:t>Example 2</a:t>
            </a:r>
            <a:r>
              <a:rPr lang="en-US" sz="3200" dirty="0"/>
              <a:t>: In this example, the document uses filtering and formatting to isolate specific data results.</a:t>
            </a:r>
          </a:p>
        </p:txBody>
      </p:sp>
    </p:spTree>
    <p:extLst>
      <p:ext uri="{BB962C8B-B14F-4D97-AF65-F5344CB8AC3E}">
        <p14:creationId xmlns:p14="http://schemas.microsoft.com/office/powerpoint/2010/main" val="350718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9526"/>
          </a:xfrm>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02980" y="1624084"/>
            <a:ext cx="9969318" cy="2416420"/>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2057401" y="1743142"/>
            <a:ext cx="9802503" cy="3514245"/>
          </a:xfrm>
          <a:prstGeom prst="rect">
            <a:avLst/>
          </a:prstGeom>
          <a:ln>
            <a:solidFill>
              <a:schemeClr val="accent1"/>
            </a:solidFill>
          </a:ln>
        </p:spPr>
      </p:pic>
      <p:sp>
        <p:nvSpPr>
          <p:cNvPr id="5" name="TextBox 4"/>
          <p:cNvSpPr txBox="1"/>
          <p:nvPr/>
        </p:nvSpPr>
        <p:spPr>
          <a:xfrm>
            <a:off x="573206" y="5554639"/>
            <a:ext cx="11286698" cy="954107"/>
          </a:xfrm>
          <a:prstGeom prst="rect">
            <a:avLst/>
          </a:prstGeom>
          <a:noFill/>
          <a:ln>
            <a:solidFill>
              <a:schemeClr val="accent1"/>
            </a:solidFill>
          </a:ln>
        </p:spPr>
        <p:txBody>
          <a:bodyPr wrap="square" rtlCol="0">
            <a:spAutoFit/>
          </a:bodyPr>
          <a:lstStyle/>
          <a:p>
            <a:r>
              <a:rPr lang="en-US" sz="2800" dirty="0"/>
              <a:t>Using the consortium level AEP Summary, you can convert the consortium wide or individual agency level AEP Summary reports into Excel.</a:t>
            </a:r>
          </a:p>
        </p:txBody>
      </p:sp>
    </p:spTree>
    <p:extLst>
      <p:ext uri="{BB962C8B-B14F-4D97-AF65-F5344CB8AC3E}">
        <p14:creationId xmlns:p14="http://schemas.microsoft.com/office/powerpoint/2010/main" val="2277427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1653" y="1518313"/>
            <a:ext cx="9911751" cy="5029200"/>
          </a:xfrm>
        </p:spPr>
        <p:txBody>
          <a:bodyPr>
            <a:normAutofit/>
          </a:bodyPr>
          <a:lstStyle/>
          <a:p>
            <a:r>
              <a:rPr lang="en-US" sz="3200" dirty="0"/>
              <a:t>Of those students with any AEP activity, how many enrolled in an instructional program? (Column L)</a:t>
            </a:r>
          </a:p>
          <a:p>
            <a:r>
              <a:rPr lang="en-US" sz="3200" dirty="0"/>
              <a:t>Of those with program enrollment, how many students reached at least 12 hours of instruction? (Compare Columns E and L)</a:t>
            </a:r>
          </a:p>
          <a:p>
            <a:r>
              <a:rPr lang="en-US" sz="3200" dirty="0"/>
              <a:t>Of those who qualified for outcomes with 12+ hours, how many students achieved outcomes? </a:t>
            </a:r>
          </a:p>
          <a:p>
            <a:r>
              <a:rPr lang="en-US" sz="3200" dirty="0"/>
              <a:t>Of those who qualified with 12+ hours, how many students completed a pre/post-test pair? Of those, how many achieved a level gain? </a:t>
            </a:r>
          </a:p>
        </p:txBody>
      </p:sp>
      <p:sp>
        <p:nvSpPr>
          <p:cNvPr id="2" name="Title 1"/>
          <p:cNvSpPr>
            <a:spLocks noGrp="1"/>
          </p:cNvSpPr>
          <p:nvPr>
            <p:ph type="title"/>
          </p:nvPr>
        </p:nvSpPr>
        <p:spPr>
          <a:xfrm>
            <a:off x="957532" y="255944"/>
            <a:ext cx="9894498" cy="1040594"/>
          </a:xfrm>
          <a:ln>
            <a:solidFill>
              <a:schemeClr val="accent1"/>
            </a:solidFill>
          </a:ln>
        </p:spPr>
        <p:txBody>
          <a:bodyPr/>
          <a:lstStyle/>
          <a:p>
            <a:r>
              <a:rPr lang="en-US" dirty="0"/>
              <a:t>Basic Questions from 2/20 Webinar:</a:t>
            </a:r>
          </a:p>
        </p:txBody>
      </p:sp>
    </p:spTree>
    <p:extLst>
      <p:ext uri="{BB962C8B-B14F-4D97-AF65-F5344CB8AC3E}">
        <p14:creationId xmlns:p14="http://schemas.microsoft.com/office/powerpoint/2010/main" val="20788538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6467" y="327547"/>
            <a:ext cx="9220908" cy="3362162"/>
          </a:xfrm>
          <a:prstGeom prst="rect">
            <a:avLst/>
          </a:prstGeom>
          <a:ln>
            <a:solidFill>
              <a:schemeClr val="accent1"/>
            </a:solidFill>
          </a:ln>
        </p:spPr>
      </p:pic>
      <p:sp>
        <p:nvSpPr>
          <p:cNvPr id="3" name="TextBox 2"/>
          <p:cNvSpPr txBox="1"/>
          <p:nvPr/>
        </p:nvSpPr>
        <p:spPr>
          <a:xfrm>
            <a:off x="723332" y="3927441"/>
            <a:ext cx="9867331" cy="2677656"/>
          </a:xfrm>
          <a:prstGeom prst="rect">
            <a:avLst/>
          </a:prstGeom>
          <a:noFill/>
          <a:ln>
            <a:solidFill>
              <a:schemeClr val="accent1"/>
            </a:solidFill>
          </a:ln>
        </p:spPr>
        <p:txBody>
          <a:bodyPr wrap="square" rtlCol="0">
            <a:spAutoFit/>
          </a:bodyPr>
          <a:lstStyle/>
          <a:p>
            <a:r>
              <a:rPr lang="en-US" sz="2800" b="1" dirty="0"/>
              <a:t>Example 3: AEP Program Enrollment</a:t>
            </a:r>
          </a:p>
          <a:p>
            <a:pPr marL="457200" indent="-457200">
              <a:buFont typeface="Arial" panose="020B0604020202020204" pitchFamily="34" charset="0"/>
              <a:buChar char="•"/>
            </a:pPr>
            <a:r>
              <a:rPr lang="en-US" sz="2800" dirty="0"/>
              <a:t>Compare numbers of Enrollees across Column M (Excel columns may be different than what’s in TE)</a:t>
            </a:r>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spTree>
    <p:extLst>
      <p:ext uri="{BB962C8B-B14F-4D97-AF65-F5344CB8AC3E}">
        <p14:creationId xmlns:p14="http://schemas.microsoft.com/office/powerpoint/2010/main" val="18977989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3206" y="1252479"/>
            <a:ext cx="7915702" cy="2677656"/>
          </a:xfrm>
          <a:prstGeom prst="rect">
            <a:avLst/>
          </a:prstGeom>
          <a:noFill/>
          <a:ln>
            <a:solidFill>
              <a:schemeClr val="accent1"/>
            </a:solidFill>
          </a:ln>
        </p:spPr>
        <p:txBody>
          <a:bodyPr wrap="square" rtlCol="0">
            <a:spAutoFit/>
          </a:bodyPr>
          <a:lstStyle/>
          <a:p>
            <a:r>
              <a:rPr lang="en-US" sz="2800" b="1" dirty="0"/>
              <a:t>Example 3: AEP Program Enrollment</a:t>
            </a:r>
          </a:p>
          <a:p>
            <a:pPr marL="457200" indent="-457200">
              <a:buFont typeface="Arial" panose="020B0604020202020204" pitchFamily="34" charset="0"/>
              <a:buChar char="•"/>
            </a:pPr>
            <a:r>
              <a:rPr lang="en-US" sz="2800" dirty="0"/>
              <a:t>Compare numbers of Enrollees across Column M</a:t>
            </a:r>
          </a:p>
          <a:p>
            <a:pPr marL="457200" indent="-457200">
              <a:buFont typeface="Arial" panose="020B0604020202020204" pitchFamily="34" charset="0"/>
              <a:buChar char="•"/>
            </a:pPr>
            <a:r>
              <a:rPr lang="en-US" sz="2800" dirty="0"/>
              <a:t>Subtract number in “No Designated Program” from “Total Unduplicated Students” </a:t>
            </a:r>
          </a:p>
          <a:p>
            <a:pPr marL="457200" indent="-457200">
              <a:buFont typeface="Arial" panose="020B0604020202020204" pitchFamily="34" charset="0"/>
              <a:buChar char="•"/>
            </a:pPr>
            <a:r>
              <a:rPr lang="en-US" sz="2800" dirty="0"/>
              <a:t>Divide that result from number in Total unduplicated students.</a:t>
            </a:r>
          </a:p>
        </p:txBody>
      </p:sp>
      <p:pic>
        <p:nvPicPr>
          <p:cNvPr id="4" name="Picture 3"/>
          <p:cNvPicPr>
            <a:picLocks noChangeAspect="1"/>
          </p:cNvPicPr>
          <p:nvPr/>
        </p:nvPicPr>
        <p:blipFill>
          <a:blip r:embed="rId2"/>
          <a:stretch>
            <a:fillRect/>
          </a:stretch>
        </p:blipFill>
        <p:spPr>
          <a:xfrm>
            <a:off x="8257731" y="1760561"/>
            <a:ext cx="3630889" cy="1478446"/>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7847972" y="4254129"/>
            <a:ext cx="4123621" cy="1693878"/>
          </a:xfrm>
          <a:prstGeom prst="rect">
            <a:avLst/>
          </a:prstGeom>
          <a:ln>
            <a:solidFill>
              <a:schemeClr val="accent1"/>
            </a:solidFill>
          </a:ln>
        </p:spPr>
      </p:pic>
      <p:sp>
        <p:nvSpPr>
          <p:cNvPr id="6" name="Right Arrow 5"/>
          <p:cNvSpPr/>
          <p:nvPr/>
        </p:nvSpPr>
        <p:spPr>
          <a:xfrm>
            <a:off x="6823880" y="2775683"/>
            <a:ext cx="1774209" cy="2729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Right Arrow 6"/>
          <p:cNvSpPr/>
          <p:nvPr/>
        </p:nvSpPr>
        <p:spPr>
          <a:xfrm rot="972931">
            <a:off x="5914996" y="3888875"/>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573206" y="5965216"/>
            <a:ext cx="5119777" cy="523220"/>
          </a:xfrm>
          <a:prstGeom prst="rect">
            <a:avLst/>
          </a:prstGeom>
          <a:noFill/>
          <a:ln>
            <a:solidFill>
              <a:schemeClr val="accent1"/>
            </a:solidFill>
          </a:ln>
        </p:spPr>
        <p:txBody>
          <a:bodyPr wrap="square" rtlCol="0">
            <a:spAutoFit/>
          </a:bodyPr>
          <a:lstStyle/>
          <a:p>
            <a:r>
              <a:rPr lang="en-US" sz="2800" b="1" i="1" dirty="0"/>
              <a:t>4434 ÷ (4434-813) = 81.6%</a:t>
            </a:r>
          </a:p>
        </p:txBody>
      </p:sp>
    </p:spTree>
    <p:extLst>
      <p:ext uri="{BB962C8B-B14F-4D97-AF65-F5344CB8AC3E}">
        <p14:creationId xmlns:p14="http://schemas.microsoft.com/office/powerpoint/2010/main" val="3050704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5289" y="199518"/>
            <a:ext cx="9618646" cy="3471730"/>
          </a:xfrm>
          <a:prstGeom prst="rect">
            <a:avLst/>
          </a:prstGeom>
          <a:ln>
            <a:solidFill>
              <a:schemeClr val="accent1"/>
            </a:solidFill>
          </a:ln>
        </p:spPr>
      </p:pic>
      <p:sp>
        <p:nvSpPr>
          <p:cNvPr id="4" name="TextBox 3"/>
          <p:cNvSpPr txBox="1"/>
          <p:nvPr/>
        </p:nvSpPr>
        <p:spPr>
          <a:xfrm>
            <a:off x="535289" y="3766784"/>
            <a:ext cx="9618646" cy="2677656"/>
          </a:xfrm>
          <a:prstGeom prst="rect">
            <a:avLst/>
          </a:prstGeom>
          <a:noFill/>
          <a:ln>
            <a:solidFill>
              <a:schemeClr val="accent1"/>
            </a:solidFill>
          </a:ln>
        </p:spPr>
        <p:txBody>
          <a:bodyPr wrap="square" rtlCol="0">
            <a:spAutoFit/>
          </a:bodyPr>
          <a:lstStyle/>
          <a:p>
            <a:r>
              <a:rPr lang="en-US" sz="2800" b="1" dirty="0"/>
              <a:t>Example 4: AEP Program Persistence</a:t>
            </a:r>
          </a:p>
          <a:p>
            <a:pPr marL="457200" indent="-457200">
              <a:buFont typeface="Arial" panose="020B0604020202020204" pitchFamily="34" charset="0"/>
              <a:buChar char="•"/>
            </a:pPr>
            <a:r>
              <a:rPr lang="en-US" sz="2800" dirty="0"/>
              <a:t>Compare number of Enrollees in Columns F and M (E and L on the TE AEP Summary).</a:t>
            </a:r>
          </a:p>
          <a:p>
            <a:pPr marL="457200" indent="-457200">
              <a:buFont typeface="Arial" panose="020B0604020202020204" pitchFamily="34" charset="0"/>
              <a:buChar char="•"/>
            </a:pPr>
            <a:r>
              <a:rPr lang="en-US" sz="2800" dirty="0"/>
              <a:t>For services students in Column L, subtract the number in No Designated Program.</a:t>
            </a:r>
          </a:p>
          <a:p>
            <a:pPr marL="457200" indent="-457200">
              <a:buFont typeface="Arial" panose="020B0604020202020204" pitchFamily="34" charset="0"/>
              <a:buChar char="•"/>
            </a:pPr>
            <a:r>
              <a:rPr lang="en-US" sz="2800" dirty="0"/>
              <a:t>Divide the total in Column E with that result from Column L.</a:t>
            </a:r>
            <a:endParaRPr lang="en-US" dirty="0"/>
          </a:p>
        </p:txBody>
      </p:sp>
    </p:spTree>
    <p:extLst>
      <p:ext uri="{BB962C8B-B14F-4D97-AF65-F5344CB8AC3E}">
        <p14:creationId xmlns:p14="http://schemas.microsoft.com/office/powerpoint/2010/main" val="41378932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756087" y="4215551"/>
            <a:ext cx="5090352" cy="2103816"/>
          </a:xfrm>
          <a:prstGeom prst="rect">
            <a:avLst/>
          </a:prstGeom>
          <a:ln>
            <a:solidFill>
              <a:schemeClr val="accent1"/>
            </a:solidFill>
          </a:ln>
        </p:spPr>
      </p:pic>
      <p:sp>
        <p:nvSpPr>
          <p:cNvPr id="4" name="TextBox 3"/>
          <p:cNvSpPr txBox="1"/>
          <p:nvPr/>
        </p:nvSpPr>
        <p:spPr>
          <a:xfrm>
            <a:off x="467051" y="875375"/>
            <a:ext cx="7312174" cy="3108543"/>
          </a:xfrm>
          <a:prstGeom prst="rect">
            <a:avLst/>
          </a:prstGeom>
          <a:noFill/>
          <a:ln>
            <a:solidFill>
              <a:schemeClr val="accent1"/>
            </a:solidFill>
          </a:ln>
        </p:spPr>
        <p:txBody>
          <a:bodyPr wrap="square" rtlCol="0">
            <a:spAutoFit/>
          </a:bodyPr>
          <a:lstStyle/>
          <a:p>
            <a:r>
              <a:rPr lang="en-US" sz="2800" b="1" dirty="0"/>
              <a:t>Example 4: AEP Program Persistence</a:t>
            </a:r>
          </a:p>
          <a:p>
            <a:pPr marL="457200" indent="-457200">
              <a:buFont typeface="Arial" panose="020B0604020202020204" pitchFamily="34" charset="0"/>
              <a:buChar char="•"/>
            </a:pPr>
            <a:r>
              <a:rPr lang="en-US" sz="2800" dirty="0"/>
              <a:t>Compare number of Enrollees in Columns F and M (E and L on the TE AEP Summary).</a:t>
            </a:r>
          </a:p>
          <a:p>
            <a:pPr marL="457200" indent="-457200">
              <a:buFont typeface="Arial" panose="020B0604020202020204" pitchFamily="34" charset="0"/>
              <a:buChar char="•"/>
            </a:pPr>
            <a:r>
              <a:rPr lang="en-US" sz="2800" dirty="0"/>
              <a:t>For services students in Column M, subtract the number in No Designated Program.</a:t>
            </a:r>
          </a:p>
          <a:p>
            <a:pPr marL="457200" indent="-457200">
              <a:buFont typeface="Arial" panose="020B0604020202020204" pitchFamily="34" charset="0"/>
              <a:buChar char="•"/>
            </a:pPr>
            <a:r>
              <a:rPr lang="en-US" sz="2800" dirty="0"/>
              <a:t>Divide the total in Column F with that result from Column M.</a:t>
            </a:r>
            <a:endParaRPr lang="en-US" dirty="0"/>
          </a:p>
        </p:txBody>
      </p:sp>
      <p:pic>
        <p:nvPicPr>
          <p:cNvPr id="3" name="Picture 2"/>
          <p:cNvPicPr>
            <a:picLocks noChangeAspect="1"/>
          </p:cNvPicPr>
          <p:nvPr/>
        </p:nvPicPr>
        <p:blipFill>
          <a:blip r:embed="rId3"/>
          <a:stretch>
            <a:fillRect/>
          </a:stretch>
        </p:blipFill>
        <p:spPr>
          <a:xfrm>
            <a:off x="8263960" y="1924334"/>
            <a:ext cx="3582479" cy="1656283"/>
          </a:xfrm>
          <a:prstGeom prst="rect">
            <a:avLst/>
          </a:prstGeom>
          <a:ln>
            <a:solidFill>
              <a:schemeClr val="accent1"/>
            </a:solidFill>
          </a:ln>
        </p:spPr>
      </p:pic>
      <p:sp>
        <p:nvSpPr>
          <p:cNvPr id="5" name="Right Arrow 4"/>
          <p:cNvSpPr/>
          <p:nvPr/>
        </p:nvSpPr>
        <p:spPr>
          <a:xfrm>
            <a:off x="6823880" y="2775683"/>
            <a:ext cx="1774209" cy="27295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ight Arrow 5"/>
          <p:cNvSpPr/>
          <p:nvPr/>
        </p:nvSpPr>
        <p:spPr>
          <a:xfrm rot="972931">
            <a:off x="6481616" y="4149764"/>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573206" y="5965216"/>
            <a:ext cx="5119777" cy="523220"/>
          </a:xfrm>
          <a:prstGeom prst="rect">
            <a:avLst/>
          </a:prstGeom>
          <a:noFill/>
          <a:ln>
            <a:solidFill>
              <a:schemeClr val="accent1"/>
            </a:solidFill>
          </a:ln>
        </p:spPr>
        <p:txBody>
          <a:bodyPr wrap="square" rtlCol="0">
            <a:spAutoFit/>
          </a:bodyPr>
          <a:lstStyle/>
          <a:p>
            <a:r>
              <a:rPr lang="en-US" sz="2800" b="1" i="1" dirty="0"/>
              <a:t>2891 ÷ (4434-813) = 79.8%</a:t>
            </a:r>
          </a:p>
        </p:txBody>
      </p:sp>
    </p:spTree>
    <p:extLst>
      <p:ext uri="{BB962C8B-B14F-4D97-AF65-F5344CB8AC3E}">
        <p14:creationId xmlns:p14="http://schemas.microsoft.com/office/powerpoint/2010/main" val="37108745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050" y="4384763"/>
            <a:ext cx="8120418" cy="1815882"/>
          </a:xfrm>
          <a:prstGeom prst="rect">
            <a:avLst/>
          </a:prstGeom>
          <a:noFill/>
          <a:ln>
            <a:solidFill>
              <a:schemeClr val="accent1"/>
            </a:solidFill>
          </a:ln>
        </p:spPr>
        <p:txBody>
          <a:bodyPr wrap="square" rtlCol="0">
            <a:spAutoFit/>
          </a:bodyPr>
          <a:lstStyle/>
          <a:p>
            <a:pPr lvl="0"/>
            <a:r>
              <a:rPr lang="en-US" sz="2800" b="1" dirty="0"/>
              <a:t>Example 5: AEP Program Outcomes</a:t>
            </a:r>
          </a:p>
          <a:p>
            <a:pPr marL="457200" lvl="0" indent="-457200">
              <a:buFont typeface="Arial" panose="020B0604020202020204" pitchFamily="34" charset="0"/>
              <a:buChar char="•"/>
            </a:pPr>
            <a:r>
              <a:rPr lang="en-US" sz="2800" dirty="0"/>
              <a:t>Add up total number of outcomes across the 6 AEP outcomes areas (Columns G-L in Excel)</a:t>
            </a:r>
          </a:p>
          <a:p>
            <a:pPr marL="457200" lvl="0" indent="-457200">
              <a:buFont typeface="Arial" panose="020B0604020202020204" pitchFamily="34" charset="0"/>
              <a:buChar char="•"/>
            </a:pPr>
            <a:r>
              <a:rPr lang="en-US" sz="2800" dirty="0"/>
              <a:t>Divide this total by total Enrollees in Column F </a:t>
            </a:r>
          </a:p>
        </p:txBody>
      </p:sp>
      <p:pic>
        <p:nvPicPr>
          <p:cNvPr id="4" name="Picture 3"/>
          <p:cNvPicPr>
            <a:picLocks noChangeAspect="1"/>
          </p:cNvPicPr>
          <p:nvPr/>
        </p:nvPicPr>
        <p:blipFill>
          <a:blip r:embed="rId2"/>
          <a:stretch>
            <a:fillRect/>
          </a:stretch>
        </p:blipFill>
        <p:spPr>
          <a:xfrm>
            <a:off x="605050" y="417882"/>
            <a:ext cx="9618646" cy="3471730"/>
          </a:xfrm>
          <a:prstGeom prst="rect">
            <a:avLst/>
          </a:prstGeom>
          <a:ln>
            <a:solidFill>
              <a:schemeClr val="accent1"/>
            </a:solidFill>
          </a:ln>
        </p:spPr>
      </p:pic>
    </p:spTree>
    <p:extLst>
      <p:ext uri="{BB962C8B-B14F-4D97-AF65-F5344CB8AC3E}">
        <p14:creationId xmlns:p14="http://schemas.microsoft.com/office/powerpoint/2010/main" val="33134850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5050" y="560908"/>
            <a:ext cx="6173339" cy="2677656"/>
          </a:xfrm>
          <a:prstGeom prst="rect">
            <a:avLst/>
          </a:prstGeom>
          <a:noFill/>
          <a:ln>
            <a:solidFill>
              <a:schemeClr val="accent1"/>
            </a:solidFill>
          </a:ln>
        </p:spPr>
        <p:txBody>
          <a:bodyPr wrap="square" rtlCol="0">
            <a:spAutoFit/>
          </a:bodyPr>
          <a:lstStyle/>
          <a:p>
            <a:pPr lvl="0"/>
            <a:r>
              <a:rPr lang="en-US" sz="2800" b="1" dirty="0"/>
              <a:t>Example 5: AEP Program Outcomes</a:t>
            </a:r>
          </a:p>
          <a:p>
            <a:pPr marL="457200" lvl="0" indent="-457200">
              <a:buFont typeface="Arial" panose="020B0604020202020204" pitchFamily="34" charset="0"/>
              <a:buChar char="•"/>
            </a:pPr>
            <a:r>
              <a:rPr lang="en-US" sz="2800" dirty="0"/>
              <a:t>Add up total number of outcomes across the 6 AEP outcomes areas (Columns G-L in Excel)</a:t>
            </a:r>
          </a:p>
          <a:p>
            <a:pPr marL="457200" lvl="0" indent="-457200">
              <a:buFont typeface="Arial" panose="020B0604020202020204" pitchFamily="34" charset="0"/>
              <a:buChar char="•"/>
            </a:pPr>
            <a:r>
              <a:rPr lang="en-US" sz="2800" dirty="0"/>
              <a:t>Divide this total by total Enrollees in Column F </a:t>
            </a:r>
          </a:p>
        </p:txBody>
      </p:sp>
      <p:sp>
        <p:nvSpPr>
          <p:cNvPr id="3" name="TextBox 2"/>
          <p:cNvSpPr txBox="1"/>
          <p:nvPr/>
        </p:nvSpPr>
        <p:spPr>
          <a:xfrm>
            <a:off x="605050" y="5877646"/>
            <a:ext cx="9617252" cy="707886"/>
          </a:xfrm>
          <a:prstGeom prst="rect">
            <a:avLst/>
          </a:prstGeom>
          <a:noFill/>
          <a:ln>
            <a:solidFill>
              <a:schemeClr val="accent1"/>
            </a:solidFill>
          </a:ln>
        </p:spPr>
        <p:txBody>
          <a:bodyPr wrap="square" rtlCol="0">
            <a:spAutoFit/>
          </a:bodyPr>
          <a:lstStyle/>
          <a:p>
            <a:r>
              <a:rPr lang="en-US" sz="2800" b="1" i="1" dirty="0"/>
              <a:t>(</a:t>
            </a:r>
            <a:r>
              <a:rPr lang="en-US" sz="2800" b="1" dirty="0"/>
              <a:t>1,674</a:t>
            </a:r>
            <a:r>
              <a:rPr lang="en-US" sz="4000" b="1" dirty="0"/>
              <a:t> </a:t>
            </a:r>
            <a:r>
              <a:rPr lang="en-US" sz="2800" b="1" dirty="0"/>
              <a:t>+</a:t>
            </a:r>
            <a:r>
              <a:rPr lang="en-US" sz="4000" b="1" dirty="0"/>
              <a:t> </a:t>
            </a:r>
            <a:r>
              <a:rPr lang="en-US" sz="2800" b="1" dirty="0"/>
              <a:t>113</a:t>
            </a:r>
            <a:r>
              <a:rPr lang="en-US" sz="4000" b="1" dirty="0"/>
              <a:t> </a:t>
            </a:r>
            <a:r>
              <a:rPr lang="en-US" sz="2800" b="1" dirty="0"/>
              <a:t>+ 39</a:t>
            </a:r>
            <a:r>
              <a:rPr lang="en-US" sz="4000" b="1" dirty="0"/>
              <a:t> </a:t>
            </a:r>
            <a:r>
              <a:rPr lang="en-US" sz="2800" b="1" dirty="0"/>
              <a:t>+ 843</a:t>
            </a:r>
            <a:r>
              <a:rPr lang="en-US" sz="4000" b="1" dirty="0"/>
              <a:t> </a:t>
            </a:r>
            <a:r>
              <a:rPr lang="en-US" sz="2800" b="1" dirty="0"/>
              <a:t>+ 197</a:t>
            </a:r>
            <a:r>
              <a:rPr lang="en-US" sz="4000" b="1" dirty="0"/>
              <a:t> </a:t>
            </a:r>
            <a:r>
              <a:rPr lang="en-US" sz="2800" b="1" dirty="0"/>
              <a:t>+ 164</a:t>
            </a:r>
            <a:r>
              <a:rPr lang="en-US" sz="2800" b="1" i="1" dirty="0"/>
              <a:t>) ÷ 2891  = 104.8%!!!</a:t>
            </a:r>
          </a:p>
        </p:txBody>
      </p:sp>
      <p:pic>
        <p:nvPicPr>
          <p:cNvPr id="5" name="Picture 4"/>
          <p:cNvPicPr>
            <a:picLocks noChangeAspect="1"/>
          </p:cNvPicPr>
          <p:nvPr/>
        </p:nvPicPr>
        <p:blipFill>
          <a:blip r:embed="rId2"/>
          <a:stretch>
            <a:fillRect/>
          </a:stretch>
        </p:blipFill>
        <p:spPr>
          <a:xfrm>
            <a:off x="4048642" y="3653229"/>
            <a:ext cx="7935587" cy="1573864"/>
          </a:xfrm>
          <a:prstGeom prst="rect">
            <a:avLst/>
          </a:prstGeom>
          <a:ln>
            <a:solidFill>
              <a:schemeClr val="accent1"/>
            </a:solidFill>
          </a:ln>
        </p:spPr>
      </p:pic>
      <p:sp>
        <p:nvSpPr>
          <p:cNvPr id="6" name="Right Arrow 5"/>
          <p:cNvSpPr/>
          <p:nvPr/>
        </p:nvSpPr>
        <p:spPr>
          <a:xfrm rot="972931">
            <a:off x="4040368" y="3093054"/>
            <a:ext cx="2458736" cy="29102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0935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94" y="365125"/>
            <a:ext cx="10931106" cy="1325563"/>
          </a:xfrm>
        </p:spPr>
        <p:txBody>
          <a:bodyPr/>
          <a:lstStyle/>
          <a:p>
            <a:r>
              <a:rPr lang="en-US" b="1" dirty="0"/>
              <a:t>Example 6:</a:t>
            </a:r>
            <a:r>
              <a:rPr lang="en-US" dirty="0"/>
              <a:t> Making Simple Calculations in Excel</a:t>
            </a:r>
          </a:p>
        </p:txBody>
      </p:sp>
      <p:pic>
        <p:nvPicPr>
          <p:cNvPr id="3" name="Picture 2"/>
          <p:cNvPicPr>
            <a:picLocks noChangeAspect="1"/>
          </p:cNvPicPr>
          <p:nvPr/>
        </p:nvPicPr>
        <p:blipFill>
          <a:blip r:embed="rId2"/>
          <a:stretch>
            <a:fillRect/>
          </a:stretch>
        </p:blipFill>
        <p:spPr>
          <a:xfrm>
            <a:off x="405891" y="1608557"/>
            <a:ext cx="5530885" cy="3166537"/>
          </a:xfrm>
          <a:prstGeom prst="rect">
            <a:avLst/>
          </a:prstGeom>
          <a:ln>
            <a:solidFill>
              <a:schemeClr val="accent1"/>
            </a:solidFill>
          </a:ln>
        </p:spPr>
      </p:pic>
      <p:pic>
        <p:nvPicPr>
          <p:cNvPr id="4" name="Picture 3"/>
          <p:cNvPicPr>
            <a:picLocks noChangeAspect="1"/>
          </p:cNvPicPr>
          <p:nvPr/>
        </p:nvPicPr>
        <p:blipFill>
          <a:blip r:embed="rId3"/>
          <a:stretch>
            <a:fillRect/>
          </a:stretch>
        </p:blipFill>
        <p:spPr>
          <a:xfrm>
            <a:off x="6264322" y="3139296"/>
            <a:ext cx="5451877" cy="3139212"/>
          </a:xfrm>
          <a:prstGeom prst="rect">
            <a:avLst/>
          </a:prstGeom>
        </p:spPr>
      </p:pic>
      <p:sp>
        <p:nvSpPr>
          <p:cNvPr id="5" name="TextBox 4"/>
          <p:cNvSpPr txBox="1"/>
          <p:nvPr/>
        </p:nvSpPr>
        <p:spPr>
          <a:xfrm>
            <a:off x="431321" y="5193102"/>
            <a:ext cx="5355330" cy="1384995"/>
          </a:xfrm>
          <a:prstGeom prst="rect">
            <a:avLst/>
          </a:prstGeom>
          <a:noFill/>
          <a:ln>
            <a:solidFill>
              <a:schemeClr val="accent1"/>
            </a:solidFill>
          </a:ln>
        </p:spPr>
        <p:txBody>
          <a:bodyPr wrap="square" rtlCol="0">
            <a:spAutoFit/>
          </a:bodyPr>
          <a:lstStyle/>
          <a:p>
            <a:r>
              <a:rPr lang="en-US" sz="2800" b="1" dirty="0"/>
              <a:t>Example 6:</a:t>
            </a:r>
            <a:r>
              <a:rPr lang="en-US" sz="2800" dirty="0"/>
              <a:t> This example calculates the pre/post persistence rates for each AEP program.</a:t>
            </a:r>
          </a:p>
        </p:txBody>
      </p:sp>
    </p:spTree>
    <p:extLst>
      <p:ext uri="{BB962C8B-B14F-4D97-AF65-F5344CB8AC3E}">
        <p14:creationId xmlns:p14="http://schemas.microsoft.com/office/powerpoint/2010/main" val="2623565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1500" y="315588"/>
            <a:ext cx="11049000" cy="6019800"/>
          </a:xfrm>
          <a:prstGeom prst="rect">
            <a:avLst/>
          </a:prstGeom>
        </p:spPr>
      </p:pic>
      <p:sp>
        <p:nvSpPr>
          <p:cNvPr id="4" name="Rectangle 3"/>
          <p:cNvSpPr/>
          <p:nvPr/>
        </p:nvSpPr>
        <p:spPr>
          <a:xfrm>
            <a:off x="7021902" y="1449238"/>
            <a:ext cx="3165894" cy="23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2"/>
          <p:cNvSpPr txBox="1">
            <a:spLocks noChangeArrowheads="1"/>
          </p:cNvSpPr>
          <p:nvPr/>
        </p:nvSpPr>
        <p:spPr bwMode="auto">
          <a:xfrm>
            <a:off x="5772989" y="3715714"/>
            <a:ext cx="5994400" cy="297837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Displays outcomes in three separate sections: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Literacy Gains (Pre/Post) </a:t>
            </a:r>
            <a:r>
              <a:rPr lang="en-US" sz="2400" dirty="0">
                <a:latin typeface="Calibri" panose="020F0502020204030204" pitchFamily="34" charset="0"/>
                <a:ea typeface="Calibri" panose="020F0502020204030204" pitchFamily="34" charset="0"/>
                <a:cs typeface="Times New Roman" panose="02020603050405020304" pitchFamily="18" charset="0"/>
              </a:rPr>
              <a:t>using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NRS Table 4 guidelines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Other AB 104 outcomes using WIOA II reporting requirements but not pre/post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Services Received that do not impose WIOA II reporting requirements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76621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546121" y="2004052"/>
            <a:ext cx="6013419" cy="4407351"/>
          </a:xfrm>
          <a:prstGeom prst="rect">
            <a:avLst/>
          </a:prstGeom>
        </p:spPr>
      </p:pic>
      <p:sp>
        <p:nvSpPr>
          <p:cNvPr id="4" name="Right Arrow 3"/>
          <p:cNvSpPr/>
          <p:nvPr/>
        </p:nvSpPr>
        <p:spPr>
          <a:xfrm>
            <a:off x="3821502" y="3183147"/>
            <a:ext cx="254479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48573" y="1753730"/>
            <a:ext cx="3602158" cy="2246769"/>
          </a:xfrm>
          <a:prstGeom prst="rect">
            <a:avLst/>
          </a:prstGeom>
          <a:noFill/>
          <a:ln>
            <a:solidFill>
              <a:schemeClr val="accent1"/>
            </a:solidFill>
          </a:ln>
        </p:spPr>
        <p:txBody>
          <a:bodyPr wrap="square" rtlCol="0">
            <a:spAutoFit/>
          </a:bodyPr>
          <a:lstStyle/>
          <a:p>
            <a:r>
              <a:rPr lang="en-US" sz="2800" dirty="0"/>
              <a:t>Divide the number of students who pre/post-tested in Column D by the total number of enrollees in Column C</a:t>
            </a:r>
          </a:p>
        </p:txBody>
      </p:sp>
      <p:sp>
        <p:nvSpPr>
          <p:cNvPr id="6" name="Right Arrow 5"/>
          <p:cNvSpPr/>
          <p:nvPr/>
        </p:nvSpPr>
        <p:spPr>
          <a:xfrm>
            <a:off x="5400136" y="4983192"/>
            <a:ext cx="3809999" cy="24441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1105469" y="4413205"/>
            <a:ext cx="4110637" cy="2246769"/>
          </a:xfrm>
          <a:prstGeom prst="rect">
            <a:avLst/>
          </a:prstGeom>
          <a:solidFill>
            <a:schemeClr val="bg1"/>
          </a:solidFill>
          <a:ln>
            <a:solidFill>
              <a:schemeClr val="accent1"/>
            </a:solidFill>
          </a:ln>
        </p:spPr>
        <p:txBody>
          <a:bodyPr wrap="square" rtlCol="0">
            <a:spAutoFit/>
          </a:bodyPr>
          <a:lstStyle/>
          <a:p>
            <a:r>
              <a:rPr lang="en-US" sz="2800" dirty="0"/>
              <a:t>Once you type in the first formula, you can drag that cell down to view the same calculation for all rows in the spreadsheet</a:t>
            </a:r>
          </a:p>
        </p:txBody>
      </p:sp>
    </p:spTree>
    <p:extLst>
      <p:ext uri="{BB962C8B-B14F-4D97-AF65-F5344CB8AC3E}">
        <p14:creationId xmlns:p14="http://schemas.microsoft.com/office/powerpoint/2010/main" val="3320911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602957" y="1460707"/>
            <a:ext cx="6732646" cy="4475809"/>
          </a:xfrm>
          <a:prstGeom prst="rect">
            <a:avLst/>
          </a:prstGeom>
          <a:ln>
            <a:solidFill>
              <a:schemeClr val="accent1"/>
            </a:solidFill>
          </a:ln>
        </p:spPr>
      </p:pic>
      <p:sp>
        <p:nvSpPr>
          <p:cNvPr id="4" name="Right Arrow 3"/>
          <p:cNvSpPr/>
          <p:nvPr/>
        </p:nvSpPr>
        <p:spPr>
          <a:xfrm>
            <a:off x="5353351" y="4786120"/>
            <a:ext cx="5149970"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91319" y="4567752"/>
            <a:ext cx="4721353" cy="1815882"/>
          </a:xfrm>
          <a:prstGeom prst="rect">
            <a:avLst/>
          </a:prstGeom>
          <a:solidFill>
            <a:schemeClr val="bg1"/>
          </a:solidFill>
          <a:ln>
            <a:solidFill>
              <a:schemeClr val="accent1"/>
            </a:solidFill>
          </a:ln>
        </p:spPr>
        <p:txBody>
          <a:bodyPr wrap="square" rtlCol="0">
            <a:spAutoFit/>
          </a:bodyPr>
          <a:lstStyle/>
          <a:p>
            <a:r>
              <a:rPr lang="en-US" sz="2800" dirty="0"/>
              <a:t>Add another column next to EFL Gains to make the same calculation for pre/post-test performance rates by program.</a:t>
            </a:r>
          </a:p>
        </p:txBody>
      </p:sp>
    </p:spTree>
    <p:extLst>
      <p:ext uri="{BB962C8B-B14F-4D97-AF65-F5344CB8AC3E}">
        <p14:creationId xmlns:p14="http://schemas.microsoft.com/office/powerpoint/2010/main" val="4504526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a:t>Making Simple Calculations in Excel</a:t>
            </a:r>
          </a:p>
        </p:txBody>
      </p:sp>
      <p:pic>
        <p:nvPicPr>
          <p:cNvPr id="3" name="Picture 2"/>
          <p:cNvPicPr>
            <a:picLocks noChangeAspect="1"/>
          </p:cNvPicPr>
          <p:nvPr/>
        </p:nvPicPr>
        <p:blipFill>
          <a:blip r:embed="rId2"/>
          <a:stretch>
            <a:fillRect/>
          </a:stretch>
        </p:blipFill>
        <p:spPr>
          <a:xfrm>
            <a:off x="4546121" y="1879971"/>
            <a:ext cx="6732646" cy="4475809"/>
          </a:xfrm>
          <a:prstGeom prst="rect">
            <a:avLst/>
          </a:prstGeom>
        </p:spPr>
      </p:pic>
      <p:sp>
        <p:nvSpPr>
          <p:cNvPr id="6" name="Right Arrow 5"/>
          <p:cNvSpPr/>
          <p:nvPr/>
        </p:nvSpPr>
        <p:spPr>
          <a:xfrm>
            <a:off x="3821502" y="3079630"/>
            <a:ext cx="254479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493766" y="2751827"/>
            <a:ext cx="3450567" cy="3108543"/>
          </a:xfrm>
          <a:prstGeom prst="rect">
            <a:avLst/>
          </a:prstGeom>
          <a:noFill/>
          <a:ln>
            <a:solidFill>
              <a:schemeClr val="accent1"/>
            </a:solidFill>
          </a:ln>
        </p:spPr>
        <p:txBody>
          <a:bodyPr wrap="square" rtlCol="0">
            <a:spAutoFit/>
          </a:bodyPr>
          <a:lstStyle/>
          <a:p>
            <a:r>
              <a:rPr lang="en-US" sz="2800" dirty="0"/>
              <a:t>Divide the number of students who achieved a pre/post-test EFL gain (Column F in this example) by the total number of enrollees in Column C</a:t>
            </a:r>
          </a:p>
        </p:txBody>
      </p:sp>
    </p:spTree>
    <p:extLst>
      <p:ext uri="{BB962C8B-B14F-4D97-AF65-F5344CB8AC3E}">
        <p14:creationId xmlns:p14="http://schemas.microsoft.com/office/powerpoint/2010/main" val="796715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683" y="148174"/>
            <a:ext cx="10515600" cy="1213509"/>
          </a:xfrm>
        </p:spPr>
        <p:txBody>
          <a:bodyPr/>
          <a:lstStyle/>
          <a:p>
            <a:r>
              <a:rPr lang="en-US" dirty="0"/>
              <a:t>Making Simple Calculations in Excel</a:t>
            </a:r>
          </a:p>
        </p:txBody>
      </p:sp>
      <p:sp>
        <p:nvSpPr>
          <p:cNvPr id="5" name="TextBox 4"/>
          <p:cNvSpPr txBox="1"/>
          <p:nvPr/>
        </p:nvSpPr>
        <p:spPr>
          <a:xfrm>
            <a:off x="595223" y="5212799"/>
            <a:ext cx="10265434" cy="1384995"/>
          </a:xfrm>
          <a:prstGeom prst="rect">
            <a:avLst/>
          </a:prstGeom>
          <a:noFill/>
          <a:ln>
            <a:solidFill>
              <a:schemeClr val="accent1"/>
            </a:solidFill>
          </a:ln>
        </p:spPr>
        <p:txBody>
          <a:bodyPr wrap="square" rtlCol="0">
            <a:spAutoFit/>
          </a:bodyPr>
          <a:lstStyle/>
          <a:p>
            <a:r>
              <a:rPr lang="en-US" sz="2800" dirty="0"/>
              <a:t>Use this same technique to calculate percentages for other AEP outcomes – this example compares Transitions outcomes totals to totals of Enrollees in Column F.</a:t>
            </a:r>
          </a:p>
        </p:txBody>
      </p:sp>
      <p:pic>
        <p:nvPicPr>
          <p:cNvPr id="6" name="Picture 5"/>
          <p:cNvPicPr>
            <a:picLocks noChangeAspect="1"/>
          </p:cNvPicPr>
          <p:nvPr/>
        </p:nvPicPr>
        <p:blipFill rotWithShape="1">
          <a:blip r:embed="rId2"/>
          <a:srcRect r="701"/>
          <a:stretch/>
        </p:blipFill>
        <p:spPr>
          <a:xfrm>
            <a:off x="534838" y="1441824"/>
            <a:ext cx="10964174" cy="3517261"/>
          </a:xfrm>
          <a:prstGeom prst="rect">
            <a:avLst/>
          </a:prstGeom>
          <a:ln>
            <a:solidFill>
              <a:schemeClr val="accent1"/>
            </a:solidFill>
          </a:ln>
        </p:spPr>
      </p:pic>
    </p:spTree>
    <p:extLst>
      <p:ext uri="{BB962C8B-B14F-4D97-AF65-F5344CB8AC3E}">
        <p14:creationId xmlns:p14="http://schemas.microsoft.com/office/powerpoint/2010/main" val="18861723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1584"/>
          </a:xfrm>
        </p:spPr>
        <p:txBody>
          <a:bodyPr>
            <a:normAutofit fontScale="90000"/>
          </a:bodyPr>
          <a:lstStyle/>
          <a:p>
            <a:r>
              <a:rPr lang="en-US" b="1" dirty="0"/>
              <a:t>Example 7</a:t>
            </a:r>
            <a:r>
              <a:rPr lang="en-US" dirty="0"/>
              <a:t>: Creating Charts and Graphs in Excel</a:t>
            </a:r>
          </a:p>
        </p:txBody>
      </p:sp>
      <p:pic>
        <p:nvPicPr>
          <p:cNvPr id="5" name="Picture 4"/>
          <p:cNvPicPr>
            <a:picLocks noChangeAspect="1"/>
          </p:cNvPicPr>
          <p:nvPr/>
        </p:nvPicPr>
        <p:blipFill>
          <a:blip r:embed="rId2"/>
          <a:stretch>
            <a:fillRect/>
          </a:stretch>
        </p:blipFill>
        <p:spPr>
          <a:xfrm>
            <a:off x="3751881" y="1387945"/>
            <a:ext cx="7885871" cy="4046697"/>
          </a:xfrm>
          <a:prstGeom prst="rect">
            <a:avLst/>
          </a:prstGeom>
          <a:ln>
            <a:solidFill>
              <a:schemeClr val="accent1"/>
            </a:solidFill>
          </a:ln>
        </p:spPr>
      </p:pic>
      <p:sp>
        <p:nvSpPr>
          <p:cNvPr id="6" name="Right Arrow 5"/>
          <p:cNvSpPr/>
          <p:nvPr/>
        </p:nvSpPr>
        <p:spPr>
          <a:xfrm>
            <a:off x="3062377" y="2147978"/>
            <a:ext cx="74187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163901" y="1854680"/>
            <a:ext cx="3010620" cy="1384995"/>
          </a:xfrm>
          <a:prstGeom prst="rect">
            <a:avLst/>
          </a:prstGeom>
          <a:noFill/>
          <a:ln>
            <a:solidFill>
              <a:schemeClr val="accent1"/>
            </a:solidFill>
          </a:ln>
        </p:spPr>
        <p:txBody>
          <a:bodyPr wrap="square" rtlCol="0">
            <a:spAutoFit/>
          </a:bodyPr>
          <a:lstStyle/>
          <a:p>
            <a:r>
              <a:rPr lang="en-US" sz="2800" dirty="0"/>
              <a:t>Highlight the cells for which you wish to create the chart</a:t>
            </a:r>
          </a:p>
        </p:txBody>
      </p:sp>
      <p:sp>
        <p:nvSpPr>
          <p:cNvPr id="8" name="Right Arrow 7"/>
          <p:cNvSpPr/>
          <p:nvPr/>
        </p:nvSpPr>
        <p:spPr>
          <a:xfrm>
            <a:off x="4822166" y="4459856"/>
            <a:ext cx="3122762"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p:cNvSpPr txBox="1"/>
          <p:nvPr/>
        </p:nvSpPr>
        <p:spPr>
          <a:xfrm>
            <a:off x="846440" y="4459856"/>
            <a:ext cx="3673415" cy="1384995"/>
          </a:xfrm>
          <a:prstGeom prst="rect">
            <a:avLst/>
          </a:prstGeom>
          <a:solidFill>
            <a:schemeClr val="bg1"/>
          </a:solidFill>
          <a:ln>
            <a:solidFill>
              <a:schemeClr val="accent1"/>
            </a:solidFill>
          </a:ln>
        </p:spPr>
        <p:txBody>
          <a:bodyPr wrap="square" rtlCol="0">
            <a:spAutoFit/>
          </a:bodyPr>
          <a:lstStyle/>
          <a:p>
            <a:r>
              <a:rPr lang="en-US" sz="2800" dirty="0"/>
              <a:t>In Excel, go to the Insert menu to select the specific chart or graph</a:t>
            </a:r>
          </a:p>
        </p:txBody>
      </p:sp>
    </p:spTree>
    <p:extLst>
      <p:ext uri="{BB962C8B-B14F-4D97-AF65-F5344CB8AC3E}">
        <p14:creationId xmlns:p14="http://schemas.microsoft.com/office/powerpoint/2010/main" val="16433066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4498"/>
          </a:xfrm>
        </p:spPr>
        <p:txBody>
          <a:bodyPr/>
          <a:lstStyle/>
          <a:p>
            <a:r>
              <a:rPr lang="en-US" dirty="0"/>
              <a:t>Creating Charts and Graphs in Excel</a:t>
            </a:r>
          </a:p>
        </p:txBody>
      </p:sp>
      <p:graphicFrame>
        <p:nvGraphicFramePr>
          <p:cNvPr id="3" name="Chart 2"/>
          <p:cNvGraphicFramePr>
            <a:graphicFrameLocks/>
          </p:cNvGraphicFramePr>
          <p:nvPr>
            <p:extLst>
              <p:ext uri="{D42A27DB-BD31-4B8C-83A1-F6EECF244321}">
                <p14:modId xmlns:p14="http://schemas.microsoft.com/office/powerpoint/2010/main" val="901666957"/>
              </p:ext>
            </p:extLst>
          </p:nvPr>
        </p:nvGraphicFramePr>
        <p:xfrm>
          <a:off x="4313164" y="1798672"/>
          <a:ext cx="6144883" cy="3679166"/>
        </p:xfrm>
        <a:graphic>
          <a:graphicData uri="http://schemas.openxmlformats.org/drawingml/2006/chart">
            <c:chart xmlns:c="http://schemas.openxmlformats.org/drawingml/2006/chart" xmlns:r="http://schemas.openxmlformats.org/officeDocument/2006/relationships" r:id="rId2"/>
          </a:graphicData>
        </a:graphic>
      </p:graphicFrame>
      <p:sp>
        <p:nvSpPr>
          <p:cNvPr id="4" name="Right Arrow 3"/>
          <p:cNvSpPr/>
          <p:nvPr/>
        </p:nvSpPr>
        <p:spPr>
          <a:xfrm>
            <a:off x="4054414" y="3243533"/>
            <a:ext cx="1147313" cy="23291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441383" y="1798672"/>
            <a:ext cx="3510952" cy="4401205"/>
          </a:xfrm>
          <a:prstGeom prst="rect">
            <a:avLst/>
          </a:prstGeom>
          <a:noFill/>
          <a:ln>
            <a:solidFill>
              <a:schemeClr val="accent1"/>
            </a:solidFill>
          </a:ln>
        </p:spPr>
        <p:txBody>
          <a:bodyPr wrap="square" rtlCol="0">
            <a:spAutoFit/>
          </a:bodyPr>
          <a:lstStyle/>
          <a:p>
            <a:r>
              <a:rPr lang="en-US" sz="2800" dirty="0"/>
              <a:t>Once you create the chart, you can use additional features to further customize it. </a:t>
            </a:r>
          </a:p>
          <a:p>
            <a:endParaRPr lang="en-US" sz="2800" dirty="0"/>
          </a:p>
          <a:p>
            <a:r>
              <a:rPr lang="en-US" sz="2800" dirty="0"/>
              <a:t>In this example, we added a title, changed the color of the bars, and added item counts to each</a:t>
            </a:r>
          </a:p>
        </p:txBody>
      </p:sp>
    </p:spTree>
    <p:extLst>
      <p:ext uri="{BB962C8B-B14F-4D97-AF65-F5344CB8AC3E}">
        <p14:creationId xmlns:p14="http://schemas.microsoft.com/office/powerpoint/2010/main" val="22101194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46984" y="1001047"/>
            <a:ext cx="7027981" cy="2332295"/>
          </a:xfrm>
          <a:prstGeom prst="rect">
            <a:avLst/>
          </a:prstGeom>
          <a:ln>
            <a:solidFill>
              <a:schemeClr val="tx1"/>
            </a:solidFill>
          </a:ln>
        </p:spPr>
      </p:pic>
      <p:sp>
        <p:nvSpPr>
          <p:cNvPr id="3" name="TextBox 2"/>
          <p:cNvSpPr txBox="1"/>
          <p:nvPr/>
        </p:nvSpPr>
        <p:spPr>
          <a:xfrm>
            <a:off x="6984274" y="4372212"/>
            <a:ext cx="4490359" cy="2062103"/>
          </a:xfrm>
          <a:prstGeom prst="rect">
            <a:avLst/>
          </a:prstGeom>
          <a:solidFill>
            <a:schemeClr val="bg1"/>
          </a:solidFill>
          <a:ln>
            <a:solidFill>
              <a:schemeClr val="accent1"/>
            </a:solidFill>
          </a:ln>
        </p:spPr>
        <p:txBody>
          <a:bodyPr wrap="square" rtlCol="0">
            <a:spAutoFit/>
          </a:bodyPr>
          <a:lstStyle/>
          <a:p>
            <a:r>
              <a:rPr lang="en-US" sz="3200" dirty="0"/>
              <a:t>This example uses TE and Excel to evaluate results from AEP Barriers to Employment.</a:t>
            </a:r>
          </a:p>
        </p:txBody>
      </p:sp>
      <p:graphicFrame>
        <p:nvGraphicFramePr>
          <p:cNvPr id="4" name="Chart 3"/>
          <p:cNvGraphicFramePr>
            <a:graphicFrameLocks/>
          </p:cNvGraphicFramePr>
          <p:nvPr>
            <p:extLst>
              <p:ext uri="{D42A27DB-BD31-4B8C-83A1-F6EECF244321}">
                <p14:modId xmlns:p14="http://schemas.microsoft.com/office/powerpoint/2010/main" val="2677814992"/>
              </p:ext>
            </p:extLst>
          </p:nvPr>
        </p:nvGraphicFramePr>
        <p:xfrm>
          <a:off x="758294" y="2786330"/>
          <a:ext cx="5677011" cy="36479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9100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87" r="1823"/>
          <a:stretch/>
        </p:blipFill>
        <p:spPr>
          <a:xfrm>
            <a:off x="7248021" y="264050"/>
            <a:ext cx="4424668" cy="3298659"/>
          </a:xfrm>
          <a:prstGeom prst="rect">
            <a:avLst/>
          </a:prstGeom>
          <a:ln>
            <a:solidFill>
              <a:schemeClr val="tx1"/>
            </a:solidFill>
          </a:ln>
        </p:spPr>
      </p:pic>
      <p:sp>
        <p:nvSpPr>
          <p:cNvPr id="3" name="TextBox 2"/>
          <p:cNvSpPr txBox="1"/>
          <p:nvPr/>
        </p:nvSpPr>
        <p:spPr>
          <a:xfrm>
            <a:off x="7442296" y="4342024"/>
            <a:ext cx="4490359" cy="2062103"/>
          </a:xfrm>
          <a:prstGeom prst="rect">
            <a:avLst/>
          </a:prstGeom>
          <a:solidFill>
            <a:schemeClr val="bg1"/>
          </a:solidFill>
          <a:ln>
            <a:solidFill>
              <a:schemeClr val="accent1"/>
            </a:solidFill>
          </a:ln>
        </p:spPr>
        <p:txBody>
          <a:bodyPr wrap="square" rtlCol="0">
            <a:spAutoFit/>
          </a:bodyPr>
          <a:lstStyle/>
          <a:p>
            <a:r>
              <a:rPr lang="en-US" sz="3200" dirty="0"/>
              <a:t>This example uses TE and Excel to evaluate results from the Demographics Summary.</a:t>
            </a:r>
          </a:p>
        </p:txBody>
      </p:sp>
      <p:graphicFrame>
        <p:nvGraphicFramePr>
          <p:cNvPr id="4" name="Chart 3"/>
          <p:cNvGraphicFramePr>
            <a:graphicFrameLocks/>
          </p:cNvGraphicFramePr>
          <p:nvPr>
            <p:extLst/>
          </p:nvPr>
        </p:nvGraphicFramePr>
        <p:xfrm>
          <a:off x="513091" y="2027208"/>
          <a:ext cx="6558269" cy="43865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7518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021"/>
          <a:stretch/>
        </p:blipFill>
        <p:spPr>
          <a:xfrm>
            <a:off x="522893" y="1354346"/>
            <a:ext cx="9423363" cy="5106839"/>
          </a:xfrm>
          <a:prstGeom prst="rect">
            <a:avLst/>
          </a:prstGeom>
          <a:ln>
            <a:solidFill>
              <a:schemeClr val="accent1"/>
            </a:solidFill>
          </a:ln>
        </p:spPr>
      </p:pic>
      <p:sp>
        <p:nvSpPr>
          <p:cNvPr id="4" name="TextBox 3"/>
          <p:cNvSpPr txBox="1"/>
          <p:nvPr/>
        </p:nvSpPr>
        <p:spPr>
          <a:xfrm>
            <a:off x="517585" y="235895"/>
            <a:ext cx="11611154" cy="892552"/>
          </a:xfrm>
          <a:prstGeom prst="rect">
            <a:avLst/>
          </a:prstGeom>
          <a:noFill/>
          <a:ln>
            <a:solidFill>
              <a:schemeClr val="accent1"/>
            </a:solidFill>
          </a:ln>
        </p:spPr>
        <p:txBody>
          <a:bodyPr wrap="square" rtlCol="0">
            <a:spAutoFit/>
          </a:bodyPr>
          <a:lstStyle/>
          <a:p>
            <a:r>
              <a:rPr lang="en-US" sz="2800" b="1" dirty="0">
                <a:solidFill>
                  <a:srgbClr val="FF0000"/>
                </a:solidFill>
              </a:rPr>
              <a:t>AEP Data Integrity </a:t>
            </a:r>
            <a:r>
              <a:rPr lang="en-US" sz="2400" dirty="0"/>
              <a:t>displays 27 different data elements related to the AEP instructional programs and outcomes.</a:t>
            </a:r>
          </a:p>
        </p:txBody>
      </p:sp>
      <p:sp>
        <p:nvSpPr>
          <p:cNvPr id="5" name="TextBox 4"/>
          <p:cNvSpPr txBox="1"/>
          <p:nvPr/>
        </p:nvSpPr>
        <p:spPr>
          <a:xfrm>
            <a:off x="6616461" y="1371600"/>
            <a:ext cx="5098211" cy="3046988"/>
          </a:xfrm>
          <a:prstGeom prst="rect">
            <a:avLst/>
          </a:prstGeom>
          <a:solidFill>
            <a:schemeClr val="bg1"/>
          </a:solidFill>
          <a:ln>
            <a:solidFill>
              <a:schemeClr val="accent1"/>
            </a:solidFill>
          </a:ln>
        </p:spPr>
        <p:txBody>
          <a:bodyPr wrap="square" rtlCol="0">
            <a:spAutoFit/>
          </a:bodyPr>
          <a:lstStyle/>
          <a:p>
            <a:r>
              <a:rPr lang="en-US" sz="2400" b="1" dirty="0"/>
              <a:t>Item Description </a:t>
            </a:r>
            <a:r>
              <a:rPr lang="en-US" sz="2400" dirty="0"/>
              <a:t>lists 27 data elements that may prevent or contribute to official AEP outcomes.</a:t>
            </a:r>
          </a:p>
          <a:p>
            <a:pPr marL="342900" indent="-342900">
              <a:buFont typeface="Arial" panose="020B0604020202020204" pitchFamily="34" charset="0"/>
              <a:buChar char="•"/>
            </a:pPr>
            <a:r>
              <a:rPr lang="en-US" sz="2400" dirty="0"/>
              <a:t>The DIR displays the item count and percentage for each listed item. </a:t>
            </a:r>
          </a:p>
          <a:p>
            <a:pPr marL="342900" indent="-342900">
              <a:buFont typeface="Arial" panose="020B0604020202020204" pitchFamily="34" charset="0"/>
              <a:buChar char="•"/>
            </a:pPr>
            <a:r>
              <a:rPr lang="en-US" sz="2400" b="1" i="1" dirty="0"/>
              <a:t>Item Percent = Item Count ÷ # of Students Enrolled in 7 AEP Programs</a:t>
            </a:r>
          </a:p>
        </p:txBody>
      </p:sp>
    </p:spTree>
    <p:extLst>
      <p:ext uri="{BB962C8B-B14F-4D97-AF65-F5344CB8AC3E}">
        <p14:creationId xmlns:p14="http://schemas.microsoft.com/office/powerpoint/2010/main" val="2745365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701948" y="1895857"/>
            <a:ext cx="4237009" cy="1323439"/>
          </a:xfrm>
          <a:prstGeom prst="rect">
            <a:avLst/>
          </a:prstGeom>
          <a:noFill/>
          <a:ln>
            <a:solidFill>
              <a:schemeClr val="accent1"/>
            </a:solidFill>
          </a:ln>
        </p:spPr>
        <p:txBody>
          <a:bodyPr wrap="square" rtlCol="0">
            <a:spAutoFit/>
          </a:bodyPr>
          <a:lstStyle/>
          <a:p>
            <a:r>
              <a:rPr lang="en-US" sz="2000" b="1" dirty="0"/>
              <a:t>Students not enrolled in the 7 AEP programs</a:t>
            </a:r>
            <a:r>
              <a:rPr lang="en-US" sz="2000" dirty="0"/>
              <a:t> subtracts those who received services but are not enrolled in one of the 7 AEP program areas.</a:t>
            </a:r>
          </a:p>
        </p:txBody>
      </p:sp>
      <p:sp>
        <p:nvSpPr>
          <p:cNvPr id="5" name="TextBox 4"/>
          <p:cNvSpPr txBox="1"/>
          <p:nvPr/>
        </p:nvSpPr>
        <p:spPr>
          <a:xfrm>
            <a:off x="7701950" y="439247"/>
            <a:ext cx="4237008" cy="1323439"/>
          </a:xfrm>
          <a:prstGeom prst="rect">
            <a:avLst/>
          </a:prstGeom>
          <a:noFill/>
          <a:ln>
            <a:solidFill>
              <a:schemeClr val="accent1"/>
            </a:solidFill>
          </a:ln>
        </p:spPr>
        <p:txBody>
          <a:bodyPr wrap="square" rtlCol="0">
            <a:spAutoFit/>
          </a:bodyPr>
          <a:lstStyle/>
          <a:p>
            <a:r>
              <a:rPr lang="en-US" sz="2000" b="1" dirty="0"/>
              <a:t>Students in the Services Section </a:t>
            </a:r>
            <a:r>
              <a:rPr lang="en-US" sz="2000" dirty="0"/>
              <a:t>includes everyone reported for AEP -- whether for official enrollment or for services only. </a:t>
            </a:r>
          </a:p>
        </p:txBody>
      </p:sp>
      <p:sp>
        <p:nvSpPr>
          <p:cNvPr id="6" name="TextBox 5"/>
          <p:cNvSpPr txBox="1"/>
          <p:nvPr/>
        </p:nvSpPr>
        <p:spPr>
          <a:xfrm>
            <a:off x="7701948" y="3352467"/>
            <a:ext cx="4237009" cy="1631216"/>
          </a:xfrm>
          <a:prstGeom prst="rect">
            <a:avLst/>
          </a:prstGeom>
          <a:noFill/>
          <a:ln>
            <a:solidFill>
              <a:schemeClr val="accent1"/>
            </a:solidFill>
          </a:ln>
        </p:spPr>
        <p:txBody>
          <a:bodyPr wrap="square" rtlCol="0">
            <a:spAutoFit/>
          </a:bodyPr>
          <a:lstStyle/>
          <a:p>
            <a:r>
              <a:rPr lang="en-US" sz="2000" dirty="0"/>
              <a:t>The next </a:t>
            </a:r>
            <a:r>
              <a:rPr lang="en-US" sz="2000" b="1" dirty="0"/>
              <a:t>6 rows </a:t>
            </a:r>
            <a:r>
              <a:rPr lang="en-US" sz="2000" dirty="0"/>
              <a:t>are subsets of those not enrolled in the 7 AEP programs – showing students not enrolled in program but who earned outcomes and may need enrollment.</a:t>
            </a:r>
          </a:p>
        </p:txBody>
      </p:sp>
      <p:sp>
        <p:nvSpPr>
          <p:cNvPr id="7" name="TextBox 6"/>
          <p:cNvSpPr txBox="1"/>
          <p:nvPr/>
        </p:nvSpPr>
        <p:spPr>
          <a:xfrm>
            <a:off x="7701947" y="5116854"/>
            <a:ext cx="4237009" cy="1631216"/>
          </a:xfrm>
          <a:prstGeom prst="rect">
            <a:avLst/>
          </a:prstGeom>
          <a:noFill/>
          <a:ln>
            <a:solidFill>
              <a:schemeClr val="accent1"/>
            </a:solidFill>
          </a:ln>
        </p:spPr>
        <p:txBody>
          <a:bodyPr wrap="square" rtlCol="0">
            <a:spAutoFit/>
          </a:bodyPr>
          <a:lstStyle/>
          <a:p>
            <a:r>
              <a:rPr lang="en-US" sz="2000" b="1" dirty="0"/>
              <a:t>Students enrolled in the 7 AEP programs</a:t>
            </a:r>
            <a:r>
              <a:rPr lang="en-US" sz="2000" dirty="0"/>
              <a:t> is the total limited to students with official enrollment, and this number serves as the denominator for the 27 DIR items.</a:t>
            </a:r>
          </a:p>
        </p:txBody>
      </p:sp>
      <p:sp>
        <p:nvSpPr>
          <p:cNvPr id="8" name="TextBox 7"/>
          <p:cNvSpPr txBox="1"/>
          <p:nvPr/>
        </p:nvSpPr>
        <p:spPr>
          <a:xfrm>
            <a:off x="855945" y="5156204"/>
            <a:ext cx="6236898" cy="1077218"/>
          </a:xfrm>
          <a:prstGeom prst="rect">
            <a:avLst/>
          </a:prstGeom>
          <a:noFill/>
          <a:ln>
            <a:solidFill>
              <a:schemeClr val="accent1"/>
            </a:solidFill>
          </a:ln>
        </p:spPr>
        <p:txBody>
          <a:bodyPr wrap="square" rtlCol="0">
            <a:spAutoFit/>
          </a:bodyPr>
          <a:lstStyle/>
          <a:p>
            <a:r>
              <a:rPr lang="en-US" sz="2000" b="1" i="1" dirty="0"/>
              <a:t>	Students in the Services Section </a:t>
            </a:r>
          </a:p>
          <a:p>
            <a:r>
              <a:rPr lang="en-US" sz="2000" b="1" i="1" dirty="0"/>
              <a:t>            </a:t>
            </a:r>
            <a:r>
              <a:rPr lang="en-US" sz="2400" b="1" i="1" dirty="0"/>
              <a:t>−</a:t>
            </a:r>
            <a:r>
              <a:rPr lang="en-US" sz="2000" b="1" i="1" dirty="0"/>
              <a:t>	Students not enrolled in the 7 AEP programs</a:t>
            </a:r>
            <a:r>
              <a:rPr lang="en-US" sz="2000" i="1" dirty="0"/>
              <a:t> 	</a:t>
            </a:r>
            <a:r>
              <a:rPr lang="en-US" sz="2000" b="1" i="1" dirty="0"/>
              <a:t>Students enrolled in the 7 AEP programs</a:t>
            </a:r>
            <a:endParaRPr lang="en-US" sz="2000" i="1" dirty="0"/>
          </a:p>
        </p:txBody>
      </p:sp>
      <p:cxnSp>
        <p:nvCxnSpPr>
          <p:cNvPr id="10" name="Straight Connector 9"/>
          <p:cNvCxnSpPr/>
          <p:nvPr/>
        </p:nvCxnSpPr>
        <p:spPr>
          <a:xfrm>
            <a:off x="1587260" y="5857326"/>
            <a:ext cx="5287993" cy="0"/>
          </a:xfrm>
          <a:prstGeom prst="line">
            <a:avLst/>
          </a:prstGeom>
          <a:ln w="38100"/>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p:nvPicPr>
        <p:blipFill rotWithShape="1">
          <a:blip r:embed="rId2"/>
          <a:srcRect t="3657" r="26515"/>
          <a:stretch/>
        </p:blipFill>
        <p:spPr>
          <a:xfrm>
            <a:off x="819510" y="1154500"/>
            <a:ext cx="5391509" cy="3725736"/>
          </a:xfrm>
          <a:prstGeom prst="rect">
            <a:avLst/>
          </a:prstGeom>
          <a:ln>
            <a:solidFill>
              <a:schemeClr val="accent1"/>
            </a:solidFill>
          </a:ln>
        </p:spPr>
      </p:pic>
      <p:sp>
        <p:nvSpPr>
          <p:cNvPr id="3" name="TextBox 2"/>
          <p:cNvSpPr txBox="1"/>
          <p:nvPr/>
        </p:nvSpPr>
        <p:spPr>
          <a:xfrm>
            <a:off x="3329795" y="517590"/>
            <a:ext cx="4231655" cy="1200329"/>
          </a:xfrm>
          <a:prstGeom prst="rect">
            <a:avLst/>
          </a:prstGeom>
          <a:solidFill>
            <a:schemeClr val="bg1"/>
          </a:solidFill>
          <a:ln>
            <a:solidFill>
              <a:schemeClr val="accent1"/>
            </a:solidFill>
          </a:ln>
        </p:spPr>
        <p:txBody>
          <a:bodyPr wrap="square" rtlCol="0">
            <a:spAutoFit/>
          </a:bodyPr>
          <a:lstStyle/>
          <a:p>
            <a:r>
              <a:rPr lang="en-US" sz="2400" b="1" dirty="0">
                <a:solidFill>
                  <a:srgbClr val="FF0000"/>
                </a:solidFill>
              </a:rPr>
              <a:t>Summary Information </a:t>
            </a:r>
            <a:r>
              <a:rPr lang="en-US" sz="2400" dirty="0"/>
              <a:t>reconciles all of the students included in AEP reporting. </a:t>
            </a:r>
          </a:p>
        </p:txBody>
      </p:sp>
    </p:spTree>
    <p:extLst>
      <p:ext uri="{BB962C8B-B14F-4D97-AF65-F5344CB8AC3E}">
        <p14:creationId xmlns:p14="http://schemas.microsoft.com/office/powerpoint/2010/main" val="642332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321" y="140839"/>
            <a:ext cx="10515600" cy="1049607"/>
          </a:xfrm>
        </p:spPr>
        <p:txBody>
          <a:bodyPr/>
          <a:lstStyle/>
          <a:p>
            <a:r>
              <a:rPr lang="en-US" dirty="0"/>
              <a:t>AEP Program Hours</a:t>
            </a:r>
          </a:p>
        </p:txBody>
      </p:sp>
      <p:pic>
        <p:nvPicPr>
          <p:cNvPr id="4" name="Picture 3"/>
          <p:cNvPicPr>
            <a:picLocks noChangeAspect="1"/>
          </p:cNvPicPr>
          <p:nvPr/>
        </p:nvPicPr>
        <p:blipFill rotWithShape="1">
          <a:blip r:embed="rId2"/>
          <a:srcRect l="28229" t="-1560" b="1560"/>
          <a:stretch/>
        </p:blipFill>
        <p:spPr>
          <a:xfrm>
            <a:off x="5382883" y="1004642"/>
            <a:ext cx="6276166" cy="5341424"/>
          </a:xfrm>
          <a:prstGeom prst="rect">
            <a:avLst/>
          </a:prstGeom>
          <a:ln>
            <a:solidFill>
              <a:schemeClr val="accent1">
                <a:lumMod val="50000"/>
              </a:schemeClr>
            </a:solidFill>
          </a:ln>
        </p:spPr>
      </p:pic>
      <p:pic>
        <p:nvPicPr>
          <p:cNvPr id="3" name="Picture 2"/>
          <p:cNvPicPr>
            <a:picLocks noChangeAspect="1"/>
          </p:cNvPicPr>
          <p:nvPr/>
        </p:nvPicPr>
        <p:blipFill>
          <a:blip r:embed="rId3"/>
          <a:stretch>
            <a:fillRect/>
          </a:stretch>
        </p:blipFill>
        <p:spPr>
          <a:xfrm>
            <a:off x="750498" y="1510713"/>
            <a:ext cx="5524500" cy="800100"/>
          </a:xfrm>
          <a:prstGeom prst="rect">
            <a:avLst/>
          </a:prstGeom>
          <a:ln>
            <a:solidFill>
              <a:schemeClr val="accent1">
                <a:lumMod val="50000"/>
              </a:schemeClr>
            </a:solidFill>
          </a:ln>
        </p:spPr>
      </p:pic>
      <p:sp>
        <p:nvSpPr>
          <p:cNvPr id="5" name="TextBox 4"/>
          <p:cNvSpPr txBox="1"/>
          <p:nvPr/>
        </p:nvSpPr>
        <p:spPr>
          <a:xfrm>
            <a:off x="362309" y="2493034"/>
            <a:ext cx="4727275" cy="3785652"/>
          </a:xfrm>
          <a:prstGeom prst="rect">
            <a:avLst/>
          </a:prstGeom>
          <a:noFill/>
          <a:ln>
            <a:solidFill>
              <a:schemeClr val="accent1">
                <a:lumMod val="50000"/>
              </a:schemeClr>
            </a:solidFill>
          </a:ln>
        </p:spPr>
        <p:txBody>
          <a:bodyPr wrap="square" rtlCol="0">
            <a:spAutoFit/>
          </a:bodyPr>
          <a:lstStyle/>
          <a:p>
            <a:r>
              <a:rPr lang="en-US" sz="2400" dirty="0"/>
              <a:t>AEP Program Hours displays instructional hours of AEP enrollees by program.</a:t>
            </a:r>
          </a:p>
          <a:p>
            <a:r>
              <a:rPr lang="en-US" sz="2400" dirty="0"/>
              <a:t>Use Table Option in the setup window to display the expanded format </a:t>
            </a:r>
          </a:p>
          <a:p>
            <a:pPr marL="285750" indent="-285750">
              <a:buFont typeface="Arial" panose="020B0604020202020204" pitchFamily="34" charset="0"/>
              <a:buChar char="•"/>
            </a:pPr>
            <a:r>
              <a:rPr lang="en-US" sz="2400" dirty="0"/>
              <a:t>ABE/ASE breakdown</a:t>
            </a:r>
          </a:p>
          <a:p>
            <a:pPr marL="285750" indent="-285750">
              <a:buFont typeface="Arial" panose="020B0604020202020204" pitchFamily="34" charset="0"/>
              <a:buChar char="•"/>
            </a:pPr>
            <a:r>
              <a:rPr lang="en-US" sz="2400" dirty="0"/>
              <a:t>Three ways of identifying Workforce Reentry</a:t>
            </a:r>
          </a:p>
          <a:p>
            <a:pPr marL="285750" indent="-285750">
              <a:buFont typeface="Arial" panose="020B0604020202020204" pitchFamily="34" charset="0"/>
              <a:buChar char="•"/>
            </a:pPr>
            <a:r>
              <a:rPr lang="en-US" sz="2400" dirty="0"/>
              <a:t>Total Hours vs. Proportional Hours</a:t>
            </a:r>
          </a:p>
        </p:txBody>
      </p:sp>
    </p:spTree>
    <p:extLst>
      <p:ext uri="{BB962C8B-B14F-4D97-AF65-F5344CB8AC3E}">
        <p14:creationId xmlns:p14="http://schemas.microsoft.com/office/powerpoint/2010/main" val="3256404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C2D710-700F-456C-AB80-CBE97ACC9EF5}"/>
</file>

<file path=customXml/itemProps2.xml><?xml version="1.0" encoding="utf-8"?>
<ds:datastoreItem xmlns:ds="http://schemas.openxmlformats.org/officeDocument/2006/customXml" ds:itemID="{55DAB2E5-2881-4D67-AEFB-7CA3210F829A}"/>
</file>

<file path=customXml/itemProps3.xml><?xml version="1.0" encoding="utf-8"?>
<ds:datastoreItem xmlns:ds="http://schemas.openxmlformats.org/officeDocument/2006/customXml" ds:itemID="{E135C93E-02A0-49AC-BF0B-D432961F9892}"/>
</file>

<file path=docProps/app.xml><?xml version="1.0" encoding="utf-8"?>
<Properties xmlns="http://schemas.openxmlformats.org/officeDocument/2006/extended-properties" xmlns:vt="http://schemas.openxmlformats.org/officeDocument/2006/docPropsVTypes">
  <TotalTime>758</TotalTime>
  <Words>3025</Words>
  <Application>Microsoft Macintosh PowerPoint</Application>
  <PresentationFormat>Widescreen</PresentationFormat>
  <Paragraphs>223</Paragraphs>
  <Slides>67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Calibri</vt:lpstr>
      <vt:lpstr>Calibri Light</vt:lpstr>
      <vt:lpstr>Office Theme</vt:lpstr>
      <vt:lpstr>AEP Data Dive Webinar</vt:lpstr>
      <vt:lpstr>Agenda </vt:lpstr>
      <vt:lpstr>AEP Reports in TE  are located by going to Reports – State Reports – California</vt:lpstr>
      <vt:lpstr>Basic Questions from 2/20 Webinar:</vt:lpstr>
      <vt:lpstr>PowerPoint Presentation</vt:lpstr>
      <vt:lpstr>PowerPoint Presentation</vt:lpstr>
      <vt:lpstr>PowerPoint Presentation</vt:lpstr>
      <vt:lpstr>PowerPoint Presentation</vt:lpstr>
      <vt:lpstr>AEP Program Hours</vt:lpstr>
      <vt:lpstr>AEP Program Hours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Agency Level Data Evaluation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Basic Questions from 2/20 Webinar: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Examples of Consortium Level Data Evaluation</vt:lpstr>
      <vt:lpstr>Creating Excel Spreadsheets in TE</vt:lpstr>
      <vt:lpstr>PowerPoint Presentation</vt:lpstr>
      <vt:lpstr>PowerPoint Presentation</vt:lpstr>
      <vt:lpstr>PowerPoint Presentation</vt:lpstr>
      <vt:lpstr>PowerPoint Presentation</vt:lpstr>
      <vt:lpstr>PowerPoint Presentation</vt:lpstr>
      <vt:lpstr>PowerPoint Presentation</vt:lpstr>
      <vt:lpstr>Making Simple Calculations in Excel</vt:lpstr>
      <vt:lpstr>Basic Questions from 2/20 Webinar:</vt:lpstr>
      <vt:lpstr>PowerPoint Presentation</vt:lpstr>
      <vt:lpstr>PowerPoint Presentation</vt:lpstr>
      <vt:lpstr>PowerPoint Presentation</vt:lpstr>
      <vt:lpstr>PowerPoint Presentation</vt:lpstr>
      <vt:lpstr>PowerPoint Presentation</vt:lpstr>
      <vt:lpstr>PowerPoint Presentation</vt:lpstr>
      <vt:lpstr>Example 6: Making Simple Calculations in Excel</vt:lpstr>
      <vt:lpstr>Making Simple Calculations in Excel</vt:lpstr>
      <vt:lpstr>Making Simple Calculations in Excel</vt:lpstr>
      <vt:lpstr>Making Simple Calculations in Excel</vt:lpstr>
      <vt:lpstr>Making Simple Calculations in Excel</vt:lpstr>
      <vt:lpstr>Example 7: Creating Charts and Graphs in Excel</vt:lpstr>
      <vt:lpstr>Creating Charts and Graphs in Excel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AEP Regional Data Dive</dc:title>
  <dc:creator>Jay Wright</dc:creator>
  <cp:lastModifiedBy>Liberty Van Natten</cp:lastModifiedBy>
  <cp:revision>75</cp:revision>
  <dcterms:created xsi:type="dcterms:W3CDTF">2019-01-30T18:23:53Z</dcterms:created>
  <dcterms:modified xsi:type="dcterms:W3CDTF">2019-03-27T18:03:30Z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