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62" r:id="rId2"/>
    <p:sldId id="282" r:id="rId3"/>
    <p:sldId id="281" r:id="rId4"/>
    <p:sldId id="283" r:id="rId5"/>
    <p:sldId id="258" r:id="rId6"/>
    <p:sldId id="263" r:id="rId7"/>
    <p:sldId id="286" r:id="rId8"/>
    <p:sldId id="264" r:id="rId9"/>
    <p:sldId id="265" r:id="rId10"/>
    <p:sldId id="268" r:id="rId11"/>
    <p:sldId id="266" r:id="rId12"/>
    <p:sldId id="271" r:id="rId13"/>
    <p:sldId id="267" r:id="rId14"/>
    <p:sldId id="269" r:id="rId15"/>
    <p:sldId id="270" r:id="rId16"/>
    <p:sldId id="272" r:id="rId17"/>
    <p:sldId id="273" r:id="rId18"/>
    <p:sldId id="274" r:id="rId19"/>
    <p:sldId id="287" r:id="rId20"/>
    <p:sldId id="288" r:id="rId21"/>
    <p:sldId id="275" r:id="rId22"/>
    <p:sldId id="284" r:id="rId23"/>
    <p:sldId id="289" r:id="rId24"/>
    <p:sldId id="290" r:id="rId25"/>
    <p:sldId id="291" r:id="rId26"/>
    <p:sldId id="276" r:id="rId27"/>
    <p:sldId id="277" r:id="rId28"/>
    <p:sldId id="292" r:id="rId29"/>
    <p:sldId id="285" r:id="rId30"/>
    <p:sldId id="278" r:id="rId31"/>
    <p:sldId id="280" r:id="rId32"/>
    <p:sldId id="279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2" y="21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1D24A-EF38-4949-81EA-C39AA50871C5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A895-DC24-4A80-9E4B-77E8C98B8261}" type="datetime1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91E-4104-40E9-885C-6629BDFE1DBB}" type="datetime1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F328-D78C-4AE3-9BD5-6819CFE7241A}" type="datetime1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54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783FD6-3C14-4BAD-B096-2ECF8D7D1C88}" type="datetime1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541-7853-4DCC-906F-39CE0BB88B8E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90FE-2B5A-46A8-B4F6-76CB6FDA68AC}" type="datetime1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738-2C3A-4E5B-A4DB-9708318E767B}" type="datetime1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EB1C49-F74B-47FE-8050-CE9AAF0717AC}" type="datetime1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76735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1" y="482600"/>
            <a:ext cx="6043825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76735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57B2-B504-486D-85D3-4C584AEF2C6C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5529" y="0"/>
            <a:ext cx="73132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75C8C5-A9A9-4B3A-B134-0E3A713D185C}" type="datetime1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04" y="-9144"/>
            <a:ext cx="12178221" cy="6878638"/>
            <a:chOff x="10604" y="-9144"/>
            <a:chExt cx="12178221" cy="6878638"/>
          </a:xfrm>
        </p:grpSpPr>
        <p:sp>
          <p:nvSpPr>
            <p:cNvPr id="7" name="Rectangle 6"/>
            <p:cNvSpPr/>
            <p:nvPr/>
          </p:nvSpPr>
          <p:spPr>
            <a:xfrm>
              <a:off x="11884104" y="0"/>
              <a:ext cx="30472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lvl="0"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 flipV="1">
              <a:off x="10604" y="-9144"/>
              <a:ext cx="1951038" cy="6878638"/>
              <a:chOff x="-4636" y="-9144"/>
              <a:chExt cx="1951038" cy="6878638"/>
            </a:xfrm>
            <a:solidFill>
              <a:schemeClr val="bg2"/>
            </a:solidFill>
          </p:grpSpPr>
          <p:sp>
            <p:nvSpPr>
              <p:cNvPr id="17" name="Freeform 4"/>
              <p:cNvSpPr>
                <a:spLocks/>
              </p:cNvSpPr>
              <p:nvPr/>
            </p:nvSpPr>
            <p:spPr bwMode="grayWhite">
              <a:xfrm>
                <a:off x="135064" y="143256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grayWhite">
              <a:xfrm>
                <a:off x="42989" y="2829306"/>
                <a:ext cx="733425" cy="981075"/>
              </a:xfrm>
              <a:custGeom>
                <a:avLst/>
                <a:gdLst>
                  <a:gd name="T0" fmla="*/ 224 w 462"/>
                  <a:gd name="T1" fmla="*/ 439 h 618"/>
                  <a:gd name="T2" fmla="*/ 193 w 462"/>
                  <a:gd name="T3" fmla="*/ 434 h 618"/>
                  <a:gd name="T4" fmla="*/ 165 w 462"/>
                  <a:gd name="T5" fmla="*/ 436 h 618"/>
                  <a:gd name="T6" fmla="*/ 156 w 462"/>
                  <a:gd name="T7" fmla="*/ 444 h 618"/>
                  <a:gd name="T8" fmla="*/ 147 w 462"/>
                  <a:gd name="T9" fmla="*/ 461 h 618"/>
                  <a:gd name="T10" fmla="*/ 147 w 462"/>
                  <a:gd name="T11" fmla="*/ 487 h 618"/>
                  <a:gd name="T12" fmla="*/ 143 w 462"/>
                  <a:gd name="T13" fmla="*/ 513 h 618"/>
                  <a:gd name="T14" fmla="*/ 136 w 462"/>
                  <a:gd name="T15" fmla="*/ 537 h 618"/>
                  <a:gd name="T16" fmla="*/ 7 w 462"/>
                  <a:gd name="T17" fmla="*/ 549 h 618"/>
                  <a:gd name="T18" fmla="*/ 5 w 462"/>
                  <a:gd name="T19" fmla="*/ 510 h 618"/>
                  <a:gd name="T20" fmla="*/ 1 w 462"/>
                  <a:gd name="T21" fmla="*/ 472 h 618"/>
                  <a:gd name="T22" fmla="*/ 1 w 462"/>
                  <a:gd name="T23" fmla="*/ 433 h 618"/>
                  <a:gd name="T24" fmla="*/ 12 w 462"/>
                  <a:gd name="T25" fmla="*/ 392 h 618"/>
                  <a:gd name="T26" fmla="*/ 37 w 462"/>
                  <a:gd name="T27" fmla="*/ 383 h 618"/>
                  <a:gd name="T28" fmla="*/ 66 w 462"/>
                  <a:gd name="T29" fmla="*/ 389 h 618"/>
                  <a:gd name="T30" fmla="*/ 94 w 462"/>
                  <a:gd name="T31" fmla="*/ 403 h 618"/>
                  <a:gd name="T32" fmla="*/ 120 w 462"/>
                  <a:gd name="T33" fmla="*/ 417 h 618"/>
                  <a:gd name="T34" fmla="*/ 156 w 462"/>
                  <a:gd name="T35" fmla="*/ 399 h 618"/>
                  <a:gd name="T36" fmla="*/ 166 w 462"/>
                  <a:gd name="T37" fmla="*/ 363 h 618"/>
                  <a:gd name="T38" fmla="*/ 164 w 462"/>
                  <a:gd name="T39" fmla="*/ 321 h 618"/>
                  <a:gd name="T40" fmla="*/ 158 w 462"/>
                  <a:gd name="T41" fmla="*/ 280 h 618"/>
                  <a:gd name="T42" fmla="*/ 71 w 462"/>
                  <a:gd name="T43" fmla="*/ 135 h 618"/>
                  <a:gd name="T44" fmla="*/ 104 w 462"/>
                  <a:gd name="T45" fmla="*/ 141 h 618"/>
                  <a:gd name="T46" fmla="*/ 137 w 462"/>
                  <a:gd name="T47" fmla="*/ 147 h 618"/>
                  <a:gd name="T48" fmla="*/ 170 w 462"/>
                  <a:gd name="T49" fmla="*/ 144 h 618"/>
                  <a:gd name="T50" fmla="*/ 195 w 462"/>
                  <a:gd name="T51" fmla="*/ 128 h 618"/>
                  <a:gd name="T52" fmla="*/ 206 w 462"/>
                  <a:gd name="T53" fmla="*/ 114 h 618"/>
                  <a:gd name="T54" fmla="*/ 216 w 462"/>
                  <a:gd name="T55" fmla="*/ 92 h 618"/>
                  <a:gd name="T56" fmla="*/ 211 w 462"/>
                  <a:gd name="T57" fmla="*/ 69 h 618"/>
                  <a:gd name="T58" fmla="*/ 207 w 462"/>
                  <a:gd name="T59" fmla="*/ 47 h 618"/>
                  <a:gd name="T60" fmla="*/ 208 w 462"/>
                  <a:gd name="T61" fmla="*/ 24 h 618"/>
                  <a:gd name="T62" fmla="*/ 221 w 462"/>
                  <a:gd name="T63" fmla="*/ 2 h 618"/>
                  <a:gd name="T64" fmla="*/ 245 w 462"/>
                  <a:gd name="T65" fmla="*/ 0 h 618"/>
                  <a:gd name="T66" fmla="*/ 272 w 462"/>
                  <a:gd name="T67" fmla="*/ 5 h 618"/>
                  <a:gd name="T68" fmla="*/ 296 w 462"/>
                  <a:gd name="T69" fmla="*/ 17 h 618"/>
                  <a:gd name="T70" fmla="*/ 316 w 462"/>
                  <a:gd name="T71" fmla="*/ 38 h 618"/>
                  <a:gd name="T72" fmla="*/ 317 w 462"/>
                  <a:gd name="T73" fmla="*/ 66 h 618"/>
                  <a:gd name="T74" fmla="*/ 304 w 462"/>
                  <a:gd name="T75" fmla="*/ 94 h 618"/>
                  <a:gd name="T76" fmla="*/ 294 w 462"/>
                  <a:gd name="T77" fmla="*/ 125 h 618"/>
                  <a:gd name="T78" fmla="*/ 302 w 462"/>
                  <a:gd name="T79" fmla="*/ 158 h 618"/>
                  <a:gd name="T80" fmla="*/ 337 w 462"/>
                  <a:gd name="T81" fmla="*/ 181 h 618"/>
                  <a:gd name="T82" fmla="*/ 380 w 462"/>
                  <a:gd name="T83" fmla="*/ 188 h 618"/>
                  <a:gd name="T84" fmla="*/ 427 w 462"/>
                  <a:gd name="T85" fmla="*/ 190 h 618"/>
                  <a:gd name="T86" fmla="*/ 431 w 462"/>
                  <a:gd name="T87" fmla="*/ 329 h 618"/>
                  <a:gd name="T88" fmla="*/ 401 w 462"/>
                  <a:gd name="T89" fmla="*/ 338 h 618"/>
                  <a:gd name="T90" fmla="*/ 370 w 462"/>
                  <a:gd name="T91" fmla="*/ 331 h 618"/>
                  <a:gd name="T92" fmla="*/ 337 w 462"/>
                  <a:gd name="T93" fmla="*/ 319 h 618"/>
                  <a:gd name="T94" fmla="*/ 303 w 462"/>
                  <a:gd name="T95" fmla="*/ 316 h 618"/>
                  <a:gd name="T96" fmla="*/ 281 w 462"/>
                  <a:gd name="T97" fmla="*/ 333 h 618"/>
                  <a:gd name="T98" fmla="*/ 268 w 462"/>
                  <a:gd name="T99" fmla="*/ 361 h 618"/>
                  <a:gd name="T100" fmla="*/ 263 w 462"/>
                  <a:gd name="T101" fmla="*/ 393 h 618"/>
                  <a:gd name="T102" fmla="*/ 264 w 462"/>
                  <a:gd name="T103" fmla="*/ 427 h 618"/>
                  <a:gd name="T104" fmla="*/ 286 w 462"/>
                  <a:gd name="T105" fmla="*/ 457 h 618"/>
                  <a:gd name="T106" fmla="*/ 317 w 462"/>
                  <a:gd name="T107" fmla="*/ 464 h 618"/>
                  <a:gd name="T108" fmla="*/ 354 w 462"/>
                  <a:gd name="T109" fmla="*/ 463 h 618"/>
                  <a:gd name="T110" fmla="*/ 392 w 462"/>
                  <a:gd name="T111" fmla="*/ 473 h 618"/>
                  <a:gd name="T112" fmla="*/ 401 w 462"/>
                  <a:gd name="T113" fmla="*/ 509 h 618"/>
                  <a:gd name="T114" fmla="*/ 403 w 462"/>
                  <a:gd name="T115" fmla="*/ 547 h 618"/>
                  <a:gd name="T116" fmla="*/ 398 w 462"/>
                  <a:gd name="T117" fmla="*/ 583 h 618"/>
                  <a:gd name="T118" fmla="*/ 388 w 462"/>
                  <a:gd name="T119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2" h="618">
                    <a:moveTo>
                      <a:pt x="384" y="617"/>
                    </a:moveTo>
                    <a:lnTo>
                      <a:pt x="248" y="578"/>
                    </a:lnTo>
                    <a:lnTo>
                      <a:pt x="231" y="442"/>
                    </a:lnTo>
                    <a:lnTo>
                      <a:pt x="224" y="439"/>
                    </a:lnTo>
                    <a:lnTo>
                      <a:pt x="217" y="436"/>
                    </a:lnTo>
                    <a:lnTo>
                      <a:pt x="209" y="435"/>
                    </a:lnTo>
                    <a:lnTo>
                      <a:pt x="201" y="434"/>
                    </a:lnTo>
                    <a:lnTo>
                      <a:pt x="193" y="434"/>
                    </a:lnTo>
                    <a:lnTo>
                      <a:pt x="185" y="434"/>
                    </a:lnTo>
                    <a:lnTo>
                      <a:pt x="176" y="435"/>
                    </a:lnTo>
                    <a:lnTo>
                      <a:pt x="167" y="435"/>
                    </a:lnTo>
                    <a:lnTo>
                      <a:pt x="165" y="436"/>
                    </a:lnTo>
                    <a:lnTo>
                      <a:pt x="162" y="438"/>
                    </a:lnTo>
                    <a:lnTo>
                      <a:pt x="160" y="440"/>
                    </a:lnTo>
                    <a:lnTo>
                      <a:pt x="158" y="442"/>
                    </a:lnTo>
                    <a:lnTo>
                      <a:pt x="156" y="444"/>
                    </a:lnTo>
                    <a:lnTo>
                      <a:pt x="153" y="448"/>
                    </a:lnTo>
                    <a:lnTo>
                      <a:pt x="151" y="452"/>
                    </a:lnTo>
                    <a:lnTo>
                      <a:pt x="147" y="456"/>
                    </a:lnTo>
                    <a:lnTo>
                      <a:pt x="147" y="461"/>
                    </a:lnTo>
                    <a:lnTo>
                      <a:pt x="147" y="468"/>
                    </a:lnTo>
                    <a:lnTo>
                      <a:pt x="147" y="474"/>
                    </a:lnTo>
                    <a:lnTo>
                      <a:pt x="147" y="480"/>
                    </a:lnTo>
                    <a:lnTo>
                      <a:pt x="147" y="487"/>
                    </a:lnTo>
                    <a:lnTo>
                      <a:pt x="146" y="493"/>
                    </a:lnTo>
                    <a:lnTo>
                      <a:pt x="146" y="499"/>
                    </a:lnTo>
                    <a:lnTo>
                      <a:pt x="145" y="506"/>
                    </a:lnTo>
                    <a:lnTo>
                      <a:pt x="143" y="513"/>
                    </a:lnTo>
                    <a:lnTo>
                      <a:pt x="143" y="520"/>
                    </a:lnTo>
                    <a:lnTo>
                      <a:pt x="141" y="525"/>
                    </a:lnTo>
                    <a:lnTo>
                      <a:pt x="139" y="532"/>
                    </a:lnTo>
                    <a:lnTo>
                      <a:pt x="136" y="537"/>
                    </a:lnTo>
                    <a:lnTo>
                      <a:pt x="134" y="543"/>
                    </a:lnTo>
                    <a:lnTo>
                      <a:pt x="131" y="549"/>
                    </a:lnTo>
                    <a:lnTo>
                      <a:pt x="128" y="553"/>
                    </a:lnTo>
                    <a:lnTo>
                      <a:pt x="7" y="549"/>
                    </a:lnTo>
                    <a:lnTo>
                      <a:pt x="7" y="539"/>
                    </a:lnTo>
                    <a:lnTo>
                      <a:pt x="7" y="530"/>
                    </a:lnTo>
                    <a:lnTo>
                      <a:pt x="6" y="521"/>
                    </a:lnTo>
                    <a:lnTo>
                      <a:pt x="5" y="510"/>
                    </a:lnTo>
                    <a:lnTo>
                      <a:pt x="4" y="501"/>
                    </a:lnTo>
                    <a:lnTo>
                      <a:pt x="2" y="492"/>
                    </a:lnTo>
                    <a:lnTo>
                      <a:pt x="1" y="482"/>
                    </a:lnTo>
                    <a:lnTo>
                      <a:pt x="1" y="472"/>
                    </a:lnTo>
                    <a:lnTo>
                      <a:pt x="0" y="463"/>
                    </a:lnTo>
                    <a:lnTo>
                      <a:pt x="0" y="453"/>
                    </a:lnTo>
                    <a:lnTo>
                      <a:pt x="0" y="442"/>
                    </a:lnTo>
                    <a:lnTo>
                      <a:pt x="1" y="433"/>
                    </a:lnTo>
                    <a:lnTo>
                      <a:pt x="3" y="423"/>
                    </a:lnTo>
                    <a:lnTo>
                      <a:pt x="5" y="413"/>
                    </a:lnTo>
                    <a:lnTo>
                      <a:pt x="8" y="402"/>
                    </a:lnTo>
                    <a:lnTo>
                      <a:pt x="12" y="392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30" y="384"/>
                    </a:lnTo>
                    <a:lnTo>
                      <a:pt x="37" y="383"/>
                    </a:lnTo>
                    <a:lnTo>
                      <a:pt x="45" y="384"/>
                    </a:lnTo>
                    <a:lnTo>
                      <a:pt x="52" y="385"/>
                    </a:lnTo>
                    <a:lnTo>
                      <a:pt x="59" y="387"/>
                    </a:lnTo>
                    <a:lnTo>
                      <a:pt x="66" y="389"/>
                    </a:lnTo>
                    <a:lnTo>
                      <a:pt x="73" y="392"/>
                    </a:lnTo>
                    <a:lnTo>
                      <a:pt x="80" y="396"/>
                    </a:lnTo>
                    <a:lnTo>
                      <a:pt x="87" y="400"/>
                    </a:lnTo>
                    <a:lnTo>
                      <a:pt x="94" y="403"/>
                    </a:lnTo>
                    <a:lnTo>
                      <a:pt x="100" y="407"/>
                    </a:lnTo>
                    <a:lnTo>
                      <a:pt x="107" y="411"/>
                    </a:lnTo>
                    <a:lnTo>
                      <a:pt x="113" y="415"/>
                    </a:lnTo>
                    <a:lnTo>
                      <a:pt x="120" y="417"/>
                    </a:lnTo>
                    <a:lnTo>
                      <a:pt x="136" y="417"/>
                    </a:lnTo>
                    <a:lnTo>
                      <a:pt x="143" y="412"/>
                    </a:lnTo>
                    <a:lnTo>
                      <a:pt x="151" y="406"/>
                    </a:lnTo>
                    <a:lnTo>
                      <a:pt x="156" y="399"/>
                    </a:lnTo>
                    <a:lnTo>
                      <a:pt x="160" y="391"/>
                    </a:lnTo>
                    <a:lnTo>
                      <a:pt x="163" y="383"/>
                    </a:lnTo>
                    <a:lnTo>
                      <a:pt x="165" y="373"/>
                    </a:lnTo>
                    <a:lnTo>
                      <a:pt x="166" y="363"/>
                    </a:lnTo>
                    <a:lnTo>
                      <a:pt x="166" y="353"/>
                    </a:lnTo>
                    <a:lnTo>
                      <a:pt x="166" y="343"/>
                    </a:lnTo>
                    <a:lnTo>
                      <a:pt x="166" y="333"/>
                    </a:lnTo>
                    <a:lnTo>
                      <a:pt x="164" y="321"/>
                    </a:lnTo>
                    <a:lnTo>
                      <a:pt x="163" y="311"/>
                    </a:lnTo>
                    <a:lnTo>
                      <a:pt x="161" y="301"/>
                    </a:lnTo>
                    <a:lnTo>
                      <a:pt x="159" y="290"/>
                    </a:lnTo>
                    <a:lnTo>
                      <a:pt x="158" y="280"/>
                    </a:lnTo>
                    <a:lnTo>
                      <a:pt x="156" y="270"/>
                    </a:lnTo>
                    <a:lnTo>
                      <a:pt x="39" y="241"/>
                    </a:lnTo>
                    <a:lnTo>
                      <a:pt x="63" y="135"/>
                    </a:lnTo>
                    <a:lnTo>
                      <a:pt x="71" y="135"/>
                    </a:lnTo>
                    <a:lnTo>
                      <a:pt x="79" y="136"/>
                    </a:lnTo>
                    <a:lnTo>
                      <a:pt x="87" y="137"/>
                    </a:lnTo>
                    <a:lnTo>
                      <a:pt x="96" y="139"/>
                    </a:lnTo>
                    <a:lnTo>
                      <a:pt x="104" y="141"/>
                    </a:lnTo>
                    <a:lnTo>
                      <a:pt x="113" y="143"/>
                    </a:lnTo>
                    <a:lnTo>
                      <a:pt x="120" y="144"/>
                    </a:lnTo>
                    <a:lnTo>
                      <a:pt x="129" y="146"/>
                    </a:lnTo>
                    <a:lnTo>
                      <a:pt x="137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2" y="146"/>
                    </a:lnTo>
                    <a:lnTo>
                      <a:pt x="170" y="144"/>
                    </a:lnTo>
                    <a:lnTo>
                      <a:pt x="177" y="141"/>
                    </a:lnTo>
                    <a:lnTo>
                      <a:pt x="185" y="136"/>
                    </a:lnTo>
                    <a:lnTo>
                      <a:pt x="192" y="132"/>
                    </a:lnTo>
                    <a:lnTo>
                      <a:pt x="195" y="128"/>
                    </a:lnTo>
                    <a:lnTo>
                      <a:pt x="197" y="125"/>
                    </a:lnTo>
                    <a:lnTo>
                      <a:pt x="200" y="121"/>
                    </a:lnTo>
                    <a:lnTo>
                      <a:pt x="204" y="118"/>
                    </a:lnTo>
                    <a:lnTo>
                      <a:pt x="206" y="114"/>
                    </a:lnTo>
                    <a:lnTo>
                      <a:pt x="210" y="108"/>
                    </a:lnTo>
                    <a:lnTo>
                      <a:pt x="212" y="104"/>
                    </a:lnTo>
                    <a:lnTo>
                      <a:pt x="216" y="97"/>
                    </a:lnTo>
                    <a:lnTo>
                      <a:pt x="216" y="92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2" y="76"/>
                    </a:lnTo>
                    <a:lnTo>
                      <a:pt x="211" y="69"/>
                    </a:lnTo>
                    <a:lnTo>
                      <a:pt x="210" y="65"/>
                    </a:lnTo>
                    <a:lnTo>
                      <a:pt x="209" y="58"/>
                    </a:lnTo>
                    <a:lnTo>
                      <a:pt x="208" y="53"/>
                    </a:lnTo>
                    <a:lnTo>
                      <a:pt x="207" y="47"/>
                    </a:lnTo>
                    <a:lnTo>
                      <a:pt x="206" y="41"/>
                    </a:lnTo>
                    <a:lnTo>
                      <a:pt x="206" y="35"/>
                    </a:lnTo>
                    <a:lnTo>
                      <a:pt x="207" y="29"/>
                    </a:lnTo>
                    <a:lnTo>
                      <a:pt x="208" y="24"/>
                    </a:lnTo>
                    <a:lnTo>
                      <a:pt x="210" y="17"/>
                    </a:lnTo>
                    <a:lnTo>
                      <a:pt x="212" y="11"/>
                    </a:lnTo>
                    <a:lnTo>
                      <a:pt x="216" y="5"/>
                    </a:lnTo>
                    <a:lnTo>
                      <a:pt x="221" y="2"/>
                    </a:lnTo>
                    <a:lnTo>
                      <a:pt x="226" y="1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8" y="1"/>
                    </a:lnTo>
                    <a:lnTo>
                      <a:pt x="264" y="3"/>
                    </a:lnTo>
                    <a:lnTo>
                      <a:pt x="272" y="5"/>
                    </a:lnTo>
                    <a:lnTo>
                      <a:pt x="278" y="8"/>
                    </a:lnTo>
                    <a:lnTo>
                      <a:pt x="284" y="11"/>
                    </a:lnTo>
                    <a:lnTo>
                      <a:pt x="290" y="13"/>
                    </a:lnTo>
                    <a:lnTo>
                      <a:pt x="296" y="17"/>
                    </a:lnTo>
                    <a:lnTo>
                      <a:pt x="302" y="21"/>
                    </a:lnTo>
                    <a:lnTo>
                      <a:pt x="307" y="26"/>
                    </a:lnTo>
                    <a:lnTo>
                      <a:pt x="311" y="30"/>
                    </a:lnTo>
                    <a:lnTo>
                      <a:pt x="316" y="38"/>
                    </a:lnTo>
                    <a:lnTo>
                      <a:pt x="318" y="44"/>
                    </a:lnTo>
                    <a:lnTo>
                      <a:pt x="319" y="52"/>
                    </a:lnTo>
                    <a:lnTo>
                      <a:pt x="318" y="59"/>
                    </a:lnTo>
                    <a:lnTo>
                      <a:pt x="317" y="66"/>
                    </a:lnTo>
                    <a:lnTo>
                      <a:pt x="314" y="73"/>
                    </a:lnTo>
                    <a:lnTo>
                      <a:pt x="311" y="80"/>
                    </a:lnTo>
                    <a:lnTo>
                      <a:pt x="308" y="87"/>
                    </a:lnTo>
                    <a:lnTo>
                      <a:pt x="304" y="94"/>
                    </a:lnTo>
                    <a:lnTo>
                      <a:pt x="301" y="102"/>
                    </a:lnTo>
                    <a:lnTo>
                      <a:pt x="297" y="110"/>
                    </a:lnTo>
                    <a:lnTo>
                      <a:pt x="294" y="118"/>
                    </a:lnTo>
                    <a:lnTo>
                      <a:pt x="294" y="125"/>
                    </a:lnTo>
                    <a:lnTo>
                      <a:pt x="293" y="133"/>
                    </a:lnTo>
                    <a:lnTo>
                      <a:pt x="294" y="140"/>
                    </a:lnTo>
                    <a:lnTo>
                      <a:pt x="295" y="147"/>
                    </a:lnTo>
                    <a:lnTo>
                      <a:pt x="302" y="158"/>
                    </a:lnTo>
                    <a:lnTo>
                      <a:pt x="309" y="165"/>
                    </a:lnTo>
                    <a:lnTo>
                      <a:pt x="317" y="172"/>
                    </a:lnTo>
                    <a:lnTo>
                      <a:pt x="327" y="176"/>
                    </a:lnTo>
                    <a:lnTo>
                      <a:pt x="337" y="181"/>
                    </a:lnTo>
                    <a:lnTo>
                      <a:pt x="347" y="183"/>
                    </a:lnTo>
                    <a:lnTo>
                      <a:pt x="357" y="186"/>
                    </a:lnTo>
                    <a:lnTo>
                      <a:pt x="369" y="187"/>
                    </a:lnTo>
                    <a:lnTo>
                      <a:pt x="380" y="188"/>
                    </a:lnTo>
                    <a:lnTo>
                      <a:pt x="392" y="188"/>
                    </a:lnTo>
                    <a:lnTo>
                      <a:pt x="403" y="189"/>
                    </a:lnTo>
                    <a:lnTo>
                      <a:pt x="415" y="189"/>
                    </a:lnTo>
                    <a:lnTo>
                      <a:pt x="427" y="190"/>
                    </a:lnTo>
                    <a:lnTo>
                      <a:pt x="438" y="191"/>
                    </a:lnTo>
                    <a:lnTo>
                      <a:pt x="450" y="192"/>
                    </a:lnTo>
                    <a:lnTo>
                      <a:pt x="461" y="195"/>
                    </a:lnTo>
                    <a:lnTo>
                      <a:pt x="431" y="329"/>
                    </a:lnTo>
                    <a:lnTo>
                      <a:pt x="424" y="334"/>
                    </a:lnTo>
                    <a:lnTo>
                      <a:pt x="416" y="336"/>
                    </a:lnTo>
                    <a:lnTo>
                      <a:pt x="408" y="338"/>
                    </a:lnTo>
                    <a:lnTo>
                      <a:pt x="401" y="338"/>
                    </a:lnTo>
                    <a:lnTo>
                      <a:pt x="393" y="337"/>
                    </a:lnTo>
                    <a:lnTo>
                      <a:pt x="385" y="336"/>
                    </a:lnTo>
                    <a:lnTo>
                      <a:pt x="377" y="334"/>
                    </a:lnTo>
                    <a:lnTo>
                      <a:pt x="370" y="331"/>
                    </a:lnTo>
                    <a:lnTo>
                      <a:pt x="361" y="327"/>
                    </a:lnTo>
                    <a:lnTo>
                      <a:pt x="353" y="325"/>
                    </a:lnTo>
                    <a:lnTo>
                      <a:pt x="345" y="321"/>
                    </a:lnTo>
                    <a:lnTo>
                      <a:pt x="337" y="319"/>
                    </a:lnTo>
                    <a:lnTo>
                      <a:pt x="328" y="317"/>
                    </a:lnTo>
                    <a:lnTo>
                      <a:pt x="320" y="316"/>
                    </a:lnTo>
                    <a:lnTo>
                      <a:pt x="311" y="315"/>
                    </a:lnTo>
                    <a:lnTo>
                      <a:pt x="303" y="316"/>
                    </a:lnTo>
                    <a:lnTo>
                      <a:pt x="297" y="319"/>
                    </a:lnTo>
                    <a:lnTo>
                      <a:pt x="291" y="323"/>
                    </a:lnTo>
                    <a:lnTo>
                      <a:pt x="286" y="327"/>
                    </a:lnTo>
                    <a:lnTo>
                      <a:pt x="281" y="333"/>
                    </a:lnTo>
                    <a:lnTo>
                      <a:pt x="277" y="339"/>
                    </a:lnTo>
                    <a:lnTo>
                      <a:pt x="274" y="346"/>
                    </a:lnTo>
                    <a:lnTo>
                      <a:pt x="271" y="353"/>
                    </a:lnTo>
                    <a:lnTo>
                      <a:pt x="268" y="361"/>
                    </a:lnTo>
                    <a:lnTo>
                      <a:pt x="266" y="368"/>
                    </a:lnTo>
                    <a:lnTo>
                      <a:pt x="264" y="376"/>
                    </a:lnTo>
                    <a:lnTo>
                      <a:pt x="264" y="385"/>
                    </a:lnTo>
                    <a:lnTo>
                      <a:pt x="263" y="393"/>
                    </a:lnTo>
                    <a:lnTo>
                      <a:pt x="263" y="402"/>
                    </a:lnTo>
                    <a:lnTo>
                      <a:pt x="263" y="410"/>
                    </a:lnTo>
                    <a:lnTo>
                      <a:pt x="264" y="418"/>
                    </a:lnTo>
                    <a:lnTo>
                      <a:pt x="264" y="427"/>
                    </a:lnTo>
                    <a:lnTo>
                      <a:pt x="268" y="438"/>
                    </a:lnTo>
                    <a:lnTo>
                      <a:pt x="273" y="446"/>
                    </a:lnTo>
                    <a:lnTo>
                      <a:pt x="279" y="454"/>
                    </a:lnTo>
                    <a:lnTo>
                      <a:pt x="286" y="457"/>
                    </a:lnTo>
                    <a:lnTo>
                      <a:pt x="293" y="461"/>
                    </a:lnTo>
                    <a:lnTo>
                      <a:pt x="300" y="463"/>
                    </a:lnTo>
                    <a:lnTo>
                      <a:pt x="308" y="464"/>
                    </a:lnTo>
                    <a:lnTo>
                      <a:pt x="317" y="464"/>
                    </a:lnTo>
                    <a:lnTo>
                      <a:pt x="326" y="463"/>
                    </a:lnTo>
                    <a:lnTo>
                      <a:pt x="335" y="463"/>
                    </a:lnTo>
                    <a:lnTo>
                      <a:pt x="344" y="462"/>
                    </a:lnTo>
                    <a:lnTo>
                      <a:pt x="354" y="463"/>
                    </a:lnTo>
                    <a:lnTo>
                      <a:pt x="363" y="463"/>
                    </a:lnTo>
                    <a:lnTo>
                      <a:pt x="373" y="465"/>
                    </a:lnTo>
                    <a:lnTo>
                      <a:pt x="383" y="468"/>
                    </a:lnTo>
                    <a:lnTo>
                      <a:pt x="392" y="473"/>
                    </a:lnTo>
                    <a:lnTo>
                      <a:pt x="395" y="482"/>
                    </a:lnTo>
                    <a:lnTo>
                      <a:pt x="398" y="491"/>
                    </a:lnTo>
                    <a:lnTo>
                      <a:pt x="400" y="499"/>
                    </a:lnTo>
                    <a:lnTo>
                      <a:pt x="401" y="509"/>
                    </a:lnTo>
                    <a:lnTo>
                      <a:pt x="403" y="518"/>
                    </a:lnTo>
                    <a:lnTo>
                      <a:pt x="404" y="527"/>
                    </a:lnTo>
                    <a:lnTo>
                      <a:pt x="404" y="536"/>
                    </a:lnTo>
                    <a:lnTo>
                      <a:pt x="403" y="547"/>
                    </a:lnTo>
                    <a:lnTo>
                      <a:pt x="403" y="555"/>
                    </a:lnTo>
                    <a:lnTo>
                      <a:pt x="401" y="564"/>
                    </a:lnTo>
                    <a:lnTo>
                      <a:pt x="400" y="574"/>
                    </a:lnTo>
                    <a:lnTo>
                      <a:pt x="398" y="583"/>
                    </a:lnTo>
                    <a:lnTo>
                      <a:pt x="396" y="591"/>
                    </a:lnTo>
                    <a:lnTo>
                      <a:pt x="393" y="600"/>
                    </a:lnTo>
                    <a:lnTo>
                      <a:pt x="391" y="608"/>
                    </a:lnTo>
                    <a:lnTo>
                      <a:pt x="388" y="617"/>
                    </a:lnTo>
                    <a:lnTo>
                      <a:pt x="384" y="61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grayWhite">
              <a:xfrm>
                <a:off x="89027" y="2084769"/>
                <a:ext cx="990600" cy="588963"/>
              </a:xfrm>
              <a:custGeom>
                <a:avLst/>
                <a:gdLst>
                  <a:gd name="T0" fmla="*/ 186 w 624"/>
                  <a:gd name="T1" fmla="*/ 342 h 371"/>
                  <a:gd name="T2" fmla="*/ 175 w 624"/>
                  <a:gd name="T3" fmla="*/ 308 h 371"/>
                  <a:gd name="T4" fmla="*/ 149 w 624"/>
                  <a:gd name="T5" fmla="*/ 280 h 371"/>
                  <a:gd name="T6" fmla="*/ 124 w 624"/>
                  <a:gd name="T7" fmla="*/ 270 h 371"/>
                  <a:gd name="T8" fmla="*/ 104 w 624"/>
                  <a:gd name="T9" fmla="*/ 269 h 371"/>
                  <a:gd name="T10" fmla="*/ 10 w 624"/>
                  <a:gd name="T11" fmla="*/ 290 h 371"/>
                  <a:gd name="T12" fmla="*/ 3 w 624"/>
                  <a:gd name="T13" fmla="*/ 264 h 371"/>
                  <a:gd name="T14" fmla="*/ 0 w 624"/>
                  <a:gd name="T15" fmla="*/ 236 h 371"/>
                  <a:gd name="T16" fmla="*/ 4 w 624"/>
                  <a:gd name="T17" fmla="*/ 214 h 371"/>
                  <a:gd name="T18" fmla="*/ 22 w 624"/>
                  <a:gd name="T19" fmla="*/ 200 h 371"/>
                  <a:gd name="T20" fmla="*/ 53 w 624"/>
                  <a:gd name="T21" fmla="*/ 200 h 371"/>
                  <a:gd name="T22" fmla="*/ 90 w 624"/>
                  <a:gd name="T23" fmla="*/ 208 h 371"/>
                  <a:gd name="T24" fmla="*/ 126 w 624"/>
                  <a:gd name="T25" fmla="*/ 190 h 371"/>
                  <a:gd name="T26" fmla="*/ 144 w 624"/>
                  <a:gd name="T27" fmla="*/ 33 h 371"/>
                  <a:gd name="T28" fmla="*/ 174 w 624"/>
                  <a:gd name="T29" fmla="*/ 28 h 371"/>
                  <a:gd name="T30" fmla="*/ 206 w 624"/>
                  <a:gd name="T31" fmla="*/ 31 h 371"/>
                  <a:gd name="T32" fmla="*/ 230 w 624"/>
                  <a:gd name="T33" fmla="*/ 57 h 371"/>
                  <a:gd name="T34" fmla="*/ 236 w 624"/>
                  <a:gd name="T35" fmla="*/ 99 h 371"/>
                  <a:gd name="T36" fmla="*/ 249 w 624"/>
                  <a:gd name="T37" fmla="*/ 138 h 371"/>
                  <a:gd name="T38" fmla="*/ 293 w 624"/>
                  <a:gd name="T39" fmla="*/ 159 h 371"/>
                  <a:gd name="T40" fmla="*/ 345 w 624"/>
                  <a:gd name="T41" fmla="*/ 148 h 371"/>
                  <a:gd name="T42" fmla="*/ 366 w 624"/>
                  <a:gd name="T43" fmla="*/ 119 h 371"/>
                  <a:gd name="T44" fmla="*/ 361 w 624"/>
                  <a:gd name="T45" fmla="*/ 91 h 371"/>
                  <a:gd name="T46" fmla="*/ 352 w 624"/>
                  <a:gd name="T47" fmla="*/ 62 h 371"/>
                  <a:gd name="T48" fmla="*/ 363 w 624"/>
                  <a:gd name="T49" fmla="*/ 34 h 371"/>
                  <a:gd name="T50" fmla="*/ 398 w 624"/>
                  <a:gd name="T51" fmla="*/ 17 h 371"/>
                  <a:gd name="T52" fmla="*/ 439 w 624"/>
                  <a:gd name="T53" fmla="*/ 7 h 371"/>
                  <a:gd name="T54" fmla="*/ 474 w 624"/>
                  <a:gd name="T55" fmla="*/ 5 h 371"/>
                  <a:gd name="T56" fmla="*/ 479 w 624"/>
                  <a:gd name="T57" fmla="*/ 37 h 371"/>
                  <a:gd name="T58" fmla="*/ 483 w 624"/>
                  <a:gd name="T59" fmla="*/ 70 h 371"/>
                  <a:gd name="T60" fmla="*/ 507 w 624"/>
                  <a:gd name="T61" fmla="*/ 97 h 371"/>
                  <a:gd name="T62" fmla="*/ 535 w 624"/>
                  <a:gd name="T63" fmla="*/ 101 h 371"/>
                  <a:gd name="T64" fmla="*/ 566 w 624"/>
                  <a:gd name="T65" fmla="*/ 94 h 371"/>
                  <a:gd name="T66" fmla="*/ 598 w 624"/>
                  <a:gd name="T67" fmla="*/ 94 h 371"/>
                  <a:gd name="T68" fmla="*/ 620 w 624"/>
                  <a:gd name="T69" fmla="*/ 125 h 371"/>
                  <a:gd name="T70" fmla="*/ 621 w 624"/>
                  <a:gd name="T71" fmla="*/ 162 h 371"/>
                  <a:gd name="T72" fmla="*/ 608 w 624"/>
                  <a:gd name="T73" fmla="*/ 178 h 371"/>
                  <a:gd name="T74" fmla="*/ 573 w 624"/>
                  <a:gd name="T75" fmla="*/ 183 h 371"/>
                  <a:gd name="T76" fmla="*/ 524 w 624"/>
                  <a:gd name="T77" fmla="*/ 186 h 371"/>
                  <a:gd name="T78" fmla="*/ 514 w 624"/>
                  <a:gd name="T79" fmla="*/ 197 h 371"/>
                  <a:gd name="T80" fmla="*/ 519 w 624"/>
                  <a:gd name="T81" fmla="*/ 333 h 371"/>
                  <a:gd name="T82" fmla="*/ 486 w 624"/>
                  <a:gd name="T83" fmla="*/ 342 h 371"/>
                  <a:gd name="T84" fmla="*/ 449 w 624"/>
                  <a:gd name="T85" fmla="*/ 344 h 371"/>
                  <a:gd name="T86" fmla="*/ 412 w 624"/>
                  <a:gd name="T87" fmla="*/ 338 h 371"/>
                  <a:gd name="T88" fmla="*/ 402 w 624"/>
                  <a:gd name="T89" fmla="*/ 311 h 371"/>
                  <a:gd name="T90" fmla="*/ 402 w 624"/>
                  <a:gd name="T91" fmla="*/ 283 h 371"/>
                  <a:gd name="T92" fmla="*/ 397 w 624"/>
                  <a:gd name="T93" fmla="*/ 254 h 371"/>
                  <a:gd name="T94" fmla="*/ 367 w 624"/>
                  <a:gd name="T95" fmla="*/ 236 h 371"/>
                  <a:gd name="T96" fmla="*/ 329 w 624"/>
                  <a:gd name="T97" fmla="*/ 237 h 371"/>
                  <a:gd name="T98" fmla="*/ 289 w 624"/>
                  <a:gd name="T99" fmla="*/ 248 h 371"/>
                  <a:gd name="T100" fmla="*/ 263 w 624"/>
                  <a:gd name="T101" fmla="*/ 264 h 371"/>
                  <a:gd name="T102" fmla="*/ 262 w 624"/>
                  <a:gd name="T103" fmla="*/ 293 h 371"/>
                  <a:gd name="T104" fmla="*/ 276 w 624"/>
                  <a:gd name="T105" fmla="*/ 322 h 371"/>
                  <a:gd name="T106" fmla="*/ 257 w 624"/>
                  <a:gd name="T107" fmla="*/ 360 h 371"/>
                  <a:gd name="T108" fmla="*/ 210 w 624"/>
                  <a:gd name="T109" fmla="*/ 36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4" h="371">
                    <a:moveTo>
                      <a:pt x="191" y="370"/>
                    </a:moveTo>
                    <a:lnTo>
                      <a:pt x="190" y="363"/>
                    </a:lnTo>
                    <a:lnTo>
                      <a:pt x="189" y="356"/>
                    </a:lnTo>
                    <a:lnTo>
                      <a:pt x="188" y="349"/>
                    </a:lnTo>
                    <a:lnTo>
                      <a:pt x="186" y="342"/>
                    </a:lnTo>
                    <a:lnTo>
                      <a:pt x="185" y="335"/>
                    </a:lnTo>
                    <a:lnTo>
                      <a:pt x="182" y="328"/>
                    </a:lnTo>
                    <a:lnTo>
                      <a:pt x="181" y="321"/>
                    </a:lnTo>
                    <a:lnTo>
                      <a:pt x="178" y="315"/>
                    </a:lnTo>
                    <a:lnTo>
                      <a:pt x="175" y="308"/>
                    </a:lnTo>
                    <a:lnTo>
                      <a:pt x="171" y="302"/>
                    </a:lnTo>
                    <a:lnTo>
                      <a:pt x="167" y="296"/>
                    </a:lnTo>
                    <a:lnTo>
                      <a:pt x="162" y="290"/>
                    </a:lnTo>
                    <a:lnTo>
                      <a:pt x="156" y="285"/>
                    </a:lnTo>
                    <a:lnTo>
                      <a:pt x="149" y="280"/>
                    </a:lnTo>
                    <a:lnTo>
                      <a:pt x="143" y="276"/>
                    </a:lnTo>
                    <a:lnTo>
                      <a:pt x="134" y="273"/>
                    </a:lnTo>
                    <a:lnTo>
                      <a:pt x="131" y="271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1" y="270"/>
                    </a:lnTo>
                    <a:lnTo>
                      <a:pt x="117" y="270"/>
                    </a:lnTo>
                    <a:lnTo>
                      <a:pt x="113" y="271"/>
                    </a:lnTo>
                    <a:lnTo>
                      <a:pt x="109" y="270"/>
                    </a:lnTo>
                    <a:lnTo>
                      <a:pt x="104" y="269"/>
                    </a:lnTo>
                    <a:lnTo>
                      <a:pt x="22" y="307"/>
                    </a:lnTo>
                    <a:lnTo>
                      <a:pt x="19" y="304"/>
                    </a:lnTo>
                    <a:lnTo>
                      <a:pt x="15" y="300"/>
                    </a:lnTo>
                    <a:lnTo>
                      <a:pt x="13" y="296"/>
                    </a:lnTo>
                    <a:lnTo>
                      <a:pt x="10" y="290"/>
                    </a:lnTo>
                    <a:lnTo>
                      <a:pt x="9" y="286"/>
                    </a:lnTo>
                    <a:lnTo>
                      <a:pt x="6" y="280"/>
                    </a:lnTo>
                    <a:lnTo>
                      <a:pt x="5" y="275"/>
                    </a:lnTo>
                    <a:lnTo>
                      <a:pt x="4" y="270"/>
                    </a:lnTo>
                    <a:lnTo>
                      <a:pt x="3" y="264"/>
                    </a:lnTo>
                    <a:lnTo>
                      <a:pt x="2" y="258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4" y="214"/>
                    </a:lnTo>
                    <a:lnTo>
                      <a:pt x="6" y="211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6" y="203"/>
                    </a:lnTo>
                    <a:lnTo>
                      <a:pt x="22" y="200"/>
                    </a:lnTo>
                    <a:lnTo>
                      <a:pt x="28" y="200"/>
                    </a:lnTo>
                    <a:lnTo>
                      <a:pt x="33" y="200"/>
                    </a:lnTo>
                    <a:lnTo>
                      <a:pt x="40" y="200"/>
                    </a:lnTo>
                    <a:lnTo>
                      <a:pt x="47" y="200"/>
                    </a:lnTo>
                    <a:lnTo>
                      <a:pt x="53" y="200"/>
                    </a:lnTo>
                    <a:lnTo>
                      <a:pt x="60" y="201"/>
                    </a:lnTo>
                    <a:lnTo>
                      <a:pt x="67" y="204"/>
                    </a:lnTo>
                    <a:lnTo>
                      <a:pt x="74" y="207"/>
                    </a:lnTo>
                    <a:lnTo>
                      <a:pt x="81" y="208"/>
                    </a:lnTo>
                    <a:lnTo>
                      <a:pt x="90" y="208"/>
                    </a:lnTo>
                    <a:lnTo>
                      <a:pt x="97" y="207"/>
                    </a:lnTo>
                    <a:lnTo>
                      <a:pt x="105" y="204"/>
                    </a:lnTo>
                    <a:lnTo>
                      <a:pt x="113" y="200"/>
                    </a:lnTo>
                    <a:lnTo>
                      <a:pt x="119" y="196"/>
                    </a:lnTo>
                    <a:lnTo>
                      <a:pt x="126" y="190"/>
                    </a:lnTo>
                    <a:lnTo>
                      <a:pt x="131" y="183"/>
                    </a:lnTo>
                    <a:lnTo>
                      <a:pt x="127" y="35"/>
                    </a:lnTo>
                    <a:lnTo>
                      <a:pt x="133" y="35"/>
                    </a:lnTo>
                    <a:lnTo>
                      <a:pt x="138" y="34"/>
                    </a:lnTo>
                    <a:lnTo>
                      <a:pt x="144" y="33"/>
                    </a:lnTo>
                    <a:lnTo>
                      <a:pt x="150" y="32"/>
                    </a:lnTo>
                    <a:lnTo>
                      <a:pt x="156" y="31"/>
                    </a:lnTo>
                    <a:lnTo>
                      <a:pt x="162" y="30"/>
                    </a:lnTo>
                    <a:lnTo>
                      <a:pt x="168" y="29"/>
                    </a:lnTo>
                    <a:lnTo>
                      <a:pt x="174" y="28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3" y="28"/>
                    </a:lnTo>
                    <a:lnTo>
                      <a:pt x="199" y="30"/>
                    </a:lnTo>
                    <a:lnTo>
                      <a:pt x="206" y="31"/>
                    </a:lnTo>
                    <a:lnTo>
                      <a:pt x="211" y="34"/>
                    </a:lnTo>
                    <a:lnTo>
                      <a:pt x="218" y="37"/>
                    </a:lnTo>
                    <a:lnTo>
                      <a:pt x="225" y="41"/>
                    </a:lnTo>
                    <a:lnTo>
                      <a:pt x="228" y="48"/>
                    </a:lnTo>
                    <a:lnTo>
                      <a:pt x="230" y="57"/>
                    </a:lnTo>
                    <a:lnTo>
                      <a:pt x="232" y="65"/>
                    </a:lnTo>
                    <a:lnTo>
                      <a:pt x="234" y="73"/>
                    </a:lnTo>
                    <a:lnTo>
                      <a:pt x="234" y="82"/>
                    </a:lnTo>
                    <a:lnTo>
                      <a:pt x="235" y="91"/>
                    </a:lnTo>
                    <a:lnTo>
                      <a:pt x="236" y="99"/>
                    </a:lnTo>
                    <a:lnTo>
                      <a:pt x="238" y="108"/>
                    </a:lnTo>
                    <a:lnTo>
                      <a:pt x="239" y="116"/>
                    </a:lnTo>
                    <a:lnTo>
                      <a:pt x="242" y="124"/>
                    </a:lnTo>
                    <a:lnTo>
                      <a:pt x="245" y="131"/>
                    </a:lnTo>
                    <a:lnTo>
                      <a:pt x="249" y="138"/>
                    </a:lnTo>
                    <a:lnTo>
                      <a:pt x="256" y="145"/>
                    </a:lnTo>
                    <a:lnTo>
                      <a:pt x="263" y="150"/>
                    </a:lnTo>
                    <a:lnTo>
                      <a:pt x="273" y="155"/>
                    </a:lnTo>
                    <a:lnTo>
                      <a:pt x="284" y="159"/>
                    </a:lnTo>
                    <a:lnTo>
                      <a:pt x="293" y="159"/>
                    </a:lnTo>
                    <a:lnTo>
                      <a:pt x="303" y="159"/>
                    </a:lnTo>
                    <a:lnTo>
                      <a:pt x="314" y="158"/>
                    </a:lnTo>
                    <a:lnTo>
                      <a:pt x="325" y="156"/>
                    </a:lnTo>
                    <a:lnTo>
                      <a:pt x="335" y="152"/>
                    </a:lnTo>
                    <a:lnTo>
                      <a:pt x="345" y="148"/>
                    </a:lnTo>
                    <a:lnTo>
                      <a:pt x="353" y="142"/>
                    </a:lnTo>
                    <a:lnTo>
                      <a:pt x="359" y="134"/>
                    </a:lnTo>
                    <a:lnTo>
                      <a:pt x="363" y="129"/>
                    </a:lnTo>
                    <a:lnTo>
                      <a:pt x="365" y="124"/>
                    </a:lnTo>
                    <a:lnTo>
                      <a:pt x="366" y="119"/>
                    </a:lnTo>
                    <a:lnTo>
                      <a:pt x="366" y="113"/>
                    </a:lnTo>
                    <a:lnTo>
                      <a:pt x="366" y="108"/>
                    </a:lnTo>
                    <a:lnTo>
                      <a:pt x="365" y="102"/>
                    </a:lnTo>
                    <a:lnTo>
                      <a:pt x="364" y="96"/>
                    </a:lnTo>
                    <a:lnTo>
                      <a:pt x="361" y="91"/>
                    </a:lnTo>
                    <a:lnTo>
                      <a:pt x="359" y="86"/>
                    </a:lnTo>
                    <a:lnTo>
                      <a:pt x="357" y="79"/>
                    </a:lnTo>
                    <a:lnTo>
                      <a:pt x="354" y="73"/>
                    </a:lnTo>
                    <a:lnTo>
                      <a:pt x="354" y="68"/>
                    </a:lnTo>
                    <a:lnTo>
                      <a:pt x="352" y="62"/>
                    </a:lnTo>
                    <a:lnTo>
                      <a:pt x="351" y="57"/>
                    </a:lnTo>
                    <a:lnTo>
                      <a:pt x="351" y="51"/>
                    </a:lnTo>
                    <a:lnTo>
                      <a:pt x="352" y="44"/>
                    </a:lnTo>
                    <a:lnTo>
                      <a:pt x="357" y="39"/>
                    </a:lnTo>
                    <a:lnTo>
                      <a:pt x="363" y="34"/>
                    </a:lnTo>
                    <a:lnTo>
                      <a:pt x="369" y="30"/>
                    </a:lnTo>
                    <a:lnTo>
                      <a:pt x="376" y="26"/>
                    </a:lnTo>
                    <a:lnTo>
                      <a:pt x="383" y="22"/>
                    </a:lnTo>
                    <a:lnTo>
                      <a:pt x="391" y="19"/>
                    </a:lnTo>
                    <a:lnTo>
                      <a:pt x="398" y="17"/>
                    </a:lnTo>
                    <a:lnTo>
                      <a:pt x="407" y="14"/>
                    </a:lnTo>
                    <a:lnTo>
                      <a:pt x="414" y="12"/>
                    </a:lnTo>
                    <a:lnTo>
                      <a:pt x="422" y="10"/>
                    </a:lnTo>
                    <a:lnTo>
                      <a:pt x="431" y="9"/>
                    </a:lnTo>
                    <a:lnTo>
                      <a:pt x="439" y="7"/>
                    </a:lnTo>
                    <a:lnTo>
                      <a:pt x="448" y="5"/>
                    </a:lnTo>
                    <a:lnTo>
                      <a:pt x="456" y="3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74" y="5"/>
                    </a:lnTo>
                    <a:lnTo>
                      <a:pt x="476" y="11"/>
                    </a:lnTo>
                    <a:lnTo>
                      <a:pt x="477" y="17"/>
                    </a:lnTo>
                    <a:lnTo>
                      <a:pt x="478" y="24"/>
                    </a:lnTo>
                    <a:lnTo>
                      <a:pt x="478" y="30"/>
                    </a:lnTo>
                    <a:lnTo>
                      <a:pt x="479" y="37"/>
                    </a:lnTo>
                    <a:lnTo>
                      <a:pt x="479" y="44"/>
                    </a:lnTo>
                    <a:lnTo>
                      <a:pt x="479" y="51"/>
                    </a:lnTo>
                    <a:lnTo>
                      <a:pt x="479" y="57"/>
                    </a:lnTo>
                    <a:lnTo>
                      <a:pt x="481" y="64"/>
                    </a:lnTo>
                    <a:lnTo>
                      <a:pt x="483" y="70"/>
                    </a:lnTo>
                    <a:lnTo>
                      <a:pt x="485" y="76"/>
                    </a:lnTo>
                    <a:lnTo>
                      <a:pt x="488" y="82"/>
                    </a:lnTo>
                    <a:lnTo>
                      <a:pt x="493" y="88"/>
                    </a:lnTo>
                    <a:lnTo>
                      <a:pt x="499" y="92"/>
                    </a:lnTo>
                    <a:lnTo>
                      <a:pt x="507" y="97"/>
                    </a:lnTo>
                    <a:lnTo>
                      <a:pt x="512" y="99"/>
                    </a:lnTo>
                    <a:lnTo>
                      <a:pt x="517" y="101"/>
                    </a:lnTo>
                    <a:lnTo>
                      <a:pt x="523" y="102"/>
                    </a:lnTo>
                    <a:lnTo>
                      <a:pt x="529" y="102"/>
                    </a:lnTo>
                    <a:lnTo>
                      <a:pt x="535" y="101"/>
                    </a:lnTo>
                    <a:lnTo>
                      <a:pt x="541" y="99"/>
                    </a:lnTo>
                    <a:lnTo>
                      <a:pt x="547" y="98"/>
                    </a:lnTo>
                    <a:lnTo>
                      <a:pt x="554" y="97"/>
                    </a:lnTo>
                    <a:lnTo>
                      <a:pt x="560" y="95"/>
                    </a:lnTo>
                    <a:lnTo>
                      <a:pt x="566" y="94"/>
                    </a:lnTo>
                    <a:lnTo>
                      <a:pt x="572" y="92"/>
                    </a:lnTo>
                    <a:lnTo>
                      <a:pt x="579" y="92"/>
                    </a:lnTo>
                    <a:lnTo>
                      <a:pt x="584" y="92"/>
                    </a:lnTo>
                    <a:lnTo>
                      <a:pt x="591" y="92"/>
                    </a:lnTo>
                    <a:lnTo>
                      <a:pt x="598" y="94"/>
                    </a:lnTo>
                    <a:lnTo>
                      <a:pt x="603" y="97"/>
                    </a:lnTo>
                    <a:lnTo>
                      <a:pt x="610" y="102"/>
                    </a:lnTo>
                    <a:lnTo>
                      <a:pt x="614" y="109"/>
                    </a:lnTo>
                    <a:lnTo>
                      <a:pt x="618" y="117"/>
                    </a:lnTo>
                    <a:lnTo>
                      <a:pt x="620" y="125"/>
                    </a:lnTo>
                    <a:lnTo>
                      <a:pt x="621" y="133"/>
                    </a:lnTo>
                    <a:lnTo>
                      <a:pt x="622" y="142"/>
                    </a:lnTo>
                    <a:lnTo>
                      <a:pt x="623" y="151"/>
                    </a:lnTo>
                    <a:lnTo>
                      <a:pt x="623" y="159"/>
                    </a:lnTo>
                    <a:lnTo>
                      <a:pt x="621" y="162"/>
                    </a:lnTo>
                    <a:lnTo>
                      <a:pt x="619" y="165"/>
                    </a:lnTo>
                    <a:lnTo>
                      <a:pt x="618" y="169"/>
                    </a:lnTo>
                    <a:lnTo>
                      <a:pt x="615" y="172"/>
                    </a:lnTo>
                    <a:lnTo>
                      <a:pt x="612" y="175"/>
                    </a:lnTo>
                    <a:lnTo>
                      <a:pt x="608" y="178"/>
                    </a:lnTo>
                    <a:lnTo>
                      <a:pt x="604" y="181"/>
                    </a:lnTo>
                    <a:lnTo>
                      <a:pt x="599" y="183"/>
                    </a:lnTo>
                    <a:lnTo>
                      <a:pt x="591" y="184"/>
                    </a:lnTo>
                    <a:lnTo>
                      <a:pt x="582" y="184"/>
                    </a:lnTo>
                    <a:lnTo>
                      <a:pt x="573" y="183"/>
                    </a:lnTo>
                    <a:lnTo>
                      <a:pt x="564" y="182"/>
                    </a:lnTo>
                    <a:lnTo>
                      <a:pt x="554" y="181"/>
                    </a:lnTo>
                    <a:lnTo>
                      <a:pt x="545" y="182"/>
                    </a:lnTo>
                    <a:lnTo>
                      <a:pt x="535" y="183"/>
                    </a:lnTo>
                    <a:lnTo>
                      <a:pt x="524" y="186"/>
                    </a:lnTo>
                    <a:lnTo>
                      <a:pt x="523" y="188"/>
                    </a:lnTo>
                    <a:lnTo>
                      <a:pt x="521" y="191"/>
                    </a:lnTo>
                    <a:lnTo>
                      <a:pt x="519" y="192"/>
                    </a:lnTo>
                    <a:lnTo>
                      <a:pt x="517" y="194"/>
                    </a:lnTo>
                    <a:lnTo>
                      <a:pt x="514" y="197"/>
                    </a:lnTo>
                    <a:lnTo>
                      <a:pt x="512" y="199"/>
                    </a:lnTo>
                    <a:lnTo>
                      <a:pt x="509" y="203"/>
                    </a:lnTo>
                    <a:lnTo>
                      <a:pt x="507" y="207"/>
                    </a:lnTo>
                    <a:lnTo>
                      <a:pt x="524" y="331"/>
                    </a:lnTo>
                    <a:lnTo>
                      <a:pt x="519" y="333"/>
                    </a:lnTo>
                    <a:lnTo>
                      <a:pt x="512" y="335"/>
                    </a:lnTo>
                    <a:lnTo>
                      <a:pt x="507" y="338"/>
                    </a:lnTo>
                    <a:lnTo>
                      <a:pt x="500" y="339"/>
                    </a:lnTo>
                    <a:lnTo>
                      <a:pt x="493" y="341"/>
                    </a:lnTo>
                    <a:lnTo>
                      <a:pt x="486" y="342"/>
                    </a:lnTo>
                    <a:lnTo>
                      <a:pt x="479" y="343"/>
                    </a:lnTo>
                    <a:lnTo>
                      <a:pt x="471" y="344"/>
                    </a:lnTo>
                    <a:lnTo>
                      <a:pt x="464" y="344"/>
                    </a:lnTo>
                    <a:lnTo>
                      <a:pt x="456" y="344"/>
                    </a:lnTo>
                    <a:lnTo>
                      <a:pt x="449" y="344"/>
                    </a:lnTo>
                    <a:lnTo>
                      <a:pt x="441" y="344"/>
                    </a:lnTo>
                    <a:lnTo>
                      <a:pt x="433" y="342"/>
                    </a:lnTo>
                    <a:lnTo>
                      <a:pt x="426" y="341"/>
                    </a:lnTo>
                    <a:lnTo>
                      <a:pt x="419" y="340"/>
                    </a:lnTo>
                    <a:lnTo>
                      <a:pt x="412" y="338"/>
                    </a:lnTo>
                    <a:lnTo>
                      <a:pt x="408" y="333"/>
                    </a:lnTo>
                    <a:lnTo>
                      <a:pt x="405" y="328"/>
                    </a:lnTo>
                    <a:lnTo>
                      <a:pt x="403" y="322"/>
                    </a:lnTo>
                    <a:lnTo>
                      <a:pt x="402" y="316"/>
                    </a:lnTo>
                    <a:lnTo>
                      <a:pt x="402" y="311"/>
                    </a:lnTo>
                    <a:lnTo>
                      <a:pt x="401" y="306"/>
                    </a:lnTo>
                    <a:lnTo>
                      <a:pt x="401" y="300"/>
                    </a:lnTo>
                    <a:lnTo>
                      <a:pt x="401" y="294"/>
                    </a:lnTo>
                    <a:lnTo>
                      <a:pt x="402" y="289"/>
                    </a:lnTo>
                    <a:lnTo>
                      <a:pt x="402" y="283"/>
                    </a:lnTo>
                    <a:lnTo>
                      <a:pt x="402" y="277"/>
                    </a:lnTo>
                    <a:lnTo>
                      <a:pt x="401" y="271"/>
                    </a:lnTo>
                    <a:lnTo>
                      <a:pt x="400" y="266"/>
                    </a:lnTo>
                    <a:lnTo>
                      <a:pt x="398" y="260"/>
                    </a:lnTo>
                    <a:lnTo>
                      <a:pt x="397" y="254"/>
                    </a:lnTo>
                    <a:lnTo>
                      <a:pt x="393" y="248"/>
                    </a:lnTo>
                    <a:lnTo>
                      <a:pt x="388" y="244"/>
                    </a:lnTo>
                    <a:lnTo>
                      <a:pt x="381" y="240"/>
                    </a:lnTo>
                    <a:lnTo>
                      <a:pt x="374" y="238"/>
                    </a:lnTo>
                    <a:lnTo>
                      <a:pt x="367" y="236"/>
                    </a:lnTo>
                    <a:lnTo>
                      <a:pt x="360" y="235"/>
                    </a:lnTo>
                    <a:lnTo>
                      <a:pt x="353" y="235"/>
                    </a:lnTo>
                    <a:lnTo>
                      <a:pt x="345" y="235"/>
                    </a:lnTo>
                    <a:lnTo>
                      <a:pt x="337" y="236"/>
                    </a:lnTo>
                    <a:lnTo>
                      <a:pt x="329" y="237"/>
                    </a:lnTo>
                    <a:lnTo>
                      <a:pt x="321" y="239"/>
                    </a:lnTo>
                    <a:lnTo>
                      <a:pt x="313" y="241"/>
                    </a:lnTo>
                    <a:lnTo>
                      <a:pt x="306" y="243"/>
                    </a:lnTo>
                    <a:lnTo>
                      <a:pt x="297" y="245"/>
                    </a:lnTo>
                    <a:lnTo>
                      <a:pt x="289" y="248"/>
                    </a:lnTo>
                    <a:lnTo>
                      <a:pt x="281" y="250"/>
                    </a:lnTo>
                    <a:lnTo>
                      <a:pt x="273" y="252"/>
                    </a:lnTo>
                    <a:lnTo>
                      <a:pt x="270" y="255"/>
                    </a:lnTo>
                    <a:lnTo>
                      <a:pt x="267" y="260"/>
                    </a:lnTo>
                    <a:lnTo>
                      <a:pt x="263" y="264"/>
                    </a:lnTo>
                    <a:lnTo>
                      <a:pt x="260" y="270"/>
                    </a:lnTo>
                    <a:lnTo>
                      <a:pt x="258" y="276"/>
                    </a:lnTo>
                    <a:lnTo>
                      <a:pt x="258" y="282"/>
                    </a:lnTo>
                    <a:lnTo>
                      <a:pt x="258" y="287"/>
                    </a:lnTo>
                    <a:lnTo>
                      <a:pt x="262" y="293"/>
                    </a:lnTo>
                    <a:lnTo>
                      <a:pt x="265" y="299"/>
                    </a:lnTo>
                    <a:lnTo>
                      <a:pt x="268" y="304"/>
                    </a:lnTo>
                    <a:lnTo>
                      <a:pt x="271" y="310"/>
                    </a:lnTo>
                    <a:lnTo>
                      <a:pt x="273" y="316"/>
                    </a:lnTo>
                    <a:lnTo>
                      <a:pt x="276" y="322"/>
                    </a:lnTo>
                    <a:lnTo>
                      <a:pt x="277" y="328"/>
                    </a:lnTo>
                    <a:lnTo>
                      <a:pt x="277" y="334"/>
                    </a:lnTo>
                    <a:lnTo>
                      <a:pt x="277" y="341"/>
                    </a:lnTo>
                    <a:lnTo>
                      <a:pt x="266" y="355"/>
                    </a:lnTo>
                    <a:lnTo>
                      <a:pt x="257" y="360"/>
                    </a:lnTo>
                    <a:lnTo>
                      <a:pt x="248" y="362"/>
                    </a:lnTo>
                    <a:lnTo>
                      <a:pt x="239" y="363"/>
                    </a:lnTo>
                    <a:lnTo>
                      <a:pt x="230" y="363"/>
                    </a:lnTo>
                    <a:lnTo>
                      <a:pt x="220" y="364"/>
                    </a:lnTo>
                    <a:lnTo>
                      <a:pt x="210" y="364"/>
                    </a:lnTo>
                    <a:lnTo>
                      <a:pt x="201" y="366"/>
                    </a:lnTo>
                    <a:lnTo>
                      <a:pt x="191" y="37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grayWhite">
              <a:xfrm>
                <a:off x="12827" y="1132269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White">
              <a:xfrm>
                <a:off x="866902" y="711581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White">
              <a:xfrm>
                <a:off x="741489" y="3732594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grayWhite">
              <a:xfrm>
                <a:off x="770064" y="4589844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grayWhite">
              <a:xfrm>
                <a:off x="90614" y="3884994"/>
                <a:ext cx="649288" cy="985838"/>
              </a:xfrm>
              <a:custGeom>
                <a:avLst/>
                <a:gdLst>
                  <a:gd name="T0" fmla="*/ 232 w 409"/>
                  <a:gd name="T1" fmla="*/ 620 h 621"/>
                  <a:gd name="T2" fmla="*/ 189 w 409"/>
                  <a:gd name="T3" fmla="*/ 605 h 621"/>
                  <a:gd name="T4" fmla="*/ 182 w 409"/>
                  <a:gd name="T5" fmla="*/ 565 h 621"/>
                  <a:gd name="T6" fmla="*/ 193 w 409"/>
                  <a:gd name="T7" fmla="*/ 519 h 621"/>
                  <a:gd name="T8" fmla="*/ 165 w 409"/>
                  <a:gd name="T9" fmla="*/ 492 h 621"/>
                  <a:gd name="T10" fmla="*/ 126 w 409"/>
                  <a:gd name="T11" fmla="*/ 490 h 621"/>
                  <a:gd name="T12" fmla="*/ 87 w 409"/>
                  <a:gd name="T13" fmla="*/ 497 h 621"/>
                  <a:gd name="T14" fmla="*/ 44 w 409"/>
                  <a:gd name="T15" fmla="*/ 505 h 621"/>
                  <a:gd name="T16" fmla="*/ 25 w 409"/>
                  <a:gd name="T17" fmla="*/ 493 h 621"/>
                  <a:gd name="T18" fmla="*/ 21 w 409"/>
                  <a:gd name="T19" fmla="*/ 472 h 621"/>
                  <a:gd name="T20" fmla="*/ 19 w 409"/>
                  <a:gd name="T21" fmla="*/ 448 h 621"/>
                  <a:gd name="T22" fmla="*/ 17 w 409"/>
                  <a:gd name="T23" fmla="*/ 423 h 621"/>
                  <a:gd name="T24" fmla="*/ 21 w 409"/>
                  <a:gd name="T25" fmla="*/ 396 h 621"/>
                  <a:gd name="T26" fmla="*/ 52 w 409"/>
                  <a:gd name="T27" fmla="*/ 377 h 621"/>
                  <a:gd name="T28" fmla="*/ 82 w 409"/>
                  <a:gd name="T29" fmla="*/ 375 h 621"/>
                  <a:gd name="T30" fmla="*/ 116 w 409"/>
                  <a:gd name="T31" fmla="*/ 373 h 621"/>
                  <a:gd name="T32" fmla="*/ 137 w 409"/>
                  <a:gd name="T33" fmla="*/ 354 h 621"/>
                  <a:gd name="T34" fmla="*/ 151 w 409"/>
                  <a:gd name="T35" fmla="*/ 327 h 621"/>
                  <a:gd name="T36" fmla="*/ 151 w 409"/>
                  <a:gd name="T37" fmla="*/ 294 h 621"/>
                  <a:gd name="T38" fmla="*/ 137 w 409"/>
                  <a:gd name="T39" fmla="*/ 262 h 621"/>
                  <a:gd name="T40" fmla="*/ 111 w 409"/>
                  <a:gd name="T41" fmla="*/ 256 h 621"/>
                  <a:gd name="T42" fmla="*/ 86 w 409"/>
                  <a:gd name="T43" fmla="*/ 264 h 621"/>
                  <a:gd name="T44" fmla="*/ 60 w 409"/>
                  <a:gd name="T45" fmla="*/ 275 h 621"/>
                  <a:gd name="T46" fmla="*/ 35 w 409"/>
                  <a:gd name="T47" fmla="*/ 282 h 621"/>
                  <a:gd name="T48" fmla="*/ 6 w 409"/>
                  <a:gd name="T49" fmla="*/ 268 h 621"/>
                  <a:gd name="T50" fmla="*/ 1 w 409"/>
                  <a:gd name="T51" fmla="*/ 231 h 621"/>
                  <a:gd name="T52" fmla="*/ 9 w 409"/>
                  <a:gd name="T53" fmla="*/ 205 h 621"/>
                  <a:gd name="T54" fmla="*/ 15 w 409"/>
                  <a:gd name="T55" fmla="*/ 175 h 621"/>
                  <a:gd name="T56" fmla="*/ 44 w 409"/>
                  <a:gd name="T57" fmla="*/ 161 h 621"/>
                  <a:gd name="T58" fmla="*/ 87 w 409"/>
                  <a:gd name="T59" fmla="*/ 156 h 621"/>
                  <a:gd name="T60" fmla="*/ 127 w 409"/>
                  <a:gd name="T61" fmla="*/ 145 h 621"/>
                  <a:gd name="T62" fmla="*/ 154 w 409"/>
                  <a:gd name="T63" fmla="*/ 113 h 621"/>
                  <a:gd name="T64" fmla="*/ 152 w 409"/>
                  <a:gd name="T65" fmla="*/ 72 h 621"/>
                  <a:gd name="T66" fmla="*/ 150 w 409"/>
                  <a:gd name="T67" fmla="*/ 29 h 621"/>
                  <a:gd name="T68" fmla="*/ 186 w 409"/>
                  <a:gd name="T69" fmla="*/ 4 h 621"/>
                  <a:gd name="T70" fmla="*/ 228 w 409"/>
                  <a:gd name="T71" fmla="*/ 1 h 621"/>
                  <a:gd name="T72" fmla="*/ 252 w 409"/>
                  <a:gd name="T73" fmla="*/ 22 h 621"/>
                  <a:gd name="T74" fmla="*/ 248 w 409"/>
                  <a:gd name="T75" fmla="*/ 53 h 621"/>
                  <a:gd name="T76" fmla="*/ 241 w 409"/>
                  <a:gd name="T77" fmla="*/ 86 h 621"/>
                  <a:gd name="T78" fmla="*/ 247 w 409"/>
                  <a:gd name="T79" fmla="*/ 116 h 621"/>
                  <a:gd name="T80" fmla="*/ 371 w 409"/>
                  <a:gd name="T81" fmla="*/ 252 h 621"/>
                  <a:gd name="T82" fmla="*/ 338 w 409"/>
                  <a:gd name="T83" fmla="*/ 262 h 621"/>
                  <a:gd name="T84" fmla="*/ 301 w 409"/>
                  <a:gd name="T85" fmla="*/ 257 h 621"/>
                  <a:gd name="T86" fmla="*/ 264 w 409"/>
                  <a:gd name="T87" fmla="*/ 260 h 621"/>
                  <a:gd name="T88" fmla="*/ 237 w 409"/>
                  <a:gd name="T89" fmla="*/ 286 h 621"/>
                  <a:gd name="T90" fmla="*/ 233 w 409"/>
                  <a:gd name="T91" fmla="*/ 316 h 621"/>
                  <a:gd name="T92" fmla="*/ 234 w 409"/>
                  <a:gd name="T93" fmla="*/ 348 h 621"/>
                  <a:gd name="T94" fmla="*/ 245 w 409"/>
                  <a:gd name="T95" fmla="*/ 377 h 621"/>
                  <a:gd name="T96" fmla="*/ 265 w 409"/>
                  <a:gd name="T97" fmla="*/ 400 h 621"/>
                  <a:gd name="T98" fmla="*/ 284 w 409"/>
                  <a:gd name="T99" fmla="*/ 397 h 621"/>
                  <a:gd name="T100" fmla="*/ 303 w 409"/>
                  <a:gd name="T101" fmla="*/ 385 h 621"/>
                  <a:gd name="T102" fmla="*/ 322 w 409"/>
                  <a:gd name="T103" fmla="*/ 370 h 621"/>
                  <a:gd name="T104" fmla="*/ 345 w 409"/>
                  <a:gd name="T105" fmla="*/ 356 h 621"/>
                  <a:gd name="T106" fmla="*/ 383 w 409"/>
                  <a:gd name="T107" fmla="*/ 363 h 621"/>
                  <a:gd name="T108" fmla="*/ 407 w 409"/>
                  <a:gd name="T109" fmla="*/ 390 h 621"/>
                  <a:gd name="T110" fmla="*/ 407 w 409"/>
                  <a:gd name="T111" fmla="*/ 416 h 621"/>
                  <a:gd name="T112" fmla="*/ 402 w 409"/>
                  <a:gd name="T113" fmla="*/ 444 h 621"/>
                  <a:gd name="T114" fmla="*/ 368 w 409"/>
                  <a:gd name="T115" fmla="*/ 456 h 621"/>
                  <a:gd name="T116" fmla="*/ 327 w 409"/>
                  <a:gd name="T117" fmla="*/ 467 h 621"/>
                  <a:gd name="T118" fmla="*/ 291 w 409"/>
                  <a:gd name="T119" fmla="*/ 485 h 621"/>
                  <a:gd name="T120" fmla="*/ 266 w 409"/>
                  <a:gd name="T121" fmla="*/ 61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621">
                    <a:moveTo>
                      <a:pt x="266" y="611"/>
                    </a:moveTo>
                    <a:lnTo>
                      <a:pt x="254" y="616"/>
                    </a:lnTo>
                    <a:lnTo>
                      <a:pt x="243" y="618"/>
                    </a:lnTo>
                    <a:lnTo>
                      <a:pt x="232" y="620"/>
                    </a:lnTo>
                    <a:lnTo>
                      <a:pt x="221" y="619"/>
                    </a:lnTo>
                    <a:lnTo>
                      <a:pt x="210" y="617"/>
                    </a:lnTo>
                    <a:lnTo>
                      <a:pt x="199" y="611"/>
                    </a:lnTo>
                    <a:lnTo>
                      <a:pt x="189" y="605"/>
                    </a:lnTo>
                    <a:lnTo>
                      <a:pt x="179" y="598"/>
                    </a:lnTo>
                    <a:lnTo>
                      <a:pt x="179" y="588"/>
                    </a:lnTo>
                    <a:lnTo>
                      <a:pt x="180" y="577"/>
                    </a:lnTo>
                    <a:lnTo>
                      <a:pt x="182" y="565"/>
                    </a:lnTo>
                    <a:lnTo>
                      <a:pt x="186" y="555"/>
                    </a:lnTo>
                    <a:lnTo>
                      <a:pt x="190" y="543"/>
                    </a:lnTo>
                    <a:lnTo>
                      <a:pt x="192" y="531"/>
                    </a:lnTo>
                    <a:lnTo>
                      <a:pt x="193" y="519"/>
                    </a:lnTo>
                    <a:lnTo>
                      <a:pt x="189" y="506"/>
                    </a:lnTo>
                    <a:lnTo>
                      <a:pt x="182" y="500"/>
                    </a:lnTo>
                    <a:lnTo>
                      <a:pt x="173" y="495"/>
                    </a:lnTo>
                    <a:lnTo>
                      <a:pt x="165" y="492"/>
                    </a:lnTo>
                    <a:lnTo>
                      <a:pt x="155" y="489"/>
                    </a:lnTo>
                    <a:lnTo>
                      <a:pt x="146" y="489"/>
                    </a:lnTo>
                    <a:lnTo>
                      <a:pt x="136" y="488"/>
                    </a:lnTo>
                    <a:lnTo>
                      <a:pt x="126" y="490"/>
                    </a:lnTo>
                    <a:lnTo>
                      <a:pt x="117" y="490"/>
                    </a:lnTo>
                    <a:lnTo>
                      <a:pt x="107" y="493"/>
                    </a:lnTo>
                    <a:lnTo>
                      <a:pt x="97" y="495"/>
                    </a:lnTo>
                    <a:lnTo>
                      <a:pt x="87" y="497"/>
                    </a:lnTo>
                    <a:lnTo>
                      <a:pt x="76" y="499"/>
                    </a:lnTo>
                    <a:lnTo>
                      <a:pt x="65" y="502"/>
                    </a:lnTo>
                    <a:lnTo>
                      <a:pt x="55" y="503"/>
                    </a:lnTo>
                    <a:lnTo>
                      <a:pt x="44" y="505"/>
                    </a:lnTo>
                    <a:lnTo>
                      <a:pt x="34" y="506"/>
                    </a:lnTo>
                    <a:lnTo>
                      <a:pt x="30" y="502"/>
                    </a:lnTo>
                    <a:lnTo>
                      <a:pt x="28" y="498"/>
                    </a:lnTo>
                    <a:lnTo>
                      <a:pt x="25" y="493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21" y="478"/>
                    </a:lnTo>
                    <a:lnTo>
                      <a:pt x="21" y="472"/>
                    </a:lnTo>
                    <a:lnTo>
                      <a:pt x="20" y="466"/>
                    </a:lnTo>
                    <a:lnTo>
                      <a:pt x="19" y="460"/>
                    </a:lnTo>
                    <a:lnTo>
                      <a:pt x="19" y="454"/>
                    </a:lnTo>
                    <a:lnTo>
                      <a:pt x="19" y="448"/>
                    </a:lnTo>
                    <a:lnTo>
                      <a:pt x="19" y="442"/>
                    </a:lnTo>
                    <a:lnTo>
                      <a:pt x="18" y="435"/>
                    </a:lnTo>
                    <a:lnTo>
                      <a:pt x="17" y="429"/>
                    </a:lnTo>
                    <a:lnTo>
                      <a:pt x="17" y="423"/>
                    </a:lnTo>
                    <a:lnTo>
                      <a:pt x="15" y="417"/>
                    </a:lnTo>
                    <a:lnTo>
                      <a:pt x="14" y="410"/>
                    </a:lnTo>
                    <a:lnTo>
                      <a:pt x="17" y="402"/>
                    </a:lnTo>
                    <a:lnTo>
                      <a:pt x="21" y="396"/>
                    </a:lnTo>
                    <a:lnTo>
                      <a:pt x="26" y="391"/>
                    </a:lnTo>
                    <a:lnTo>
                      <a:pt x="35" y="386"/>
                    </a:lnTo>
                    <a:lnTo>
                      <a:pt x="42" y="381"/>
                    </a:lnTo>
                    <a:lnTo>
                      <a:pt x="52" y="377"/>
                    </a:lnTo>
                    <a:lnTo>
                      <a:pt x="61" y="374"/>
                    </a:lnTo>
                    <a:lnTo>
                      <a:pt x="67" y="373"/>
                    </a:lnTo>
                    <a:lnTo>
                      <a:pt x="75" y="374"/>
                    </a:lnTo>
                    <a:lnTo>
                      <a:pt x="82" y="375"/>
                    </a:lnTo>
                    <a:lnTo>
                      <a:pt x="91" y="375"/>
                    </a:lnTo>
                    <a:lnTo>
                      <a:pt x="98" y="376"/>
                    </a:lnTo>
                    <a:lnTo>
                      <a:pt x="107" y="375"/>
                    </a:lnTo>
                    <a:lnTo>
                      <a:pt x="116" y="373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4" y="359"/>
                    </a:lnTo>
                    <a:lnTo>
                      <a:pt x="137" y="354"/>
                    </a:lnTo>
                    <a:lnTo>
                      <a:pt x="140" y="348"/>
                    </a:lnTo>
                    <a:lnTo>
                      <a:pt x="144" y="341"/>
                    </a:lnTo>
                    <a:lnTo>
                      <a:pt x="148" y="334"/>
                    </a:lnTo>
                    <a:lnTo>
                      <a:pt x="151" y="327"/>
                    </a:lnTo>
                    <a:lnTo>
                      <a:pt x="156" y="321"/>
                    </a:lnTo>
                    <a:lnTo>
                      <a:pt x="153" y="313"/>
                    </a:lnTo>
                    <a:lnTo>
                      <a:pt x="151" y="304"/>
                    </a:lnTo>
                    <a:lnTo>
                      <a:pt x="151" y="294"/>
                    </a:lnTo>
                    <a:lnTo>
                      <a:pt x="149" y="285"/>
                    </a:lnTo>
                    <a:lnTo>
                      <a:pt x="147" y="275"/>
                    </a:lnTo>
                    <a:lnTo>
                      <a:pt x="143" y="269"/>
                    </a:lnTo>
                    <a:lnTo>
                      <a:pt x="137" y="262"/>
                    </a:lnTo>
                    <a:lnTo>
                      <a:pt x="129" y="257"/>
                    </a:lnTo>
                    <a:lnTo>
                      <a:pt x="123" y="257"/>
                    </a:lnTo>
                    <a:lnTo>
                      <a:pt x="117" y="257"/>
                    </a:lnTo>
                    <a:lnTo>
                      <a:pt x="111" y="256"/>
                    </a:lnTo>
                    <a:lnTo>
                      <a:pt x="104" y="258"/>
                    </a:lnTo>
                    <a:lnTo>
                      <a:pt x="98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0" y="266"/>
                    </a:lnTo>
                    <a:lnTo>
                      <a:pt x="73" y="270"/>
                    </a:lnTo>
                    <a:lnTo>
                      <a:pt x="67" y="273"/>
                    </a:lnTo>
                    <a:lnTo>
                      <a:pt x="60" y="275"/>
                    </a:lnTo>
                    <a:lnTo>
                      <a:pt x="55" y="278"/>
                    </a:lnTo>
                    <a:lnTo>
                      <a:pt x="48" y="280"/>
                    </a:lnTo>
                    <a:lnTo>
                      <a:pt x="41" y="282"/>
                    </a:lnTo>
                    <a:lnTo>
                      <a:pt x="35" y="282"/>
                    </a:lnTo>
                    <a:lnTo>
                      <a:pt x="28" y="283"/>
                    </a:lnTo>
                    <a:lnTo>
                      <a:pt x="20" y="280"/>
                    </a:lnTo>
                    <a:lnTo>
                      <a:pt x="12" y="275"/>
                    </a:lnTo>
                    <a:lnTo>
                      <a:pt x="6" y="268"/>
                    </a:lnTo>
                    <a:lnTo>
                      <a:pt x="2" y="259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1" y="231"/>
                    </a:lnTo>
                    <a:lnTo>
                      <a:pt x="5" y="222"/>
                    </a:lnTo>
                    <a:lnTo>
                      <a:pt x="6" y="217"/>
                    </a:lnTo>
                    <a:lnTo>
                      <a:pt x="8" y="210"/>
                    </a:lnTo>
                    <a:lnTo>
                      <a:pt x="9" y="205"/>
                    </a:lnTo>
                    <a:lnTo>
                      <a:pt x="10" y="196"/>
                    </a:lnTo>
                    <a:lnTo>
                      <a:pt x="12" y="190"/>
                    </a:lnTo>
                    <a:lnTo>
                      <a:pt x="13" y="183"/>
                    </a:lnTo>
                    <a:lnTo>
                      <a:pt x="15" y="175"/>
                    </a:lnTo>
                    <a:lnTo>
                      <a:pt x="17" y="167"/>
                    </a:lnTo>
                    <a:lnTo>
                      <a:pt x="26" y="165"/>
                    </a:lnTo>
                    <a:lnTo>
                      <a:pt x="34" y="163"/>
                    </a:lnTo>
                    <a:lnTo>
                      <a:pt x="44" y="161"/>
                    </a:lnTo>
                    <a:lnTo>
                      <a:pt x="54" y="160"/>
                    </a:lnTo>
                    <a:lnTo>
                      <a:pt x="64" y="158"/>
                    </a:lnTo>
                    <a:lnTo>
                      <a:pt x="75" y="158"/>
                    </a:lnTo>
                    <a:lnTo>
                      <a:pt x="87" y="156"/>
                    </a:lnTo>
                    <a:lnTo>
                      <a:pt x="97" y="155"/>
                    </a:lnTo>
                    <a:lnTo>
                      <a:pt x="108" y="153"/>
                    </a:lnTo>
                    <a:lnTo>
                      <a:pt x="118" y="150"/>
                    </a:lnTo>
                    <a:lnTo>
                      <a:pt x="127" y="145"/>
                    </a:lnTo>
                    <a:lnTo>
                      <a:pt x="136" y="140"/>
                    </a:lnTo>
                    <a:lnTo>
                      <a:pt x="142" y="132"/>
                    </a:lnTo>
                    <a:lnTo>
                      <a:pt x="148" y="124"/>
                    </a:lnTo>
                    <a:lnTo>
                      <a:pt x="154" y="113"/>
                    </a:lnTo>
                    <a:lnTo>
                      <a:pt x="157" y="99"/>
                    </a:lnTo>
                    <a:lnTo>
                      <a:pt x="157" y="91"/>
                    </a:lnTo>
                    <a:lnTo>
                      <a:pt x="156" y="81"/>
                    </a:lnTo>
                    <a:lnTo>
                      <a:pt x="152" y="72"/>
                    </a:lnTo>
                    <a:lnTo>
                      <a:pt x="149" y="61"/>
                    </a:lnTo>
                    <a:lnTo>
                      <a:pt x="147" y="51"/>
                    </a:lnTo>
                    <a:lnTo>
                      <a:pt x="147" y="39"/>
                    </a:lnTo>
                    <a:lnTo>
                      <a:pt x="150" y="29"/>
                    </a:lnTo>
                    <a:lnTo>
                      <a:pt x="156" y="18"/>
                    </a:lnTo>
                    <a:lnTo>
                      <a:pt x="166" y="13"/>
                    </a:lnTo>
                    <a:lnTo>
                      <a:pt x="175" y="8"/>
                    </a:lnTo>
                    <a:lnTo>
                      <a:pt x="186" y="4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9" y="3"/>
                    </a:lnTo>
                    <a:lnTo>
                      <a:pt x="246" y="9"/>
                    </a:lnTo>
                    <a:lnTo>
                      <a:pt x="249" y="14"/>
                    </a:lnTo>
                    <a:lnTo>
                      <a:pt x="252" y="22"/>
                    </a:lnTo>
                    <a:lnTo>
                      <a:pt x="252" y="29"/>
                    </a:lnTo>
                    <a:lnTo>
                      <a:pt x="252" y="36"/>
                    </a:lnTo>
                    <a:lnTo>
                      <a:pt x="250" y="44"/>
                    </a:lnTo>
                    <a:lnTo>
                      <a:pt x="248" y="53"/>
                    </a:lnTo>
                    <a:lnTo>
                      <a:pt x="246" y="61"/>
                    </a:lnTo>
                    <a:lnTo>
                      <a:pt x="244" y="69"/>
                    </a:lnTo>
                    <a:lnTo>
                      <a:pt x="241" y="78"/>
                    </a:lnTo>
                    <a:lnTo>
                      <a:pt x="241" y="86"/>
                    </a:lnTo>
                    <a:lnTo>
                      <a:pt x="239" y="94"/>
                    </a:lnTo>
                    <a:lnTo>
                      <a:pt x="241" y="102"/>
                    </a:lnTo>
                    <a:lnTo>
                      <a:pt x="242" y="109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376" y="124"/>
                    </a:lnTo>
                    <a:lnTo>
                      <a:pt x="377" y="244"/>
                    </a:lnTo>
                    <a:lnTo>
                      <a:pt x="371" y="252"/>
                    </a:lnTo>
                    <a:lnTo>
                      <a:pt x="363" y="257"/>
                    </a:lnTo>
                    <a:lnTo>
                      <a:pt x="354" y="260"/>
                    </a:lnTo>
                    <a:lnTo>
                      <a:pt x="347" y="262"/>
                    </a:lnTo>
                    <a:lnTo>
                      <a:pt x="338" y="262"/>
                    </a:lnTo>
                    <a:lnTo>
                      <a:pt x="328" y="261"/>
                    </a:lnTo>
                    <a:lnTo>
                      <a:pt x="319" y="260"/>
                    </a:lnTo>
                    <a:lnTo>
                      <a:pt x="310" y="259"/>
                    </a:lnTo>
                    <a:lnTo>
                      <a:pt x="301" y="257"/>
                    </a:lnTo>
                    <a:lnTo>
                      <a:pt x="292" y="256"/>
                    </a:lnTo>
                    <a:lnTo>
                      <a:pt x="282" y="257"/>
                    </a:lnTo>
                    <a:lnTo>
                      <a:pt x="274" y="257"/>
                    </a:lnTo>
                    <a:lnTo>
                      <a:pt x="264" y="260"/>
                    </a:lnTo>
                    <a:lnTo>
                      <a:pt x="256" y="264"/>
                    </a:lnTo>
                    <a:lnTo>
                      <a:pt x="248" y="271"/>
                    </a:lnTo>
                    <a:lnTo>
                      <a:pt x="240" y="280"/>
                    </a:lnTo>
                    <a:lnTo>
                      <a:pt x="237" y="286"/>
                    </a:lnTo>
                    <a:lnTo>
                      <a:pt x="236" y="293"/>
                    </a:lnTo>
                    <a:lnTo>
                      <a:pt x="235" y="300"/>
                    </a:lnTo>
                    <a:lnTo>
                      <a:pt x="234" y="308"/>
                    </a:lnTo>
                    <a:lnTo>
                      <a:pt x="233" y="316"/>
                    </a:lnTo>
                    <a:lnTo>
                      <a:pt x="233" y="323"/>
                    </a:lnTo>
                    <a:lnTo>
                      <a:pt x="233" y="331"/>
                    </a:lnTo>
                    <a:lnTo>
                      <a:pt x="234" y="339"/>
                    </a:lnTo>
                    <a:lnTo>
                      <a:pt x="234" y="348"/>
                    </a:lnTo>
                    <a:lnTo>
                      <a:pt x="237" y="355"/>
                    </a:lnTo>
                    <a:lnTo>
                      <a:pt x="238" y="362"/>
                    </a:lnTo>
                    <a:lnTo>
                      <a:pt x="241" y="370"/>
                    </a:lnTo>
                    <a:lnTo>
                      <a:pt x="245" y="377"/>
                    </a:lnTo>
                    <a:lnTo>
                      <a:pt x="249" y="385"/>
                    </a:lnTo>
                    <a:lnTo>
                      <a:pt x="254" y="392"/>
                    </a:lnTo>
                    <a:lnTo>
                      <a:pt x="259" y="397"/>
                    </a:lnTo>
                    <a:lnTo>
                      <a:pt x="265" y="400"/>
                    </a:lnTo>
                    <a:lnTo>
                      <a:pt x="270" y="400"/>
                    </a:lnTo>
                    <a:lnTo>
                      <a:pt x="275" y="400"/>
                    </a:lnTo>
                    <a:lnTo>
                      <a:pt x="278" y="398"/>
                    </a:lnTo>
                    <a:lnTo>
                      <a:pt x="284" y="397"/>
                    </a:lnTo>
                    <a:lnTo>
                      <a:pt x="289" y="394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3" y="385"/>
                    </a:lnTo>
                    <a:lnTo>
                      <a:pt x="308" y="381"/>
                    </a:lnTo>
                    <a:lnTo>
                      <a:pt x="313" y="378"/>
                    </a:lnTo>
                    <a:lnTo>
                      <a:pt x="318" y="373"/>
                    </a:lnTo>
                    <a:lnTo>
                      <a:pt x="322" y="370"/>
                    </a:lnTo>
                    <a:lnTo>
                      <a:pt x="326" y="366"/>
                    </a:lnTo>
                    <a:lnTo>
                      <a:pt x="331" y="363"/>
                    </a:lnTo>
                    <a:lnTo>
                      <a:pt x="336" y="360"/>
                    </a:lnTo>
                    <a:lnTo>
                      <a:pt x="345" y="356"/>
                    </a:lnTo>
                    <a:lnTo>
                      <a:pt x="355" y="355"/>
                    </a:lnTo>
                    <a:lnTo>
                      <a:pt x="365" y="356"/>
                    </a:lnTo>
                    <a:lnTo>
                      <a:pt x="375" y="359"/>
                    </a:lnTo>
                    <a:lnTo>
                      <a:pt x="383" y="363"/>
                    </a:lnTo>
                    <a:lnTo>
                      <a:pt x="392" y="369"/>
                    </a:lnTo>
                    <a:lnTo>
                      <a:pt x="400" y="376"/>
                    </a:lnTo>
                    <a:lnTo>
                      <a:pt x="406" y="383"/>
                    </a:lnTo>
                    <a:lnTo>
                      <a:pt x="407" y="390"/>
                    </a:lnTo>
                    <a:lnTo>
                      <a:pt x="408" y="396"/>
                    </a:lnTo>
                    <a:lnTo>
                      <a:pt x="408" y="403"/>
                    </a:lnTo>
                    <a:lnTo>
                      <a:pt x="408" y="410"/>
                    </a:lnTo>
                    <a:lnTo>
                      <a:pt x="407" y="416"/>
                    </a:lnTo>
                    <a:lnTo>
                      <a:pt x="408" y="423"/>
                    </a:lnTo>
                    <a:lnTo>
                      <a:pt x="408" y="431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95" y="447"/>
                    </a:lnTo>
                    <a:lnTo>
                      <a:pt x="387" y="451"/>
                    </a:lnTo>
                    <a:lnTo>
                      <a:pt x="378" y="454"/>
                    </a:lnTo>
                    <a:lnTo>
                      <a:pt x="368" y="456"/>
                    </a:lnTo>
                    <a:lnTo>
                      <a:pt x="358" y="459"/>
                    </a:lnTo>
                    <a:lnTo>
                      <a:pt x="348" y="463"/>
                    </a:lnTo>
                    <a:lnTo>
                      <a:pt x="338" y="465"/>
                    </a:lnTo>
                    <a:lnTo>
                      <a:pt x="327" y="467"/>
                    </a:lnTo>
                    <a:lnTo>
                      <a:pt x="317" y="471"/>
                    </a:lnTo>
                    <a:lnTo>
                      <a:pt x="309" y="475"/>
                    </a:lnTo>
                    <a:lnTo>
                      <a:pt x="299" y="480"/>
                    </a:lnTo>
                    <a:lnTo>
                      <a:pt x="291" y="485"/>
                    </a:lnTo>
                    <a:lnTo>
                      <a:pt x="283" y="490"/>
                    </a:lnTo>
                    <a:lnTo>
                      <a:pt x="277" y="498"/>
                    </a:lnTo>
                    <a:lnTo>
                      <a:pt x="271" y="508"/>
                    </a:lnTo>
                    <a:lnTo>
                      <a:pt x="266" y="611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grayWhite">
              <a:xfrm>
                <a:off x="882777" y="-9144"/>
                <a:ext cx="696913" cy="628650"/>
              </a:xfrm>
              <a:custGeom>
                <a:avLst/>
                <a:gdLst>
                  <a:gd name="T0" fmla="*/ 246 w 439"/>
                  <a:gd name="T1" fmla="*/ 372 h 396"/>
                  <a:gd name="T2" fmla="*/ 237 w 439"/>
                  <a:gd name="T3" fmla="*/ 330 h 396"/>
                  <a:gd name="T4" fmla="*/ 222 w 439"/>
                  <a:gd name="T5" fmla="*/ 293 h 396"/>
                  <a:gd name="T6" fmla="*/ 185 w 439"/>
                  <a:gd name="T7" fmla="*/ 278 h 396"/>
                  <a:gd name="T8" fmla="*/ 142 w 439"/>
                  <a:gd name="T9" fmla="*/ 289 h 396"/>
                  <a:gd name="T10" fmla="*/ 104 w 439"/>
                  <a:gd name="T11" fmla="*/ 293 h 396"/>
                  <a:gd name="T12" fmla="*/ 85 w 439"/>
                  <a:gd name="T13" fmla="*/ 275 h 396"/>
                  <a:gd name="T14" fmla="*/ 73 w 439"/>
                  <a:gd name="T15" fmla="*/ 247 h 396"/>
                  <a:gd name="T16" fmla="*/ 67 w 439"/>
                  <a:gd name="T17" fmla="*/ 215 h 396"/>
                  <a:gd name="T18" fmla="*/ 68 w 439"/>
                  <a:gd name="T19" fmla="*/ 185 h 396"/>
                  <a:gd name="T20" fmla="*/ 99 w 439"/>
                  <a:gd name="T21" fmla="*/ 176 h 396"/>
                  <a:gd name="T22" fmla="*/ 139 w 439"/>
                  <a:gd name="T23" fmla="*/ 183 h 396"/>
                  <a:gd name="T24" fmla="*/ 167 w 439"/>
                  <a:gd name="T25" fmla="*/ 170 h 396"/>
                  <a:gd name="T26" fmla="*/ 179 w 439"/>
                  <a:gd name="T27" fmla="*/ 149 h 396"/>
                  <a:gd name="T28" fmla="*/ 181 w 439"/>
                  <a:gd name="T29" fmla="*/ 123 h 396"/>
                  <a:gd name="T30" fmla="*/ 180 w 439"/>
                  <a:gd name="T31" fmla="*/ 96 h 396"/>
                  <a:gd name="T32" fmla="*/ 170 w 439"/>
                  <a:gd name="T33" fmla="*/ 68 h 396"/>
                  <a:gd name="T34" fmla="*/ 146 w 439"/>
                  <a:gd name="T35" fmla="*/ 48 h 396"/>
                  <a:gd name="T36" fmla="*/ 115 w 439"/>
                  <a:gd name="T37" fmla="*/ 49 h 396"/>
                  <a:gd name="T38" fmla="*/ 86 w 439"/>
                  <a:gd name="T39" fmla="*/ 62 h 396"/>
                  <a:gd name="T40" fmla="*/ 56 w 439"/>
                  <a:gd name="T41" fmla="*/ 71 h 396"/>
                  <a:gd name="T42" fmla="*/ 26 w 439"/>
                  <a:gd name="T43" fmla="*/ 62 h 396"/>
                  <a:gd name="T44" fmla="*/ 11 w 439"/>
                  <a:gd name="T45" fmla="*/ 43 h 396"/>
                  <a:gd name="T46" fmla="*/ 1 w 439"/>
                  <a:gd name="T47" fmla="*/ 22 h 396"/>
                  <a:gd name="T48" fmla="*/ 388 w 439"/>
                  <a:gd name="T49" fmla="*/ 18 h 396"/>
                  <a:gd name="T50" fmla="*/ 367 w 439"/>
                  <a:gd name="T51" fmla="*/ 21 h 396"/>
                  <a:gd name="T52" fmla="*/ 346 w 439"/>
                  <a:gd name="T53" fmla="*/ 18 h 396"/>
                  <a:gd name="T54" fmla="*/ 324 w 439"/>
                  <a:gd name="T55" fmla="*/ 13 h 396"/>
                  <a:gd name="T56" fmla="*/ 299 w 439"/>
                  <a:gd name="T57" fmla="*/ 18 h 396"/>
                  <a:gd name="T58" fmla="*/ 278 w 439"/>
                  <a:gd name="T59" fmla="*/ 43 h 396"/>
                  <a:gd name="T60" fmla="*/ 277 w 439"/>
                  <a:gd name="T61" fmla="*/ 75 h 396"/>
                  <a:gd name="T62" fmla="*/ 281 w 439"/>
                  <a:gd name="T63" fmla="*/ 99 h 396"/>
                  <a:gd name="T64" fmla="*/ 287 w 439"/>
                  <a:gd name="T65" fmla="*/ 124 h 396"/>
                  <a:gd name="T66" fmla="*/ 300 w 439"/>
                  <a:gd name="T67" fmla="*/ 145 h 396"/>
                  <a:gd name="T68" fmla="*/ 325 w 439"/>
                  <a:gd name="T69" fmla="*/ 159 h 396"/>
                  <a:gd name="T70" fmla="*/ 349 w 439"/>
                  <a:gd name="T71" fmla="*/ 158 h 396"/>
                  <a:gd name="T72" fmla="*/ 371 w 439"/>
                  <a:gd name="T73" fmla="*/ 148 h 396"/>
                  <a:gd name="T74" fmla="*/ 394 w 439"/>
                  <a:gd name="T75" fmla="*/ 138 h 396"/>
                  <a:gd name="T76" fmla="*/ 418 w 439"/>
                  <a:gd name="T77" fmla="*/ 142 h 396"/>
                  <a:gd name="T78" fmla="*/ 428 w 439"/>
                  <a:gd name="T79" fmla="*/ 163 h 396"/>
                  <a:gd name="T80" fmla="*/ 434 w 439"/>
                  <a:gd name="T81" fmla="*/ 188 h 396"/>
                  <a:gd name="T82" fmla="*/ 436 w 439"/>
                  <a:gd name="T83" fmla="*/ 215 h 396"/>
                  <a:gd name="T84" fmla="*/ 428 w 439"/>
                  <a:gd name="T85" fmla="*/ 234 h 396"/>
                  <a:gd name="T86" fmla="*/ 389 w 439"/>
                  <a:gd name="T87" fmla="*/ 242 h 396"/>
                  <a:gd name="T88" fmla="*/ 355 w 439"/>
                  <a:gd name="T89" fmla="*/ 257 h 396"/>
                  <a:gd name="T90" fmla="*/ 339 w 439"/>
                  <a:gd name="T91" fmla="*/ 282 h 396"/>
                  <a:gd name="T92" fmla="*/ 345 w 439"/>
                  <a:gd name="T93" fmla="*/ 313 h 396"/>
                  <a:gd name="T94" fmla="*/ 364 w 439"/>
                  <a:gd name="T95" fmla="*/ 340 h 396"/>
                  <a:gd name="T96" fmla="*/ 361 w 439"/>
                  <a:gd name="T97" fmla="*/ 368 h 396"/>
                  <a:gd name="T98" fmla="*/ 339 w 439"/>
                  <a:gd name="T99" fmla="*/ 379 h 396"/>
                  <a:gd name="T100" fmla="*/ 315 w 439"/>
                  <a:gd name="T101" fmla="*/ 387 h 396"/>
                  <a:gd name="T102" fmla="*/ 290 w 439"/>
                  <a:gd name="T103" fmla="*/ 392 h 396"/>
                  <a:gd name="T104" fmla="*/ 264 w 439"/>
                  <a:gd name="T105" fmla="*/ 39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396">
                    <a:moveTo>
                      <a:pt x="264" y="395"/>
                    </a:moveTo>
                    <a:lnTo>
                      <a:pt x="257" y="388"/>
                    </a:lnTo>
                    <a:lnTo>
                      <a:pt x="251" y="381"/>
                    </a:lnTo>
                    <a:lnTo>
                      <a:pt x="246" y="372"/>
                    </a:lnTo>
                    <a:lnTo>
                      <a:pt x="244" y="362"/>
                    </a:lnTo>
                    <a:lnTo>
                      <a:pt x="240" y="351"/>
                    </a:lnTo>
                    <a:lnTo>
                      <a:pt x="238" y="341"/>
                    </a:lnTo>
                    <a:lnTo>
                      <a:pt x="237" y="330"/>
                    </a:lnTo>
                    <a:lnTo>
                      <a:pt x="234" y="320"/>
                    </a:lnTo>
                    <a:lnTo>
                      <a:pt x="231" y="310"/>
                    </a:lnTo>
                    <a:lnTo>
                      <a:pt x="227" y="301"/>
                    </a:lnTo>
                    <a:lnTo>
                      <a:pt x="222" y="293"/>
                    </a:lnTo>
                    <a:lnTo>
                      <a:pt x="215" y="287"/>
                    </a:lnTo>
                    <a:lnTo>
                      <a:pt x="207" y="282"/>
                    </a:lnTo>
                    <a:lnTo>
                      <a:pt x="197" y="279"/>
                    </a:lnTo>
                    <a:lnTo>
                      <a:pt x="185" y="278"/>
                    </a:lnTo>
                    <a:lnTo>
                      <a:pt x="169" y="280"/>
                    </a:lnTo>
                    <a:lnTo>
                      <a:pt x="160" y="283"/>
                    </a:lnTo>
                    <a:lnTo>
                      <a:pt x="151" y="286"/>
                    </a:lnTo>
                    <a:lnTo>
                      <a:pt x="142" y="289"/>
                    </a:lnTo>
                    <a:lnTo>
                      <a:pt x="132" y="291"/>
                    </a:lnTo>
                    <a:lnTo>
                      <a:pt x="123" y="292"/>
                    </a:lnTo>
                    <a:lnTo>
                      <a:pt x="114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91" y="288"/>
                    </a:lnTo>
                    <a:lnTo>
                      <a:pt x="88" y="282"/>
                    </a:lnTo>
                    <a:lnTo>
                      <a:pt x="85" y="275"/>
                    </a:lnTo>
                    <a:lnTo>
                      <a:pt x="82" y="269"/>
                    </a:lnTo>
                    <a:lnTo>
                      <a:pt x="79" y="261"/>
                    </a:lnTo>
                    <a:lnTo>
                      <a:pt x="76" y="254"/>
                    </a:lnTo>
                    <a:lnTo>
                      <a:pt x="73" y="247"/>
                    </a:lnTo>
                    <a:lnTo>
                      <a:pt x="72" y="238"/>
                    </a:lnTo>
                    <a:lnTo>
                      <a:pt x="70" y="231"/>
                    </a:lnTo>
                    <a:lnTo>
                      <a:pt x="68" y="224"/>
                    </a:lnTo>
                    <a:lnTo>
                      <a:pt x="67" y="215"/>
                    </a:lnTo>
                    <a:lnTo>
                      <a:pt x="66" y="208"/>
                    </a:lnTo>
                    <a:lnTo>
                      <a:pt x="66" y="201"/>
                    </a:lnTo>
                    <a:lnTo>
                      <a:pt x="67" y="192"/>
                    </a:lnTo>
                    <a:lnTo>
                      <a:pt x="68" y="185"/>
                    </a:lnTo>
                    <a:lnTo>
                      <a:pt x="70" y="179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99" y="176"/>
                    </a:lnTo>
                    <a:lnTo>
                      <a:pt x="108" y="179"/>
                    </a:lnTo>
                    <a:lnTo>
                      <a:pt x="119" y="181"/>
                    </a:lnTo>
                    <a:lnTo>
                      <a:pt x="128" y="183"/>
                    </a:lnTo>
                    <a:lnTo>
                      <a:pt x="139" y="183"/>
                    </a:lnTo>
                    <a:lnTo>
                      <a:pt x="149" y="182"/>
                    </a:lnTo>
                    <a:lnTo>
                      <a:pt x="157" y="179"/>
                    </a:lnTo>
                    <a:lnTo>
                      <a:pt x="162" y="174"/>
                    </a:lnTo>
                    <a:lnTo>
                      <a:pt x="167" y="170"/>
                    </a:lnTo>
                    <a:lnTo>
                      <a:pt x="171" y="166"/>
                    </a:lnTo>
                    <a:lnTo>
                      <a:pt x="174" y="160"/>
                    </a:lnTo>
                    <a:lnTo>
                      <a:pt x="177" y="155"/>
                    </a:lnTo>
                    <a:lnTo>
                      <a:pt x="179" y="149"/>
                    </a:lnTo>
                    <a:lnTo>
                      <a:pt x="179" y="142"/>
                    </a:lnTo>
                    <a:lnTo>
                      <a:pt x="180" y="136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5"/>
                    </a:lnTo>
                    <a:lnTo>
                      <a:pt x="181" y="109"/>
                    </a:lnTo>
                    <a:lnTo>
                      <a:pt x="181" y="102"/>
                    </a:lnTo>
                    <a:lnTo>
                      <a:pt x="180" y="96"/>
                    </a:lnTo>
                    <a:lnTo>
                      <a:pt x="180" y="89"/>
                    </a:lnTo>
                    <a:lnTo>
                      <a:pt x="178" y="81"/>
                    </a:lnTo>
                    <a:lnTo>
                      <a:pt x="174" y="74"/>
                    </a:lnTo>
                    <a:lnTo>
                      <a:pt x="170" y="68"/>
                    </a:lnTo>
                    <a:lnTo>
                      <a:pt x="165" y="62"/>
                    </a:lnTo>
                    <a:lnTo>
                      <a:pt x="159" y="57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8" y="44"/>
                    </a:lnTo>
                    <a:lnTo>
                      <a:pt x="130" y="44"/>
                    </a:lnTo>
                    <a:lnTo>
                      <a:pt x="122" y="46"/>
                    </a:lnTo>
                    <a:lnTo>
                      <a:pt x="115" y="49"/>
                    </a:lnTo>
                    <a:lnTo>
                      <a:pt x="108" y="51"/>
                    </a:lnTo>
                    <a:lnTo>
                      <a:pt x="100" y="55"/>
                    </a:lnTo>
                    <a:lnTo>
                      <a:pt x="92" y="59"/>
                    </a:lnTo>
                    <a:lnTo>
                      <a:pt x="86" y="62"/>
                    </a:lnTo>
                    <a:lnTo>
                      <a:pt x="79" y="65"/>
                    </a:lnTo>
                    <a:lnTo>
                      <a:pt x="71" y="68"/>
                    </a:lnTo>
                    <a:lnTo>
                      <a:pt x="63" y="70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3" y="67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6" y="51"/>
                    </a:lnTo>
                    <a:lnTo>
                      <a:pt x="13" y="48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6" y="33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405" y="0"/>
                    </a:lnTo>
                    <a:lnTo>
                      <a:pt x="393" y="14"/>
                    </a:lnTo>
                    <a:lnTo>
                      <a:pt x="388" y="18"/>
                    </a:lnTo>
                    <a:lnTo>
                      <a:pt x="383" y="20"/>
                    </a:lnTo>
                    <a:lnTo>
                      <a:pt x="378" y="21"/>
                    </a:lnTo>
                    <a:lnTo>
                      <a:pt x="372" y="21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57" y="20"/>
                    </a:lnTo>
                    <a:lnTo>
                      <a:pt x="351" y="18"/>
                    </a:lnTo>
                    <a:lnTo>
                      <a:pt x="346" y="18"/>
                    </a:lnTo>
                    <a:lnTo>
                      <a:pt x="340" y="16"/>
                    </a:lnTo>
                    <a:lnTo>
                      <a:pt x="335" y="15"/>
                    </a:lnTo>
                    <a:lnTo>
                      <a:pt x="330" y="14"/>
                    </a:lnTo>
                    <a:lnTo>
                      <a:pt x="324" y="13"/>
                    </a:lnTo>
                    <a:lnTo>
                      <a:pt x="318" y="13"/>
                    </a:lnTo>
                    <a:lnTo>
                      <a:pt x="312" y="13"/>
                    </a:lnTo>
                    <a:lnTo>
                      <a:pt x="306" y="14"/>
                    </a:lnTo>
                    <a:lnTo>
                      <a:pt x="299" y="18"/>
                    </a:lnTo>
                    <a:lnTo>
                      <a:pt x="293" y="22"/>
                    </a:lnTo>
                    <a:lnTo>
                      <a:pt x="287" y="28"/>
                    </a:lnTo>
                    <a:lnTo>
                      <a:pt x="282" y="36"/>
                    </a:lnTo>
                    <a:lnTo>
                      <a:pt x="278" y="43"/>
                    </a:lnTo>
                    <a:lnTo>
                      <a:pt x="276" y="51"/>
                    </a:lnTo>
                    <a:lnTo>
                      <a:pt x="274" y="60"/>
                    </a:lnTo>
                    <a:lnTo>
                      <a:pt x="275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7"/>
                    </a:lnTo>
                    <a:lnTo>
                      <a:pt x="279" y="93"/>
                    </a:lnTo>
                    <a:lnTo>
                      <a:pt x="281" y="99"/>
                    </a:lnTo>
                    <a:lnTo>
                      <a:pt x="282" y="105"/>
                    </a:lnTo>
                    <a:lnTo>
                      <a:pt x="284" y="111"/>
                    </a:lnTo>
                    <a:lnTo>
                      <a:pt x="285" y="118"/>
                    </a:lnTo>
                    <a:lnTo>
                      <a:pt x="287" y="124"/>
                    </a:lnTo>
                    <a:lnTo>
                      <a:pt x="290" y="129"/>
                    </a:lnTo>
                    <a:lnTo>
                      <a:pt x="292" y="135"/>
                    </a:lnTo>
                    <a:lnTo>
                      <a:pt x="296" y="140"/>
                    </a:lnTo>
                    <a:lnTo>
                      <a:pt x="300" y="145"/>
                    </a:lnTo>
                    <a:lnTo>
                      <a:pt x="305" y="149"/>
                    </a:lnTo>
                    <a:lnTo>
                      <a:pt x="311" y="152"/>
                    </a:lnTo>
                    <a:lnTo>
                      <a:pt x="318" y="156"/>
                    </a:lnTo>
                    <a:lnTo>
                      <a:pt x="325" y="159"/>
                    </a:lnTo>
                    <a:lnTo>
                      <a:pt x="331" y="160"/>
                    </a:lnTo>
                    <a:lnTo>
                      <a:pt x="337" y="160"/>
                    </a:lnTo>
                    <a:lnTo>
                      <a:pt x="343" y="160"/>
                    </a:lnTo>
                    <a:lnTo>
                      <a:pt x="349" y="158"/>
                    </a:lnTo>
                    <a:lnTo>
                      <a:pt x="354" y="156"/>
                    </a:lnTo>
                    <a:lnTo>
                      <a:pt x="359" y="154"/>
                    </a:lnTo>
                    <a:lnTo>
                      <a:pt x="365" y="151"/>
                    </a:lnTo>
                    <a:lnTo>
                      <a:pt x="371" y="148"/>
                    </a:lnTo>
                    <a:lnTo>
                      <a:pt x="377" y="145"/>
                    </a:lnTo>
                    <a:lnTo>
                      <a:pt x="382" y="142"/>
                    </a:lnTo>
                    <a:lnTo>
                      <a:pt x="388" y="140"/>
                    </a:lnTo>
                    <a:lnTo>
                      <a:pt x="394" y="138"/>
                    </a:lnTo>
                    <a:lnTo>
                      <a:pt x="399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42"/>
                    </a:lnTo>
                    <a:lnTo>
                      <a:pt x="421" y="146"/>
                    </a:lnTo>
                    <a:lnTo>
                      <a:pt x="424" y="151"/>
                    </a:lnTo>
                    <a:lnTo>
                      <a:pt x="426" y="157"/>
                    </a:lnTo>
                    <a:lnTo>
                      <a:pt x="428" y="163"/>
                    </a:lnTo>
                    <a:lnTo>
                      <a:pt x="431" y="169"/>
                    </a:lnTo>
                    <a:lnTo>
                      <a:pt x="431" y="175"/>
                    </a:lnTo>
                    <a:lnTo>
                      <a:pt x="432" y="182"/>
                    </a:lnTo>
                    <a:lnTo>
                      <a:pt x="434" y="188"/>
                    </a:lnTo>
                    <a:lnTo>
                      <a:pt x="434" y="195"/>
                    </a:lnTo>
                    <a:lnTo>
                      <a:pt x="435" y="202"/>
                    </a:lnTo>
                    <a:lnTo>
                      <a:pt x="435" y="208"/>
                    </a:lnTo>
                    <a:lnTo>
                      <a:pt x="436" y="215"/>
                    </a:lnTo>
                    <a:lnTo>
                      <a:pt x="437" y="221"/>
                    </a:lnTo>
                    <a:lnTo>
                      <a:pt x="437" y="228"/>
                    </a:lnTo>
                    <a:lnTo>
                      <a:pt x="438" y="234"/>
                    </a:lnTo>
                    <a:lnTo>
                      <a:pt x="428" y="234"/>
                    </a:lnTo>
                    <a:lnTo>
                      <a:pt x="418" y="235"/>
                    </a:lnTo>
                    <a:lnTo>
                      <a:pt x="409" y="237"/>
                    </a:lnTo>
                    <a:lnTo>
                      <a:pt x="398" y="239"/>
                    </a:lnTo>
                    <a:lnTo>
                      <a:pt x="389" y="242"/>
                    </a:lnTo>
                    <a:lnTo>
                      <a:pt x="378" y="245"/>
                    </a:lnTo>
                    <a:lnTo>
                      <a:pt x="369" y="248"/>
                    </a:lnTo>
                    <a:lnTo>
                      <a:pt x="358" y="253"/>
                    </a:lnTo>
                    <a:lnTo>
                      <a:pt x="355" y="257"/>
                    </a:lnTo>
                    <a:lnTo>
                      <a:pt x="351" y="261"/>
                    </a:lnTo>
                    <a:lnTo>
                      <a:pt x="346" y="267"/>
                    </a:lnTo>
                    <a:lnTo>
                      <a:pt x="343" y="275"/>
                    </a:lnTo>
                    <a:lnTo>
                      <a:pt x="339" y="282"/>
                    </a:lnTo>
                    <a:lnTo>
                      <a:pt x="338" y="290"/>
                    </a:lnTo>
                    <a:lnTo>
                      <a:pt x="339" y="298"/>
                    </a:lnTo>
                    <a:lnTo>
                      <a:pt x="342" y="305"/>
                    </a:lnTo>
                    <a:lnTo>
                      <a:pt x="345" y="313"/>
                    </a:lnTo>
                    <a:lnTo>
                      <a:pt x="350" y="320"/>
                    </a:lnTo>
                    <a:lnTo>
                      <a:pt x="355" y="326"/>
                    </a:lnTo>
                    <a:lnTo>
                      <a:pt x="360" y="334"/>
                    </a:lnTo>
                    <a:lnTo>
                      <a:pt x="364" y="340"/>
                    </a:lnTo>
                    <a:lnTo>
                      <a:pt x="366" y="348"/>
                    </a:lnTo>
                    <a:lnTo>
                      <a:pt x="367" y="356"/>
                    </a:lnTo>
                    <a:lnTo>
                      <a:pt x="365" y="365"/>
                    </a:lnTo>
                    <a:lnTo>
                      <a:pt x="361" y="368"/>
                    </a:lnTo>
                    <a:lnTo>
                      <a:pt x="356" y="372"/>
                    </a:lnTo>
                    <a:lnTo>
                      <a:pt x="351" y="374"/>
                    </a:lnTo>
                    <a:lnTo>
                      <a:pt x="345" y="376"/>
                    </a:lnTo>
                    <a:lnTo>
                      <a:pt x="339" y="379"/>
                    </a:lnTo>
                    <a:lnTo>
                      <a:pt x="333" y="381"/>
                    </a:lnTo>
                    <a:lnTo>
                      <a:pt x="328" y="384"/>
                    </a:lnTo>
                    <a:lnTo>
                      <a:pt x="322" y="385"/>
                    </a:lnTo>
                    <a:lnTo>
                      <a:pt x="315" y="387"/>
                    </a:lnTo>
                    <a:lnTo>
                      <a:pt x="309" y="388"/>
                    </a:lnTo>
                    <a:lnTo>
                      <a:pt x="303" y="390"/>
                    </a:lnTo>
                    <a:lnTo>
                      <a:pt x="296" y="391"/>
                    </a:lnTo>
                    <a:lnTo>
                      <a:pt x="290" y="392"/>
                    </a:lnTo>
                    <a:lnTo>
                      <a:pt x="284" y="393"/>
                    </a:lnTo>
                    <a:lnTo>
                      <a:pt x="277" y="394"/>
                    </a:lnTo>
                    <a:lnTo>
                      <a:pt x="271" y="395"/>
                    </a:lnTo>
                    <a:lnTo>
                      <a:pt x="264" y="395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grayWhite">
              <a:xfrm>
                <a:off x="-4636" y="4966081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grayWhite">
              <a:xfrm>
                <a:off x="616077" y="5509006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grayWhite">
              <a:xfrm>
                <a:off x="1132014" y="6086856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White">
              <a:xfrm>
                <a:off x="8064" y="5947156"/>
                <a:ext cx="534988" cy="563563"/>
              </a:xfrm>
              <a:custGeom>
                <a:avLst/>
                <a:gdLst>
                  <a:gd name="T0" fmla="*/ 315 w 337"/>
                  <a:gd name="T1" fmla="*/ 160 h 355"/>
                  <a:gd name="T2" fmla="*/ 280 w 337"/>
                  <a:gd name="T3" fmla="*/ 168 h 355"/>
                  <a:gd name="T4" fmla="*/ 247 w 337"/>
                  <a:gd name="T5" fmla="*/ 179 h 355"/>
                  <a:gd name="T6" fmla="*/ 232 w 337"/>
                  <a:gd name="T7" fmla="*/ 209 h 355"/>
                  <a:gd name="T8" fmla="*/ 240 w 337"/>
                  <a:gd name="T9" fmla="*/ 243 h 355"/>
                  <a:gd name="T10" fmla="*/ 243 w 337"/>
                  <a:gd name="T11" fmla="*/ 275 h 355"/>
                  <a:gd name="T12" fmla="*/ 227 w 337"/>
                  <a:gd name="T13" fmla="*/ 291 h 355"/>
                  <a:gd name="T14" fmla="*/ 202 w 337"/>
                  <a:gd name="T15" fmla="*/ 300 h 355"/>
                  <a:gd name="T16" fmla="*/ 175 w 337"/>
                  <a:gd name="T17" fmla="*/ 303 h 355"/>
                  <a:gd name="T18" fmla="*/ 149 w 337"/>
                  <a:gd name="T19" fmla="*/ 303 h 355"/>
                  <a:gd name="T20" fmla="*/ 142 w 337"/>
                  <a:gd name="T21" fmla="*/ 276 h 355"/>
                  <a:gd name="T22" fmla="*/ 149 w 337"/>
                  <a:gd name="T23" fmla="*/ 243 h 355"/>
                  <a:gd name="T24" fmla="*/ 139 w 337"/>
                  <a:gd name="T25" fmla="*/ 220 h 355"/>
                  <a:gd name="T26" fmla="*/ 121 w 337"/>
                  <a:gd name="T27" fmla="*/ 210 h 355"/>
                  <a:gd name="T28" fmla="*/ 99 w 337"/>
                  <a:gd name="T29" fmla="*/ 206 h 355"/>
                  <a:gd name="T30" fmla="*/ 75 w 337"/>
                  <a:gd name="T31" fmla="*/ 207 h 355"/>
                  <a:gd name="T32" fmla="*/ 51 w 337"/>
                  <a:gd name="T33" fmla="*/ 216 h 355"/>
                  <a:gd name="T34" fmla="*/ 34 w 337"/>
                  <a:gd name="T35" fmla="*/ 234 h 355"/>
                  <a:gd name="T36" fmla="*/ 32 w 337"/>
                  <a:gd name="T37" fmla="*/ 260 h 355"/>
                  <a:gd name="T38" fmla="*/ 43 w 337"/>
                  <a:gd name="T39" fmla="*/ 284 h 355"/>
                  <a:gd name="T40" fmla="*/ 50 w 337"/>
                  <a:gd name="T41" fmla="*/ 309 h 355"/>
                  <a:gd name="T42" fmla="*/ 41 w 337"/>
                  <a:gd name="T43" fmla="*/ 333 h 355"/>
                  <a:gd name="T44" fmla="*/ 25 w 337"/>
                  <a:gd name="T45" fmla="*/ 345 h 355"/>
                  <a:gd name="T46" fmla="*/ 7 w 337"/>
                  <a:gd name="T47" fmla="*/ 353 h 355"/>
                  <a:gd name="T48" fmla="*/ 14 w 337"/>
                  <a:gd name="T49" fmla="*/ 34 h 355"/>
                  <a:gd name="T50" fmla="*/ 16 w 337"/>
                  <a:gd name="T51" fmla="*/ 51 h 355"/>
                  <a:gd name="T52" fmla="*/ 13 w 337"/>
                  <a:gd name="T53" fmla="*/ 68 h 355"/>
                  <a:gd name="T54" fmla="*/ 9 w 337"/>
                  <a:gd name="T55" fmla="*/ 87 h 355"/>
                  <a:gd name="T56" fmla="*/ 12 w 337"/>
                  <a:gd name="T57" fmla="*/ 107 h 355"/>
                  <a:gd name="T58" fmla="*/ 33 w 337"/>
                  <a:gd name="T59" fmla="*/ 126 h 355"/>
                  <a:gd name="T60" fmla="*/ 61 w 337"/>
                  <a:gd name="T61" fmla="*/ 127 h 355"/>
                  <a:gd name="T62" fmla="*/ 81 w 337"/>
                  <a:gd name="T63" fmla="*/ 124 h 355"/>
                  <a:gd name="T64" fmla="*/ 103 w 337"/>
                  <a:gd name="T65" fmla="*/ 121 h 355"/>
                  <a:gd name="T66" fmla="*/ 122 w 337"/>
                  <a:gd name="T67" fmla="*/ 110 h 355"/>
                  <a:gd name="T68" fmla="*/ 135 w 337"/>
                  <a:gd name="T69" fmla="*/ 91 h 355"/>
                  <a:gd name="T70" fmla="*/ 134 w 337"/>
                  <a:gd name="T71" fmla="*/ 71 h 355"/>
                  <a:gd name="T72" fmla="*/ 126 w 337"/>
                  <a:gd name="T73" fmla="*/ 52 h 355"/>
                  <a:gd name="T74" fmla="*/ 118 w 337"/>
                  <a:gd name="T75" fmla="*/ 33 h 355"/>
                  <a:gd name="T76" fmla="*/ 122 w 337"/>
                  <a:gd name="T77" fmla="*/ 13 h 355"/>
                  <a:gd name="T78" fmla="*/ 140 w 337"/>
                  <a:gd name="T79" fmla="*/ 6 h 355"/>
                  <a:gd name="T80" fmla="*/ 163 w 337"/>
                  <a:gd name="T81" fmla="*/ 1 h 355"/>
                  <a:gd name="T82" fmla="*/ 186 w 337"/>
                  <a:gd name="T83" fmla="*/ 1 h 355"/>
                  <a:gd name="T84" fmla="*/ 202 w 337"/>
                  <a:gd name="T85" fmla="*/ 8 h 355"/>
                  <a:gd name="T86" fmla="*/ 207 w 337"/>
                  <a:gd name="T87" fmla="*/ 41 h 355"/>
                  <a:gd name="T88" fmla="*/ 219 w 337"/>
                  <a:gd name="T89" fmla="*/ 68 h 355"/>
                  <a:gd name="T90" fmla="*/ 241 w 337"/>
                  <a:gd name="T91" fmla="*/ 82 h 355"/>
                  <a:gd name="T92" fmla="*/ 267 w 337"/>
                  <a:gd name="T93" fmla="*/ 78 h 355"/>
                  <a:gd name="T94" fmla="*/ 292 w 337"/>
                  <a:gd name="T95" fmla="*/ 64 h 355"/>
                  <a:gd name="T96" fmla="*/ 316 w 337"/>
                  <a:gd name="T97" fmla="*/ 67 h 355"/>
                  <a:gd name="T98" fmla="*/ 323 w 337"/>
                  <a:gd name="T99" fmla="*/ 85 h 355"/>
                  <a:gd name="T100" fmla="*/ 329 w 337"/>
                  <a:gd name="T101" fmla="*/ 105 h 355"/>
                  <a:gd name="T102" fmla="*/ 334 w 337"/>
                  <a:gd name="T103" fmla="*/ 126 h 355"/>
                  <a:gd name="T104" fmla="*/ 335 w 337"/>
                  <a:gd name="T105" fmla="*/ 14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7" h="355">
                    <a:moveTo>
                      <a:pt x="335" y="147"/>
                    </a:moveTo>
                    <a:lnTo>
                      <a:pt x="329" y="153"/>
                    </a:lnTo>
                    <a:lnTo>
                      <a:pt x="323" y="158"/>
                    </a:lnTo>
                    <a:lnTo>
                      <a:pt x="315" y="160"/>
                    </a:lnTo>
                    <a:lnTo>
                      <a:pt x="306" y="163"/>
                    </a:lnTo>
                    <a:lnTo>
                      <a:pt x="297" y="165"/>
                    </a:lnTo>
                    <a:lnTo>
                      <a:pt x="288" y="167"/>
                    </a:lnTo>
                    <a:lnTo>
                      <a:pt x="280" y="168"/>
                    </a:lnTo>
                    <a:lnTo>
                      <a:pt x="270" y="170"/>
                    </a:lnTo>
                    <a:lnTo>
                      <a:pt x="261" y="172"/>
                    </a:lnTo>
                    <a:lnTo>
                      <a:pt x="254" y="175"/>
                    </a:lnTo>
                    <a:lnTo>
                      <a:pt x="247" y="179"/>
                    </a:lnTo>
                    <a:lnTo>
                      <a:pt x="242" y="183"/>
                    </a:lnTo>
                    <a:lnTo>
                      <a:pt x="237" y="191"/>
                    </a:lnTo>
                    <a:lnTo>
                      <a:pt x="233" y="199"/>
                    </a:lnTo>
                    <a:lnTo>
                      <a:pt x="232" y="209"/>
                    </a:lnTo>
                    <a:lnTo>
                      <a:pt x="233" y="222"/>
                    </a:lnTo>
                    <a:lnTo>
                      <a:pt x="236" y="229"/>
                    </a:lnTo>
                    <a:lnTo>
                      <a:pt x="239" y="237"/>
                    </a:lnTo>
                    <a:lnTo>
                      <a:pt x="240" y="243"/>
                    </a:lnTo>
                    <a:lnTo>
                      <a:pt x="242" y="252"/>
                    </a:lnTo>
                    <a:lnTo>
                      <a:pt x="242" y="259"/>
                    </a:lnTo>
                    <a:lnTo>
                      <a:pt x="243" y="266"/>
                    </a:lnTo>
                    <a:lnTo>
                      <a:pt x="243" y="275"/>
                    </a:lnTo>
                    <a:lnTo>
                      <a:pt x="243" y="283"/>
                    </a:lnTo>
                    <a:lnTo>
                      <a:pt x="237" y="286"/>
                    </a:lnTo>
                    <a:lnTo>
                      <a:pt x="232" y="289"/>
                    </a:lnTo>
                    <a:lnTo>
                      <a:pt x="227" y="291"/>
                    </a:lnTo>
                    <a:lnTo>
                      <a:pt x="221" y="293"/>
                    </a:lnTo>
                    <a:lnTo>
                      <a:pt x="216" y="294"/>
                    </a:lnTo>
                    <a:lnTo>
                      <a:pt x="209" y="297"/>
                    </a:lnTo>
                    <a:lnTo>
                      <a:pt x="202" y="300"/>
                    </a:lnTo>
                    <a:lnTo>
                      <a:pt x="195" y="300"/>
                    </a:lnTo>
                    <a:lnTo>
                      <a:pt x="189" y="302"/>
                    </a:lnTo>
                    <a:lnTo>
                      <a:pt x="182" y="303"/>
                    </a:lnTo>
                    <a:lnTo>
                      <a:pt x="175" y="303"/>
                    </a:lnTo>
                    <a:lnTo>
                      <a:pt x="169" y="303"/>
                    </a:lnTo>
                    <a:lnTo>
                      <a:pt x="162" y="303"/>
                    </a:lnTo>
                    <a:lnTo>
                      <a:pt x="155" y="303"/>
                    </a:lnTo>
                    <a:lnTo>
                      <a:pt x="149" y="303"/>
                    </a:lnTo>
                    <a:lnTo>
                      <a:pt x="143" y="299"/>
                    </a:lnTo>
                    <a:lnTo>
                      <a:pt x="140" y="293"/>
                    </a:lnTo>
                    <a:lnTo>
                      <a:pt x="140" y="285"/>
                    </a:lnTo>
                    <a:lnTo>
                      <a:pt x="142" y="276"/>
                    </a:lnTo>
                    <a:lnTo>
                      <a:pt x="144" y="268"/>
                    </a:lnTo>
                    <a:lnTo>
                      <a:pt x="147" y="260"/>
                    </a:lnTo>
                    <a:lnTo>
                      <a:pt x="149" y="252"/>
                    </a:lnTo>
                    <a:lnTo>
                      <a:pt x="149" y="243"/>
                    </a:lnTo>
                    <a:lnTo>
                      <a:pt x="149" y="235"/>
                    </a:lnTo>
                    <a:lnTo>
                      <a:pt x="146" y="229"/>
                    </a:lnTo>
                    <a:lnTo>
                      <a:pt x="143" y="224"/>
                    </a:lnTo>
                    <a:lnTo>
                      <a:pt x="139" y="220"/>
                    </a:lnTo>
                    <a:lnTo>
                      <a:pt x="136" y="217"/>
                    </a:lnTo>
                    <a:lnTo>
                      <a:pt x="130" y="214"/>
                    </a:lnTo>
                    <a:lnTo>
                      <a:pt x="126" y="211"/>
                    </a:lnTo>
                    <a:lnTo>
                      <a:pt x="121" y="210"/>
                    </a:lnTo>
                    <a:lnTo>
                      <a:pt x="116" y="209"/>
                    </a:lnTo>
                    <a:lnTo>
                      <a:pt x="110" y="208"/>
                    </a:lnTo>
                    <a:lnTo>
                      <a:pt x="105" y="208"/>
                    </a:lnTo>
                    <a:lnTo>
                      <a:pt x="99" y="206"/>
                    </a:lnTo>
                    <a:lnTo>
                      <a:pt x="93" y="206"/>
                    </a:lnTo>
                    <a:lnTo>
                      <a:pt x="87" y="207"/>
                    </a:lnTo>
                    <a:lnTo>
                      <a:pt x="81" y="206"/>
                    </a:lnTo>
                    <a:lnTo>
                      <a:pt x="75" y="207"/>
                    </a:lnTo>
                    <a:lnTo>
                      <a:pt x="70" y="207"/>
                    </a:lnTo>
                    <a:lnTo>
                      <a:pt x="62" y="209"/>
                    </a:lnTo>
                    <a:lnTo>
                      <a:pt x="56" y="212"/>
                    </a:lnTo>
                    <a:lnTo>
                      <a:pt x="51" y="216"/>
                    </a:lnTo>
                    <a:lnTo>
                      <a:pt x="46" y="219"/>
                    </a:lnTo>
                    <a:lnTo>
                      <a:pt x="41" y="224"/>
                    </a:lnTo>
                    <a:lnTo>
                      <a:pt x="37" y="229"/>
                    </a:lnTo>
                    <a:lnTo>
                      <a:pt x="34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1" y="253"/>
                    </a:lnTo>
                    <a:lnTo>
                      <a:pt x="32" y="260"/>
                    </a:lnTo>
                    <a:lnTo>
                      <a:pt x="35" y="266"/>
                    </a:lnTo>
                    <a:lnTo>
                      <a:pt x="37" y="272"/>
                    </a:lnTo>
                    <a:lnTo>
                      <a:pt x="42" y="279"/>
                    </a:lnTo>
                    <a:lnTo>
                      <a:pt x="43" y="284"/>
                    </a:lnTo>
                    <a:lnTo>
                      <a:pt x="45" y="289"/>
                    </a:lnTo>
                    <a:lnTo>
                      <a:pt x="49" y="296"/>
                    </a:lnTo>
                    <a:lnTo>
                      <a:pt x="50" y="303"/>
                    </a:lnTo>
                    <a:lnTo>
                      <a:pt x="50" y="309"/>
                    </a:lnTo>
                    <a:lnTo>
                      <a:pt x="50" y="316"/>
                    </a:lnTo>
                    <a:lnTo>
                      <a:pt x="49" y="321"/>
                    </a:lnTo>
                    <a:lnTo>
                      <a:pt x="47" y="326"/>
                    </a:lnTo>
                    <a:lnTo>
                      <a:pt x="41" y="333"/>
                    </a:lnTo>
                    <a:lnTo>
                      <a:pt x="35" y="339"/>
                    </a:lnTo>
                    <a:lnTo>
                      <a:pt x="32" y="341"/>
                    </a:lnTo>
                    <a:lnTo>
                      <a:pt x="30" y="343"/>
                    </a:lnTo>
                    <a:lnTo>
                      <a:pt x="25" y="345"/>
                    </a:lnTo>
                    <a:lnTo>
                      <a:pt x="21" y="348"/>
                    </a:lnTo>
                    <a:lnTo>
                      <a:pt x="17" y="349"/>
                    </a:lnTo>
                    <a:lnTo>
                      <a:pt x="12" y="350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1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6" y="51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3" y="68"/>
                    </a:lnTo>
                    <a:lnTo>
                      <a:pt x="12" y="73"/>
                    </a:lnTo>
                    <a:lnTo>
                      <a:pt x="11" y="78"/>
                    </a:lnTo>
                    <a:lnTo>
                      <a:pt x="10" y="82"/>
                    </a:lnTo>
                    <a:lnTo>
                      <a:pt x="9" y="87"/>
                    </a:lnTo>
                    <a:lnTo>
                      <a:pt x="9" y="92"/>
                    </a:lnTo>
                    <a:lnTo>
                      <a:pt x="8" y="97"/>
                    </a:lnTo>
                    <a:lnTo>
                      <a:pt x="9" y="102"/>
                    </a:lnTo>
                    <a:lnTo>
                      <a:pt x="12" y="107"/>
                    </a:lnTo>
                    <a:lnTo>
                      <a:pt x="16" y="112"/>
                    </a:lnTo>
                    <a:lnTo>
                      <a:pt x="19" y="118"/>
                    </a:lnTo>
                    <a:lnTo>
                      <a:pt x="27" y="122"/>
                    </a:lnTo>
                    <a:lnTo>
                      <a:pt x="33" y="126"/>
                    </a:lnTo>
                    <a:lnTo>
                      <a:pt x="40" y="128"/>
                    </a:lnTo>
                    <a:lnTo>
                      <a:pt x="48" y="128"/>
                    </a:lnTo>
                    <a:lnTo>
                      <a:pt x="56" y="129"/>
                    </a:lnTo>
                    <a:lnTo>
                      <a:pt x="61" y="127"/>
                    </a:lnTo>
                    <a:lnTo>
                      <a:pt x="65" y="127"/>
                    </a:lnTo>
                    <a:lnTo>
                      <a:pt x="70" y="126"/>
                    </a:lnTo>
                    <a:lnTo>
                      <a:pt x="76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92" y="123"/>
                    </a:lnTo>
                    <a:lnTo>
                      <a:pt x="98" y="121"/>
                    </a:lnTo>
                    <a:lnTo>
                      <a:pt x="103" y="121"/>
                    </a:lnTo>
                    <a:lnTo>
                      <a:pt x="107" y="119"/>
                    </a:lnTo>
                    <a:lnTo>
                      <a:pt x="112" y="116"/>
                    </a:lnTo>
                    <a:lnTo>
                      <a:pt x="117" y="114"/>
                    </a:lnTo>
                    <a:lnTo>
                      <a:pt x="122" y="110"/>
                    </a:lnTo>
                    <a:lnTo>
                      <a:pt x="125" y="106"/>
                    </a:lnTo>
                    <a:lnTo>
                      <a:pt x="128" y="101"/>
                    </a:lnTo>
                    <a:lnTo>
                      <a:pt x="131" y="96"/>
                    </a:lnTo>
                    <a:lnTo>
                      <a:pt x="135" y="91"/>
                    </a:lnTo>
                    <a:lnTo>
                      <a:pt x="136" y="85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4" y="71"/>
                    </a:lnTo>
                    <a:lnTo>
                      <a:pt x="133" y="67"/>
                    </a:lnTo>
                    <a:lnTo>
                      <a:pt x="131" y="62"/>
                    </a:lnTo>
                    <a:lnTo>
                      <a:pt x="128" y="56"/>
                    </a:lnTo>
                    <a:lnTo>
                      <a:pt x="126" y="52"/>
                    </a:lnTo>
                    <a:lnTo>
                      <a:pt x="124" y="47"/>
                    </a:lnTo>
                    <a:lnTo>
                      <a:pt x="122" y="43"/>
                    </a:lnTo>
                    <a:lnTo>
                      <a:pt x="119" y="38"/>
                    </a:lnTo>
                    <a:lnTo>
                      <a:pt x="118" y="33"/>
                    </a:lnTo>
                    <a:lnTo>
                      <a:pt x="118" y="28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22" y="13"/>
                    </a:lnTo>
                    <a:lnTo>
                      <a:pt x="127" y="11"/>
                    </a:lnTo>
                    <a:lnTo>
                      <a:pt x="130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1" y="3"/>
                    </a:lnTo>
                    <a:lnTo>
                      <a:pt x="156" y="4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1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2" y="8"/>
                    </a:lnTo>
                    <a:lnTo>
                      <a:pt x="203" y="15"/>
                    </a:lnTo>
                    <a:lnTo>
                      <a:pt x="204" y="24"/>
                    </a:lnTo>
                    <a:lnTo>
                      <a:pt x="205" y="33"/>
                    </a:lnTo>
                    <a:lnTo>
                      <a:pt x="207" y="41"/>
                    </a:lnTo>
                    <a:lnTo>
                      <a:pt x="211" y="49"/>
                    </a:lnTo>
                    <a:lnTo>
                      <a:pt x="212" y="57"/>
                    </a:lnTo>
                    <a:lnTo>
                      <a:pt x="217" y="65"/>
                    </a:lnTo>
                    <a:lnTo>
                      <a:pt x="219" y="68"/>
                    </a:lnTo>
                    <a:lnTo>
                      <a:pt x="224" y="72"/>
                    </a:lnTo>
                    <a:lnTo>
                      <a:pt x="228" y="76"/>
                    </a:lnTo>
                    <a:lnTo>
                      <a:pt x="234" y="79"/>
                    </a:lnTo>
                    <a:lnTo>
                      <a:pt x="241" y="82"/>
                    </a:lnTo>
                    <a:lnTo>
                      <a:pt x="248" y="82"/>
                    </a:lnTo>
                    <a:lnTo>
                      <a:pt x="254" y="83"/>
                    </a:lnTo>
                    <a:lnTo>
                      <a:pt x="261" y="80"/>
                    </a:lnTo>
                    <a:lnTo>
                      <a:pt x="267" y="78"/>
                    </a:lnTo>
                    <a:lnTo>
                      <a:pt x="273" y="74"/>
                    </a:lnTo>
                    <a:lnTo>
                      <a:pt x="280" y="71"/>
                    </a:lnTo>
                    <a:lnTo>
                      <a:pt x="286" y="67"/>
                    </a:lnTo>
                    <a:lnTo>
                      <a:pt x="292" y="64"/>
                    </a:lnTo>
                    <a:lnTo>
                      <a:pt x="298" y="61"/>
                    </a:lnTo>
                    <a:lnTo>
                      <a:pt x="305" y="62"/>
                    </a:lnTo>
                    <a:lnTo>
                      <a:pt x="313" y="63"/>
                    </a:lnTo>
                    <a:lnTo>
                      <a:pt x="316" y="67"/>
                    </a:lnTo>
                    <a:lnTo>
                      <a:pt x="318" y="71"/>
                    </a:lnTo>
                    <a:lnTo>
                      <a:pt x="320" y="74"/>
                    </a:lnTo>
                    <a:lnTo>
                      <a:pt x="322" y="80"/>
                    </a:lnTo>
                    <a:lnTo>
                      <a:pt x="323" y="85"/>
                    </a:lnTo>
                    <a:lnTo>
                      <a:pt x="326" y="90"/>
                    </a:lnTo>
                    <a:lnTo>
                      <a:pt x="329" y="94"/>
                    </a:lnTo>
                    <a:lnTo>
                      <a:pt x="328" y="100"/>
                    </a:lnTo>
                    <a:lnTo>
                      <a:pt x="329" y="105"/>
                    </a:lnTo>
                    <a:lnTo>
                      <a:pt x="331" y="110"/>
                    </a:lnTo>
                    <a:lnTo>
                      <a:pt x="332" y="115"/>
                    </a:lnTo>
                    <a:lnTo>
                      <a:pt x="333" y="121"/>
                    </a:lnTo>
                    <a:lnTo>
                      <a:pt x="334" y="126"/>
                    </a:lnTo>
                    <a:lnTo>
                      <a:pt x="334" y="131"/>
                    </a:lnTo>
                    <a:lnTo>
                      <a:pt x="335" y="137"/>
                    </a:lnTo>
                    <a:lnTo>
                      <a:pt x="336" y="142"/>
                    </a:lnTo>
                    <a:lnTo>
                      <a:pt x="335" y="14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grayWhite">
              <a:xfrm>
                <a:off x="274764" y="6323394"/>
                <a:ext cx="676275" cy="541338"/>
              </a:xfrm>
              <a:custGeom>
                <a:avLst/>
                <a:gdLst>
                  <a:gd name="T0" fmla="*/ 131 w 426"/>
                  <a:gd name="T1" fmla="*/ 340 h 341"/>
                  <a:gd name="T2" fmla="*/ 132 w 426"/>
                  <a:gd name="T3" fmla="*/ 311 h 341"/>
                  <a:gd name="T4" fmla="*/ 128 w 426"/>
                  <a:gd name="T5" fmla="*/ 290 h 341"/>
                  <a:gd name="T6" fmla="*/ 100 w 426"/>
                  <a:gd name="T7" fmla="*/ 265 h 341"/>
                  <a:gd name="T8" fmla="*/ 37 w 426"/>
                  <a:gd name="T9" fmla="*/ 249 h 341"/>
                  <a:gd name="T10" fmla="*/ 2 w 426"/>
                  <a:gd name="T11" fmla="*/ 210 h 341"/>
                  <a:gd name="T12" fmla="*/ 0 w 426"/>
                  <a:gd name="T13" fmla="*/ 174 h 341"/>
                  <a:gd name="T14" fmla="*/ 10 w 426"/>
                  <a:gd name="T15" fmla="*/ 150 h 341"/>
                  <a:gd name="T16" fmla="*/ 32 w 426"/>
                  <a:gd name="T17" fmla="*/ 135 h 341"/>
                  <a:gd name="T18" fmla="*/ 48 w 426"/>
                  <a:gd name="T19" fmla="*/ 136 h 341"/>
                  <a:gd name="T20" fmla="*/ 82 w 426"/>
                  <a:gd name="T21" fmla="*/ 142 h 341"/>
                  <a:gd name="T22" fmla="*/ 98 w 426"/>
                  <a:gd name="T23" fmla="*/ 145 h 341"/>
                  <a:gd name="T24" fmla="*/ 123 w 426"/>
                  <a:gd name="T25" fmla="*/ 146 h 341"/>
                  <a:gd name="T26" fmla="*/ 154 w 426"/>
                  <a:gd name="T27" fmla="*/ 136 h 341"/>
                  <a:gd name="T28" fmla="*/ 172 w 426"/>
                  <a:gd name="T29" fmla="*/ 117 h 341"/>
                  <a:gd name="T30" fmla="*/ 181 w 426"/>
                  <a:gd name="T31" fmla="*/ 103 h 341"/>
                  <a:gd name="T32" fmla="*/ 185 w 426"/>
                  <a:gd name="T33" fmla="*/ 91 h 341"/>
                  <a:gd name="T34" fmla="*/ 181 w 426"/>
                  <a:gd name="T35" fmla="*/ 75 h 341"/>
                  <a:gd name="T36" fmla="*/ 178 w 426"/>
                  <a:gd name="T37" fmla="*/ 57 h 341"/>
                  <a:gd name="T38" fmla="*/ 175 w 426"/>
                  <a:gd name="T39" fmla="*/ 41 h 341"/>
                  <a:gd name="T40" fmla="*/ 177 w 426"/>
                  <a:gd name="T41" fmla="*/ 23 h 341"/>
                  <a:gd name="T42" fmla="*/ 185 w 426"/>
                  <a:gd name="T43" fmla="*/ 4 h 341"/>
                  <a:gd name="T44" fmla="*/ 201 w 426"/>
                  <a:gd name="T45" fmla="*/ 0 h 341"/>
                  <a:gd name="T46" fmla="*/ 220 w 426"/>
                  <a:gd name="T47" fmla="*/ 0 h 341"/>
                  <a:gd name="T48" fmla="*/ 240 w 426"/>
                  <a:gd name="T49" fmla="*/ 4 h 341"/>
                  <a:gd name="T50" fmla="*/ 246 w 426"/>
                  <a:gd name="T51" fmla="*/ 7 h 341"/>
                  <a:gd name="T52" fmla="*/ 265 w 426"/>
                  <a:gd name="T53" fmla="*/ 16 h 341"/>
                  <a:gd name="T54" fmla="*/ 275 w 426"/>
                  <a:gd name="T55" fmla="*/ 25 h 341"/>
                  <a:gd name="T56" fmla="*/ 284 w 426"/>
                  <a:gd name="T57" fmla="*/ 37 h 341"/>
                  <a:gd name="T58" fmla="*/ 287 w 426"/>
                  <a:gd name="T59" fmla="*/ 58 h 341"/>
                  <a:gd name="T60" fmla="*/ 280 w 426"/>
                  <a:gd name="T61" fmla="*/ 80 h 341"/>
                  <a:gd name="T62" fmla="*/ 269 w 426"/>
                  <a:gd name="T63" fmla="*/ 101 h 341"/>
                  <a:gd name="T64" fmla="*/ 261 w 426"/>
                  <a:gd name="T65" fmla="*/ 132 h 341"/>
                  <a:gd name="T66" fmla="*/ 271 w 426"/>
                  <a:gd name="T67" fmla="*/ 157 h 341"/>
                  <a:gd name="T68" fmla="*/ 286 w 426"/>
                  <a:gd name="T69" fmla="*/ 171 h 341"/>
                  <a:gd name="T70" fmla="*/ 305 w 426"/>
                  <a:gd name="T71" fmla="*/ 181 h 341"/>
                  <a:gd name="T72" fmla="*/ 326 w 426"/>
                  <a:gd name="T73" fmla="*/ 185 h 341"/>
                  <a:gd name="T74" fmla="*/ 337 w 426"/>
                  <a:gd name="T75" fmla="*/ 186 h 341"/>
                  <a:gd name="T76" fmla="*/ 360 w 426"/>
                  <a:gd name="T77" fmla="*/ 188 h 341"/>
                  <a:gd name="T78" fmla="*/ 395 w 426"/>
                  <a:gd name="T79" fmla="*/ 190 h 341"/>
                  <a:gd name="T80" fmla="*/ 417 w 426"/>
                  <a:gd name="T81" fmla="*/ 208 h 341"/>
                  <a:gd name="T82" fmla="*/ 425 w 426"/>
                  <a:gd name="T83" fmla="*/ 246 h 341"/>
                  <a:gd name="T84" fmla="*/ 412 w 426"/>
                  <a:gd name="T85" fmla="*/ 300 h 341"/>
                  <a:gd name="T86" fmla="*/ 400 w 426"/>
                  <a:gd name="T87" fmla="*/ 329 h 341"/>
                  <a:gd name="T88" fmla="*/ 393 w 426"/>
                  <a:gd name="T89" fmla="*/ 334 h 341"/>
                  <a:gd name="T90" fmla="*/ 377 w 426"/>
                  <a:gd name="T91" fmla="*/ 339 h 341"/>
                  <a:gd name="T92" fmla="*/ 362 w 426"/>
                  <a:gd name="T93" fmla="*/ 338 h 341"/>
                  <a:gd name="T94" fmla="*/ 338 w 426"/>
                  <a:gd name="T95" fmla="*/ 331 h 341"/>
                  <a:gd name="T96" fmla="*/ 329 w 426"/>
                  <a:gd name="T97" fmla="*/ 327 h 341"/>
                  <a:gd name="T98" fmla="*/ 313 w 426"/>
                  <a:gd name="T99" fmla="*/ 322 h 341"/>
                  <a:gd name="T100" fmla="*/ 297 w 426"/>
                  <a:gd name="T101" fmla="*/ 317 h 341"/>
                  <a:gd name="T102" fmla="*/ 280 w 426"/>
                  <a:gd name="T103" fmla="*/ 315 h 341"/>
                  <a:gd name="T104" fmla="*/ 260 w 426"/>
                  <a:gd name="T105" fmla="*/ 324 h 341"/>
                  <a:gd name="T106" fmla="*/ 246 w 426"/>
                  <a:gd name="T107" fmla="*/ 340 h 341"/>
                  <a:gd name="T108" fmla="*/ 131 w 426"/>
                  <a:gd name="T10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" h="341">
                    <a:moveTo>
                      <a:pt x="131" y="340"/>
                    </a:moveTo>
                    <a:lnTo>
                      <a:pt x="132" y="311"/>
                    </a:lnTo>
                    <a:lnTo>
                      <a:pt x="128" y="290"/>
                    </a:lnTo>
                    <a:lnTo>
                      <a:pt x="100" y="265"/>
                    </a:lnTo>
                    <a:lnTo>
                      <a:pt x="37" y="249"/>
                    </a:lnTo>
                    <a:lnTo>
                      <a:pt x="2" y="210"/>
                    </a:lnTo>
                    <a:lnTo>
                      <a:pt x="0" y="174"/>
                    </a:lnTo>
                    <a:lnTo>
                      <a:pt x="10" y="150"/>
                    </a:lnTo>
                    <a:lnTo>
                      <a:pt x="32" y="135"/>
                    </a:lnTo>
                    <a:lnTo>
                      <a:pt x="48" y="136"/>
                    </a:lnTo>
                    <a:lnTo>
                      <a:pt x="82" y="142"/>
                    </a:lnTo>
                    <a:lnTo>
                      <a:pt x="98" y="145"/>
                    </a:lnTo>
                    <a:lnTo>
                      <a:pt x="123" y="146"/>
                    </a:lnTo>
                    <a:lnTo>
                      <a:pt x="154" y="136"/>
                    </a:lnTo>
                    <a:lnTo>
                      <a:pt x="172" y="117"/>
                    </a:lnTo>
                    <a:lnTo>
                      <a:pt x="181" y="103"/>
                    </a:lnTo>
                    <a:lnTo>
                      <a:pt x="185" y="91"/>
                    </a:lnTo>
                    <a:lnTo>
                      <a:pt x="181" y="75"/>
                    </a:lnTo>
                    <a:lnTo>
                      <a:pt x="178" y="57"/>
                    </a:lnTo>
                    <a:lnTo>
                      <a:pt x="175" y="41"/>
                    </a:lnTo>
                    <a:lnTo>
                      <a:pt x="177" y="23"/>
                    </a:lnTo>
                    <a:lnTo>
                      <a:pt x="185" y="4"/>
                    </a:lnTo>
                    <a:lnTo>
                      <a:pt x="201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46" y="7"/>
                    </a:lnTo>
                    <a:lnTo>
                      <a:pt x="265" y="16"/>
                    </a:lnTo>
                    <a:lnTo>
                      <a:pt x="275" y="25"/>
                    </a:lnTo>
                    <a:lnTo>
                      <a:pt x="284" y="37"/>
                    </a:lnTo>
                    <a:lnTo>
                      <a:pt x="287" y="58"/>
                    </a:lnTo>
                    <a:lnTo>
                      <a:pt x="280" y="80"/>
                    </a:lnTo>
                    <a:lnTo>
                      <a:pt x="269" y="101"/>
                    </a:lnTo>
                    <a:lnTo>
                      <a:pt x="261" y="132"/>
                    </a:lnTo>
                    <a:lnTo>
                      <a:pt x="271" y="157"/>
                    </a:lnTo>
                    <a:lnTo>
                      <a:pt x="286" y="171"/>
                    </a:lnTo>
                    <a:lnTo>
                      <a:pt x="305" y="181"/>
                    </a:lnTo>
                    <a:lnTo>
                      <a:pt x="326" y="185"/>
                    </a:lnTo>
                    <a:lnTo>
                      <a:pt x="337" y="186"/>
                    </a:lnTo>
                    <a:lnTo>
                      <a:pt x="360" y="188"/>
                    </a:lnTo>
                    <a:lnTo>
                      <a:pt x="395" y="190"/>
                    </a:lnTo>
                    <a:lnTo>
                      <a:pt x="417" y="208"/>
                    </a:lnTo>
                    <a:lnTo>
                      <a:pt x="425" y="246"/>
                    </a:lnTo>
                    <a:lnTo>
                      <a:pt x="412" y="300"/>
                    </a:lnTo>
                    <a:lnTo>
                      <a:pt x="400" y="329"/>
                    </a:lnTo>
                    <a:lnTo>
                      <a:pt x="393" y="334"/>
                    </a:lnTo>
                    <a:lnTo>
                      <a:pt x="377" y="339"/>
                    </a:lnTo>
                    <a:lnTo>
                      <a:pt x="362" y="338"/>
                    </a:lnTo>
                    <a:lnTo>
                      <a:pt x="338" y="331"/>
                    </a:lnTo>
                    <a:lnTo>
                      <a:pt x="329" y="327"/>
                    </a:lnTo>
                    <a:lnTo>
                      <a:pt x="313" y="322"/>
                    </a:lnTo>
                    <a:lnTo>
                      <a:pt x="297" y="317"/>
                    </a:lnTo>
                    <a:lnTo>
                      <a:pt x="280" y="315"/>
                    </a:lnTo>
                    <a:lnTo>
                      <a:pt x="260" y="324"/>
                    </a:lnTo>
                    <a:lnTo>
                      <a:pt x="246" y="340"/>
                    </a:lnTo>
                    <a:lnTo>
                      <a:pt x="131" y="34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5A4F0574-43A3-46A0-8870-1B2305CBE5B3}" type="datetime1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22225">
            <a:solidFill>
              <a:schemeClr val="tx2"/>
            </a:solidFill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Clr>
          <a:schemeClr val="tx2"/>
        </a:buClr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esusle.gnomio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gouldm@mccc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4412" y="762000"/>
            <a:ext cx="8329031" cy="3213527"/>
          </a:xfrm>
        </p:spPr>
        <p:txBody>
          <a:bodyPr/>
          <a:lstStyle/>
          <a:p>
            <a:pPr algn="ctr"/>
            <a:r>
              <a:rPr lang="en-US" dirty="0"/>
              <a:t>Hybrid IET: Creating Equitable Career Pathways in Healthcare for Adult ELLs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1412" y="4572000"/>
            <a:ext cx="7516442" cy="11160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Peg Gould, Director/</a:t>
            </a:r>
            <a:r>
              <a:rPr lang="en-US" sz="1400" dirty="0" smtClean="0"/>
              <a:t>Community Education and Training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800" dirty="0" smtClean="0"/>
              <a:t>Mercer County Community College/Trenton, </a:t>
            </a:r>
            <a:r>
              <a:rPr lang="en-US" sz="1800" dirty="0" smtClean="0"/>
              <a:t>NJ</a:t>
            </a:r>
          </a:p>
          <a:p>
            <a:endParaRPr lang="en-US" sz="1800" dirty="0" smtClean="0"/>
          </a:p>
          <a:p>
            <a:r>
              <a:rPr lang="en-US" sz="1800" dirty="0" smtClean="0"/>
              <a:t>Miranda Loos/</a:t>
            </a:r>
            <a:r>
              <a:rPr lang="en-US" sz="1800" dirty="0" err="1" smtClean="0"/>
              <a:t>EnGen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Director, Partnerships</a:t>
            </a:r>
            <a:endParaRPr lang="en-US" dirty="0" smtClean="0"/>
          </a:p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and our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Population: ~83,000</a:t>
            </a:r>
          </a:p>
          <a:p>
            <a:r>
              <a:rPr lang="en-US" dirty="0" smtClean="0"/>
              <a:t>25% (1 in 4): functionally illiterate</a:t>
            </a:r>
          </a:p>
          <a:p>
            <a:r>
              <a:rPr lang="en-US" dirty="0" smtClean="0"/>
              <a:t>30% (~1 in 3): functionally innumerate</a:t>
            </a:r>
          </a:p>
          <a:p>
            <a:r>
              <a:rPr lang="en-US" dirty="0" smtClean="0"/>
              <a:t>Foreign born population: 40% Hispanic/Latino</a:t>
            </a:r>
          </a:p>
          <a:p>
            <a:r>
              <a:rPr lang="en-US" dirty="0" smtClean="0"/>
              <a:t>Foreign born population: 60% speak English less than well</a:t>
            </a:r>
          </a:p>
          <a:p>
            <a:r>
              <a:rPr lang="en-US" dirty="0" smtClean="0"/>
              <a:t>HS graduation rate: 50-65%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sz="5300" dirty="0" smtClean="0"/>
              <a:t>We need help!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Looked for help through many channels</a:t>
            </a:r>
          </a:p>
          <a:p>
            <a:pPr lvl="1"/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WDB</a:t>
            </a:r>
          </a:p>
          <a:p>
            <a:pPr lvl="1"/>
            <a:r>
              <a:rPr lang="en-US" dirty="0" smtClean="0"/>
              <a:t>Employers	</a:t>
            </a:r>
          </a:p>
          <a:p>
            <a:pPr lvl="1"/>
            <a:r>
              <a:rPr lang="en-US" dirty="0" smtClean="0"/>
              <a:t>Professional network</a:t>
            </a:r>
          </a:p>
          <a:p>
            <a:pPr lvl="1"/>
            <a:r>
              <a:rPr lang="en-US" dirty="0" smtClean="0"/>
              <a:t>Funders</a:t>
            </a:r>
          </a:p>
          <a:p>
            <a:pPr lvl="1"/>
            <a:r>
              <a:rPr lang="en-US" dirty="0" smtClean="0"/>
              <a:t>Consortium partners</a:t>
            </a:r>
          </a:p>
          <a:p>
            <a:r>
              <a:rPr lang="en-US" dirty="0" smtClean="0"/>
              <a:t>Nothing is permanent but change</a:t>
            </a:r>
          </a:p>
          <a:p>
            <a:pPr lvl="1"/>
            <a:r>
              <a:rPr lang="en-US" dirty="0" smtClean="0"/>
              <a:t>Certification approved list</a:t>
            </a:r>
            <a:endParaRPr lang="en-US" dirty="0"/>
          </a:p>
        </p:txBody>
      </p:sp>
      <p:pic>
        <p:nvPicPr>
          <p:cNvPr id="4" name="Picture 3" descr="Help Hand Isolated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752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dual attendance with Allied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acquisition/senior </a:t>
            </a:r>
            <a:r>
              <a:rPr lang="en-US" dirty="0" err="1" smtClean="0"/>
              <a:t>ed</a:t>
            </a:r>
            <a:r>
              <a:rPr lang="en-US" dirty="0" smtClean="0"/>
              <a:t> specialist assigned to initiative</a:t>
            </a:r>
          </a:p>
          <a:p>
            <a:r>
              <a:rPr lang="en-US" dirty="0" smtClean="0"/>
              <a:t>Students attend AH in the evenings w/language spec</a:t>
            </a:r>
          </a:p>
          <a:p>
            <a:r>
              <a:rPr lang="en-US" dirty="0" smtClean="0"/>
              <a:t>Students attend follow up ESL the next morning</a:t>
            </a:r>
          </a:p>
          <a:p>
            <a:r>
              <a:rPr lang="en-US" dirty="0" smtClean="0"/>
              <a:t>Polled students</a:t>
            </a:r>
          </a:p>
          <a:p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5" name="Picture 4" descr="News: Tech Mahindra Foundation &amp; Wipro GE Healthca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3657600"/>
            <a:ext cx="5181600" cy="2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COVID-19, Title II, PY2021-2022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COVID crippled our programming but it was a blessing in disguise!</a:t>
            </a:r>
          </a:p>
          <a:p>
            <a:r>
              <a:rPr lang="en-US" dirty="0" smtClean="0"/>
              <a:t>New Title II funding requirement: DOL market research</a:t>
            </a:r>
          </a:p>
          <a:p>
            <a:r>
              <a:rPr lang="en-US" dirty="0" smtClean="0"/>
              <a:t>Depressing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ast food drive thrus will be fully automated with A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6" y="3657600"/>
            <a:ext cx="2653058" cy="1492948"/>
          </a:xfrm>
          <a:prstGeom prst="rect">
            <a:avLst/>
          </a:prstGeom>
        </p:spPr>
      </p:pic>
      <p:pic>
        <p:nvPicPr>
          <p:cNvPr id="5" name="Picture 4" descr="3 Smart Warehouse Technologies You Need To Implement Toda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3667408"/>
            <a:ext cx="2724082" cy="2043062"/>
          </a:xfrm>
          <a:prstGeom prst="rect">
            <a:avLst/>
          </a:prstGeom>
        </p:spPr>
      </p:pic>
      <p:pic>
        <p:nvPicPr>
          <p:cNvPr id="6" name="Picture 5" descr="Home Care | Home Care Stock Photo When using this photo o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79" y="3657599"/>
            <a:ext cx="2562934" cy="17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5 highest job openings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Mercer County, NJ</a:t>
            </a:r>
            <a:br>
              <a:rPr lang="en-US" sz="1800" dirty="0" smtClean="0"/>
            </a:br>
            <a:r>
              <a:rPr lang="en-US" sz="1800" dirty="0" smtClean="0"/>
              <a:t>2021-2026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 (BSN or higher)</a:t>
            </a:r>
          </a:p>
          <a:p>
            <a:r>
              <a:rPr lang="en-US" dirty="0" smtClean="0"/>
              <a:t>Computer Software Engineer (BS or higher)</a:t>
            </a:r>
          </a:p>
          <a:p>
            <a:r>
              <a:rPr lang="en-US" dirty="0" smtClean="0"/>
              <a:t>Home health care (no certification necessary; no HSE needed)</a:t>
            </a:r>
          </a:p>
          <a:p>
            <a:r>
              <a:rPr lang="en-US" dirty="0" smtClean="0"/>
              <a:t>Warehousing/ecommerce (no certification necessary; no HSE needed)</a:t>
            </a:r>
          </a:p>
          <a:p>
            <a:r>
              <a:rPr lang="en-US" dirty="0" smtClean="0"/>
              <a:t>Fast food service (no certification necessary; no HSE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Trenton stats</a:t>
            </a:r>
          </a:p>
          <a:p>
            <a:endParaRPr lang="en-US" dirty="0"/>
          </a:p>
          <a:p>
            <a:r>
              <a:rPr lang="en-US" dirty="0" smtClean="0"/>
              <a:t>IET in NJ is funded for ESL (civics) students</a:t>
            </a:r>
          </a:p>
          <a:p>
            <a:pPr lvl="1"/>
            <a:r>
              <a:rPr lang="en-US" dirty="0" smtClean="0"/>
              <a:t>Language barriers</a:t>
            </a:r>
          </a:p>
          <a:p>
            <a:pPr lvl="1"/>
            <a:r>
              <a:rPr lang="en-US" dirty="0" smtClean="0"/>
              <a:t>Documents to work </a:t>
            </a:r>
          </a:p>
          <a:p>
            <a:pPr lvl="1"/>
            <a:r>
              <a:rPr lang="en-US" dirty="0" smtClean="0"/>
              <a:t>IDs</a:t>
            </a:r>
          </a:p>
          <a:p>
            <a:pPr lvl="1"/>
            <a:r>
              <a:rPr lang="en-US" dirty="0" smtClean="0"/>
              <a:t>Welcome new neighbor refugees!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 descr="Discover Visual Literacy – Visual Literacy Tod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1563986"/>
            <a:ext cx="1524000" cy="1016317"/>
          </a:xfrm>
          <a:prstGeom prst="rect">
            <a:avLst/>
          </a:prstGeom>
        </p:spPr>
      </p:pic>
      <p:pic>
        <p:nvPicPr>
          <p:cNvPr id="5" name="Picture 4" descr="The 10 Best Articles on Refugees &amp; Migration ⁄ Open Migr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3733800"/>
            <a:ext cx="2844800" cy="2133600"/>
          </a:xfrm>
          <a:prstGeom prst="rect">
            <a:avLst/>
          </a:prstGeom>
        </p:spPr>
      </p:pic>
      <p:pic>
        <p:nvPicPr>
          <p:cNvPr id="6" name="Picture 5" descr="Free Stock Photo 7018 Colourful preschool number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563986"/>
            <a:ext cx="1516613" cy="1008547"/>
          </a:xfrm>
          <a:prstGeom prst="rect">
            <a:avLst/>
          </a:prstGeom>
        </p:spPr>
      </p:pic>
      <p:pic>
        <p:nvPicPr>
          <p:cNvPr id="7" name="Picture 6" descr="UP TO DATE: ENGLISH CENTRA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94" y="1567049"/>
            <a:ext cx="1410436" cy="10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Fatigued, frustrated, pressured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Covid</a:t>
            </a:r>
            <a:r>
              <a:rPr lang="en-US" dirty="0" smtClean="0"/>
              <a:t> exhaustion</a:t>
            </a:r>
          </a:p>
          <a:p>
            <a:r>
              <a:rPr lang="en-US" dirty="0" smtClean="0"/>
              <a:t>Frustrated with remote </a:t>
            </a:r>
            <a:r>
              <a:rPr lang="en-US" b="1" dirty="0" smtClean="0"/>
              <a:t>everything </a:t>
            </a:r>
            <a:r>
              <a:rPr lang="en-US" dirty="0" smtClean="0"/>
              <a:t>due to </a:t>
            </a:r>
            <a:r>
              <a:rPr lang="en-US" dirty="0" err="1" smtClean="0"/>
              <a:t>covid</a:t>
            </a:r>
            <a:endParaRPr lang="en-US" dirty="0" smtClean="0"/>
          </a:p>
          <a:p>
            <a:r>
              <a:rPr lang="en-US" dirty="0" smtClean="0"/>
              <a:t>Other stakeholders closing in</a:t>
            </a:r>
          </a:p>
          <a:p>
            <a:r>
              <a:rPr lang="en-US" dirty="0" smtClean="0"/>
              <a:t>Funder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ot 2 Liebster awar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9" y="5410200"/>
            <a:ext cx="819150" cy="1152525"/>
          </a:xfrm>
          <a:prstGeom prst="rect">
            <a:avLst/>
          </a:prstGeom>
        </p:spPr>
      </p:pic>
      <p:pic>
        <p:nvPicPr>
          <p:cNvPr id="5" name="Picture 4" descr="Got 2 Liebster awar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62" y="4614862"/>
            <a:ext cx="819150" cy="1152525"/>
          </a:xfrm>
          <a:prstGeom prst="rect">
            <a:avLst/>
          </a:prstGeom>
        </p:spPr>
      </p:pic>
      <p:pic>
        <p:nvPicPr>
          <p:cNvPr id="6" name="Picture 5" descr="Got 2 Liebster awar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762000"/>
            <a:ext cx="819150" cy="1152525"/>
          </a:xfrm>
          <a:prstGeom prst="rect">
            <a:avLst/>
          </a:prstGeom>
        </p:spPr>
      </p:pic>
      <p:pic>
        <p:nvPicPr>
          <p:cNvPr id="7" name="Picture 6" descr="Got 2 Liebster awar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763099"/>
            <a:ext cx="819150" cy="1152525"/>
          </a:xfrm>
          <a:prstGeom prst="rect">
            <a:avLst/>
          </a:prstGeom>
        </p:spPr>
      </p:pic>
      <p:pic>
        <p:nvPicPr>
          <p:cNvPr id="8" name="Picture 7" descr="Got 2 Liebster awar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62" y="3581400"/>
            <a:ext cx="8191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Another </a:t>
            </a:r>
            <a:r>
              <a:rPr lang="en-US" dirty="0" smtClean="0"/>
              <a:t>WDB meeting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CTE program was also crippled by </a:t>
            </a:r>
            <a:r>
              <a:rPr lang="en-US" dirty="0" err="1" smtClean="0"/>
              <a:t>covid</a:t>
            </a:r>
            <a:endParaRPr lang="en-US" dirty="0" smtClean="0"/>
          </a:p>
          <a:p>
            <a:r>
              <a:rPr lang="en-US" dirty="0" smtClean="0"/>
              <a:t>The blessing of COVID: employers in need</a:t>
            </a:r>
          </a:p>
          <a:p>
            <a:r>
              <a:rPr lang="en-US" dirty="0" smtClean="0"/>
              <a:t>Here’s a pilot program we’re running</a:t>
            </a:r>
          </a:p>
          <a:p>
            <a:r>
              <a:rPr lang="en-US" dirty="0" err="1" smtClean="0"/>
              <a:t>OneStop</a:t>
            </a:r>
            <a:r>
              <a:rPr lang="en-US" dirty="0" smtClean="0"/>
              <a:t>: we would maybe send some referrals</a:t>
            </a:r>
          </a:p>
          <a:p>
            <a:r>
              <a:rPr lang="en-US" dirty="0" smtClean="0"/>
              <a:t>Employers</a:t>
            </a:r>
            <a:endParaRPr lang="en-US" dirty="0"/>
          </a:p>
        </p:txBody>
      </p:sp>
      <p:pic>
        <p:nvPicPr>
          <p:cNvPr id="4" name="Picture 3" descr="Idea Icon Business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39624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Here we go!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Assisted and Long Term Care</a:t>
            </a:r>
          </a:p>
          <a:p>
            <a:r>
              <a:rPr lang="en-US" dirty="0" smtClean="0"/>
              <a:t>Largest county hospital</a:t>
            </a:r>
          </a:p>
          <a:p>
            <a:r>
              <a:rPr lang="en-US" dirty="0" smtClean="0"/>
              <a:t>City based CBO</a:t>
            </a:r>
          </a:p>
          <a:p>
            <a:r>
              <a:rPr lang="en-US" dirty="0" smtClean="0"/>
              <a:t>Our students + our CTE/IET cornerstone</a:t>
            </a:r>
            <a:endParaRPr lang="en-US" dirty="0"/>
          </a:p>
        </p:txBody>
      </p:sp>
      <p:pic>
        <p:nvPicPr>
          <p:cNvPr id="4" name="Picture 3" descr="Anthem of My Heart: Sweet Vic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3868848"/>
            <a:ext cx="3810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Fostering student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</a:p>
          <a:p>
            <a:r>
              <a:rPr lang="en-US" dirty="0" smtClean="0"/>
              <a:t>Student glossary</a:t>
            </a:r>
          </a:p>
          <a:p>
            <a:r>
              <a:rPr lang="en-US" dirty="0" err="1" smtClean="0"/>
              <a:t>EnGen</a:t>
            </a:r>
            <a:endParaRPr lang="en-US" dirty="0" smtClean="0"/>
          </a:p>
          <a:p>
            <a:r>
              <a:rPr lang="en-US" dirty="0" smtClean="0"/>
              <a:t>Case studies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-learning, translanguaging and English language acquisi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2743200"/>
            <a:ext cx="459105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in chat about you!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brings you to this session today?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OWING HOPE: A tale of hope during the Great Depression | The Mindful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2908880"/>
            <a:ext cx="4924425" cy="32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class: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designed for those considering employment in the health care sector </a:t>
            </a:r>
          </a:p>
          <a:p>
            <a:r>
              <a:rPr lang="en-US" dirty="0"/>
              <a:t>· Expected population: HSE/ABE students, ESL who exceeded a Level 6, adults “testing” the water seeking employment or further studies </a:t>
            </a:r>
          </a:p>
          <a:p>
            <a:r>
              <a:rPr lang="en-US" dirty="0"/>
              <a:t>· Most participants were newly arrived to the US and had experience or employment in healthcare in their native country.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Great……..what’s it look like?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smtClean="0"/>
              <a:t>FREE!!!</a:t>
            </a:r>
          </a:p>
          <a:p>
            <a:pPr marL="0" indent="0">
              <a:buNone/>
            </a:pPr>
            <a:r>
              <a:rPr lang="en-US" sz="4800" i="1" dirty="0" smtClean="0"/>
              <a:t>It looks like this………..</a:t>
            </a:r>
            <a:r>
              <a:rPr lang="en-US" sz="9600" dirty="0" smtClean="0"/>
              <a:t> </a:t>
            </a:r>
          </a:p>
          <a:p>
            <a:pPr marL="0" indent="0" algn="ctr">
              <a:buNone/>
            </a:pPr>
            <a:r>
              <a:rPr lang="en-US" sz="9600" dirty="0" smtClean="0">
                <a:hlinkClick r:id="rId2"/>
              </a:rPr>
              <a:t>Moodle</a:t>
            </a:r>
            <a:endParaRPr lang="en-US" sz="9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i="1" dirty="0" smtClean="0"/>
              <a:t>this</a:t>
            </a:r>
            <a:r>
              <a:rPr lang="en-US" dirty="0" smtClean="0"/>
              <a:t> hybrid?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work on modules via Moodle portal 6+ hours weekly</a:t>
            </a:r>
          </a:p>
          <a:p>
            <a:r>
              <a:rPr lang="en-US" dirty="0" smtClean="0"/>
              <a:t>Students have in person/via virtual ‘class’ 2 afternoons weekly</a:t>
            </a:r>
          </a:p>
          <a:p>
            <a:r>
              <a:rPr lang="en-US" dirty="0" smtClean="0"/>
              <a:t>Teacher is available for in person or virtual office hours for individual student support or to conference with students</a:t>
            </a:r>
          </a:p>
          <a:p>
            <a:r>
              <a:rPr lang="en-US" dirty="0" smtClean="0"/>
              <a:t>Learning is largely independent, but a cohort builds from in person (or virtual) instruction and thru assignments and discussion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experiences in their own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have </a:t>
            </a:r>
            <a:r>
              <a:rPr lang="en-US" dirty="0"/>
              <a:t>never used a </a:t>
            </a:r>
            <a:r>
              <a:rPr lang="en-US" dirty="0" smtClean="0"/>
              <a:t>QWERTY </a:t>
            </a:r>
            <a:r>
              <a:rPr lang="en-US" dirty="0"/>
              <a:t>keyboard before. </a:t>
            </a:r>
            <a:r>
              <a:rPr lang="en-US" dirty="0" smtClean="0"/>
              <a:t> I felt </a:t>
            </a:r>
            <a:r>
              <a:rPr lang="en-US" dirty="0"/>
              <a:t>relieved when </a:t>
            </a:r>
            <a:r>
              <a:rPr lang="en-US" dirty="0" smtClean="0"/>
              <a:t>the teacher </a:t>
            </a:r>
            <a:r>
              <a:rPr lang="en-US" dirty="0"/>
              <a:t>provided typing practice </a:t>
            </a:r>
            <a:r>
              <a:rPr lang="en-US" dirty="0" smtClean="0"/>
              <a:t>websites – I practiced </a:t>
            </a:r>
            <a:r>
              <a:rPr lang="en-US" dirty="0"/>
              <a:t>and </a:t>
            </a:r>
            <a:r>
              <a:rPr lang="en-US" dirty="0" smtClean="0"/>
              <a:t>my </a:t>
            </a:r>
            <a:r>
              <a:rPr lang="en-US" dirty="0"/>
              <a:t>skills improved as items like discussion boards, vocabulary glossary entries, filing, responses in </a:t>
            </a:r>
            <a:r>
              <a:rPr lang="en-US" dirty="0" smtClean="0"/>
              <a:t>chat </a:t>
            </a:r>
            <a:r>
              <a:rPr lang="en-US" dirty="0"/>
              <a:t>made </a:t>
            </a:r>
            <a:r>
              <a:rPr lang="en-US" dirty="0" smtClean="0"/>
              <a:t>me </a:t>
            </a:r>
            <a:r>
              <a:rPr lang="en-US" dirty="0"/>
              <a:t>use </a:t>
            </a:r>
            <a:r>
              <a:rPr lang="en-US" dirty="0" smtClean="0"/>
              <a:t>my new </a:t>
            </a:r>
            <a:r>
              <a:rPr lang="en-US" dirty="0"/>
              <a:t>keyboarding skills.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experiences in their own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got a keyboard the day </a:t>
            </a:r>
            <a:r>
              <a:rPr lang="en-US" dirty="0"/>
              <a:t>before class. </a:t>
            </a:r>
            <a:r>
              <a:rPr lang="en-US" dirty="0" smtClean="0"/>
              <a:t>I was scared, but some of my classmates helped me with peer tutoring. The teacher was helpful.</a:t>
            </a:r>
          </a:p>
          <a:p>
            <a:r>
              <a:rPr lang="en-US" dirty="0"/>
              <a:t>Moodle </a:t>
            </a:r>
            <a:r>
              <a:rPr lang="en-US" dirty="0" smtClean="0"/>
              <a:t>gave me </a:t>
            </a:r>
            <a:r>
              <a:rPr lang="en-US" dirty="0"/>
              <a:t>other resources such as the zoom, medical terminology text, </a:t>
            </a:r>
            <a:r>
              <a:rPr lang="en-US" dirty="0" err="1"/>
              <a:t>NJCan</a:t>
            </a:r>
            <a:r>
              <a:rPr lang="en-US" dirty="0"/>
              <a:t> </a:t>
            </a:r>
            <a:r>
              <a:rPr lang="en-US" dirty="0" smtClean="0"/>
              <a:t>360. </a:t>
            </a:r>
            <a:r>
              <a:rPr lang="en-US" dirty="0"/>
              <a:t>It took a little while for </a:t>
            </a:r>
            <a:r>
              <a:rPr lang="en-US" dirty="0" smtClean="0"/>
              <a:t>me to understand, but now I love it. </a:t>
            </a:r>
            <a:endParaRPr lang="en-US" dirty="0"/>
          </a:p>
          <a:p>
            <a:r>
              <a:rPr lang="en-US" dirty="0" smtClean="0"/>
              <a:t>Moodle gave me a chance </a:t>
            </a:r>
            <a:r>
              <a:rPr lang="en-US" dirty="0"/>
              <a:t>to </a:t>
            </a:r>
            <a:r>
              <a:rPr lang="en-US" dirty="0" smtClean="0"/>
              <a:t>view or do </a:t>
            </a:r>
            <a:r>
              <a:rPr lang="en-US" dirty="0"/>
              <a:t>work that I</a:t>
            </a:r>
            <a:r>
              <a:rPr lang="en-US" dirty="0" smtClean="0"/>
              <a:t> </a:t>
            </a:r>
            <a:r>
              <a:rPr lang="en-US" dirty="0"/>
              <a:t>had </a:t>
            </a:r>
            <a:r>
              <a:rPr lang="en-US" dirty="0" smtClean="0"/>
              <a:t>missed.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Teacher’s reflections…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ENGEN provided good examples for material that I wanted students to research for our asynchronous discussion forums in Moodle or as great discussion starters for our synchronous class discussions. </a:t>
            </a:r>
          </a:p>
          <a:p>
            <a:r>
              <a:rPr lang="en-US" dirty="0" smtClean="0"/>
              <a:t>ENGEN </a:t>
            </a:r>
            <a:r>
              <a:rPr lang="en-US" dirty="0"/>
              <a:t>also provided a reference for students to easily identify words to put in our weekly glossary which fed into the main glossary.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Everybody loves it but _________</a:t>
            </a:r>
          </a:p>
          <a:p>
            <a:r>
              <a:rPr lang="en-US" dirty="0" smtClean="0"/>
              <a:t>Job previewing and documents</a:t>
            </a:r>
          </a:p>
          <a:p>
            <a:r>
              <a:rPr lang="en-US" dirty="0" smtClean="0"/>
              <a:t>Federal glance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erging The Dream Into Reality : In5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3505200"/>
            <a:ext cx="4191000" cy="23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consider this?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we got asked</a:t>
            </a:r>
          </a:p>
          <a:p>
            <a:r>
              <a:rPr lang="en-US" dirty="0" smtClean="0"/>
              <a:t>Building Step Up to Green Jobs (launch September, 2022)</a:t>
            </a:r>
          </a:p>
          <a:p>
            <a:r>
              <a:rPr lang="en-US" dirty="0" smtClean="0"/>
              <a:t>Brainstorming and the easy part of this whole process</a:t>
            </a:r>
            <a:endParaRPr lang="en-US" dirty="0"/>
          </a:p>
        </p:txBody>
      </p:sp>
      <p:pic>
        <p:nvPicPr>
          <p:cNvPr id="5" name="Picture 4" descr="Solar to generate a third of global energy by 20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3733800"/>
            <a:ext cx="34298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the employment piece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a really great part of the course. </a:t>
            </a:r>
            <a:r>
              <a:rPr lang="en-US" dirty="0" err="1" smtClean="0"/>
              <a:t>Iloved</a:t>
            </a:r>
            <a:r>
              <a:rPr lang="en-US" dirty="0" smtClean="0"/>
              <a:t> </a:t>
            </a:r>
            <a:r>
              <a:rPr lang="en-US" dirty="0"/>
              <a:t>hearing about live opportunities. Kim did a wonderful job setting up speakers</a:t>
            </a:r>
            <a:r>
              <a:rPr lang="en-US" dirty="0" smtClean="0"/>
              <a:t>! </a:t>
            </a:r>
          </a:p>
          <a:p>
            <a:r>
              <a:rPr lang="en-US" dirty="0" smtClean="0"/>
              <a:t>Some </a:t>
            </a:r>
            <a:r>
              <a:rPr lang="en-US" dirty="0"/>
              <a:t>speakers </a:t>
            </a:r>
            <a:r>
              <a:rPr lang="en-US" dirty="0" smtClean="0"/>
              <a:t>shared good </a:t>
            </a:r>
            <a:r>
              <a:rPr lang="en-US" dirty="0"/>
              <a:t>information to </a:t>
            </a:r>
            <a:r>
              <a:rPr lang="en-US" dirty="0" smtClean="0"/>
              <a:t>us. </a:t>
            </a:r>
            <a:r>
              <a:rPr lang="en-US" dirty="0"/>
              <a:t>Examples were certification pathways in </a:t>
            </a:r>
            <a:r>
              <a:rPr lang="en-US" dirty="0" smtClean="0"/>
              <a:t>NJ and </a:t>
            </a:r>
            <a:r>
              <a:rPr lang="en-US" dirty="0"/>
              <a:t>how to </a:t>
            </a:r>
            <a:r>
              <a:rPr lang="en-US" dirty="0" smtClean="0"/>
              <a:t>get </a:t>
            </a:r>
            <a:r>
              <a:rPr lang="en-US" dirty="0"/>
              <a:t>transcripts </a:t>
            </a:r>
            <a:r>
              <a:rPr lang="en-US" dirty="0" smtClean="0"/>
              <a:t>reviewed.</a:t>
            </a:r>
          </a:p>
          <a:p>
            <a:r>
              <a:rPr lang="en-US" dirty="0"/>
              <a:t>Kim’s information </a:t>
            </a:r>
            <a:r>
              <a:rPr lang="en-US" dirty="0" smtClean="0"/>
              <a:t>about </a:t>
            </a:r>
            <a:r>
              <a:rPr lang="en-US" dirty="0"/>
              <a:t>resumes, transcripts, </a:t>
            </a:r>
            <a:r>
              <a:rPr lang="en-US" dirty="0" err="1"/>
              <a:t>NJCan</a:t>
            </a:r>
            <a:r>
              <a:rPr lang="en-US" dirty="0"/>
              <a:t> 360 tools, and employment was extremely useful!!! </a:t>
            </a:r>
          </a:p>
          <a:p>
            <a:pPr marL="0" indent="0">
              <a:buNone/>
            </a:pPr>
            <a:r>
              <a:rPr lang="en-US" dirty="0"/>
              <a:t>*Kim=career counselor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learning experience FOR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Requiring work documents (</a:t>
            </a:r>
            <a:r>
              <a:rPr lang="en-US" dirty="0" err="1" smtClean="0"/>
              <a:t>ssn</a:t>
            </a:r>
            <a:r>
              <a:rPr lang="en-US" dirty="0" smtClean="0"/>
              <a:t>, visa, id, </a:t>
            </a:r>
            <a:r>
              <a:rPr lang="en-US" dirty="0" err="1" smtClean="0"/>
              <a:t>etc</a:t>
            </a:r>
            <a:r>
              <a:rPr lang="en-US" dirty="0" smtClean="0"/>
              <a:t>) at least started </a:t>
            </a:r>
            <a:r>
              <a:rPr lang="en-US" u="sng" dirty="0" smtClean="0"/>
              <a:t>before</a:t>
            </a:r>
            <a:r>
              <a:rPr lang="en-US" dirty="0" smtClean="0"/>
              <a:t> entering the intensive prep instruction</a:t>
            </a:r>
          </a:p>
          <a:p>
            <a:r>
              <a:rPr lang="en-US" dirty="0" smtClean="0"/>
              <a:t>Interview process with career coordinator: available </a:t>
            </a:r>
            <a:r>
              <a:rPr lang="en-US" i="1" dirty="0" smtClean="0"/>
              <a:t>right now</a:t>
            </a:r>
            <a:r>
              <a:rPr lang="en-US" dirty="0" smtClean="0"/>
              <a:t> to work; transportation; child care issues; ability to commit to this program and then to working or studying</a:t>
            </a:r>
          </a:p>
          <a:p>
            <a:r>
              <a:rPr lang="en-US" dirty="0" smtClean="0"/>
              <a:t>Adding a capstone/session long capstone project</a:t>
            </a:r>
          </a:p>
          <a:p>
            <a:r>
              <a:rPr lang="en-US" dirty="0" smtClean="0"/>
              <a:t>Tightening the follow up post program: goals, barriers/support, other needs</a:t>
            </a:r>
            <a:endParaRPr lang="en-US" dirty="0"/>
          </a:p>
        </p:txBody>
      </p:sp>
      <p:pic>
        <p:nvPicPr>
          <p:cNvPr id="4" name="Picture 3" descr="Technology and innovation centres: The key to improving collaboration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494903"/>
            <a:ext cx="2897188" cy="10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in chat about your 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biggest frustrations?</a:t>
            </a:r>
          </a:p>
          <a:p>
            <a:pPr algn="ctr"/>
            <a:endParaRPr lang="en-US" dirty="0"/>
          </a:p>
        </p:txBody>
      </p:sp>
      <p:pic>
        <p:nvPicPr>
          <p:cNvPr id="4" name="Picture 3" descr="Life of an Educator - Dr. Justin Tarte: 10 tips to avoid technolog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590800"/>
            <a:ext cx="32737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take from this 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step: labor market analysis (local area)</a:t>
            </a:r>
          </a:p>
          <a:p>
            <a:r>
              <a:rPr lang="en-US" dirty="0" smtClean="0"/>
              <a:t>Find state certifications matching above</a:t>
            </a:r>
          </a:p>
          <a:p>
            <a:r>
              <a:rPr lang="en-US" dirty="0" smtClean="0"/>
              <a:t>Find jobs in that field and list competencies</a:t>
            </a:r>
          </a:p>
          <a:p>
            <a:r>
              <a:rPr lang="en-US" dirty="0" smtClean="0"/>
              <a:t>Search online! YouTube, platforms, companies</a:t>
            </a:r>
          </a:p>
          <a:p>
            <a:r>
              <a:rPr lang="en-US" dirty="0" smtClean="0"/>
              <a:t>Build weekly folders of work</a:t>
            </a:r>
          </a:p>
          <a:p>
            <a:r>
              <a:rPr lang="en-US" dirty="0" smtClean="0"/>
              <a:t>Summarize/classify into a syllabus</a:t>
            </a:r>
          </a:p>
          <a:p>
            <a:r>
              <a:rPr lang="en-US" dirty="0" smtClean="0"/>
              <a:t>Use your LMS or Google Classroom</a:t>
            </a:r>
          </a:p>
          <a:p>
            <a:r>
              <a:rPr lang="en-US" dirty="0" smtClean="0"/>
              <a:t>Be flexible, be patient, be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Got questions?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Mother Teresa Quote - Always Be Moving Forwar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36" y="20574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DON’T GIVE UP!</a:t>
            </a:r>
            <a:br>
              <a:rPr lang="en-US" sz="3200" dirty="0" smtClean="0"/>
            </a:br>
            <a:r>
              <a:rPr lang="en-US" sz="3200" dirty="0" smtClean="0"/>
              <a:t>NEVER, EVER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6" y="1415374"/>
            <a:ext cx="9782801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 you for coming today!</a:t>
            </a:r>
          </a:p>
          <a:p>
            <a:pPr marL="0" indent="0" algn="ctr">
              <a:buNone/>
            </a:pPr>
            <a:r>
              <a:rPr lang="en-US" sz="3600" dirty="0" smtClean="0"/>
              <a:t>Peg Gould</a:t>
            </a: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gouldm@mccc.edu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2400" dirty="0" smtClean="0"/>
              <a:t>609-570-3133 (o)</a:t>
            </a:r>
          </a:p>
          <a:p>
            <a:pPr marL="0" indent="0" algn="ctr">
              <a:buNone/>
            </a:pPr>
            <a:r>
              <a:rPr lang="en-US" sz="2400" dirty="0" smtClean="0"/>
              <a:t>267-980-0323 (c)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89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Presenter background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brings me here today??? </a:t>
            </a:r>
            <a:r>
              <a:rPr lang="en-US" b="1" i="1" dirty="0" smtClean="0"/>
              <a:t>YOU</a:t>
            </a:r>
          </a:p>
          <a:p>
            <a:pPr lvl="1"/>
            <a:r>
              <a:rPr lang="en-US" dirty="0" smtClean="0"/>
              <a:t>Sharing our IET journey in Trenton, NJ</a:t>
            </a:r>
          </a:p>
          <a:p>
            <a:pPr marL="365760" lvl="1" indent="0">
              <a:buNone/>
            </a:pPr>
            <a:endParaRPr lang="en-US" b="1" i="1" dirty="0" smtClean="0"/>
          </a:p>
          <a:p>
            <a:pPr marL="365760" lvl="1" indent="0">
              <a:buNone/>
            </a:pPr>
            <a:endParaRPr lang="en-US" b="1" i="1" dirty="0" smtClean="0"/>
          </a:p>
          <a:p>
            <a:r>
              <a:rPr lang="en-US" dirty="0" smtClean="0"/>
              <a:t>Our IET frustrations</a:t>
            </a:r>
          </a:p>
          <a:p>
            <a:pPr lvl="1"/>
            <a:r>
              <a:rPr lang="en-US" dirty="0" smtClean="0"/>
              <a:t>Challenges and some solutions   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sz="3200" dirty="0"/>
          </a:p>
          <a:p>
            <a:pPr lvl="1"/>
            <a:endParaRPr lang="en-US" dirty="0" smtClean="0"/>
          </a:p>
        </p:txBody>
      </p:sp>
      <p:pic>
        <p:nvPicPr>
          <p:cNvPr id="6" name="Picture 5" title="Presenter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012" y="2057400"/>
            <a:ext cx="72001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and varied history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Early 2000’s</a:t>
            </a:r>
          </a:p>
          <a:p>
            <a:pPr marL="0" lvl="0" indent="0">
              <a:buNone/>
            </a:pPr>
            <a:r>
              <a:rPr lang="en-US" dirty="0" smtClean="0"/>
              <a:t>     Factory training/car manufacturer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IBEST (integrated)</a:t>
            </a:r>
          </a:p>
          <a:p>
            <a:pPr marL="0" lvl="0" indent="0">
              <a:buNone/>
            </a:pPr>
            <a:r>
              <a:rPr lang="en-US" dirty="0" smtClean="0"/>
              <a:t>     LAGCC – PCAP (contextualized)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 descr="Frustrated, the monkey is seated at a desk and pushing a laptop across the desk." title="Monkey at a des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42672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Wasn’t it great???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“I could do this if you bought me a textbook to teach from.”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“It’s a great idea, but I’ll do this on a rainy day.”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Rainy Day by taplemaster on Newgrou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12" y="1600200"/>
            <a:ext cx="1147414" cy="1376897"/>
          </a:xfrm>
          <a:prstGeom prst="rect">
            <a:avLst/>
          </a:prstGeom>
        </p:spPr>
      </p:pic>
      <p:pic>
        <p:nvPicPr>
          <p:cNvPr id="6" name="Picture 5" descr="Rainy Day by taplemaster on Newgrou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3436" y="1676400"/>
            <a:ext cx="1143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you? What have you tried?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in chat about your progress with IET:</a:t>
            </a:r>
          </a:p>
          <a:p>
            <a:pPr lvl="1"/>
            <a:r>
              <a:rPr lang="en-US" dirty="0" smtClean="0"/>
              <a:t>Who are your stakeholders?</a:t>
            </a:r>
          </a:p>
          <a:p>
            <a:pPr lvl="1"/>
            <a:r>
              <a:rPr lang="en-US" dirty="0" smtClean="0"/>
              <a:t>Who are your students?</a:t>
            </a:r>
          </a:p>
          <a:p>
            <a:pPr lvl="1"/>
            <a:r>
              <a:rPr lang="en-US" dirty="0" smtClean="0"/>
              <a:t>Are there jobs available?</a:t>
            </a:r>
          </a:p>
          <a:p>
            <a:pPr lvl="1"/>
            <a:r>
              <a:rPr lang="en-US" dirty="0" smtClean="0"/>
              <a:t>What is realistic?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 descr="Epitome: 3 Cogently Relevant ‘Journey’ Metaph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4384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IET was a requirement, we tried:</a:t>
            </a:r>
          </a:p>
          <a:p>
            <a:pPr marL="0" indent="0">
              <a:buNone/>
            </a:pPr>
            <a:r>
              <a:rPr lang="en-US" dirty="0" smtClean="0"/>
              <a:t>	Housekeeping/Hospitality for hotel workers</a:t>
            </a:r>
          </a:p>
          <a:p>
            <a:pPr marL="0" indent="0">
              <a:buNone/>
            </a:pPr>
            <a:r>
              <a:rPr lang="en-US" sz="2800" dirty="0" smtClean="0"/>
              <a:t>	Waiters/Waitresses</a:t>
            </a:r>
          </a:p>
          <a:p>
            <a:pPr marL="0" indent="0">
              <a:buNone/>
            </a:pPr>
            <a:r>
              <a:rPr lang="en-US" sz="2800" dirty="0" smtClean="0"/>
              <a:t>	First Aid/CPR/AED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HR Certification – A Delicate Balance | On Health Ca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743200"/>
            <a:ext cx="2114550" cy="1428750"/>
          </a:xfrm>
          <a:prstGeom prst="rect">
            <a:avLst/>
          </a:prstGeom>
        </p:spPr>
      </p:pic>
      <p:pic>
        <p:nvPicPr>
          <p:cNvPr id="5" name="Picture 4" descr="EHR Certification – A Delicate Balance | On Health Ca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886200"/>
            <a:ext cx="2114550" cy="1428750"/>
          </a:xfrm>
          <a:prstGeom prst="rect">
            <a:avLst/>
          </a:prstGeom>
        </p:spPr>
      </p:pic>
      <p:pic>
        <p:nvPicPr>
          <p:cNvPr id="6" name="Picture 5" descr="EHR Certification – A Delicate Balance | On Health Ca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54" y="4622454"/>
            <a:ext cx="2114550" cy="1428750"/>
          </a:xfrm>
          <a:prstGeom prst="rect">
            <a:avLst/>
          </a:prstGeom>
        </p:spPr>
      </p:pic>
      <p:pic>
        <p:nvPicPr>
          <p:cNvPr id="7" name="Picture 6" descr="EHR Certification – A Delicate Balance | On Health Ca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333375"/>
            <a:ext cx="2114550" cy="1428750"/>
          </a:xfrm>
          <a:prstGeom prst="rect">
            <a:avLst/>
          </a:prstGeom>
        </p:spPr>
      </p:pic>
      <p:pic>
        <p:nvPicPr>
          <p:cNvPr id="8" name="Picture 7" descr="EHR Certification – A Delicate Balance | On Health Ca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22" y="4765329"/>
            <a:ext cx="21145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prior starts and stops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IET was a requirement, we tried:</a:t>
            </a:r>
          </a:p>
          <a:p>
            <a:pPr marL="731520" lvl="2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OSHA and the phone call</a:t>
            </a:r>
            <a:endParaRPr lang="en-US" sz="2800" dirty="0"/>
          </a:p>
          <a:p>
            <a:pPr marL="731520" lvl="2" indent="0">
              <a:buNone/>
            </a:pPr>
            <a:r>
              <a:rPr lang="en-US" sz="2800" dirty="0"/>
              <a:t>	Microsoft Suite</a:t>
            </a:r>
            <a:endParaRPr lang="en-US" dirty="0"/>
          </a:p>
        </p:txBody>
      </p:sp>
      <p:pic>
        <p:nvPicPr>
          <p:cNvPr id="4" name="Picture 3" descr="Heat illn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2686050"/>
            <a:ext cx="4648200" cy="3486150"/>
          </a:xfrm>
          <a:prstGeom prst="rect">
            <a:avLst/>
          </a:prstGeom>
        </p:spPr>
      </p:pic>
      <p:pic>
        <p:nvPicPr>
          <p:cNvPr id="5" name="Picture 4" descr="Here’s Why You Should Pass MS-200 Exam and Get Yourself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6" y="3829050"/>
            <a:ext cx="4150723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gsaw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Jigsaw design slides.potx" id="{263AEB51-B942-4F3D-9A9B-204C75197456}" vid="{3DA53443-4228-4E41-8F09-CB346F47C076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Jigsaw design slides</Template>
  <TotalTime>1120</TotalTime>
  <Words>1163</Words>
  <Application>Microsoft Office PowerPoint</Application>
  <PresentationFormat>Custom</PresentationFormat>
  <Paragraphs>168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Euphemia</vt:lpstr>
      <vt:lpstr>Jigsaw design template</vt:lpstr>
      <vt:lpstr>Hybrid IET: Creating Equitable Career Pathways in Healthcare for Adult ELLs</vt:lpstr>
      <vt:lpstr>Post in chat about you! </vt:lpstr>
      <vt:lpstr>Post in chat about your IET</vt:lpstr>
      <vt:lpstr>Highlights</vt:lpstr>
      <vt:lpstr>A long and varied history</vt:lpstr>
      <vt:lpstr>Wasn’t it great???</vt:lpstr>
      <vt:lpstr>What about you? What have you tried?</vt:lpstr>
      <vt:lpstr>Dead ends</vt:lpstr>
      <vt:lpstr>Our prior starts and stops</vt:lpstr>
      <vt:lpstr>Facts and our realities</vt:lpstr>
      <vt:lpstr>  We need help! </vt:lpstr>
      <vt:lpstr>Trying dual attendance with Allied Health</vt:lpstr>
      <vt:lpstr>COVID-19, Title II, PY2021-2022</vt:lpstr>
      <vt:lpstr>5 highest job openings  Mercer County, NJ 2021-2026</vt:lpstr>
      <vt:lpstr>Remember </vt:lpstr>
      <vt:lpstr>Fatigued, frustrated, pressured</vt:lpstr>
      <vt:lpstr>Another WDB meeting</vt:lpstr>
      <vt:lpstr>Here we go!</vt:lpstr>
      <vt:lpstr>Fostering student agency</vt:lpstr>
      <vt:lpstr>About the class: </vt:lpstr>
      <vt:lpstr>Great……..what’s it look like? </vt:lpstr>
      <vt:lpstr>How is this hybrid? </vt:lpstr>
      <vt:lpstr>Student experiences in their own words…</vt:lpstr>
      <vt:lpstr>Student experiences in their own words…</vt:lpstr>
      <vt:lpstr>Teacher’s reflections…</vt:lpstr>
      <vt:lpstr>Where are we now? </vt:lpstr>
      <vt:lpstr>Would you consider this? </vt:lpstr>
      <vt:lpstr>There’s the employment piece too!</vt:lpstr>
      <vt:lpstr>A learning experience FOR US!</vt:lpstr>
      <vt:lpstr>What can you take from this presentation?</vt:lpstr>
      <vt:lpstr>Got questions? </vt:lpstr>
      <vt:lpstr>DON’T GIVE UP! NEVER, EVER</vt:lpstr>
    </vt:vector>
  </TitlesOfParts>
  <Company>Mercer County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Inside, Outside, and Upside of Hybrid IET</dc:title>
  <dc:creator>Gould, Margaret</dc:creator>
  <cp:lastModifiedBy>Gould, Margaret</cp:lastModifiedBy>
  <cp:revision>53</cp:revision>
  <dcterms:created xsi:type="dcterms:W3CDTF">2022-04-26T13:18:59Z</dcterms:created>
  <dcterms:modified xsi:type="dcterms:W3CDTF">2022-10-05T16:44:35Z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