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diagrams/colors2.xml" ContentType="application/vnd.openxmlformats-officedocument.drawingml.diagramColors+xml"/>
  <Override PartName="/ppt/handoutMasters/handoutMaster1.xml" ContentType="application/vnd.openxmlformats-officedocument.presentationml.handoutMaster+xml"/>
  <Override PartName="/ppt/diagrams/drawing2.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layout3.xml" ContentType="application/vnd.openxmlformats-officedocument.drawingml.diagramLayout+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1.xml" ContentType="application/vnd.openxmlformats-officedocument.theme+xml"/>
  <Override PartName="/ppt/diagrams/quickStyle3.xml" ContentType="application/vnd.openxmlformats-officedocument.drawingml.diagramStyle+xml"/>
  <Override PartName="/ppt/diagrams/drawing3.xml" ContentType="application/vnd.ms-office.drawingml.diagramDrawing+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colors3.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38" r:id="rId2"/>
    <p:sldId id="296" r:id="rId3"/>
    <p:sldId id="340" r:id="rId4"/>
    <p:sldId id="342" r:id="rId5"/>
    <p:sldId id="403" r:id="rId6"/>
    <p:sldId id="407" r:id="rId7"/>
    <p:sldId id="408" r:id="rId8"/>
    <p:sldId id="404" r:id="rId9"/>
    <p:sldId id="405" r:id="rId10"/>
    <p:sldId id="406" r:id="rId11"/>
    <p:sldId id="409" r:id="rId12"/>
    <p:sldId id="343" r:id="rId13"/>
    <p:sldId id="422" r:id="rId14"/>
    <p:sldId id="346" r:id="rId15"/>
    <p:sldId id="347" r:id="rId16"/>
    <p:sldId id="348" r:id="rId17"/>
    <p:sldId id="345" r:id="rId18"/>
    <p:sldId id="415" r:id="rId19"/>
    <p:sldId id="416" r:id="rId20"/>
    <p:sldId id="349" r:id="rId21"/>
    <p:sldId id="352" r:id="rId22"/>
    <p:sldId id="353" r:id="rId23"/>
    <p:sldId id="354" r:id="rId24"/>
    <p:sldId id="417" r:id="rId25"/>
    <p:sldId id="351" r:id="rId26"/>
    <p:sldId id="336" r:id="rId27"/>
    <p:sldId id="294" r:id="rId28"/>
    <p:sldId id="261" r:id="rId29"/>
    <p:sldId id="410" r:id="rId30"/>
    <p:sldId id="412" r:id="rId31"/>
    <p:sldId id="267" r:id="rId32"/>
    <p:sldId id="268" r:id="rId33"/>
    <p:sldId id="271" r:id="rId34"/>
    <p:sldId id="273" r:id="rId35"/>
    <p:sldId id="309" r:id="rId36"/>
    <p:sldId id="282" r:id="rId37"/>
    <p:sldId id="283" r:id="rId38"/>
    <p:sldId id="419" r:id="rId39"/>
    <p:sldId id="314" r:id="rId40"/>
    <p:sldId id="315" r:id="rId41"/>
    <p:sldId id="418" r:id="rId42"/>
    <p:sldId id="420" r:id="rId43"/>
    <p:sldId id="279" r:id="rId44"/>
    <p:sldId id="280" r:id="rId45"/>
    <p:sldId id="281" r:id="rId46"/>
    <p:sldId id="321" r:id="rId47"/>
    <p:sldId id="421" r:id="rId48"/>
    <p:sldId id="337" r:id="rId49"/>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smtClean="0"/>
            <a:t>Literacy Gains</a:t>
          </a:r>
          <a:endParaRPr lang="en-US" dirty="0"/>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5D275C60-CCA1-41F8-A9EA-678C61F09B80}">
      <dgm:prSet phldrT="[Text]"/>
      <dgm:spPr/>
      <dgm:t>
        <a:bodyPr/>
        <a:lstStyle/>
        <a:p>
          <a:r>
            <a:rPr lang="en-US" dirty="0" smtClean="0"/>
            <a:t>HSE/HS Diploma</a:t>
          </a:r>
          <a:endParaRPr lang="en-US" dirty="0"/>
        </a:p>
      </dgm:t>
    </dgm:pt>
    <dgm:pt modelId="{8FED4B3C-D6F4-40B0-B8AE-B45F00A9FBD2}" type="parTrans" cxnId="{ED4CE227-D2F6-441A-B985-5751150A50C1}">
      <dgm:prSet/>
      <dgm:spPr/>
      <dgm:t>
        <a:bodyPr/>
        <a:lstStyle/>
        <a:p>
          <a:endParaRPr lang="en-US"/>
        </a:p>
      </dgm:t>
    </dgm:pt>
    <dgm:pt modelId="{508CFF85-D7EA-49AD-933C-21CF872EAE43}" type="sibTrans" cxnId="{ED4CE227-D2F6-441A-B985-5751150A50C1}">
      <dgm:prSet/>
      <dgm:spPr/>
      <dgm:t>
        <a:bodyPr/>
        <a:lstStyle/>
        <a:p>
          <a:endParaRPr lang="en-US"/>
        </a:p>
      </dgm:t>
    </dgm:pt>
    <dgm:pt modelId="{81A44736-A976-4AAA-B439-7EF072CD8FB3}">
      <dgm:prSet phldrT="[Text]"/>
      <dgm:spPr>
        <a:solidFill>
          <a:schemeClr val="accent4">
            <a:lumMod val="75000"/>
          </a:schemeClr>
        </a:solidFill>
      </dgm:spPr>
      <dgm:t>
        <a:bodyPr/>
        <a:lstStyle/>
        <a:p>
          <a:r>
            <a:rPr lang="en-US" dirty="0" smtClean="0"/>
            <a:t>Post-Secondary</a:t>
          </a:r>
          <a:endParaRPr lang="en-US" dirty="0"/>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F2B9BF7C-04ED-4AF2-BC3B-EEAAB000390C}">
      <dgm:prSet phldrT="[Text]"/>
      <dgm:spPr/>
      <dgm:t>
        <a:bodyPr/>
        <a:lstStyle/>
        <a:p>
          <a:r>
            <a:rPr lang="en-US" dirty="0" smtClean="0"/>
            <a:t>Enter Employment</a:t>
          </a:r>
          <a:endParaRPr lang="en-US" dirty="0"/>
        </a:p>
      </dgm:t>
    </dgm:pt>
    <dgm:pt modelId="{52CD791C-1303-4A9C-BAF0-F387A26CA7AF}" type="parTrans" cxnId="{85584AF6-B8DC-4613-BAC5-199A6490CFF8}">
      <dgm:prSet/>
      <dgm:spPr/>
      <dgm:t>
        <a:bodyPr/>
        <a:lstStyle/>
        <a:p>
          <a:endParaRPr lang="en-US"/>
        </a:p>
      </dgm:t>
    </dgm:pt>
    <dgm:pt modelId="{AD55BD5B-0F26-4F30-A57B-A2772E0B101F}" type="sibTrans" cxnId="{85584AF6-B8DC-4613-BAC5-199A6490CFF8}">
      <dgm:prSet/>
      <dgm:spPr/>
      <dgm:t>
        <a:bodyPr/>
        <a:lstStyle/>
        <a:p>
          <a:endParaRPr lang="en-US"/>
        </a:p>
      </dgm:t>
    </dgm:pt>
    <dgm:pt modelId="{9A388ACC-B305-494E-9412-F7682693BA23}">
      <dgm:prSet phldrT="[Text]"/>
      <dgm:spPr/>
      <dgm:t>
        <a:bodyPr/>
        <a:lstStyle/>
        <a:p>
          <a:r>
            <a:rPr lang="en-US" dirty="0" smtClean="0"/>
            <a:t>Increase Wages</a:t>
          </a:r>
          <a:endParaRPr lang="en-US" dirty="0"/>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a:solidFill>
          <a:srgbClr val="FF0000"/>
        </a:solidFill>
      </dgm:spPr>
      <dgm:t>
        <a:bodyPr/>
        <a:lstStyle/>
        <a:p>
          <a:r>
            <a:rPr lang="en-US" dirty="0" smtClean="0"/>
            <a:t>Transition</a:t>
          </a:r>
          <a:endParaRPr lang="en-US" dirty="0"/>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565CA8FF-369D-4EB8-BF7A-9D66D1F6F7F6}" type="pres">
      <dgm:prSet presAssocID="{A70F260D-43B2-4B57-B92A-160602DD1764}" presName="node" presStyleLbl="node1" presStyleIdx="0" presStyleCnt="6" custScaleX="19264" custScaleY="13415" custLinFactNeighborX="-7824" custLinFactNeighborY="-17205">
        <dgm:presLayoutVars>
          <dgm:bulletEnabled val="1"/>
        </dgm:presLayoutVars>
      </dgm:prSet>
      <dgm:spPr/>
      <dgm:t>
        <a:bodyPr/>
        <a:lstStyle/>
        <a:p>
          <a:endParaRPr lang="en-US"/>
        </a:p>
      </dgm:t>
    </dgm:pt>
    <dgm:pt modelId="{EBEE9CD0-74F2-4BAC-8E4B-95D7B7FA58DA}" type="pres">
      <dgm:prSet presAssocID="{32B5D89C-BC59-4D20-B294-76ACA26778E0}" presName="sibTrans" presStyleCnt="0"/>
      <dgm:spPr/>
    </dgm:pt>
    <dgm:pt modelId="{7F0345D2-78B0-4243-9FA6-7D146E870178}" type="pres">
      <dgm:prSet presAssocID="{5D275C60-CCA1-41F8-A9EA-678C61F09B80}" presName="node" presStyleLbl="node1" presStyleIdx="1" presStyleCnt="6" custScaleX="19264" custScaleY="13415" custLinFactNeighborX="-6447" custLinFactNeighborY="-20632">
        <dgm:presLayoutVars>
          <dgm:bulletEnabled val="1"/>
        </dgm:presLayoutVars>
      </dgm:prSet>
      <dgm:spPr/>
      <dgm:t>
        <a:bodyPr/>
        <a:lstStyle/>
        <a:p>
          <a:endParaRPr lang="en-US"/>
        </a:p>
      </dgm:t>
    </dgm:pt>
    <dgm:pt modelId="{10A49A3F-A39B-44DE-B01B-B17E853C6D5A}" type="pres">
      <dgm:prSet presAssocID="{508CFF85-D7EA-49AD-933C-21CF872EAE43}" presName="sibTrans" presStyleCnt="0"/>
      <dgm:spPr/>
    </dgm:pt>
    <dgm:pt modelId="{D0557916-BA6E-4A5D-A9CB-F6558D6385F4}" type="pres">
      <dgm:prSet presAssocID="{81A44736-A976-4AAA-B439-7EF072CD8FB3}" presName="node" presStyleLbl="node1" presStyleIdx="2" presStyleCnt="6" custScaleX="19264" custScaleY="13415" custLinFactNeighborX="-4023" custLinFactNeighborY="-20667">
        <dgm:presLayoutVars>
          <dgm:bulletEnabled val="1"/>
        </dgm:presLayoutVars>
      </dgm:prSet>
      <dgm:spPr/>
      <dgm:t>
        <a:bodyPr/>
        <a:lstStyle/>
        <a:p>
          <a:endParaRPr lang="en-US"/>
        </a:p>
      </dgm:t>
    </dgm:pt>
    <dgm:pt modelId="{AC478407-71A2-4CC7-9DE4-0CEE777F698F}" type="pres">
      <dgm:prSet presAssocID="{9F9786F5-5DE6-4195-9431-A05C3654CA04}" presName="sibTrans" presStyleCnt="0"/>
      <dgm:spPr/>
    </dgm:pt>
    <dgm:pt modelId="{D117BF28-B3F7-4E3B-B083-43BC2A6E9767}" type="pres">
      <dgm:prSet presAssocID="{F2B9BF7C-04ED-4AF2-BC3B-EEAAB000390C}" presName="node" presStyleLbl="node1" presStyleIdx="3" presStyleCnt="6" custScaleX="19264" custScaleY="14757" custLinFactNeighborX="-7260" custLinFactNeighborY="1521">
        <dgm:presLayoutVars>
          <dgm:bulletEnabled val="1"/>
        </dgm:presLayoutVars>
      </dgm:prSet>
      <dgm:spPr/>
      <dgm:t>
        <a:bodyPr/>
        <a:lstStyle/>
        <a:p>
          <a:endParaRPr lang="en-US"/>
        </a:p>
      </dgm:t>
    </dgm:pt>
    <dgm:pt modelId="{C2EC87AE-8894-4EC0-8772-740C01A2DE59}" type="pres">
      <dgm:prSet presAssocID="{AD55BD5B-0F26-4F30-A57B-A2772E0B101F}" presName="sibTrans" presStyleCnt="0"/>
      <dgm:spPr/>
    </dgm:pt>
    <dgm:pt modelId="{A942D91C-A410-4FFE-8163-C7B8B44CB2F3}" type="pres">
      <dgm:prSet presAssocID="{9A388ACC-B305-494E-9412-F7682693BA23}" presName="node" presStyleLbl="node1" presStyleIdx="4" presStyleCnt="6" custScaleX="19264" custScaleY="14757" custLinFactNeighborX="-5749" custLinFactNeighborY="1230">
        <dgm:presLayoutVars>
          <dgm:bulletEnabled val="1"/>
        </dgm:presLayoutVars>
      </dgm:prSet>
      <dgm:spPr/>
      <dgm:t>
        <a:bodyPr/>
        <a:lstStyle/>
        <a:p>
          <a:endParaRPr lang="en-US"/>
        </a:p>
      </dgm:t>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5" presStyleCnt="6" custScaleX="19264" custScaleY="14757" custLinFactNeighborX="-4386" custLinFactNeighborY="1247">
        <dgm:presLayoutVars>
          <dgm:bulletEnabled val="1"/>
        </dgm:presLayoutVars>
      </dgm:prSet>
      <dgm:spPr/>
      <dgm:t>
        <a:bodyPr/>
        <a:lstStyle/>
        <a:p>
          <a:endParaRPr lang="en-US"/>
        </a:p>
      </dgm:t>
    </dgm:pt>
  </dgm:ptLst>
  <dgm:cxnLst>
    <dgm:cxn modelId="{832B874B-3D65-4AFD-8E59-11AD74D49DBF}" srcId="{24C80DE3-A03E-424E-9773-63BE4D657489}" destId="{A70F260D-43B2-4B57-B92A-160602DD1764}" srcOrd="0" destOrd="0" parTransId="{D72B88D4-019F-44D1-8D75-C75E50F98E0A}" sibTransId="{32B5D89C-BC59-4D20-B294-76ACA26778E0}"/>
    <dgm:cxn modelId="{7B3FA3F8-2110-4C38-A706-FAD98A3CD078}" srcId="{24C80DE3-A03E-424E-9773-63BE4D657489}" destId="{81A44736-A976-4AAA-B439-7EF072CD8FB3}" srcOrd="2" destOrd="0" parTransId="{974BA200-230F-4FF4-9BB3-1DA38AAA3901}" sibTransId="{9F9786F5-5DE6-4195-9431-A05C3654CA04}"/>
    <dgm:cxn modelId="{D84C14E1-D00D-473B-BE09-2AEBC440D13A}" type="presOf" srcId="{DB6E580F-7BC6-4F04-BA13-B021AC6B2EE4}" destId="{88D8DF11-C416-4642-A7D9-8DF5EF240186}" srcOrd="0" destOrd="0" presId="urn:microsoft.com/office/officeart/2005/8/layout/default"/>
    <dgm:cxn modelId="{ED4CE227-D2F6-441A-B985-5751150A50C1}" srcId="{24C80DE3-A03E-424E-9773-63BE4D657489}" destId="{5D275C60-CCA1-41F8-A9EA-678C61F09B80}" srcOrd="1" destOrd="0" parTransId="{8FED4B3C-D6F4-40B0-B8AE-B45F00A9FBD2}" sibTransId="{508CFF85-D7EA-49AD-933C-21CF872EAE43}"/>
    <dgm:cxn modelId="{4A90EB4A-A63A-4728-8AFE-2DA5AF370A15}" type="presOf" srcId="{5D275C60-CCA1-41F8-A9EA-678C61F09B80}" destId="{7F0345D2-78B0-4243-9FA6-7D146E870178}" srcOrd="0" destOrd="0" presId="urn:microsoft.com/office/officeart/2005/8/layout/default"/>
    <dgm:cxn modelId="{5419A5BD-A10C-4F4B-99DD-C8DFF18F9D1A}" srcId="{24C80DE3-A03E-424E-9773-63BE4D657489}" destId="{DB6E580F-7BC6-4F04-BA13-B021AC6B2EE4}" srcOrd="5" destOrd="0" parTransId="{BFC5F69C-5E79-4851-AE66-24AA7853593A}" sibTransId="{603B8FB9-B4F9-4779-B587-CACC342D9E38}"/>
    <dgm:cxn modelId="{DB141C48-3EE0-4236-B241-F3D03F50F854}" type="presOf" srcId="{F2B9BF7C-04ED-4AF2-BC3B-EEAAB000390C}" destId="{D117BF28-B3F7-4E3B-B083-43BC2A6E9767}"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98C5E155-23AB-4A8A-BF7A-9DB4F4C0D469}" srcId="{24C80DE3-A03E-424E-9773-63BE4D657489}" destId="{9A388ACC-B305-494E-9412-F7682693BA23}" srcOrd="4" destOrd="0" parTransId="{F7532BD2-0DA4-422C-B4B7-14DDFF9878A6}" sibTransId="{EE93F87B-DD0C-4348-93E4-6434D95BDA0A}"/>
    <dgm:cxn modelId="{85584AF6-B8DC-4613-BAC5-199A6490CFF8}" srcId="{24C80DE3-A03E-424E-9773-63BE4D657489}" destId="{F2B9BF7C-04ED-4AF2-BC3B-EEAAB000390C}" srcOrd="3" destOrd="0" parTransId="{52CD791C-1303-4A9C-BAF0-F387A26CA7AF}" sibTransId="{AD55BD5B-0F26-4F30-A57B-A2772E0B101F}"/>
    <dgm:cxn modelId="{9F6D2659-2115-4A24-AF3C-A8157A08DE70}" type="presOf" srcId="{A70F260D-43B2-4B57-B92A-160602DD1764}" destId="{565CA8FF-369D-4EB8-BF7A-9D66D1F6F7F6}" srcOrd="0" destOrd="0" presId="urn:microsoft.com/office/officeart/2005/8/layout/default"/>
    <dgm:cxn modelId="{E3E8B0F6-C630-4F36-8BF6-74DC2AD12D1A}" type="presOf" srcId="{81A44736-A976-4AAA-B439-7EF072CD8FB3}" destId="{D0557916-BA6E-4A5D-A9CB-F6558D6385F4}" srcOrd="0" destOrd="0" presId="urn:microsoft.com/office/officeart/2005/8/layout/default"/>
    <dgm:cxn modelId="{E7FF6072-3B09-4ABD-9FB3-1643EC41B052}" type="presOf" srcId="{9A388ACC-B305-494E-9412-F7682693BA23}" destId="{A942D91C-A410-4FFE-8163-C7B8B44CB2F3}" srcOrd="0" destOrd="0" presId="urn:microsoft.com/office/officeart/2005/8/layout/default"/>
    <dgm:cxn modelId="{43018E4D-9A43-4006-B43C-31B596FBFC60}" type="presParOf" srcId="{A327DEBB-2764-43C8-BD6D-20DCD03BE172}" destId="{565CA8FF-369D-4EB8-BF7A-9D66D1F6F7F6}" srcOrd="0" destOrd="0" presId="urn:microsoft.com/office/officeart/2005/8/layout/default"/>
    <dgm:cxn modelId="{CD770D1C-0BC1-43E9-ABBD-3306537124FF}" type="presParOf" srcId="{A327DEBB-2764-43C8-BD6D-20DCD03BE172}" destId="{EBEE9CD0-74F2-4BAC-8E4B-95D7B7FA58DA}" srcOrd="1" destOrd="0" presId="urn:microsoft.com/office/officeart/2005/8/layout/default"/>
    <dgm:cxn modelId="{AAEE711C-5039-4B05-A659-91465996438E}" type="presParOf" srcId="{A327DEBB-2764-43C8-BD6D-20DCD03BE172}" destId="{7F0345D2-78B0-4243-9FA6-7D146E870178}" srcOrd="2" destOrd="0" presId="urn:microsoft.com/office/officeart/2005/8/layout/default"/>
    <dgm:cxn modelId="{DDBAD33C-9E02-4D6E-BF07-E30C11EAF68B}" type="presParOf" srcId="{A327DEBB-2764-43C8-BD6D-20DCD03BE172}" destId="{10A49A3F-A39B-44DE-B01B-B17E853C6D5A}" srcOrd="3" destOrd="0" presId="urn:microsoft.com/office/officeart/2005/8/layout/default"/>
    <dgm:cxn modelId="{5C17FFC6-8F46-4BBC-AEFE-8FA22D3F1F0D}" type="presParOf" srcId="{A327DEBB-2764-43C8-BD6D-20DCD03BE172}" destId="{D0557916-BA6E-4A5D-A9CB-F6558D6385F4}" srcOrd="4" destOrd="0" presId="urn:microsoft.com/office/officeart/2005/8/layout/default"/>
    <dgm:cxn modelId="{83296510-9451-4727-AEC0-FB3690364504}" type="presParOf" srcId="{A327DEBB-2764-43C8-BD6D-20DCD03BE172}" destId="{AC478407-71A2-4CC7-9DE4-0CEE777F698F}" srcOrd="5" destOrd="0" presId="urn:microsoft.com/office/officeart/2005/8/layout/default"/>
    <dgm:cxn modelId="{163405ED-F0E5-44DB-A06D-2CB0D12E979D}" type="presParOf" srcId="{A327DEBB-2764-43C8-BD6D-20DCD03BE172}" destId="{D117BF28-B3F7-4E3B-B083-43BC2A6E9767}" srcOrd="6" destOrd="0" presId="urn:microsoft.com/office/officeart/2005/8/layout/default"/>
    <dgm:cxn modelId="{48301161-E49D-42C4-BAF4-28E310327E58}" type="presParOf" srcId="{A327DEBB-2764-43C8-BD6D-20DCD03BE172}" destId="{C2EC87AE-8894-4EC0-8772-740C01A2DE59}" srcOrd="7" destOrd="0" presId="urn:microsoft.com/office/officeart/2005/8/layout/default"/>
    <dgm:cxn modelId="{A49A5FA6-45C8-47ED-9DDB-535E87754AFF}" type="presParOf" srcId="{A327DEBB-2764-43C8-BD6D-20DCD03BE172}" destId="{A942D91C-A410-4FFE-8163-C7B8B44CB2F3}" srcOrd="8" destOrd="0" presId="urn:microsoft.com/office/officeart/2005/8/layout/default"/>
    <dgm:cxn modelId="{07EF6C69-C6C0-4078-85E5-FBB782D765E3}" type="presParOf" srcId="{A327DEBB-2764-43C8-BD6D-20DCD03BE172}" destId="{76DE486B-1AE3-43C8-9E55-DFDFA22D117B}" srcOrd="9" destOrd="0" presId="urn:microsoft.com/office/officeart/2005/8/layout/default"/>
    <dgm:cxn modelId="{5E1A46E8-1357-46FF-ACB6-436CD6132496}" type="presParOf" srcId="{A327DEBB-2764-43C8-BD6D-20DCD03BE172}" destId="{88D8DF11-C416-4642-A7D9-8DF5EF24018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smtClean="0"/>
            <a:t>Literacy Gains</a:t>
          </a:r>
          <a:endParaRPr lang="en-US" dirty="0"/>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565CA8FF-369D-4EB8-BF7A-9D66D1F6F7F6}" type="pres">
      <dgm:prSet presAssocID="{A70F260D-43B2-4B57-B92A-160602DD1764}" presName="node" presStyleLbl="node1" presStyleIdx="0" presStyleCnt="1" custScaleX="28128" custScaleY="21393" custLinFactNeighborX="-41926" custLinFactNeighborY="-43013">
        <dgm:presLayoutVars>
          <dgm:bulletEnabled val="1"/>
        </dgm:presLayoutVars>
      </dgm:prSet>
      <dgm:spPr/>
      <dgm:t>
        <a:bodyPr/>
        <a:lstStyle/>
        <a:p>
          <a:endParaRPr lang="en-US"/>
        </a:p>
      </dgm:t>
    </dgm:pt>
  </dgm:ptLst>
  <dgm:cxnLst>
    <dgm:cxn modelId="{9F6D2659-2115-4A24-AF3C-A8157A08DE70}" type="presOf" srcId="{A70F260D-43B2-4B57-B92A-160602DD1764}" destId="{565CA8FF-369D-4EB8-BF7A-9D66D1F6F7F6}"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832B874B-3D65-4AFD-8E59-11AD74D49DBF}" srcId="{24C80DE3-A03E-424E-9773-63BE4D657489}" destId="{A70F260D-43B2-4B57-B92A-160602DD1764}" srcOrd="0" destOrd="0" parTransId="{D72B88D4-019F-44D1-8D75-C75E50F98E0A}" sibTransId="{32B5D89C-BC59-4D20-B294-76ACA26778E0}"/>
    <dgm:cxn modelId="{43018E4D-9A43-4006-B43C-31B596FBFC60}" type="presParOf" srcId="{A327DEBB-2764-43C8-BD6D-20DCD03BE172}" destId="{565CA8FF-369D-4EB8-BF7A-9D66D1F6F7F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B6E580F-7BC6-4F04-BA13-B021AC6B2EE4}">
      <dgm:prSet phldrT="[Text]"/>
      <dgm:spPr>
        <a:solidFill>
          <a:srgbClr val="FF0000"/>
        </a:solidFill>
      </dgm:spPr>
      <dgm:t>
        <a:bodyPr/>
        <a:lstStyle/>
        <a:p>
          <a:r>
            <a:rPr lang="en-US" dirty="0" smtClean="0"/>
            <a:t>Transition</a:t>
          </a:r>
          <a:endParaRPr lang="en-US" dirty="0"/>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88D8DF11-C416-4642-A7D9-8DF5EF240186}" type="pres">
      <dgm:prSet presAssocID="{DB6E580F-7BC6-4F04-BA13-B021AC6B2EE4}" presName="node" presStyleLbl="node1" presStyleIdx="0" presStyleCnt="1" custScaleX="26147" custScaleY="19867" custLinFactNeighborX="-37763" custLinFactNeighborY="-34057">
        <dgm:presLayoutVars>
          <dgm:bulletEnabled val="1"/>
        </dgm:presLayoutVars>
      </dgm:prSet>
      <dgm:spPr/>
      <dgm:t>
        <a:bodyPr/>
        <a:lstStyle/>
        <a:p>
          <a:endParaRPr lang="en-US"/>
        </a:p>
      </dgm:t>
    </dgm:pt>
  </dgm:ptLst>
  <dgm:cxnLst>
    <dgm:cxn modelId="{D84C14E1-D00D-473B-BE09-2AEBC440D13A}" type="presOf" srcId="{DB6E580F-7BC6-4F04-BA13-B021AC6B2EE4}" destId="{88D8DF11-C416-4642-A7D9-8DF5EF240186}" srcOrd="0" destOrd="0" presId="urn:microsoft.com/office/officeart/2005/8/layout/default"/>
    <dgm:cxn modelId="{5419A5BD-A10C-4F4B-99DD-C8DFF18F9D1A}" srcId="{24C80DE3-A03E-424E-9773-63BE4D657489}" destId="{DB6E580F-7BC6-4F04-BA13-B021AC6B2EE4}" srcOrd="0" destOrd="0" parTransId="{BFC5F69C-5E79-4851-AE66-24AA7853593A}" sibTransId="{603B8FB9-B4F9-4779-B587-CACC342D9E38}"/>
    <dgm:cxn modelId="{5BBA7D7F-113B-4992-AD4A-F3A933186DAC}" type="presOf" srcId="{24C80DE3-A03E-424E-9773-63BE4D657489}" destId="{A327DEBB-2764-43C8-BD6D-20DCD03BE172}" srcOrd="0" destOrd="0" presId="urn:microsoft.com/office/officeart/2005/8/layout/default"/>
    <dgm:cxn modelId="{5E1A46E8-1357-46FF-ACB6-436CD6132496}" type="presParOf" srcId="{A327DEBB-2764-43C8-BD6D-20DCD03BE172}" destId="{88D8DF11-C416-4642-A7D9-8DF5EF24018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BC04EE-F977-44AD-B37B-8B500572F354}" type="doc">
      <dgm:prSet loTypeId="urn:microsoft.com/office/officeart/2005/8/layout/matrix2" loCatId="matrix" qsTypeId="urn:microsoft.com/office/officeart/2005/8/quickstyle/simple1" qsCatId="simple" csTypeId="urn:microsoft.com/office/officeart/2005/8/colors/accent2_2" csCatId="accent2" phldr="1"/>
      <dgm:spPr/>
      <dgm:t>
        <a:bodyPr/>
        <a:lstStyle/>
        <a:p>
          <a:endParaRPr lang="en-US"/>
        </a:p>
      </dgm:t>
    </dgm:pt>
    <dgm:pt modelId="{27D11FC3-1911-4859-B41B-363C965C94E6}">
      <dgm:prSet phldrT="[Text]"/>
      <dgm:spPr>
        <a:gradFill rotWithShape="0">
          <a:gsLst>
            <a:gs pos="0">
              <a:srgbClr val="D6B19C"/>
            </a:gs>
            <a:gs pos="30000">
              <a:srgbClr val="D49E6C"/>
            </a:gs>
            <a:gs pos="70000">
              <a:srgbClr val="A65528"/>
            </a:gs>
            <a:gs pos="100000">
              <a:srgbClr val="663012"/>
            </a:gs>
          </a:gsLst>
          <a:lin ang="5400000" scaled="0"/>
        </a:gradFill>
      </dgm:spPr>
      <dgm:t>
        <a:bodyPr/>
        <a:lstStyle/>
        <a:p>
          <a:r>
            <a:rPr lang="en-US" b="1" dirty="0" smtClean="0">
              <a:solidFill>
                <a:schemeClr val="tx1"/>
              </a:solidFill>
            </a:rPr>
            <a:t>Lo Performance</a:t>
          </a:r>
        </a:p>
        <a:p>
          <a:r>
            <a:rPr lang="en-US" b="1" dirty="0" smtClean="0">
              <a:solidFill>
                <a:schemeClr val="tx1"/>
              </a:solidFill>
            </a:rPr>
            <a:t>Hi Persistence</a:t>
          </a:r>
          <a:endParaRPr lang="en-US" b="1" dirty="0">
            <a:solidFill>
              <a:schemeClr val="tx1"/>
            </a:solidFill>
          </a:endParaRPr>
        </a:p>
      </dgm:t>
    </dgm:pt>
    <dgm:pt modelId="{0C42D001-6AF9-4272-A062-7FB85659B537}" type="parTrans" cxnId="{8CA32C01-1C19-40C5-B3EE-1322F79EEDA6}">
      <dgm:prSet/>
      <dgm:spPr/>
      <dgm:t>
        <a:bodyPr/>
        <a:lstStyle/>
        <a:p>
          <a:endParaRPr lang="en-US"/>
        </a:p>
      </dgm:t>
    </dgm:pt>
    <dgm:pt modelId="{1B812340-F3C2-4EE4-94BE-A8A8EF8AFE0A}" type="sibTrans" cxnId="{8CA32C01-1C19-40C5-B3EE-1322F79EEDA6}">
      <dgm:prSet/>
      <dgm:spPr/>
      <dgm:t>
        <a:bodyPr/>
        <a:lstStyle/>
        <a:p>
          <a:endParaRPr lang="en-US"/>
        </a:p>
      </dgm:t>
    </dgm:pt>
    <dgm:pt modelId="{1467B7BA-CE09-4B09-9728-36D94370B246}">
      <dgm:prSet phldrT="[Text]"/>
      <dgm:spPr>
        <a:solidFill>
          <a:schemeClr val="tx1"/>
        </a:solidFill>
      </dgm:spPr>
      <dgm:t>
        <a:bodyPr/>
        <a:lstStyle/>
        <a:p>
          <a:r>
            <a:rPr lang="en-US" dirty="0" smtClean="0"/>
            <a:t>Hi Performance</a:t>
          </a:r>
        </a:p>
        <a:p>
          <a:r>
            <a:rPr lang="en-US" dirty="0" smtClean="0"/>
            <a:t>Hi Persistence</a:t>
          </a:r>
          <a:endParaRPr lang="en-US" dirty="0"/>
        </a:p>
      </dgm:t>
    </dgm:pt>
    <dgm:pt modelId="{8E576AA4-9C2E-491B-8248-F0079B0EE821}" type="parTrans" cxnId="{7E8737D5-5562-43E4-A88A-5203198EAC33}">
      <dgm:prSet/>
      <dgm:spPr/>
      <dgm:t>
        <a:bodyPr/>
        <a:lstStyle/>
        <a:p>
          <a:endParaRPr lang="en-US"/>
        </a:p>
      </dgm:t>
    </dgm:pt>
    <dgm:pt modelId="{A5077DE1-F8FA-4D06-B140-153EE1DA1FF7}" type="sibTrans" cxnId="{7E8737D5-5562-43E4-A88A-5203198EAC33}">
      <dgm:prSet/>
      <dgm:spPr/>
      <dgm:t>
        <a:bodyPr/>
        <a:lstStyle/>
        <a:p>
          <a:endParaRPr lang="en-US"/>
        </a:p>
      </dgm:t>
    </dgm:pt>
    <dgm:pt modelId="{E28CAB8F-9AEC-4DE4-A1EE-5D2388B766AA}">
      <dgm:prSet phldrT="[Text]"/>
      <dgm:spPr>
        <a:solidFill>
          <a:srgbClr val="C00000"/>
        </a:solidFill>
      </dgm:spPr>
      <dgm:t>
        <a:bodyPr/>
        <a:lstStyle/>
        <a:p>
          <a:r>
            <a:rPr lang="en-US" dirty="0" smtClean="0"/>
            <a:t>Lo Performance</a:t>
          </a:r>
        </a:p>
        <a:p>
          <a:r>
            <a:rPr lang="en-US" dirty="0" smtClean="0"/>
            <a:t>Lo Persistence</a:t>
          </a:r>
          <a:endParaRPr lang="en-US" dirty="0"/>
        </a:p>
      </dgm:t>
    </dgm:pt>
    <dgm:pt modelId="{247B5429-FAD9-4757-A72B-60D0E1F32290}" type="parTrans" cxnId="{137591AE-719C-46E3-9E19-C622B70AFBB7}">
      <dgm:prSet/>
      <dgm:spPr/>
      <dgm:t>
        <a:bodyPr/>
        <a:lstStyle/>
        <a:p>
          <a:endParaRPr lang="en-US"/>
        </a:p>
      </dgm:t>
    </dgm:pt>
    <dgm:pt modelId="{D8809E33-64F5-48D4-B826-C1E877BFFD58}" type="sibTrans" cxnId="{137591AE-719C-46E3-9E19-C622B70AFBB7}">
      <dgm:prSet/>
      <dgm:spPr/>
      <dgm:t>
        <a:bodyPr/>
        <a:lstStyle/>
        <a:p>
          <a:endParaRPr lang="en-US"/>
        </a:p>
      </dgm:t>
    </dgm:pt>
    <dgm:pt modelId="{28856DEB-E82B-4F97-B6F7-B5A106BF16AA}">
      <dgm:prSet phldrT="[Text]"/>
      <dgm:spPr>
        <a:gradFill rotWithShape="0">
          <a:gsLst>
            <a:gs pos="0">
              <a:srgbClr val="D6B19C"/>
            </a:gs>
            <a:gs pos="30000">
              <a:srgbClr val="D49E6C"/>
            </a:gs>
            <a:gs pos="70000">
              <a:srgbClr val="A65528"/>
            </a:gs>
            <a:gs pos="100000">
              <a:srgbClr val="663012"/>
            </a:gs>
          </a:gsLst>
          <a:lin ang="5400000" scaled="0"/>
        </a:gradFill>
      </dgm:spPr>
      <dgm:t>
        <a:bodyPr/>
        <a:lstStyle/>
        <a:p>
          <a:r>
            <a:rPr lang="en-US" b="1" dirty="0" smtClean="0">
              <a:solidFill>
                <a:schemeClr val="tx1"/>
              </a:solidFill>
            </a:rPr>
            <a:t>Hi Performance</a:t>
          </a:r>
        </a:p>
        <a:p>
          <a:r>
            <a:rPr lang="en-US" b="1" dirty="0" smtClean="0">
              <a:solidFill>
                <a:schemeClr val="tx1"/>
              </a:solidFill>
            </a:rPr>
            <a:t>Lo Persistence</a:t>
          </a:r>
          <a:endParaRPr lang="en-US" b="1" dirty="0">
            <a:solidFill>
              <a:schemeClr val="tx1"/>
            </a:solidFill>
          </a:endParaRPr>
        </a:p>
      </dgm:t>
    </dgm:pt>
    <dgm:pt modelId="{DC7F6A4D-5C63-4B47-A2F3-73F5244F16D4}" type="parTrans" cxnId="{5C0F6E1B-EFE1-4735-9552-0E0BAA4C36BB}">
      <dgm:prSet/>
      <dgm:spPr/>
      <dgm:t>
        <a:bodyPr/>
        <a:lstStyle/>
        <a:p>
          <a:endParaRPr lang="en-US"/>
        </a:p>
      </dgm:t>
    </dgm:pt>
    <dgm:pt modelId="{486B885C-E543-449E-A545-441C5B254626}" type="sibTrans" cxnId="{5C0F6E1B-EFE1-4735-9552-0E0BAA4C36BB}">
      <dgm:prSet/>
      <dgm:spPr/>
      <dgm:t>
        <a:bodyPr/>
        <a:lstStyle/>
        <a:p>
          <a:endParaRPr lang="en-US"/>
        </a:p>
      </dgm:t>
    </dgm:pt>
    <dgm:pt modelId="{5E2B6EC9-1BFC-4340-AAC8-C0549908783E}" type="pres">
      <dgm:prSet presAssocID="{9EBC04EE-F977-44AD-B37B-8B500572F354}" presName="matrix" presStyleCnt="0">
        <dgm:presLayoutVars>
          <dgm:chMax val="1"/>
          <dgm:dir/>
          <dgm:resizeHandles val="exact"/>
        </dgm:presLayoutVars>
      </dgm:prSet>
      <dgm:spPr/>
      <dgm:t>
        <a:bodyPr/>
        <a:lstStyle/>
        <a:p>
          <a:endParaRPr lang="en-US"/>
        </a:p>
      </dgm:t>
    </dgm:pt>
    <dgm:pt modelId="{6FFDAC4B-665D-457A-9D54-1F09EDFBFB4D}" type="pres">
      <dgm:prSet presAssocID="{9EBC04EE-F977-44AD-B37B-8B500572F354}" presName="axisShape" presStyleLbl="bgShp" presStyleIdx="0" presStyleCnt="1" custLinFactNeighborX="-1487"/>
      <dgm:spPr/>
    </dgm:pt>
    <dgm:pt modelId="{254FA08E-C0AA-470B-9E09-F4AB6955C68B}" type="pres">
      <dgm:prSet presAssocID="{9EBC04EE-F977-44AD-B37B-8B500572F354}" presName="rect1" presStyleLbl="node1" presStyleIdx="0" presStyleCnt="4" custLinFactNeighborX="-32683" custLinFactNeighborY="-16250">
        <dgm:presLayoutVars>
          <dgm:chMax val="0"/>
          <dgm:chPref val="0"/>
          <dgm:bulletEnabled val="1"/>
        </dgm:presLayoutVars>
      </dgm:prSet>
      <dgm:spPr/>
      <dgm:t>
        <a:bodyPr/>
        <a:lstStyle/>
        <a:p>
          <a:endParaRPr lang="en-US"/>
        </a:p>
      </dgm:t>
    </dgm:pt>
    <dgm:pt modelId="{601C65B2-48A6-4196-BB9B-227D6AA5474F}" type="pres">
      <dgm:prSet presAssocID="{9EBC04EE-F977-44AD-B37B-8B500572F354}" presName="rect2" presStyleLbl="node1" presStyleIdx="1" presStyleCnt="4" custLinFactNeighborX="40409" custLinFactNeighborY="-16250">
        <dgm:presLayoutVars>
          <dgm:chMax val="0"/>
          <dgm:chPref val="0"/>
          <dgm:bulletEnabled val="1"/>
        </dgm:presLayoutVars>
      </dgm:prSet>
      <dgm:spPr/>
      <dgm:t>
        <a:bodyPr/>
        <a:lstStyle/>
        <a:p>
          <a:endParaRPr lang="en-US"/>
        </a:p>
      </dgm:t>
    </dgm:pt>
    <dgm:pt modelId="{C024C795-77C4-4F3E-B12F-B81D071FB9DD}" type="pres">
      <dgm:prSet presAssocID="{9EBC04EE-F977-44AD-B37B-8B500572F354}" presName="rect3" presStyleLbl="node1" presStyleIdx="2" presStyleCnt="4" custLinFactNeighborX="-29712" custLinFactNeighborY="2971">
        <dgm:presLayoutVars>
          <dgm:chMax val="0"/>
          <dgm:chPref val="0"/>
          <dgm:bulletEnabled val="1"/>
        </dgm:presLayoutVars>
      </dgm:prSet>
      <dgm:spPr/>
      <dgm:t>
        <a:bodyPr/>
        <a:lstStyle/>
        <a:p>
          <a:endParaRPr lang="en-US"/>
        </a:p>
      </dgm:t>
    </dgm:pt>
    <dgm:pt modelId="{83ACAE6E-98DE-4791-A5B6-916830D3F238}" type="pres">
      <dgm:prSet presAssocID="{9EBC04EE-F977-44AD-B37B-8B500572F354}" presName="rect4" presStyleLbl="node1" presStyleIdx="3" presStyleCnt="4" custLinFactNeighborX="43974" custLinFactNeighborY="701">
        <dgm:presLayoutVars>
          <dgm:chMax val="0"/>
          <dgm:chPref val="0"/>
          <dgm:bulletEnabled val="1"/>
        </dgm:presLayoutVars>
      </dgm:prSet>
      <dgm:spPr/>
      <dgm:t>
        <a:bodyPr/>
        <a:lstStyle/>
        <a:p>
          <a:endParaRPr lang="en-US"/>
        </a:p>
      </dgm:t>
    </dgm:pt>
  </dgm:ptLst>
  <dgm:cxnLst>
    <dgm:cxn modelId="{425C359C-38F1-43FC-8C2E-74D5FCB66C89}" type="presOf" srcId="{9EBC04EE-F977-44AD-B37B-8B500572F354}" destId="{5E2B6EC9-1BFC-4340-AAC8-C0549908783E}" srcOrd="0" destOrd="0" presId="urn:microsoft.com/office/officeart/2005/8/layout/matrix2"/>
    <dgm:cxn modelId="{7E8737D5-5562-43E4-A88A-5203198EAC33}" srcId="{9EBC04EE-F977-44AD-B37B-8B500572F354}" destId="{1467B7BA-CE09-4B09-9728-36D94370B246}" srcOrd="1" destOrd="0" parTransId="{8E576AA4-9C2E-491B-8248-F0079B0EE821}" sibTransId="{A5077DE1-F8FA-4D06-B140-153EE1DA1FF7}"/>
    <dgm:cxn modelId="{5C0F6E1B-EFE1-4735-9552-0E0BAA4C36BB}" srcId="{9EBC04EE-F977-44AD-B37B-8B500572F354}" destId="{28856DEB-E82B-4F97-B6F7-B5A106BF16AA}" srcOrd="3" destOrd="0" parTransId="{DC7F6A4D-5C63-4B47-A2F3-73F5244F16D4}" sibTransId="{486B885C-E543-449E-A545-441C5B254626}"/>
    <dgm:cxn modelId="{8CA32C01-1C19-40C5-B3EE-1322F79EEDA6}" srcId="{9EBC04EE-F977-44AD-B37B-8B500572F354}" destId="{27D11FC3-1911-4859-B41B-363C965C94E6}" srcOrd="0" destOrd="0" parTransId="{0C42D001-6AF9-4272-A062-7FB85659B537}" sibTransId="{1B812340-F3C2-4EE4-94BE-A8A8EF8AFE0A}"/>
    <dgm:cxn modelId="{BC60AB8B-11D6-4EDE-9904-580182B567FC}" type="presOf" srcId="{E28CAB8F-9AEC-4DE4-A1EE-5D2388B766AA}" destId="{C024C795-77C4-4F3E-B12F-B81D071FB9DD}" srcOrd="0" destOrd="0" presId="urn:microsoft.com/office/officeart/2005/8/layout/matrix2"/>
    <dgm:cxn modelId="{AA204FFC-7F8A-4B6A-908C-694C6E0D104A}" type="presOf" srcId="{28856DEB-E82B-4F97-B6F7-B5A106BF16AA}" destId="{83ACAE6E-98DE-4791-A5B6-916830D3F238}" srcOrd="0" destOrd="0" presId="urn:microsoft.com/office/officeart/2005/8/layout/matrix2"/>
    <dgm:cxn modelId="{A539B43B-9DCF-46DF-A974-182BD9956F06}" type="presOf" srcId="{27D11FC3-1911-4859-B41B-363C965C94E6}" destId="{254FA08E-C0AA-470B-9E09-F4AB6955C68B}" srcOrd="0" destOrd="0" presId="urn:microsoft.com/office/officeart/2005/8/layout/matrix2"/>
    <dgm:cxn modelId="{E10DC83C-5B55-4BC0-A555-AC40388E0278}" type="presOf" srcId="{1467B7BA-CE09-4B09-9728-36D94370B246}" destId="{601C65B2-48A6-4196-BB9B-227D6AA5474F}" srcOrd="0" destOrd="0" presId="urn:microsoft.com/office/officeart/2005/8/layout/matrix2"/>
    <dgm:cxn modelId="{137591AE-719C-46E3-9E19-C622B70AFBB7}" srcId="{9EBC04EE-F977-44AD-B37B-8B500572F354}" destId="{E28CAB8F-9AEC-4DE4-A1EE-5D2388B766AA}" srcOrd="2" destOrd="0" parTransId="{247B5429-FAD9-4757-A72B-60D0E1F32290}" sibTransId="{D8809E33-64F5-48D4-B826-C1E877BFFD58}"/>
    <dgm:cxn modelId="{89C8A10C-8D48-4E84-9A13-A8C8D5E59BBA}" type="presParOf" srcId="{5E2B6EC9-1BFC-4340-AAC8-C0549908783E}" destId="{6FFDAC4B-665D-457A-9D54-1F09EDFBFB4D}" srcOrd="0" destOrd="0" presId="urn:microsoft.com/office/officeart/2005/8/layout/matrix2"/>
    <dgm:cxn modelId="{CB4DBBF3-3B1D-4FEE-B1B1-0E22B282F1FB}" type="presParOf" srcId="{5E2B6EC9-1BFC-4340-AAC8-C0549908783E}" destId="{254FA08E-C0AA-470B-9E09-F4AB6955C68B}" srcOrd="1" destOrd="0" presId="urn:microsoft.com/office/officeart/2005/8/layout/matrix2"/>
    <dgm:cxn modelId="{433CA9A6-0F51-49BC-B33F-1A99D818DD83}" type="presParOf" srcId="{5E2B6EC9-1BFC-4340-AAC8-C0549908783E}" destId="{601C65B2-48A6-4196-BB9B-227D6AA5474F}" srcOrd="2" destOrd="0" presId="urn:microsoft.com/office/officeart/2005/8/layout/matrix2"/>
    <dgm:cxn modelId="{AEA26265-88A4-411B-A29F-E154026C1EC3}" type="presParOf" srcId="{5E2B6EC9-1BFC-4340-AAC8-C0549908783E}" destId="{C024C795-77C4-4F3E-B12F-B81D071FB9DD}" srcOrd="3" destOrd="0" presId="urn:microsoft.com/office/officeart/2005/8/layout/matrix2"/>
    <dgm:cxn modelId="{3F5E3E98-4BCE-47F9-9EA2-851125FF41C4}" type="presParOf" srcId="{5E2B6EC9-1BFC-4340-AAC8-C0549908783E}" destId="{83ACAE6E-98DE-4791-A5B6-916830D3F238}"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312475" y="0"/>
          <a:ext cx="1835220" cy="7668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Literacy Gains</a:t>
          </a:r>
          <a:endParaRPr lang="en-US" sz="2100" kern="1200" dirty="0"/>
        </a:p>
      </dsp:txBody>
      <dsp:txXfrm>
        <a:off x="312475" y="0"/>
        <a:ext cx="1835220" cy="766802"/>
      </dsp:txXfrm>
    </dsp:sp>
    <dsp:sp modelId="{7F0345D2-78B0-4243-9FA6-7D146E870178}">
      <dsp:nvSpPr>
        <dsp:cNvPr id="0" name=""/>
        <dsp:cNvSpPr/>
      </dsp:nvSpPr>
      <dsp:spPr>
        <a:xfrm>
          <a:off x="3231546" y="0"/>
          <a:ext cx="1835220" cy="7668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HSE/HS Diploma</a:t>
          </a:r>
          <a:endParaRPr lang="en-US" sz="2100" kern="1200" dirty="0"/>
        </a:p>
      </dsp:txBody>
      <dsp:txXfrm>
        <a:off x="3231546" y="0"/>
        <a:ext cx="1835220" cy="766802"/>
      </dsp:txXfrm>
    </dsp:sp>
    <dsp:sp modelId="{D0557916-BA6E-4A5D-A9CB-F6558D6385F4}">
      <dsp:nvSpPr>
        <dsp:cNvPr id="0" name=""/>
        <dsp:cNvSpPr/>
      </dsp:nvSpPr>
      <dsp:spPr>
        <a:xfrm>
          <a:off x="6250361" y="0"/>
          <a:ext cx="1835220" cy="766802"/>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Post-Secondary</a:t>
          </a:r>
          <a:endParaRPr lang="en-US" sz="2100" kern="1200" dirty="0"/>
        </a:p>
      </dsp:txBody>
      <dsp:txXfrm>
        <a:off x="6250361" y="0"/>
        <a:ext cx="1835220" cy="766802"/>
      </dsp:txXfrm>
    </dsp:sp>
    <dsp:sp modelId="{D117BF28-B3F7-4E3B-B083-43BC2A6E9767}">
      <dsp:nvSpPr>
        <dsp:cNvPr id="0" name=""/>
        <dsp:cNvSpPr/>
      </dsp:nvSpPr>
      <dsp:spPr>
        <a:xfrm>
          <a:off x="366205" y="2789849"/>
          <a:ext cx="1835220" cy="84351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Enter Employment</a:t>
          </a:r>
          <a:endParaRPr lang="en-US" sz="2100" kern="1200" dirty="0"/>
        </a:p>
      </dsp:txBody>
      <dsp:txXfrm>
        <a:off x="366205" y="2789849"/>
        <a:ext cx="1835220" cy="843511"/>
      </dsp:txXfrm>
    </dsp:sp>
    <dsp:sp modelId="{A942D91C-A410-4FFE-8163-C7B8B44CB2F3}">
      <dsp:nvSpPr>
        <dsp:cNvPr id="0" name=""/>
        <dsp:cNvSpPr/>
      </dsp:nvSpPr>
      <dsp:spPr>
        <a:xfrm>
          <a:off x="3298042" y="2773215"/>
          <a:ext cx="1835220" cy="8435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Increase Wages</a:t>
          </a:r>
          <a:endParaRPr lang="en-US" sz="2100" kern="1200" dirty="0"/>
        </a:p>
      </dsp:txBody>
      <dsp:txXfrm>
        <a:off x="3298042" y="2773215"/>
        <a:ext cx="1835220" cy="843511"/>
      </dsp:txXfrm>
    </dsp:sp>
    <dsp:sp modelId="{88D8DF11-C416-4642-A7D9-8DF5EF240186}">
      <dsp:nvSpPr>
        <dsp:cNvPr id="0" name=""/>
        <dsp:cNvSpPr/>
      </dsp:nvSpPr>
      <dsp:spPr>
        <a:xfrm>
          <a:off x="6215779" y="2774187"/>
          <a:ext cx="1835220" cy="843511"/>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Transition</a:t>
          </a:r>
          <a:endParaRPr lang="en-US" sz="2100" kern="1200" dirty="0"/>
        </a:p>
      </dsp:txBody>
      <dsp:txXfrm>
        <a:off x="6215779" y="2774187"/>
        <a:ext cx="1835220" cy="843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0" y="0"/>
          <a:ext cx="3030627" cy="13829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Literacy Gains</a:t>
          </a:r>
          <a:endParaRPr lang="en-US" sz="3800" kern="1200" dirty="0"/>
        </a:p>
      </dsp:txBody>
      <dsp:txXfrm>
        <a:off x="0" y="0"/>
        <a:ext cx="3030627" cy="1382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8DF11-C416-4642-A7D9-8DF5EF240186}">
      <dsp:nvSpPr>
        <dsp:cNvPr id="0" name=""/>
        <dsp:cNvSpPr/>
      </dsp:nvSpPr>
      <dsp:spPr>
        <a:xfrm>
          <a:off x="0" y="0"/>
          <a:ext cx="2726964" cy="124320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Transition</a:t>
          </a:r>
          <a:endParaRPr lang="en-US" sz="4600" kern="1200" dirty="0"/>
        </a:p>
      </dsp:txBody>
      <dsp:txXfrm>
        <a:off x="0" y="0"/>
        <a:ext cx="2726964" cy="1243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DAC4B-665D-457A-9D54-1F09EDFBFB4D}">
      <dsp:nvSpPr>
        <dsp:cNvPr id="0" name=""/>
        <dsp:cNvSpPr/>
      </dsp:nvSpPr>
      <dsp:spPr>
        <a:xfrm>
          <a:off x="1655568" y="0"/>
          <a:ext cx="4902722" cy="4902722"/>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FA08E-C0AA-470B-9E09-F4AB6955C68B}">
      <dsp:nvSpPr>
        <dsp:cNvPr id="0" name=""/>
        <dsp:cNvSpPr/>
      </dsp:nvSpPr>
      <dsp:spPr>
        <a:xfrm>
          <a:off x="1406205" y="0"/>
          <a:ext cx="1961089" cy="1961089"/>
        </a:xfrm>
        <a:prstGeom prst="roundRect">
          <a:avLst/>
        </a:prstGeom>
        <a:gradFill rotWithShape="0">
          <a:gsLst>
            <a:gs pos="0">
              <a:srgbClr val="D6B19C"/>
            </a:gs>
            <a:gs pos="30000">
              <a:srgbClr val="D49E6C"/>
            </a:gs>
            <a:gs pos="70000">
              <a:srgbClr val="A65528"/>
            </a:gs>
            <a:gs pos="100000">
              <a:srgbClr val="663012"/>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rPr>
            <a:t>Lo Performance</a:t>
          </a:r>
        </a:p>
        <a:p>
          <a:pPr lvl="0" algn="ctr" defTabSz="1022350">
            <a:lnSpc>
              <a:spcPct val="90000"/>
            </a:lnSpc>
            <a:spcBef>
              <a:spcPct val="0"/>
            </a:spcBef>
            <a:spcAft>
              <a:spcPct val="35000"/>
            </a:spcAft>
          </a:pPr>
          <a:r>
            <a:rPr lang="en-US" sz="2300" b="1" kern="1200" dirty="0" smtClean="0">
              <a:solidFill>
                <a:schemeClr val="tx1"/>
              </a:solidFill>
            </a:rPr>
            <a:t>Hi Persistence</a:t>
          </a:r>
          <a:endParaRPr lang="en-US" sz="2300" b="1" kern="1200" dirty="0">
            <a:solidFill>
              <a:schemeClr val="tx1"/>
            </a:solidFill>
          </a:endParaRPr>
        </a:p>
      </dsp:txBody>
      <dsp:txXfrm>
        <a:off x="1501937" y="95732"/>
        <a:ext cx="1769625" cy="1769625"/>
      </dsp:txXfrm>
    </dsp:sp>
    <dsp:sp modelId="{601C65B2-48A6-4196-BB9B-227D6AA5474F}">
      <dsp:nvSpPr>
        <dsp:cNvPr id="0" name=""/>
        <dsp:cNvSpPr/>
      </dsp:nvSpPr>
      <dsp:spPr>
        <a:xfrm>
          <a:off x="5143884" y="0"/>
          <a:ext cx="1961089" cy="1961089"/>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Hi Performance</a:t>
          </a:r>
        </a:p>
        <a:p>
          <a:pPr lvl="0" algn="ctr" defTabSz="1022350">
            <a:lnSpc>
              <a:spcPct val="90000"/>
            </a:lnSpc>
            <a:spcBef>
              <a:spcPct val="0"/>
            </a:spcBef>
            <a:spcAft>
              <a:spcPct val="35000"/>
            </a:spcAft>
          </a:pPr>
          <a:r>
            <a:rPr lang="en-US" sz="2300" kern="1200" dirty="0" smtClean="0"/>
            <a:t>Hi Persistence</a:t>
          </a:r>
          <a:endParaRPr lang="en-US" sz="2300" kern="1200" dirty="0"/>
        </a:p>
      </dsp:txBody>
      <dsp:txXfrm>
        <a:off x="5239616" y="95732"/>
        <a:ext cx="1769625" cy="1769625"/>
      </dsp:txXfrm>
    </dsp:sp>
    <dsp:sp modelId="{C024C795-77C4-4F3E-B12F-B81D071FB9DD}">
      <dsp:nvSpPr>
        <dsp:cNvPr id="0" name=""/>
        <dsp:cNvSpPr/>
      </dsp:nvSpPr>
      <dsp:spPr>
        <a:xfrm>
          <a:off x="1464469" y="2681220"/>
          <a:ext cx="1961089" cy="196108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Lo Performance</a:t>
          </a:r>
        </a:p>
        <a:p>
          <a:pPr lvl="0" algn="ctr" defTabSz="1022350">
            <a:lnSpc>
              <a:spcPct val="90000"/>
            </a:lnSpc>
            <a:spcBef>
              <a:spcPct val="0"/>
            </a:spcBef>
            <a:spcAft>
              <a:spcPct val="35000"/>
            </a:spcAft>
          </a:pPr>
          <a:r>
            <a:rPr lang="en-US" sz="2300" kern="1200" dirty="0" smtClean="0"/>
            <a:t>Lo Persistence</a:t>
          </a:r>
          <a:endParaRPr lang="en-US" sz="2300" kern="1200" dirty="0"/>
        </a:p>
      </dsp:txBody>
      <dsp:txXfrm>
        <a:off x="1560201" y="2776952"/>
        <a:ext cx="1769625" cy="1769625"/>
      </dsp:txXfrm>
    </dsp:sp>
    <dsp:sp modelId="{83ACAE6E-98DE-4791-A5B6-916830D3F238}">
      <dsp:nvSpPr>
        <dsp:cNvPr id="0" name=""/>
        <dsp:cNvSpPr/>
      </dsp:nvSpPr>
      <dsp:spPr>
        <a:xfrm>
          <a:off x="5213797" y="2636704"/>
          <a:ext cx="1961089" cy="1961089"/>
        </a:xfrm>
        <a:prstGeom prst="roundRect">
          <a:avLst/>
        </a:prstGeom>
        <a:gradFill rotWithShape="0">
          <a:gsLst>
            <a:gs pos="0">
              <a:srgbClr val="D6B19C"/>
            </a:gs>
            <a:gs pos="30000">
              <a:srgbClr val="D49E6C"/>
            </a:gs>
            <a:gs pos="70000">
              <a:srgbClr val="A65528"/>
            </a:gs>
            <a:gs pos="100000">
              <a:srgbClr val="663012"/>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rPr>
            <a:t>Hi Performance</a:t>
          </a:r>
        </a:p>
        <a:p>
          <a:pPr lvl="0" algn="ctr" defTabSz="1022350">
            <a:lnSpc>
              <a:spcPct val="90000"/>
            </a:lnSpc>
            <a:spcBef>
              <a:spcPct val="0"/>
            </a:spcBef>
            <a:spcAft>
              <a:spcPct val="35000"/>
            </a:spcAft>
          </a:pPr>
          <a:r>
            <a:rPr lang="en-US" sz="2300" b="1" kern="1200" dirty="0" smtClean="0">
              <a:solidFill>
                <a:schemeClr val="tx1"/>
              </a:solidFill>
            </a:rPr>
            <a:t>Lo Persistence</a:t>
          </a:r>
          <a:endParaRPr lang="en-US" sz="2300" b="1" kern="1200" dirty="0">
            <a:solidFill>
              <a:schemeClr val="tx1"/>
            </a:solidFill>
          </a:endParaRPr>
        </a:p>
      </dsp:txBody>
      <dsp:txXfrm>
        <a:off x="5309529" y="2732436"/>
        <a:ext cx="1769625" cy="17696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F033745C-5A8A-439A-A0F6-AC8522D55899}" type="datetimeFigureOut">
              <a:rPr lang="en-US" smtClean="0"/>
              <a:t>7/21/2020</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A7CDA143-26BB-4CE7-B58A-76E5E26E2C80}" type="slidenum">
              <a:rPr lang="en-US" smtClean="0"/>
              <a:t>‹#›</a:t>
            </a:fld>
            <a:endParaRPr lang="en-US"/>
          </a:p>
        </p:txBody>
      </p:sp>
    </p:spTree>
    <p:extLst>
      <p:ext uri="{BB962C8B-B14F-4D97-AF65-F5344CB8AC3E}">
        <p14:creationId xmlns:p14="http://schemas.microsoft.com/office/powerpoint/2010/main" val="3088876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B6D40233-3171-474B-9085-C207222A5BD2}" type="datetimeFigureOut">
              <a:rPr lang="en-US" smtClean="0"/>
              <a:t>7/21/2020</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9E17D5B6-B792-4416-9A51-2443FD0FEE98}" type="slidenum">
              <a:rPr lang="en-US" smtClean="0"/>
              <a:t>‹#›</a:t>
            </a:fld>
            <a:endParaRPr lang="en-US"/>
          </a:p>
        </p:txBody>
      </p:sp>
    </p:spTree>
    <p:extLst>
      <p:ext uri="{BB962C8B-B14F-4D97-AF65-F5344CB8AC3E}">
        <p14:creationId xmlns:p14="http://schemas.microsoft.com/office/powerpoint/2010/main" val="4063606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asas.org/training-and-support/casas-peer-communities/california-adult-education-accountability-and-assessme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Instructional period – this is the length of the COURSE (I.e. full year, 18 week semester, 9 week, 6 week summer course. </a:t>
            </a:r>
          </a:p>
          <a:p>
            <a:endParaRPr lang="en-US" dirty="0">
              <a:cs typeface="Calibri"/>
            </a:endParaRPr>
          </a:p>
          <a:p>
            <a:r>
              <a:rPr lang="en-US" dirty="0">
                <a:cs typeface="Calibri"/>
              </a:rPr>
              <a:t>Resources: from the CASAS California Adult Education Accountability and Assessment: </a:t>
            </a:r>
          </a:p>
          <a:p>
            <a:r>
              <a:rPr lang="en-US" dirty="0">
                <a:hlinkClick r:id="rId3"/>
              </a:rPr>
              <a:t>https://www.casas.org/training-and-support/casas-peer-communities/california-adult-education-accountability-and-assessment</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410C032-E25F-482D-9EDD-84E4533B2CB0}" type="slidenum">
              <a:rPr lang="en-US" smtClean="0"/>
              <a:t>6</a:t>
            </a:fld>
            <a:endParaRPr lang="en-US"/>
          </a:p>
        </p:txBody>
      </p:sp>
      <p:sp>
        <p:nvSpPr>
          <p:cNvPr id="5" name="Footer Placeholder 4">
            <a:extLst>
              <a:ext uri="{FF2B5EF4-FFF2-40B4-BE49-F238E27FC236}">
                <a16:creationId xmlns:a16="http://schemas.microsoft.com/office/drawing/2014/main" id="{86ACE539-4B35-41B4-87C4-C8AC7FB917CE}"/>
              </a:ext>
            </a:extLst>
          </p:cNvPr>
          <p:cNvSpPr>
            <a:spLocks noGrp="1"/>
          </p:cNvSpPr>
          <p:nvPr>
            <p:ph type="ftr" sz="quarter" idx="4"/>
          </p:nvPr>
        </p:nvSpPr>
        <p:spPr/>
        <p:txBody>
          <a:bodyPr/>
          <a:lstStyle/>
          <a:p>
            <a:r>
              <a:rPr lang="en-US"/>
              <a:t>Strategies for Delivery DL</a:t>
            </a:r>
          </a:p>
        </p:txBody>
      </p:sp>
    </p:spTree>
    <p:extLst>
      <p:ext uri="{BB962C8B-B14F-4D97-AF65-F5344CB8AC3E}">
        <p14:creationId xmlns:p14="http://schemas.microsoft.com/office/powerpoint/2010/main" val="4082136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start at grade 9 and move</a:t>
            </a:r>
            <a:r>
              <a:rPr lang="en-US" baseline="0" dirty="0" smtClean="0"/>
              <a:t> up to 11 or 12</a:t>
            </a:r>
          </a:p>
          <a:p>
            <a:endParaRPr lang="en-US" baseline="0" dirty="0" smtClean="0"/>
          </a:p>
          <a:p>
            <a:r>
              <a:rPr lang="en-US" baseline="0" dirty="0" smtClean="0"/>
              <a:t>Students too high for CASAS testing</a:t>
            </a:r>
          </a:p>
          <a:p>
            <a:r>
              <a:rPr lang="en-US" baseline="0" dirty="0" smtClean="0"/>
              <a:t>“Advancement via credit”</a:t>
            </a:r>
            <a:endParaRPr lang="en-US" dirty="0"/>
          </a:p>
        </p:txBody>
      </p:sp>
      <p:sp>
        <p:nvSpPr>
          <p:cNvPr id="4" name="Slide Number Placeholder 3"/>
          <p:cNvSpPr>
            <a:spLocks noGrp="1"/>
          </p:cNvSpPr>
          <p:nvPr>
            <p:ph type="sldNum" sz="quarter" idx="10"/>
          </p:nvPr>
        </p:nvSpPr>
        <p:spPr/>
        <p:txBody>
          <a:bodyPr/>
          <a:lstStyle/>
          <a:p>
            <a:pPr>
              <a:defRPr/>
            </a:pPr>
            <a:fld id="{6B7C8DA2-A479-4C49-8E28-1E19AE127B25}" type="slidenum">
              <a:rPr lang="en-US" smtClean="0"/>
              <a:pPr>
                <a:defRPr/>
              </a:pPr>
              <a:t>13</a:t>
            </a:fld>
            <a:endParaRPr lang="en-US" dirty="0"/>
          </a:p>
        </p:txBody>
      </p:sp>
    </p:spTree>
    <p:extLst>
      <p:ext uri="{BB962C8B-B14F-4D97-AF65-F5344CB8AC3E}">
        <p14:creationId xmlns:p14="http://schemas.microsoft.com/office/powerpoint/2010/main" val="62410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D0E385-9D35-4484-AB59-7A2EAC549A48}"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53785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0E385-9D35-4484-AB59-7A2EAC549A48}"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332521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0E385-9D35-4484-AB59-7A2EAC549A48}"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02913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0E385-9D35-4484-AB59-7A2EAC549A48}"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1712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D0E385-9D35-4484-AB59-7A2EAC549A48}"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01518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D0E385-9D35-4484-AB59-7A2EAC549A48}"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99226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D0E385-9D35-4484-AB59-7A2EAC549A48}" type="datetimeFigureOut">
              <a:rPr lang="en-US" smtClean="0"/>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87619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D0E385-9D35-4484-AB59-7A2EAC549A48}" type="datetimeFigureOut">
              <a:rPr lang="en-US" smtClean="0"/>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2337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0E385-9D35-4484-AB59-7A2EAC549A48}" type="datetimeFigureOut">
              <a:rPr lang="en-US" smtClean="0"/>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74242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D0E385-9D35-4484-AB59-7A2EAC549A48}"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75112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D0E385-9D35-4484-AB59-7A2EAC549A48}"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40338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0E385-9D35-4484-AB59-7A2EAC549A48}" type="datetimeFigureOut">
              <a:rPr lang="en-US" smtClean="0"/>
              <a:t>7/21/2020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902D6-4A29-4656-8DDD-794081C920C7}" type="slidenum">
              <a:rPr lang="en-US" smtClean="0"/>
              <a:t>‹#›</a:t>
            </a:fld>
            <a:endParaRPr lang="en-US"/>
          </a:p>
        </p:txBody>
      </p:sp>
    </p:spTree>
    <p:extLst>
      <p:ext uri="{BB962C8B-B14F-4D97-AF65-F5344CB8AC3E}">
        <p14:creationId xmlns:p14="http://schemas.microsoft.com/office/powerpoint/2010/main" val="12710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asas.org/training-and-support/casas-peer-communities/california-adult-education-accountability-and-assessment/california-remote-test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otan.us/resources/covid-19-field-suppor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2.ed.gov/policy/adulted/guid/memoranda.html" TargetMode="External"/><Relationship Id="rId2" Type="http://schemas.openxmlformats.org/officeDocument/2006/relationships/hyperlink" Target="https://www.casas.org/social-media-newsroom/2020/03/27/casas-testing-during-the-covid-19-pandemic"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nrsweb.org/sites/default/files/NRS-TA-Guide82019.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CAEP Data Dive</a:t>
            </a:r>
            <a:endParaRPr lang="en-US" b="1" dirty="0">
              <a:solidFill>
                <a:srgbClr val="FF0000"/>
              </a:solidFill>
            </a:endParaRPr>
          </a:p>
        </p:txBody>
      </p:sp>
      <p:sp>
        <p:nvSpPr>
          <p:cNvPr id="3" name="Subtitle 2"/>
          <p:cNvSpPr>
            <a:spLocks noGrp="1"/>
          </p:cNvSpPr>
          <p:nvPr>
            <p:ph type="subTitle" idx="1"/>
          </p:nvPr>
        </p:nvSpPr>
        <p:spPr/>
        <p:txBody>
          <a:bodyPr>
            <a:normAutofit/>
          </a:bodyPr>
          <a:lstStyle/>
          <a:p>
            <a:r>
              <a:rPr lang="en-US" sz="2800" dirty="0" smtClean="0"/>
              <a:t>July 21, </a:t>
            </a:r>
            <a:r>
              <a:rPr lang="en-US" sz="2800" dirty="0" smtClean="0"/>
              <a:t>2020</a:t>
            </a:r>
            <a:endParaRPr lang="en-US" sz="2800" dirty="0"/>
          </a:p>
        </p:txBody>
      </p:sp>
    </p:spTree>
    <p:extLst>
      <p:ext uri="{BB962C8B-B14F-4D97-AF65-F5344CB8AC3E}">
        <p14:creationId xmlns:p14="http://schemas.microsoft.com/office/powerpoint/2010/main" val="1025610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346" y="272954"/>
            <a:ext cx="7260609" cy="1022445"/>
          </a:xfrm>
        </p:spPr>
        <p:txBody>
          <a:bodyPr>
            <a:normAutofit/>
          </a:bodyPr>
          <a:lstStyle/>
          <a:p>
            <a:pPr algn="ctr"/>
            <a:r>
              <a:rPr lang="en-US" dirty="0" smtClean="0"/>
              <a:t>Remote Testing</a:t>
            </a:r>
            <a:endParaRPr lang="en-US" dirty="0"/>
          </a:p>
        </p:txBody>
      </p:sp>
      <p:sp>
        <p:nvSpPr>
          <p:cNvPr id="3" name="Content Placeholder 2"/>
          <p:cNvSpPr>
            <a:spLocks noGrp="1"/>
          </p:cNvSpPr>
          <p:nvPr>
            <p:ph idx="1"/>
          </p:nvPr>
        </p:nvSpPr>
        <p:spPr>
          <a:xfrm>
            <a:off x="600501" y="1552338"/>
            <a:ext cx="10890914" cy="4804012"/>
          </a:xfrm>
        </p:spPr>
        <p:txBody>
          <a:bodyPr>
            <a:normAutofit/>
          </a:bodyPr>
          <a:lstStyle/>
          <a:p>
            <a:pPr marL="0" indent="0">
              <a:buNone/>
            </a:pPr>
            <a:r>
              <a:rPr lang="en-US" sz="3600" dirty="0" smtClean="0"/>
              <a:t>The </a:t>
            </a:r>
            <a:r>
              <a:rPr lang="en-US" sz="3600" dirty="0"/>
              <a:t>CDE has decided to permit </a:t>
            </a:r>
            <a:r>
              <a:rPr lang="en-US" sz="3600" dirty="0" smtClean="0"/>
              <a:t>California agencies </a:t>
            </a:r>
            <a:r>
              <a:rPr lang="en-US" sz="3600" dirty="0"/>
              <a:t>to implement </a:t>
            </a:r>
            <a:r>
              <a:rPr lang="en-US" sz="3600" b="1" dirty="0"/>
              <a:t>remote testing</a:t>
            </a:r>
            <a:r>
              <a:rPr lang="en-US" sz="3600" dirty="0"/>
              <a:t>. </a:t>
            </a:r>
            <a:endParaRPr lang="en-US" sz="3600" dirty="0" smtClean="0"/>
          </a:p>
          <a:p>
            <a:pPr marL="0" indent="0">
              <a:buNone/>
            </a:pPr>
            <a:endParaRPr lang="en-US" sz="3600" dirty="0"/>
          </a:p>
          <a:p>
            <a:pPr marL="0" indent="0">
              <a:buNone/>
            </a:pPr>
            <a:r>
              <a:rPr lang="en-US" sz="3600" dirty="0" smtClean="0"/>
              <a:t>For more information, go to the California Remote Testing page on the CASAS Website:</a:t>
            </a:r>
            <a:endParaRPr lang="en-US" sz="3600" dirty="0" smtClean="0">
              <a:hlinkClick r:id="rId2"/>
            </a:endParaRPr>
          </a:p>
          <a:p>
            <a:pPr marL="0" indent="0">
              <a:buNone/>
            </a:pPr>
            <a:r>
              <a:rPr lang="en-US" sz="3600" dirty="0" smtClean="0">
                <a:hlinkClick r:id="rId2"/>
              </a:rPr>
              <a:t>https</a:t>
            </a:r>
            <a:r>
              <a:rPr lang="en-US" sz="3600" dirty="0">
                <a:hlinkClick r:id="rId2"/>
              </a:rPr>
              <a:t>://</a:t>
            </a:r>
            <a:r>
              <a:rPr lang="en-US" sz="3600" dirty="0" smtClean="0">
                <a:hlinkClick r:id="rId2"/>
              </a:rPr>
              <a:t>www.casas.org/training-and-support/casas-peer-communities/california-adult-education-accountability-and-assessment/california-remote-testing</a:t>
            </a:r>
            <a:endParaRPr lang="en-US" sz="3600" dirty="0" smtClean="0"/>
          </a:p>
          <a:p>
            <a:pPr marL="0" indent="0">
              <a:buNone/>
            </a:pPr>
            <a:endParaRPr lang="en-US" sz="3600" dirty="0"/>
          </a:p>
          <a:p>
            <a:endParaRPr lang="en-US" sz="3600" dirty="0"/>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endParaRPr lang="en-US" altLang="en-US" dirty="0" smtClean="0"/>
          </a:p>
          <a:p>
            <a:pPr>
              <a:defRPr/>
            </a:pPr>
            <a:fld id="{367B1F67-6803-461D-9D48-220A92D1A05B}" type="slidenum">
              <a:rPr lang="en-US" altLang="en-US" smtClean="0"/>
              <a:pPr>
                <a:defRPr/>
              </a:pPr>
              <a:t>10</a:t>
            </a:fld>
            <a:endParaRPr lang="en-US" altLang="en-US" dirty="0"/>
          </a:p>
        </p:txBody>
      </p:sp>
    </p:spTree>
    <p:extLst>
      <p:ext uri="{BB962C8B-B14F-4D97-AF65-F5344CB8AC3E}">
        <p14:creationId xmlns:p14="http://schemas.microsoft.com/office/powerpoint/2010/main" val="1851535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472018" y="1424257"/>
          <a:ext cx="9526683" cy="4529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854649" y="2360977"/>
            <a:ext cx="2233748" cy="1546577"/>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Pre/Post Level Completion</a:t>
            </a:r>
          </a:p>
          <a:p>
            <a:pPr marL="214312" indent="-214312" defTabSz="685797">
              <a:buFont typeface="Arial" panose="020B0604020202020204" pitchFamily="34" charset="0"/>
              <a:buChar char="•"/>
            </a:pPr>
            <a:r>
              <a:rPr lang="en-US" sz="1350" dirty="0">
                <a:latin typeface="Calibri" panose="020F0502020204030204"/>
              </a:rPr>
              <a:t>Carnegie Units /HS Credits</a:t>
            </a:r>
          </a:p>
          <a:p>
            <a:pPr marL="214312" indent="-214312" defTabSz="685797">
              <a:buFont typeface="Arial" panose="020B0604020202020204" pitchFamily="34" charset="0"/>
              <a:buChar char="•"/>
            </a:pPr>
            <a:r>
              <a:rPr lang="en-US" sz="1350" dirty="0">
                <a:latin typeface="Calibri" panose="020F0502020204030204"/>
              </a:rPr>
              <a:t>CDCP Certificate</a:t>
            </a:r>
          </a:p>
          <a:p>
            <a:pPr marL="214312" indent="-214312" defTabSz="685797">
              <a:buFont typeface="Arial" panose="020B0604020202020204" pitchFamily="34" charset="0"/>
              <a:buChar char="•"/>
            </a:pPr>
            <a:r>
              <a:rPr lang="en-US" sz="1350" dirty="0">
                <a:latin typeface="Calibri" panose="020F0502020204030204"/>
              </a:rPr>
              <a:t>Occupational Skills Gain</a:t>
            </a:r>
          </a:p>
          <a:p>
            <a:pPr marL="214312" indent="-214312" defTabSz="685797">
              <a:buFont typeface="Arial" panose="020B0604020202020204" pitchFamily="34" charset="0"/>
              <a:buChar char="•"/>
            </a:pPr>
            <a:r>
              <a:rPr lang="en-US" sz="1350" dirty="0">
                <a:latin typeface="Calibri" panose="020F0502020204030204"/>
              </a:rPr>
              <a:t>Workforce Preparation</a:t>
            </a:r>
          </a:p>
        </p:txBody>
      </p:sp>
      <p:sp>
        <p:nvSpPr>
          <p:cNvPr id="5" name="TextBox 4"/>
          <p:cNvSpPr txBox="1"/>
          <p:nvPr/>
        </p:nvSpPr>
        <p:spPr>
          <a:xfrm>
            <a:off x="4690111" y="2365242"/>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High School Diploma</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GED</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a:t>
            </a:r>
            <a:r>
              <a:rPr lang="en-US" sz="1350" dirty="0" err="1">
                <a:solidFill>
                  <a:prstClr val="black"/>
                </a:solidFill>
                <a:latin typeface="Calibri" panose="020F0502020204030204"/>
              </a:rPr>
              <a:t>HiSET</a:t>
            </a:r>
            <a:endParaRPr lang="en-US" sz="1350" dirty="0">
              <a:solidFill>
                <a:prstClr val="black"/>
              </a:solidFill>
              <a:latin typeface="Calibri" panose="020F0502020204030204"/>
            </a:endParaRPr>
          </a:p>
          <a:p>
            <a:pPr marL="214312" indent="-214312" defTabSz="685797">
              <a:buFont typeface="Arial" panose="020B0604020202020204" pitchFamily="34" charset="0"/>
              <a:buChar char="•"/>
            </a:pPr>
            <a:r>
              <a:rPr lang="en-US" sz="1350" dirty="0">
                <a:solidFill>
                  <a:prstClr val="black"/>
                </a:solidFill>
                <a:latin typeface="Calibri" panose="020F0502020204030204"/>
              </a:rPr>
              <a:t>Passed TASC</a:t>
            </a:r>
          </a:p>
        </p:txBody>
      </p:sp>
      <p:sp>
        <p:nvSpPr>
          <p:cNvPr id="6" name="TextBox 5"/>
          <p:cNvSpPr txBox="1"/>
          <p:nvPr/>
        </p:nvSpPr>
        <p:spPr>
          <a:xfrm>
            <a:off x="7425146" y="2320778"/>
            <a:ext cx="3043233"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College Degree – AA, AS, BA, BS</a:t>
            </a:r>
          </a:p>
          <a:p>
            <a:pPr marL="214312" indent="-214312" defTabSz="685797">
              <a:buFont typeface="Arial" panose="020B0604020202020204" pitchFamily="34" charset="0"/>
              <a:buChar char="•"/>
            </a:pPr>
            <a:r>
              <a:rPr lang="en-US" sz="1350" dirty="0">
                <a:solidFill>
                  <a:prstClr val="black"/>
                </a:solidFill>
                <a:latin typeface="Calibri" panose="020F0502020204030204"/>
              </a:rPr>
              <a:t>Graduate Studies</a:t>
            </a:r>
          </a:p>
          <a:p>
            <a:pPr marL="214312" indent="-214312" defTabSz="685797">
              <a:buFont typeface="Arial" panose="020B0604020202020204" pitchFamily="34" charset="0"/>
              <a:buChar char="•"/>
            </a:pPr>
            <a:r>
              <a:rPr lang="en-US" sz="1350">
                <a:solidFill>
                  <a:prstClr val="black"/>
                </a:solidFill>
                <a:latin typeface="Calibri" panose="020F0502020204030204"/>
              </a:rPr>
              <a:t>Training Credential</a:t>
            </a:r>
            <a:endParaRPr lang="en-US" sz="1350" dirty="0">
              <a:solidFill>
                <a:prstClr val="black"/>
              </a:solidFill>
              <a:latin typeface="Calibri" panose="020F0502020204030204"/>
            </a:endParaRPr>
          </a:p>
          <a:p>
            <a:pPr marL="214312" indent="-214312" defTabSz="685797">
              <a:buFont typeface="Arial" panose="020B0604020202020204" pitchFamily="34" charset="0"/>
              <a:buChar char="•"/>
            </a:pPr>
            <a:r>
              <a:rPr lang="en-US" sz="1350" dirty="0">
                <a:solidFill>
                  <a:prstClr val="black"/>
                </a:solidFill>
                <a:latin typeface="Calibri" panose="020F0502020204030204"/>
              </a:rPr>
              <a:t>Occupational Licensure/Certificate</a:t>
            </a:r>
          </a:p>
          <a:p>
            <a:pPr marL="214312" indent="-214312" defTabSz="685797">
              <a:buFont typeface="Arial" panose="020B0604020202020204" pitchFamily="34" charset="0"/>
              <a:buChar char="•"/>
            </a:pPr>
            <a:r>
              <a:rPr lang="en-US" sz="1350" dirty="0">
                <a:solidFill>
                  <a:prstClr val="black"/>
                </a:solidFill>
                <a:latin typeface="Calibri" panose="020F0502020204030204"/>
              </a:rPr>
              <a:t>Apprenticeship</a:t>
            </a:r>
          </a:p>
        </p:txBody>
      </p:sp>
      <p:sp>
        <p:nvSpPr>
          <p:cNvPr id="7" name="TextBox 6"/>
          <p:cNvSpPr txBox="1"/>
          <p:nvPr/>
        </p:nvSpPr>
        <p:spPr>
          <a:xfrm>
            <a:off x="1867981" y="5163971"/>
            <a:ext cx="223374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Get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Retain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Enter Military</a:t>
            </a:r>
          </a:p>
        </p:txBody>
      </p:sp>
      <p:sp>
        <p:nvSpPr>
          <p:cNvPr id="8" name="TextBox 7"/>
          <p:cNvSpPr txBox="1"/>
          <p:nvPr/>
        </p:nvSpPr>
        <p:spPr>
          <a:xfrm>
            <a:off x="4821008" y="5177121"/>
            <a:ext cx="2233748" cy="50783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Increase Wages</a:t>
            </a:r>
          </a:p>
          <a:p>
            <a:pPr marL="214312" indent="-214312" defTabSz="685797">
              <a:buFont typeface="Arial" panose="020B0604020202020204" pitchFamily="34" charset="0"/>
              <a:buChar char="•"/>
            </a:pPr>
            <a:r>
              <a:rPr lang="en-US" sz="1350" dirty="0">
                <a:solidFill>
                  <a:prstClr val="black"/>
                </a:solidFill>
                <a:latin typeface="Calibri" panose="020F0502020204030204"/>
              </a:rPr>
              <a:t>Get a Better Job</a:t>
            </a:r>
          </a:p>
        </p:txBody>
      </p:sp>
      <p:sp>
        <p:nvSpPr>
          <p:cNvPr id="9" name="TextBox 8"/>
          <p:cNvSpPr txBox="1"/>
          <p:nvPr/>
        </p:nvSpPr>
        <p:spPr>
          <a:xfrm>
            <a:off x="7575639" y="5173495"/>
            <a:ext cx="305212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ASE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Post-Secondary/CTE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Post-Secondary/College</a:t>
            </a:r>
          </a:p>
        </p:txBody>
      </p:sp>
      <p:sp>
        <p:nvSpPr>
          <p:cNvPr id="2" name="Title 1"/>
          <p:cNvSpPr>
            <a:spLocks noGrp="1"/>
          </p:cNvSpPr>
          <p:nvPr>
            <p:ph type="title"/>
          </p:nvPr>
        </p:nvSpPr>
        <p:spPr>
          <a:xfrm>
            <a:off x="1768376" y="348891"/>
            <a:ext cx="7886700" cy="500498"/>
          </a:xfrm>
        </p:spPr>
        <p:txBody>
          <a:bodyPr>
            <a:noAutofit/>
          </a:bodyPr>
          <a:lstStyle/>
          <a:p>
            <a:r>
              <a:rPr lang="en-US" sz="4800" b="1" dirty="0" smtClean="0">
                <a:solidFill>
                  <a:schemeClr val="accent1">
                    <a:lumMod val="75000"/>
                  </a:schemeClr>
                </a:solidFill>
              </a:rPr>
              <a:t>CAEP </a:t>
            </a:r>
            <a:r>
              <a:rPr lang="en-US" sz="4800" b="1" dirty="0">
                <a:solidFill>
                  <a:schemeClr val="accent1">
                    <a:lumMod val="75000"/>
                  </a:schemeClr>
                </a:solidFill>
              </a:rPr>
              <a:t>Outcomes</a:t>
            </a:r>
          </a:p>
        </p:txBody>
      </p:sp>
    </p:spTree>
    <p:extLst>
      <p:ext uri="{BB962C8B-B14F-4D97-AF65-F5344CB8AC3E}">
        <p14:creationId xmlns:p14="http://schemas.microsoft.com/office/powerpoint/2010/main" val="2222119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224287" y="198408"/>
          <a:ext cx="10774415" cy="5755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2802119"/>
              </p:ext>
            </p:extLst>
          </p:nvPr>
        </p:nvGraphicFramePr>
        <p:xfrm>
          <a:off x="3614466" y="1256536"/>
          <a:ext cx="7858666" cy="5303520"/>
        </p:xfrm>
        <a:graphic>
          <a:graphicData uri="http://schemas.openxmlformats.org/drawingml/2006/table">
            <a:tbl>
              <a:tblPr firstRow="1" bandRow="1">
                <a:tableStyleId>{5C22544A-7EE6-4342-B048-85BDC9FD1C3A}</a:tableStyleId>
              </a:tblPr>
              <a:tblGrid>
                <a:gridCol w="3929333">
                  <a:extLst>
                    <a:ext uri="{9D8B030D-6E8A-4147-A177-3AD203B41FA5}">
                      <a16:colId xmlns:a16="http://schemas.microsoft.com/office/drawing/2014/main" val="298442227"/>
                    </a:ext>
                  </a:extLst>
                </a:gridCol>
                <a:gridCol w="3929333">
                  <a:extLst>
                    <a:ext uri="{9D8B030D-6E8A-4147-A177-3AD203B41FA5}">
                      <a16:colId xmlns:a16="http://schemas.microsoft.com/office/drawing/2014/main" val="3636675005"/>
                    </a:ext>
                  </a:extLst>
                </a:gridCol>
              </a:tblGrid>
              <a:tr h="389069">
                <a:tc>
                  <a:txBody>
                    <a:bodyPr/>
                    <a:lstStyle/>
                    <a:p>
                      <a:r>
                        <a:rPr lang="en-US" sz="2400" dirty="0" smtClean="0"/>
                        <a:t>AEBG</a:t>
                      </a:r>
                      <a:r>
                        <a:rPr lang="en-US" sz="2400" baseline="0" dirty="0" smtClean="0"/>
                        <a:t> Outcome</a:t>
                      </a:r>
                      <a:endParaRPr lang="en-US"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400" dirty="0" smtClean="0"/>
                        <a:t>Recording Method</a:t>
                      </a:r>
                      <a:endParaRPr lang="en-US" sz="2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1689307"/>
                  </a:ext>
                </a:extLst>
              </a:tr>
              <a:tr h="671543">
                <a:tc>
                  <a:txBody>
                    <a:bodyPr/>
                    <a:lstStyle/>
                    <a:p>
                      <a:r>
                        <a:rPr lang="en-US" sz="2400" dirty="0" smtClean="0"/>
                        <a:t>Pre/Post-Test</a:t>
                      </a:r>
                      <a:r>
                        <a:rPr lang="en-US" sz="2400" baseline="0" dirty="0" smtClean="0"/>
                        <a:t> Gains</a:t>
                      </a:r>
                    </a:p>
                    <a:p>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Enter</a:t>
                      </a:r>
                      <a:r>
                        <a:rPr lang="en-US" sz="2400" baseline="0" dirty="0" smtClean="0"/>
                        <a:t> pre/post-test results</a:t>
                      </a:r>
                      <a:endParaRPr lang="en-US"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26230134"/>
                  </a:ext>
                </a:extLst>
              </a:tr>
              <a:tr h="671543">
                <a:tc>
                  <a:txBody>
                    <a:bodyPr/>
                    <a:lstStyle/>
                    <a:p>
                      <a:r>
                        <a:rPr lang="en-US" sz="2400" dirty="0" smtClean="0"/>
                        <a:t>Carnegie Units</a:t>
                      </a:r>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No “bubble” but via self reported level</a:t>
                      </a:r>
                      <a:endParaRPr lang="en-US"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3637617"/>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n-lt"/>
                        </a:rPr>
                        <a:t>CDCP Certificate</a:t>
                      </a:r>
                      <a:endParaRPr lang="en-US" sz="2400"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285750" indent="-285750">
                        <a:buFont typeface="Arial" panose="020B0604020202020204" pitchFamily="34" charset="0"/>
                        <a:buChar char="•"/>
                      </a:pPr>
                      <a:r>
                        <a:rPr lang="en-US" sz="2400" dirty="0" smtClean="0"/>
                        <a:t>Mastered course competencies</a:t>
                      </a:r>
                    </a:p>
                    <a:p>
                      <a:pPr marL="0" indent="0">
                        <a:buFont typeface="Arial" panose="020B0604020202020204" pitchFamily="34" charset="0"/>
                        <a:buNone/>
                      </a:pPr>
                      <a:endParaRPr lang="en-US" sz="2400" dirty="0" smtClean="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7410779"/>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n-lt"/>
                        </a:rPr>
                        <a:t>Occupational Skills Gain</a:t>
                      </a:r>
                    </a:p>
                    <a:p>
                      <a:endParaRPr lang="en-US" sz="2400" dirty="0"/>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sz="2400" dirty="0" smtClean="0"/>
                        <a:t>Met Work based Project </a:t>
                      </a:r>
                    </a:p>
                    <a:p>
                      <a:pPr marL="285750" indent="-285750">
                        <a:buFont typeface="Arial" panose="020B0604020202020204" pitchFamily="34" charset="0"/>
                        <a:buChar char="•"/>
                      </a:pPr>
                      <a:r>
                        <a:rPr lang="en-US" sz="2400" dirty="0" smtClean="0"/>
                        <a:t>Training Milestone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0614372"/>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n-lt"/>
                        </a:rPr>
                        <a:t>Workforce Preparation</a:t>
                      </a:r>
                    </a:p>
                    <a:p>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Acquired Workforce Readiness</a:t>
                      </a:r>
                    </a:p>
                    <a:p>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910136"/>
                  </a:ext>
                </a:extLst>
              </a:tr>
            </a:tbl>
          </a:graphicData>
        </a:graphic>
      </p:graphicFrame>
    </p:spTree>
    <p:extLst>
      <p:ext uri="{BB962C8B-B14F-4D97-AF65-F5344CB8AC3E}">
        <p14:creationId xmlns:p14="http://schemas.microsoft.com/office/powerpoint/2010/main" val="3460486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00800" y="1524001"/>
            <a:ext cx="3810000" cy="4524315"/>
          </a:xfrm>
          <a:prstGeom prst="rect">
            <a:avLst/>
          </a:prstGeom>
          <a:noFill/>
          <a:ln>
            <a:solidFill>
              <a:schemeClr val="accent1"/>
            </a:solidFill>
          </a:ln>
        </p:spPr>
        <p:txBody>
          <a:bodyPr wrap="square" rtlCol="0">
            <a:spAutoFit/>
          </a:bodyPr>
          <a:lstStyle/>
          <a:p>
            <a:r>
              <a:rPr lang="en-US" sz="2400" dirty="0"/>
              <a:t>In TE, go to </a:t>
            </a:r>
            <a:r>
              <a:rPr lang="en-US" sz="2400" b="1" dirty="0"/>
              <a:t>Records &gt; Students &gt; Records </a:t>
            </a:r>
            <a:r>
              <a:rPr lang="en-US" sz="2400" dirty="0"/>
              <a:t>and mark the Instructional Levels:</a:t>
            </a:r>
          </a:p>
          <a:p>
            <a:pPr marL="214313" indent="-214313">
              <a:buFont typeface="Arial" panose="020B0604020202020204" pitchFamily="34" charset="0"/>
              <a:buChar char="•"/>
            </a:pPr>
            <a:r>
              <a:rPr lang="en-US" sz="2400" dirty="0"/>
              <a:t>1) Select “ASE Level 5” </a:t>
            </a:r>
            <a:r>
              <a:rPr lang="en-US" sz="2400" i="1" dirty="0"/>
              <a:t>upon enrollment  </a:t>
            </a:r>
          </a:p>
          <a:p>
            <a:r>
              <a:rPr lang="en-US" sz="2400" dirty="0"/>
              <a:t>   (=ASE Low)</a:t>
            </a:r>
          </a:p>
          <a:p>
            <a:pPr marL="214313" indent="-214313">
              <a:buFont typeface="Arial" panose="020B0604020202020204" pitchFamily="34" charset="0"/>
              <a:buChar char="•"/>
            </a:pPr>
            <a:r>
              <a:rPr lang="en-US" sz="2400" dirty="0"/>
              <a:t>2) Select “ASE Level 6” </a:t>
            </a:r>
            <a:r>
              <a:rPr lang="en-US" sz="2400" i="1" dirty="0"/>
              <a:t>later in the year </a:t>
            </a:r>
            <a:r>
              <a:rPr lang="en-US" sz="2400" dirty="0"/>
              <a:t>once student progresses to the 11</a:t>
            </a:r>
            <a:r>
              <a:rPr lang="en-US" sz="2400" baseline="30000" dirty="0"/>
              <a:t>th</a:t>
            </a:r>
            <a:r>
              <a:rPr lang="en-US" sz="2400" dirty="0"/>
              <a:t> or 12</a:t>
            </a:r>
            <a:r>
              <a:rPr lang="en-US" sz="2400" baseline="30000" dirty="0"/>
              <a:t>th</a:t>
            </a:r>
            <a:r>
              <a:rPr lang="en-US" sz="2400" dirty="0"/>
              <a:t> grade level </a:t>
            </a:r>
          </a:p>
          <a:p>
            <a:r>
              <a:rPr lang="en-US" sz="2400" dirty="0"/>
              <a:t>  (=ASE High)</a:t>
            </a:r>
          </a:p>
        </p:txBody>
      </p:sp>
      <p:sp>
        <p:nvSpPr>
          <p:cNvPr id="7" name="Rectangle 2"/>
          <p:cNvSpPr txBox="1">
            <a:spLocks noChangeArrowheads="1"/>
          </p:cNvSpPr>
          <p:nvPr/>
        </p:nvSpPr>
        <p:spPr>
          <a:xfrm>
            <a:off x="268043" y="389746"/>
            <a:ext cx="8807718" cy="914400"/>
          </a:xfrm>
          <a:prstGeom prst="rect">
            <a:avLst/>
          </a:prstGeom>
        </p:spPr>
        <p:txBody>
          <a:bodyPr/>
          <a:lstStyle>
            <a:lvl1pPr algn="r" rtl="0" eaLnBrk="0" fontAlgn="base" hangingPunct="0">
              <a:spcBef>
                <a:spcPct val="0"/>
              </a:spcBef>
              <a:spcAft>
                <a:spcPct val="0"/>
              </a:spcAft>
              <a:defRPr sz="2400" b="1">
                <a:solidFill>
                  <a:srgbClr val="005596"/>
                </a:solidFill>
                <a:latin typeface="Arial" pitchFamily="34" charset="0"/>
                <a:ea typeface="+mj-ea"/>
                <a:cs typeface="Arial" pitchFamily="34" charset="0"/>
              </a:defRPr>
            </a:lvl1pPr>
            <a:lvl2pPr algn="r" rtl="0" eaLnBrk="0" fontAlgn="base" hangingPunct="0">
              <a:spcBef>
                <a:spcPct val="0"/>
              </a:spcBef>
              <a:spcAft>
                <a:spcPct val="0"/>
              </a:spcAft>
              <a:defRPr sz="2400" b="1">
                <a:solidFill>
                  <a:srgbClr val="005596"/>
                </a:solidFill>
                <a:latin typeface="Arial" charset="0"/>
                <a:cs typeface="Arial" charset="0"/>
              </a:defRPr>
            </a:lvl2pPr>
            <a:lvl3pPr algn="r" rtl="0" eaLnBrk="0" fontAlgn="base" hangingPunct="0">
              <a:spcBef>
                <a:spcPct val="0"/>
              </a:spcBef>
              <a:spcAft>
                <a:spcPct val="0"/>
              </a:spcAft>
              <a:defRPr sz="2400" b="1">
                <a:solidFill>
                  <a:srgbClr val="005596"/>
                </a:solidFill>
                <a:latin typeface="Arial" charset="0"/>
                <a:cs typeface="Arial" charset="0"/>
              </a:defRPr>
            </a:lvl3pPr>
            <a:lvl4pPr algn="r" rtl="0" eaLnBrk="0" fontAlgn="base" hangingPunct="0">
              <a:spcBef>
                <a:spcPct val="0"/>
              </a:spcBef>
              <a:spcAft>
                <a:spcPct val="0"/>
              </a:spcAft>
              <a:defRPr sz="2400" b="1">
                <a:solidFill>
                  <a:srgbClr val="005596"/>
                </a:solidFill>
                <a:latin typeface="Arial" charset="0"/>
                <a:cs typeface="Arial" charset="0"/>
              </a:defRPr>
            </a:lvl4pPr>
            <a:lvl5pPr algn="r" rtl="0" eaLnBrk="0" fontAlgn="base" hangingPunct="0">
              <a:spcBef>
                <a:spcPct val="0"/>
              </a:spcBef>
              <a:spcAft>
                <a:spcPct val="0"/>
              </a:spcAft>
              <a:defRPr sz="2400" b="1">
                <a:solidFill>
                  <a:srgbClr val="005596"/>
                </a:solidFill>
                <a:latin typeface="Arial" charset="0"/>
                <a:cs typeface="Arial" charset="0"/>
              </a:defRPr>
            </a:lvl5pPr>
            <a:lvl6pPr marL="457200" algn="r" rtl="0" fontAlgn="base">
              <a:spcBef>
                <a:spcPct val="0"/>
              </a:spcBef>
              <a:spcAft>
                <a:spcPct val="0"/>
              </a:spcAft>
              <a:defRPr sz="3200" b="1">
                <a:solidFill>
                  <a:srgbClr val="008080"/>
                </a:solidFill>
                <a:latin typeface="Helvetica" pitchFamily="34" charset="0"/>
              </a:defRPr>
            </a:lvl6pPr>
            <a:lvl7pPr marL="914400" algn="r" rtl="0" fontAlgn="base">
              <a:spcBef>
                <a:spcPct val="0"/>
              </a:spcBef>
              <a:spcAft>
                <a:spcPct val="0"/>
              </a:spcAft>
              <a:defRPr sz="3200" b="1">
                <a:solidFill>
                  <a:srgbClr val="008080"/>
                </a:solidFill>
                <a:latin typeface="Helvetica" pitchFamily="34" charset="0"/>
              </a:defRPr>
            </a:lvl7pPr>
            <a:lvl8pPr marL="1371600" algn="r" rtl="0" fontAlgn="base">
              <a:spcBef>
                <a:spcPct val="0"/>
              </a:spcBef>
              <a:spcAft>
                <a:spcPct val="0"/>
              </a:spcAft>
              <a:defRPr sz="3200" b="1">
                <a:solidFill>
                  <a:srgbClr val="008080"/>
                </a:solidFill>
                <a:latin typeface="Helvetica" pitchFamily="34" charset="0"/>
              </a:defRPr>
            </a:lvl8pPr>
            <a:lvl9pPr marL="1828800" algn="r" rtl="0" fontAlgn="base">
              <a:spcBef>
                <a:spcPct val="0"/>
              </a:spcBef>
              <a:spcAft>
                <a:spcPct val="0"/>
              </a:spcAft>
              <a:defRPr sz="3200" b="1">
                <a:solidFill>
                  <a:srgbClr val="008080"/>
                </a:solidFill>
                <a:latin typeface="Helvetica" pitchFamily="34" charset="0"/>
              </a:defRPr>
            </a:lvl9pPr>
          </a:lstStyle>
          <a:p>
            <a:pPr eaLnBrk="1" hangingPunct="1"/>
            <a:r>
              <a:rPr lang="en-US" sz="4400" b="0" kern="0" dirty="0">
                <a:solidFill>
                  <a:schemeClr val="tx1"/>
                </a:solidFill>
                <a:latin typeface="+mn-lt"/>
              </a:rPr>
              <a:t>Literacy Gains via High School Credits</a:t>
            </a:r>
          </a:p>
        </p:txBody>
      </p:sp>
      <p:sp>
        <p:nvSpPr>
          <p:cNvPr id="3" name="Slide Number Placeholder 2"/>
          <p:cNvSpPr>
            <a:spLocks noGrp="1"/>
          </p:cNvSpPr>
          <p:nvPr>
            <p:ph type="sldNum" sz="quarter" idx="10"/>
          </p:nvPr>
        </p:nvSpPr>
        <p:spPr/>
        <p:txBody>
          <a:bodyPr/>
          <a:lstStyle/>
          <a:p>
            <a:pPr>
              <a:defRPr/>
            </a:pPr>
            <a:fld id="{7C732E74-5D8D-44D8-832B-31A4D9C7BE9C}" type="slidenum">
              <a:rPr lang="en-US" smtClean="0"/>
              <a:pPr>
                <a:defRPr/>
              </a:pPr>
              <a:t>13</a:t>
            </a:fld>
            <a:endParaRPr lang="en-US"/>
          </a:p>
        </p:txBody>
      </p:sp>
      <p:pic>
        <p:nvPicPr>
          <p:cNvPr id="5" name="Picture 4"/>
          <p:cNvPicPr>
            <a:picLocks noChangeAspect="1"/>
          </p:cNvPicPr>
          <p:nvPr/>
        </p:nvPicPr>
        <p:blipFill>
          <a:blip r:embed="rId3"/>
          <a:stretch>
            <a:fillRect/>
          </a:stretch>
        </p:blipFill>
        <p:spPr>
          <a:xfrm>
            <a:off x="1524001" y="1542327"/>
            <a:ext cx="4803285" cy="4374312"/>
          </a:xfrm>
          <a:prstGeom prst="rect">
            <a:avLst/>
          </a:prstGeom>
        </p:spPr>
      </p:pic>
    </p:spTree>
    <p:extLst>
      <p:ext uri="{BB962C8B-B14F-4D97-AF65-F5344CB8AC3E}">
        <p14:creationId xmlns:p14="http://schemas.microsoft.com/office/powerpoint/2010/main" val="3795027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771" y="195962"/>
            <a:ext cx="11283350" cy="923330"/>
          </a:xfrm>
          <a:prstGeom prst="rect">
            <a:avLst/>
          </a:prstGeom>
          <a:noFill/>
        </p:spPr>
        <p:txBody>
          <a:bodyPr wrap="square" rtlCol="0">
            <a:spAutoFit/>
          </a:bodyPr>
          <a:lstStyle/>
          <a:p>
            <a:r>
              <a:rPr lang="en-US" sz="5400" dirty="0" smtClean="0"/>
              <a:t>Literacy Gains – CTE Related Outcomes</a:t>
            </a:r>
            <a:endParaRPr lang="en-US" sz="5400" dirty="0"/>
          </a:p>
        </p:txBody>
      </p:sp>
      <p:sp>
        <p:nvSpPr>
          <p:cNvPr id="5" name="TextBox 4"/>
          <p:cNvSpPr txBox="1"/>
          <p:nvPr/>
        </p:nvSpPr>
        <p:spPr>
          <a:xfrm>
            <a:off x="500332" y="1119292"/>
            <a:ext cx="11162581" cy="5570756"/>
          </a:xfrm>
          <a:prstGeom prst="rect">
            <a:avLst/>
          </a:prstGeom>
          <a:noFill/>
          <a:ln>
            <a:solidFill>
              <a:schemeClr val="accent1"/>
            </a:solidFill>
          </a:ln>
        </p:spPr>
        <p:txBody>
          <a:bodyPr wrap="square" rtlCol="0">
            <a:spAutoFit/>
          </a:bodyPr>
          <a:lstStyle/>
          <a:p>
            <a:r>
              <a:rPr lang="en-US" sz="3200" b="1" u="sng" dirty="0" smtClean="0"/>
              <a:t>Occupational Skills Gain:</a:t>
            </a:r>
          </a:p>
          <a:p>
            <a:pPr marL="285750" indent="-285750">
              <a:buFont typeface="Arial" panose="020B0604020202020204" pitchFamily="34" charset="0"/>
              <a:buChar char="•"/>
            </a:pPr>
            <a:r>
              <a:rPr lang="en-US" sz="3200" dirty="0" smtClean="0"/>
              <a:t>Usually suggests accomplishment of a portion of a longer term program</a:t>
            </a:r>
          </a:p>
          <a:p>
            <a:pPr marL="742950" lvl="1" indent="-285750">
              <a:buFont typeface="Arial" panose="020B0604020202020204" pitchFamily="34" charset="0"/>
              <a:buChar char="•"/>
            </a:pPr>
            <a:r>
              <a:rPr lang="en-US" sz="2800" i="1" dirty="0" smtClean="0"/>
              <a:t>For example</a:t>
            </a:r>
            <a:r>
              <a:rPr lang="en-US" sz="2800" dirty="0" smtClean="0"/>
              <a:t>: a student enrolls in a long term welding program in CTE, which is five semesters/five modules long. </a:t>
            </a:r>
            <a:r>
              <a:rPr lang="en-US" sz="2800" b="1" i="1" dirty="0" smtClean="0"/>
              <a:t>The student passes a skills check/written  test </a:t>
            </a:r>
            <a:r>
              <a:rPr lang="en-US" sz="2800" dirty="0" smtClean="0"/>
              <a:t> that indicates the student is ready to finish Module I and enroll in Module II.</a:t>
            </a:r>
          </a:p>
          <a:p>
            <a:r>
              <a:rPr lang="en-US" sz="3200" b="1" u="sng" dirty="0" smtClean="0"/>
              <a:t>Workforce Prep Outcome</a:t>
            </a:r>
            <a:r>
              <a:rPr lang="en-US" sz="3200" b="1" dirty="0" smtClean="0"/>
              <a:t>:</a:t>
            </a:r>
          </a:p>
          <a:p>
            <a:pPr marL="285750" indent="-285750">
              <a:buFont typeface="Arial" panose="020B0604020202020204" pitchFamily="34" charset="0"/>
              <a:buChar char="•"/>
            </a:pPr>
            <a:r>
              <a:rPr lang="en-US" sz="3200" dirty="0" smtClean="0"/>
              <a:t>Usually suggests completion of a shorter term program</a:t>
            </a:r>
          </a:p>
          <a:p>
            <a:pPr marL="742950" lvl="1" indent="-285750">
              <a:buFont typeface="Arial" panose="020B0604020202020204" pitchFamily="34" charset="0"/>
              <a:buChar char="•"/>
            </a:pPr>
            <a:r>
              <a:rPr lang="en-US" sz="2800" i="1" dirty="0" smtClean="0"/>
              <a:t>For example</a:t>
            </a:r>
            <a:r>
              <a:rPr lang="en-US" sz="2800" dirty="0" smtClean="0"/>
              <a:t>: a student enrolls and completes a 15 hour instructional module on job search strategies. </a:t>
            </a:r>
            <a:r>
              <a:rPr lang="en-US" sz="2800" b="1" i="1" dirty="0" smtClean="0"/>
              <a:t>The student earns documentation </a:t>
            </a:r>
            <a:r>
              <a:rPr lang="en-US" sz="2800" dirty="0" smtClean="0"/>
              <a:t>such as an informal certificate at the end of the instructional module</a:t>
            </a:r>
            <a:r>
              <a:rPr lang="en-US" sz="2800" dirty="0"/>
              <a:t>.</a:t>
            </a:r>
          </a:p>
        </p:txBody>
      </p:sp>
    </p:spTree>
    <p:extLst>
      <p:ext uri="{BB962C8B-B14F-4D97-AF65-F5344CB8AC3E}">
        <p14:creationId xmlns:p14="http://schemas.microsoft.com/office/powerpoint/2010/main" val="3763993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MSG’s for CTE </a:t>
            </a:r>
            <a:endParaRPr lang="en-US" dirty="0">
              <a:solidFill>
                <a:schemeClr val="accent1">
                  <a:lumMod val="75000"/>
                </a:schemeClr>
              </a:solidFill>
            </a:endParaRPr>
          </a:p>
        </p:txBody>
      </p:sp>
      <p:sp>
        <p:nvSpPr>
          <p:cNvPr id="3" name="Content Placeholder 2"/>
          <p:cNvSpPr>
            <a:spLocks noGrp="1"/>
          </p:cNvSpPr>
          <p:nvPr>
            <p:ph idx="1"/>
          </p:nvPr>
        </p:nvSpPr>
        <p:spPr>
          <a:xfrm>
            <a:off x="631166" y="1515073"/>
            <a:ext cx="6899694" cy="5041001"/>
          </a:xfrm>
        </p:spPr>
        <p:txBody>
          <a:bodyPr>
            <a:normAutofit/>
          </a:bodyPr>
          <a:lstStyle/>
          <a:p>
            <a:pPr marL="0" indent="0">
              <a:buNone/>
            </a:pPr>
            <a:r>
              <a:rPr lang="en-US" sz="3200" dirty="0" smtClean="0"/>
              <a:t>The Passage of Exam Measurable Skills Gain for WIOA I aligns with the CAEP Occupational Skills Gain.</a:t>
            </a:r>
          </a:p>
          <a:p>
            <a:pPr lvl="1"/>
            <a:r>
              <a:rPr lang="en-US" sz="3200" dirty="0" smtClean="0"/>
              <a:t>When a student achieves an Occupational Skills Gain, that now entails that the student passes an exam such as work skills demonstration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 r="68778" b="40435"/>
          <a:stretch/>
        </p:blipFill>
        <p:spPr>
          <a:xfrm>
            <a:off x="7737894" y="1690688"/>
            <a:ext cx="3508951" cy="3825448"/>
          </a:xfrm>
          <a:prstGeom prst="rect">
            <a:avLst/>
          </a:prstGeom>
        </p:spPr>
      </p:pic>
    </p:spTree>
    <p:extLst>
      <p:ext uri="{BB962C8B-B14F-4D97-AF65-F5344CB8AC3E}">
        <p14:creationId xmlns:p14="http://schemas.microsoft.com/office/powerpoint/2010/main" val="331441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62" y="270567"/>
            <a:ext cx="10515600" cy="1325563"/>
          </a:xfrm>
        </p:spPr>
        <p:txBody>
          <a:bodyPr/>
          <a:lstStyle/>
          <a:p>
            <a:r>
              <a:rPr lang="en-US" dirty="0" smtClean="0">
                <a:solidFill>
                  <a:schemeClr val="accent1">
                    <a:lumMod val="75000"/>
                  </a:schemeClr>
                </a:solidFill>
              </a:rPr>
              <a:t>MSG’s for CTE </a:t>
            </a:r>
            <a:endParaRPr lang="en-US" dirty="0">
              <a:solidFill>
                <a:schemeClr val="accent1">
                  <a:lumMod val="75000"/>
                </a:schemeClr>
              </a:solidFill>
            </a:endParaRPr>
          </a:p>
        </p:txBody>
      </p:sp>
      <p:sp>
        <p:nvSpPr>
          <p:cNvPr id="3" name="Content Placeholder 2"/>
          <p:cNvSpPr>
            <a:spLocks noGrp="1"/>
          </p:cNvSpPr>
          <p:nvPr>
            <p:ph idx="1"/>
          </p:nvPr>
        </p:nvSpPr>
        <p:spPr>
          <a:xfrm>
            <a:off x="631166" y="1515073"/>
            <a:ext cx="6899694" cy="5041001"/>
          </a:xfrm>
        </p:spPr>
        <p:txBody>
          <a:bodyPr>
            <a:normAutofit/>
          </a:bodyPr>
          <a:lstStyle/>
          <a:p>
            <a:pPr marL="0" indent="0">
              <a:buNone/>
            </a:pPr>
            <a:r>
              <a:rPr lang="en-US" sz="3200" dirty="0" smtClean="0"/>
              <a:t>The Passage of Exam Measurable Skills Gain for WIOA I aligns with the CAEP Workforce Preparation Outcome</a:t>
            </a:r>
          </a:p>
          <a:p>
            <a:pPr lvl="1"/>
            <a:r>
              <a:rPr lang="en-US" sz="3200" dirty="0" smtClean="0"/>
              <a:t>Workforce Preparation Outcome should include some documentation of work skills progression or attainment.</a:t>
            </a:r>
            <a:endParaRPr lang="en-US" sz="3200" dirty="0"/>
          </a:p>
          <a:p>
            <a:pPr marL="0" indent="0">
              <a:buNone/>
            </a:pPr>
            <a:endParaRPr lang="en-US" sz="3200" dirty="0" smtClean="0"/>
          </a:p>
        </p:txBody>
      </p:sp>
      <p:pic>
        <p:nvPicPr>
          <p:cNvPr id="6" name="Picture 5"/>
          <p:cNvPicPr>
            <a:picLocks noChangeAspect="1"/>
          </p:cNvPicPr>
          <p:nvPr/>
        </p:nvPicPr>
        <p:blipFill>
          <a:blip r:embed="rId2"/>
          <a:stretch>
            <a:fillRect/>
          </a:stretch>
        </p:blipFill>
        <p:spPr>
          <a:xfrm>
            <a:off x="7639589" y="2530505"/>
            <a:ext cx="3486150" cy="2314575"/>
          </a:xfrm>
          <a:prstGeom prst="rect">
            <a:avLst/>
          </a:prstGeom>
        </p:spPr>
      </p:pic>
    </p:spTree>
    <p:extLst>
      <p:ext uri="{BB962C8B-B14F-4D97-AF65-F5344CB8AC3E}">
        <p14:creationId xmlns:p14="http://schemas.microsoft.com/office/powerpoint/2010/main" val="124748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Literacy Gains Outcomes</a:t>
            </a:r>
            <a:endParaRPr lang="en-US" b="1" dirty="0"/>
          </a:p>
        </p:txBody>
      </p:sp>
      <p:sp>
        <p:nvSpPr>
          <p:cNvPr id="3" name="Content Placeholder 2"/>
          <p:cNvSpPr>
            <a:spLocks noGrp="1"/>
          </p:cNvSpPr>
          <p:nvPr>
            <p:ph idx="1"/>
          </p:nvPr>
        </p:nvSpPr>
        <p:spPr>
          <a:xfrm>
            <a:off x="838200" y="1556017"/>
            <a:ext cx="10150565" cy="5041001"/>
          </a:xfrm>
          <a:ln>
            <a:solidFill>
              <a:schemeClr val="accent1"/>
            </a:solidFill>
          </a:ln>
        </p:spPr>
        <p:txBody>
          <a:bodyPr>
            <a:normAutofit/>
          </a:bodyPr>
          <a:lstStyle/>
          <a:p>
            <a:r>
              <a:rPr lang="en-US" sz="3200" dirty="0" smtClean="0"/>
              <a:t>Mark when CAEP learners achieve outcomes in Distance Learning classes.</a:t>
            </a:r>
          </a:p>
          <a:p>
            <a:r>
              <a:rPr lang="en-US" sz="3200" dirty="0" smtClean="0"/>
              <a:t>Record achievements already attained before closures</a:t>
            </a:r>
          </a:p>
          <a:p>
            <a:r>
              <a:rPr lang="en-US" sz="3200" dirty="0"/>
              <a:t>Use “passage of exam” process for CTE MSG’s as a guide for </a:t>
            </a:r>
            <a:r>
              <a:rPr lang="en-US" sz="3200" dirty="0" smtClean="0"/>
              <a:t>recording student </a:t>
            </a:r>
            <a:r>
              <a:rPr lang="en-US" sz="3200" dirty="0"/>
              <a:t>achievement.</a:t>
            </a:r>
          </a:p>
          <a:p>
            <a:pPr lvl="1"/>
            <a:r>
              <a:rPr lang="en-US" sz="3200" dirty="0" smtClean="0"/>
              <a:t>Student passes informal exam such as a (virtual) class assessment, written assignment, or oral interview </a:t>
            </a:r>
            <a:endParaRPr lang="en-US" sz="3200" dirty="0"/>
          </a:p>
          <a:p>
            <a:pPr lvl="1"/>
            <a:r>
              <a:rPr lang="en-US" sz="3200" dirty="0" smtClean="0"/>
              <a:t>Completes skills demonstration in workforce preparation activities</a:t>
            </a:r>
          </a:p>
          <a:p>
            <a:pPr lvl="1"/>
            <a:endParaRPr lang="en-US" sz="3200" dirty="0" smtClean="0"/>
          </a:p>
          <a:p>
            <a:pPr lvl="1"/>
            <a:endParaRPr lang="en-US" sz="3200" dirty="0"/>
          </a:p>
          <a:p>
            <a:pPr marL="0" indent="0">
              <a:buNone/>
            </a:pPr>
            <a:endParaRPr lang="en-US" sz="3200" dirty="0" smtClean="0"/>
          </a:p>
        </p:txBody>
      </p:sp>
    </p:spTree>
    <p:extLst>
      <p:ext uri="{BB962C8B-B14F-4D97-AF65-F5344CB8AC3E}">
        <p14:creationId xmlns:p14="http://schemas.microsoft.com/office/powerpoint/2010/main" val="412043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Literacy Gains Outcomes</a:t>
            </a:r>
            <a:endParaRPr lang="en-US" b="1" dirty="0"/>
          </a:p>
        </p:txBody>
      </p:sp>
      <p:sp>
        <p:nvSpPr>
          <p:cNvPr id="3" name="Content Placeholder 2"/>
          <p:cNvSpPr>
            <a:spLocks noGrp="1"/>
          </p:cNvSpPr>
          <p:nvPr>
            <p:ph idx="1"/>
          </p:nvPr>
        </p:nvSpPr>
        <p:spPr>
          <a:xfrm>
            <a:off x="838200" y="1556017"/>
            <a:ext cx="10150565" cy="5041001"/>
          </a:xfrm>
          <a:ln>
            <a:solidFill>
              <a:schemeClr val="accent1"/>
            </a:solidFill>
          </a:ln>
        </p:spPr>
        <p:txBody>
          <a:bodyPr>
            <a:normAutofit/>
          </a:bodyPr>
          <a:lstStyle/>
          <a:p>
            <a:pPr marL="0" indent="0">
              <a:buNone/>
            </a:pPr>
            <a:r>
              <a:rPr lang="en-US" sz="3600" dirty="0" smtClean="0"/>
              <a:t>Passes (virtual) class assessment, written assignment, or oral interview </a:t>
            </a:r>
          </a:p>
          <a:p>
            <a:r>
              <a:rPr lang="en-US" sz="3600" dirty="0" smtClean="0"/>
              <a:t>Learner Mastery</a:t>
            </a:r>
          </a:p>
          <a:p>
            <a:r>
              <a:rPr lang="en-US" sz="3600" dirty="0" smtClean="0"/>
              <a:t>Educational Software</a:t>
            </a:r>
          </a:p>
          <a:p>
            <a:r>
              <a:rPr lang="en-US" sz="3600" dirty="0" smtClean="0"/>
              <a:t>Local Program Milestones</a:t>
            </a:r>
          </a:p>
          <a:p>
            <a:pPr marL="0" indent="0">
              <a:buNone/>
            </a:pPr>
            <a:endParaRPr lang="en-US" sz="3600" dirty="0"/>
          </a:p>
          <a:p>
            <a:pPr marL="457200" lvl="1" indent="0">
              <a:buNone/>
            </a:pPr>
            <a:endParaRPr lang="en-US" sz="3200" dirty="0" smtClean="0"/>
          </a:p>
          <a:p>
            <a:pPr lvl="1"/>
            <a:endParaRPr lang="en-US" sz="3200" dirty="0"/>
          </a:p>
          <a:p>
            <a:pPr marL="0" indent="0">
              <a:buNone/>
            </a:pPr>
            <a:endParaRPr lang="en-US" sz="3200" dirty="0" smtClean="0"/>
          </a:p>
        </p:txBody>
      </p:sp>
    </p:spTree>
    <p:extLst>
      <p:ext uri="{BB962C8B-B14F-4D97-AF65-F5344CB8AC3E}">
        <p14:creationId xmlns:p14="http://schemas.microsoft.com/office/powerpoint/2010/main" val="2490901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Literacy Gains Outcomes</a:t>
            </a:r>
            <a:endParaRPr lang="en-US" b="1" dirty="0"/>
          </a:p>
        </p:txBody>
      </p:sp>
      <p:sp>
        <p:nvSpPr>
          <p:cNvPr id="3" name="Content Placeholder 2"/>
          <p:cNvSpPr>
            <a:spLocks noGrp="1"/>
          </p:cNvSpPr>
          <p:nvPr>
            <p:ph idx="1"/>
          </p:nvPr>
        </p:nvSpPr>
        <p:spPr>
          <a:xfrm>
            <a:off x="838200" y="1556017"/>
            <a:ext cx="10150565" cy="5041001"/>
          </a:xfrm>
          <a:ln>
            <a:solidFill>
              <a:schemeClr val="accent1"/>
            </a:solidFill>
          </a:ln>
        </p:spPr>
        <p:txBody>
          <a:bodyPr>
            <a:normAutofit/>
          </a:bodyPr>
          <a:lstStyle/>
          <a:p>
            <a:pPr marL="0" indent="0">
              <a:buNone/>
            </a:pPr>
            <a:r>
              <a:rPr lang="en-US" sz="3600" dirty="0" smtClean="0"/>
              <a:t>Completes skills demonstration in workforce preparation activities</a:t>
            </a:r>
          </a:p>
          <a:p>
            <a:r>
              <a:rPr lang="en-US" sz="3600" dirty="0" smtClean="0"/>
              <a:t>EL Civics/IET </a:t>
            </a:r>
          </a:p>
          <a:p>
            <a:r>
              <a:rPr lang="en-US" sz="3600" dirty="0" smtClean="0"/>
              <a:t>Transitions</a:t>
            </a:r>
          </a:p>
          <a:p>
            <a:r>
              <a:rPr lang="en-US" sz="3600" dirty="0" smtClean="0"/>
              <a:t>EL Co-Enrollment</a:t>
            </a:r>
          </a:p>
          <a:p>
            <a:pPr lvl="1"/>
            <a:endParaRPr lang="en-US" sz="3200" dirty="0" smtClean="0"/>
          </a:p>
          <a:p>
            <a:pPr lvl="1"/>
            <a:endParaRPr lang="en-US" sz="3200" dirty="0"/>
          </a:p>
          <a:p>
            <a:pPr marL="0" indent="0">
              <a:buNone/>
            </a:pPr>
            <a:endParaRPr lang="en-US" sz="3200" dirty="0" smtClean="0"/>
          </a:p>
        </p:txBody>
      </p:sp>
    </p:spTree>
    <p:extLst>
      <p:ext uri="{BB962C8B-B14F-4D97-AF65-F5344CB8AC3E}">
        <p14:creationId xmlns:p14="http://schemas.microsoft.com/office/powerpoint/2010/main" val="2507859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000"/>
            <a:ext cx="10515600" cy="1049607"/>
          </a:xfrm>
          <a:ln>
            <a:solidFill>
              <a:schemeClr val="accent1"/>
            </a:solidFill>
          </a:ln>
        </p:spPr>
        <p:txBody>
          <a:bodyPr/>
          <a:lstStyle/>
          <a:p>
            <a:r>
              <a:rPr lang="en-US" dirty="0" smtClean="0">
                <a:solidFill>
                  <a:srgbClr val="FF0000"/>
                </a:solidFill>
              </a:rPr>
              <a:t>CAEP Data Dive	</a:t>
            </a:r>
            <a:endParaRPr lang="en-US" dirty="0">
              <a:solidFill>
                <a:srgbClr val="FF0000"/>
              </a:solidFill>
            </a:endParaRPr>
          </a:p>
        </p:txBody>
      </p:sp>
      <p:sp>
        <p:nvSpPr>
          <p:cNvPr id="3" name="Content Placeholder 2"/>
          <p:cNvSpPr>
            <a:spLocks noGrp="1"/>
          </p:cNvSpPr>
          <p:nvPr>
            <p:ph idx="1"/>
          </p:nvPr>
        </p:nvSpPr>
        <p:spPr>
          <a:xfrm>
            <a:off x="838200" y="1469324"/>
            <a:ext cx="10515600" cy="5245375"/>
          </a:xfrm>
          <a:ln>
            <a:solidFill>
              <a:schemeClr val="accent1"/>
            </a:solidFill>
          </a:ln>
        </p:spPr>
        <p:txBody>
          <a:bodyPr>
            <a:normAutofit/>
          </a:bodyPr>
          <a:lstStyle/>
          <a:p>
            <a:r>
              <a:rPr lang="en-US" sz="4000" dirty="0"/>
              <a:t>COVID – 19’s effect on Adult </a:t>
            </a:r>
            <a:r>
              <a:rPr lang="en-US" sz="4000" dirty="0" smtClean="0"/>
              <a:t>Education and End of Year Data Reporting</a:t>
            </a:r>
          </a:p>
          <a:p>
            <a:r>
              <a:rPr lang="en-US" sz="4000" dirty="0" smtClean="0"/>
              <a:t>Review of Distance Learning Considerations</a:t>
            </a:r>
            <a:endParaRPr lang="en-US" sz="4000" dirty="0"/>
          </a:p>
          <a:p>
            <a:r>
              <a:rPr lang="en-US" sz="4000" dirty="0"/>
              <a:t>Review of CAEP </a:t>
            </a:r>
            <a:r>
              <a:rPr lang="en-US" sz="4000" dirty="0" smtClean="0"/>
              <a:t>Outcomes &amp; Services</a:t>
            </a:r>
          </a:p>
          <a:p>
            <a:r>
              <a:rPr lang="en-US" sz="4000" dirty="0" smtClean="0"/>
              <a:t>Suggestions for CAEP Outcomes &amp; Services</a:t>
            </a:r>
            <a:endParaRPr lang="en-US" sz="4000" dirty="0"/>
          </a:p>
          <a:p>
            <a:r>
              <a:rPr lang="en-US" sz="4000" dirty="0" smtClean="0"/>
              <a:t>CAEP Agency and Consortium TE Reports </a:t>
            </a:r>
          </a:p>
          <a:p>
            <a:r>
              <a:rPr lang="en-US" sz="4000" dirty="0" smtClean="0"/>
              <a:t>Data Troubleshooting Examples</a:t>
            </a:r>
            <a:r>
              <a:rPr lang="en-US" sz="4000" dirty="0"/>
              <a:t> </a:t>
            </a:r>
            <a:r>
              <a:rPr lang="en-US" sz="4000" dirty="0" smtClean="0"/>
              <a:t>in the era of COVID-19</a:t>
            </a:r>
          </a:p>
        </p:txBody>
      </p:sp>
    </p:spTree>
    <p:extLst>
      <p:ext uri="{BB962C8B-B14F-4D97-AF65-F5344CB8AC3E}">
        <p14:creationId xmlns:p14="http://schemas.microsoft.com/office/powerpoint/2010/main" val="1572193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543465" y="526211"/>
          <a:ext cx="10429358" cy="5264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ble 9"/>
          <p:cNvGraphicFramePr>
            <a:graphicFrameLocks noGrp="1"/>
          </p:cNvGraphicFramePr>
          <p:nvPr>
            <p:extLst/>
          </p:nvPr>
        </p:nvGraphicFramePr>
        <p:xfrm>
          <a:off x="3714151" y="1843134"/>
          <a:ext cx="7042988" cy="4632960"/>
        </p:xfrm>
        <a:graphic>
          <a:graphicData uri="http://schemas.openxmlformats.org/drawingml/2006/table">
            <a:tbl>
              <a:tblPr firstRow="1" bandRow="1">
                <a:tableStyleId>{5C22544A-7EE6-4342-B048-85BDC9FD1C3A}</a:tableStyleId>
              </a:tblPr>
              <a:tblGrid>
                <a:gridCol w="3521494">
                  <a:extLst>
                    <a:ext uri="{9D8B030D-6E8A-4147-A177-3AD203B41FA5}">
                      <a16:colId xmlns:a16="http://schemas.microsoft.com/office/drawing/2014/main" val="298442227"/>
                    </a:ext>
                  </a:extLst>
                </a:gridCol>
                <a:gridCol w="3521494">
                  <a:extLst>
                    <a:ext uri="{9D8B030D-6E8A-4147-A177-3AD203B41FA5}">
                      <a16:colId xmlns:a16="http://schemas.microsoft.com/office/drawing/2014/main" val="3636675005"/>
                    </a:ext>
                  </a:extLst>
                </a:gridCol>
              </a:tblGrid>
              <a:tr h="370840">
                <a:tc>
                  <a:txBody>
                    <a:bodyPr/>
                    <a:lstStyle/>
                    <a:p>
                      <a:r>
                        <a:rPr lang="en-US" sz="2800" dirty="0" smtClean="0"/>
                        <a:t>AEBG Title</a:t>
                      </a:r>
                      <a:endParaRPr lang="en-US" sz="2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800" dirty="0" smtClean="0"/>
                        <a:t>Update Record</a:t>
                      </a:r>
                      <a:endParaRPr lang="en-US" sz="2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1689307"/>
                  </a:ext>
                </a:extLst>
              </a:tr>
              <a:tr h="370840">
                <a:tc>
                  <a:txBody>
                    <a:bodyPr/>
                    <a:lstStyle/>
                    <a:p>
                      <a:pPr marL="0" indent="0" defTabSz="685797">
                        <a:buFont typeface="Arial" panose="020B0604020202020204" pitchFamily="34" charset="0"/>
                        <a:buNone/>
                      </a:pPr>
                      <a:r>
                        <a:rPr lang="en-US" sz="2800" dirty="0" smtClean="0">
                          <a:solidFill>
                            <a:prstClr val="black"/>
                          </a:solidFill>
                          <a:latin typeface="+mn-lt"/>
                        </a:rPr>
                        <a:t>Transition to ASE</a:t>
                      </a:r>
                      <a:endParaRPr lang="en-US" sz="2800" dirty="0">
                        <a:solidFill>
                          <a:prstClr val="black"/>
                        </a:solidFill>
                        <a:latin typeface="+mn-lt"/>
                      </a:endParaRPr>
                    </a:p>
                  </a:txBody>
                  <a:tcPr>
                    <a:lnL w="12700" cap="flat" cmpd="sng" algn="ctr">
                      <a:solidFill>
                        <a:schemeClr val="tx1"/>
                      </a:solidFill>
                      <a:prstDash val="solid"/>
                      <a:round/>
                      <a:headEnd type="none" w="med" len="med"/>
                      <a:tailEnd type="none" w="med" len="med"/>
                    </a:lnL>
                  </a:tcPr>
                </a:tc>
                <a:tc>
                  <a:txBody>
                    <a:bodyPr/>
                    <a:lstStyle/>
                    <a:p>
                      <a:r>
                        <a:rPr lang="en-US" sz="2800" dirty="0" smtClean="0"/>
                        <a:t>No “bubble” but via instructional</a:t>
                      </a:r>
                      <a:r>
                        <a:rPr lang="en-US" sz="2800" baseline="0" dirty="0" smtClean="0"/>
                        <a:t> program</a:t>
                      </a:r>
                      <a:endParaRPr lang="en-US" sz="28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3637617"/>
                  </a:ext>
                </a:extLst>
              </a:tr>
              <a:tr h="370840">
                <a:tc>
                  <a:txBody>
                    <a:bodyPr/>
                    <a:lstStyle/>
                    <a:p>
                      <a:pPr marL="0" indent="0" defTabSz="685797">
                        <a:buFont typeface="Arial" panose="020B0604020202020204" pitchFamily="34" charset="0"/>
                        <a:buNone/>
                      </a:pPr>
                      <a:r>
                        <a:rPr lang="en-US" sz="2800" dirty="0" smtClean="0">
                          <a:solidFill>
                            <a:prstClr val="black"/>
                          </a:solidFill>
                        </a:rPr>
                        <a:t>Transition to Post-Secondary/CTE</a:t>
                      </a:r>
                    </a:p>
                    <a:p>
                      <a:endParaRPr lang="en-US" sz="2800" dirty="0"/>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sz="2800" dirty="0" smtClean="0"/>
                        <a:t>Entered job training</a:t>
                      </a:r>
                    </a:p>
                    <a:p>
                      <a:pPr marL="285750" indent="-285750">
                        <a:buFont typeface="Arial" panose="020B0604020202020204" pitchFamily="34" charset="0"/>
                        <a:buChar char="•"/>
                      </a:pPr>
                      <a:r>
                        <a:rPr lang="en-US" sz="2800" dirty="0" smtClean="0"/>
                        <a:t>Entered training </a:t>
                      </a:r>
                      <a:r>
                        <a:rPr lang="en-US" sz="2800" dirty="0" err="1" smtClean="0"/>
                        <a:t>pgm</a:t>
                      </a:r>
                      <a:endParaRPr lang="en-US" sz="2800" dirty="0" smtClean="0"/>
                    </a:p>
                    <a:p>
                      <a:pPr marL="285750" indent="-285750">
                        <a:buFont typeface="Arial" panose="020B0604020202020204" pitchFamily="34" charset="0"/>
                        <a:buChar char="•"/>
                      </a:pPr>
                      <a:r>
                        <a:rPr lang="en-US" sz="2800" dirty="0" smtClean="0"/>
                        <a:t>Entered apprenticeship</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7410779"/>
                  </a:ext>
                </a:extLst>
              </a:tr>
              <a:tr h="370840">
                <a:tc>
                  <a:txBody>
                    <a:bodyPr/>
                    <a:lstStyle/>
                    <a:p>
                      <a:pPr marL="0" indent="0" defTabSz="685797">
                        <a:buFont typeface="Arial" panose="020B0604020202020204" pitchFamily="34" charset="0"/>
                        <a:buNone/>
                      </a:pPr>
                      <a:r>
                        <a:rPr lang="en-US" sz="2800" dirty="0" smtClean="0">
                          <a:solidFill>
                            <a:prstClr val="black"/>
                          </a:solidFill>
                          <a:latin typeface="+mn-lt"/>
                        </a:rPr>
                        <a:t>Transition to Post-Secondary/College</a:t>
                      </a:r>
                    </a:p>
                    <a:p>
                      <a:endParaRPr lang="en-US" sz="2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800" dirty="0" smtClean="0"/>
                        <a:t>Enrolled in secondary</a:t>
                      </a:r>
                    </a:p>
                    <a:p>
                      <a:pPr marL="285750" indent="-285750">
                        <a:buFont typeface="Arial" panose="020B0604020202020204" pitchFamily="34" charset="0"/>
                        <a:buChar char="•"/>
                      </a:pPr>
                      <a:r>
                        <a:rPr lang="en-US" sz="2800" dirty="0" smtClean="0"/>
                        <a:t>Transition to credit</a:t>
                      </a:r>
                      <a:endParaRPr lang="en-US" sz="28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614372"/>
                  </a:ext>
                </a:extLst>
              </a:tr>
            </a:tbl>
          </a:graphicData>
        </a:graphic>
      </p:graphicFrame>
    </p:spTree>
    <p:extLst>
      <p:ext uri="{BB962C8B-B14F-4D97-AF65-F5344CB8AC3E}">
        <p14:creationId xmlns:p14="http://schemas.microsoft.com/office/powerpoint/2010/main" val="2492071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804" y="1473410"/>
            <a:ext cx="5124450" cy="1533525"/>
          </a:xfrm>
          <a:prstGeom prst="rect">
            <a:avLst/>
          </a:prstGeom>
          <a:ln>
            <a:solidFill>
              <a:srgbClr val="FF0000"/>
            </a:solidFill>
          </a:ln>
        </p:spPr>
      </p:pic>
      <p:sp>
        <p:nvSpPr>
          <p:cNvPr id="3" name="TextBox 2"/>
          <p:cNvSpPr txBox="1"/>
          <p:nvPr/>
        </p:nvSpPr>
        <p:spPr>
          <a:xfrm>
            <a:off x="327803" y="3410669"/>
            <a:ext cx="11240219" cy="3046988"/>
          </a:xfrm>
          <a:prstGeom prst="rect">
            <a:avLst/>
          </a:prstGeom>
          <a:noFill/>
          <a:ln>
            <a:solidFill>
              <a:srgbClr val="FF0000"/>
            </a:solidFill>
          </a:ln>
        </p:spPr>
        <p:txBody>
          <a:bodyPr wrap="square" rtlCol="0">
            <a:spAutoFit/>
          </a:bodyPr>
          <a:lstStyle/>
          <a:p>
            <a:r>
              <a:rPr lang="en-US" sz="3200" dirty="0" smtClean="0"/>
              <a:t>Services that better enable </a:t>
            </a:r>
            <a:r>
              <a:rPr lang="en-US" sz="3200" dirty="0"/>
              <a:t>an individual to participate in </a:t>
            </a:r>
            <a:r>
              <a:rPr lang="en-US" sz="3200" dirty="0" smtClean="0"/>
              <a:t>adult education activities, or related activities such as WIOA </a:t>
            </a:r>
            <a:r>
              <a:rPr lang="en-US" sz="3200" dirty="0"/>
              <a:t>Title </a:t>
            </a:r>
            <a:r>
              <a:rPr lang="en-US" sz="3200" dirty="0" smtClean="0"/>
              <a:t>I</a:t>
            </a:r>
            <a:r>
              <a:rPr lang="en-US" sz="3200" dirty="0"/>
              <a:t> </a:t>
            </a:r>
            <a:r>
              <a:rPr lang="en-US" sz="3200" dirty="0" smtClean="0"/>
              <a:t>-- </a:t>
            </a:r>
            <a:r>
              <a:rPr lang="en-US" sz="3200" dirty="0"/>
              <a:t>such as transportation, child care, dependent care, housing, and personal </a:t>
            </a:r>
            <a:r>
              <a:rPr lang="en-US" sz="3200" dirty="0" smtClean="0"/>
              <a:t>needs</a:t>
            </a:r>
          </a:p>
          <a:p>
            <a:endParaRPr lang="en-US" sz="3200" dirty="0" smtClean="0"/>
          </a:p>
          <a:p>
            <a:r>
              <a:rPr lang="en-US" sz="3200" i="1" dirty="0" smtClean="0"/>
              <a:t>Examples: Health Care, Supplementary </a:t>
            </a:r>
            <a:r>
              <a:rPr lang="en-US" sz="3200" i="1" dirty="0" err="1" smtClean="0"/>
              <a:t>Inst</a:t>
            </a:r>
            <a:r>
              <a:rPr lang="en-US" sz="3200" i="1" dirty="0" smtClean="0"/>
              <a:t> Services</a:t>
            </a:r>
            <a:endParaRPr lang="en-US" sz="3200" i="1" dirty="0"/>
          </a:p>
        </p:txBody>
      </p:sp>
      <p:sp>
        <p:nvSpPr>
          <p:cNvPr id="4" name="Title 3"/>
          <p:cNvSpPr>
            <a:spLocks noGrp="1"/>
          </p:cNvSpPr>
          <p:nvPr>
            <p:ph type="title"/>
          </p:nvPr>
        </p:nvSpPr>
        <p:spPr>
          <a:xfrm>
            <a:off x="327803" y="425511"/>
            <a:ext cx="10515600" cy="704550"/>
          </a:xfrm>
        </p:spPr>
        <p:txBody>
          <a:bodyPr/>
          <a:lstStyle/>
          <a:p>
            <a:r>
              <a:rPr lang="en-US" dirty="0" smtClean="0"/>
              <a:t>Supportive Services</a:t>
            </a:r>
            <a:endParaRPr lang="en-US" dirty="0"/>
          </a:p>
        </p:txBody>
      </p:sp>
    </p:spTree>
    <p:extLst>
      <p:ext uri="{BB962C8B-B14F-4D97-AF65-F5344CB8AC3E}">
        <p14:creationId xmlns:p14="http://schemas.microsoft.com/office/powerpoint/2010/main" val="2857662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5647" y="1112047"/>
            <a:ext cx="5874768" cy="1614238"/>
          </a:xfrm>
          <a:prstGeom prst="rect">
            <a:avLst/>
          </a:prstGeom>
          <a:ln>
            <a:solidFill>
              <a:srgbClr val="FF0000"/>
            </a:solidFill>
          </a:ln>
        </p:spPr>
      </p:pic>
      <p:sp>
        <p:nvSpPr>
          <p:cNvPr id="4" name="TextBox 3"/>
          <p:cNvSpPr txBox="1"/>
          <p:nvPr/>
        </p:nvSpPr>
        <p:spPr>
          <a:xfrm>
            <a:off x="465647" y="3178627"/>
            <a:ext cx="11412927" cy="3539430"/>
          </a:xfrm>
          <a:prstGeom prst="rect">
            <a:avLst/>
          </a:prstGeom>
          <a:noFill/>
          <a:ln>
            <a:solidFill>
              <a:srgbClr val="FF0000"/>
            </a:solidFill>
          </a:ln>
        </p:spPr>
        <p:txBody>
          <a:bodyPr wrap="square" rtlCol="0">
            <a:spAutoFit/>
          </a:bodyPr>
          <a:lstStyle/>
          <a:p>
            <a:r>
              <a:rPr lang="en-US" sz="2800" dirty="0"/>
              <a:t>Services that help individuals:</a:t>
            </a:r>
          </a:p>
          <a:p>
            <a:pPr marL="285750" indent="-285750">
              <a:buFont typeface="Arial" panose="020B0604020202020204" pitchFamily="34" charset="0"/>
              <a:buChar char="•"/>
            </a:pPr>
            <a:r>
              <a:rPr lang="en-US" sz="2800" dirty="0"/>
              <a:t>Select programs that relate to economic priorities in local planning region</a:t>
            </a:r>
          </a:p>
          <a:p>
            <a:pPr marL="285750" indent="-285750">
              <a:buFont typeface="Arial" panose="020B0604020202020204" pitchFamily="34" charset="0"/>
              <a:buChar char="•"/>
            </a:pPr>
            <a:r>
              <a:rPr lang="en-US" sz="2800" dirty="0"/>
              <a:t>Enroll/meet minimum qualifications for longer term employment and/or employment </a:t>
            </a:r>
            <a:r>
              <a:rPr lang="en-US" sz="2800" dirty="0" smtClean="0"/>
              <a:t>training programs</a:t>
            </a:r>
            <a:endParaRPr lang="en-US" sz="2800" dirty="0"/>
          </a:p>
          <a:p>
            <a:r>
              <a:rPr lang="en-US" sz="2800" dirty="0" smtClean="0"/>
              <a:t>Services administered to individuals who have been determined to:</a:t>
            </a:r>
          </a:p>
          <a:p>
            <a:pPr marL="285750" indent="-285750">
              <a:buFont typeface="Arial" panose="020B0604020202020204" pitchFamily="34" charset="0"/>
              <a:buChar char="•"/>
            </a:pPr>
            <a:r>
              <a:rPr lang="en-US" sz="2800" dirty="0" smtClean="0"/>
              <a:t>Be unlikely to obtain/retain employment and need services to attain it</a:t>
            </a:r>
          </a:p>
          <a:p>
            <a:endParaRPr lang="en-US" sz="2800" i="1" dirty="0" smtClean="0"/>
          </a:p>
          <a:p>
            <a:r>
              <a:rPr lang="en-US" sz="2800" i="1" dirty="0" smtClean="0"/>
              <a:t>Examples: Skill Upgrading, Prerequisite Training</a:t>
            </a:r>
          </a:p>
        </p:txBody>
      </p:sp>
      <p:sp>
        <p:nvSpPr>
          <p:cNvPr id="2" name="Title 1"/>
          <p:cNvSpPr>
            <a:spLocks noGrp="1"/>
          </p:cNvSpPr>
          <p:nvPr>
            <p:ph type="title"/>
          </p:nvPr>
        </p:nvSpPr>
        <p:spPr>
          <a:xfrm>
            <a:off x="465647" y="347874"/>
            <a:ext cx="10515600" cy="666672"/>
          </a:xfrm>
        </p:spPr>
        <p:txBody>
          <a:bodyPr>
            <a:normAutofit fontScale="90000"/>
          </a:bodyPr>
          <a:lstStyle/>
          <a:p>
            <a:r>
              <a:rPr lang="en-US" dirty="0" smtClean="0"/>
              <a:t>Training Services</a:t>
            </a:r>
            <a:endParaRPr lang="en-US" dirty="0"/>
          </a:p>
        </p:txBody>
      </p:sp>
    </p:spTree>
    <p:extLst>
      <p:ext uri="{BB962C8B-B14F-4D97-AF65-F5344CB8AC3E}">
        <p14:creationId xmlns:p14="http://schemas.microsoft.com/office/powerpoint/2010/main" val="218937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0319" y="1297467"/>
            <a:ext cx="6019800" cy="1504950"/>
          </a:xfrm>
          <a:prstGeom prst="rect">
            <a:avLst/>
          </a:prstGeom>
          <a:ln>
            <a:solidFill>
              <a:srgbClr val="FF0000"/>
            </a:solidFill>
          </a:ln>
        </p:spPr>
      </p:pic>
      <p:sp>
        <p:nvSpPr>
          <p:cNvPr id="4" name="TextBox 3"/>
          <p:cNvSpPr txBox="1"/>
          <p:nvPr/>
        </p:nvSpPr>
        <p:spPr>
          <a:xfrm>
            <a:off x="610319" y="3163293"/>
            <a:ext cx="10914572" cy="3539430"/>
          </a:xfrm>
          <a:prstGeom prst="rect">
            <a:avLst/>
          </a:prstGeom>
          <a:noFill/>
          <a:ln>
            <a:solidFill>
              <a:srgbClr val="FF0000"/>
            </a:solidFill>
          </a:ln>
        </p:spPr>
        <p:txBody>
          <a:bodyPr wrap="square" rtlCol="0">
            <a:spAutoFit/>
          </a:bodyPr>
          <a:lstStyle/>
          <a:p>
            <a:r>
              <a:rPr lang="en-US" sz="2800" dirty="0" smtClean="0"/>
              <a:t>Services that help individuals:</a:t>
            </a:r>
          </a:p>
          <a:p>
            <a:pPr marL="457200" indent="-457200">
              <a:buFont typeface="Arial" panose="020B0604020202020204" pitchFamily="34" charset="0"/>
              <a:buChar char="•"/>
            </a:pPr>
            <a:r>
              <a:rPr lang="en-US" sz="2800" dirty="0" smtClean="0"/>
              <a:t>Facilitate successful transition </a:t>
            </a:r>
            <a:r>
              <a:rPr lang="en-US" sz="2800" dirty="0"/>
              <a:t>from school to postsecondary life, such as </a:t>
            </a:r>
            <a:r>
              <a:rPr lang="en-US" sz="2800" dirty="0" smtClean="0"/>
              <a:t>attaining employment, enrolling in college, or accessing designated pre-employment </a:t>
            </a:r>
            <a:r>
              <a:rPr lang="en-US" sz="2800" dirty="0"/>
              <a:t>transition </a:t>
            </a:r>
            <a:r>
              <a:rPr lang="en-US" sz="2800" dirty="0" smtClean="0"/>
              <a:t>services.</a:t>
            </a:r>
            <a:endParaRPr lang="en-US" sz="2800" dirty="0"/>
          </a:p>
          <a:p>
            <a:pPr marL="457200" indent="-457200">
              <a:buFont typeface="Arial" panose="020B0604020202020204" pitchFamily="34" charset="0"/>
              <a:buChar char="•"/>
            </a:pPr>
            <a:r>
              <a:rPr lang="en-US" sz="2800" dirty="0" smtClean="0"/>
              <a:t>Provide opportunities </a:t>
            </a:r>
            <a:r>
              <a:rPr lang="en-US" sz="2800" dirty="0"/>
              <a:t>to receive </a:t>
            </a:r>
            <a:r>
              <a:rPr lang="en-US" sz="2800" dirty="0" smtClean="0"/>
              <a:t>training </a:t>
            </a:r>
            <a:r>
              <a:rPr lang="en-US" sz="2800" dirty="0"/>
              <a:t>and other services necessary to achieve competitive </a:t>
            </a:r>
            <a:r>
              <a:rPr lang="en-US" sz="2800" dirty="0" smtClean="0"/>
              <a:t>employment or postsecondary enrollment</a:t>
            </a:r>
          </a:p>
          <a:p>
            <a:pPr marL="457200" indent="-457200">
              <a:buFont typeface="Arial" panose="020B0604020202020204" pitchFamily="34" charset="0"/>
              <a:buChar char="•"/>
            </a:pPr>
            <a:endParaRPr lang="en-US" sz="2800" i="1" dirty="0"/>
          </a:p>
          <a:p>
            <a:r>
              <a:rPr lang="en-US" sz="2800" i="1" dirty="0" smtClean="0"/>
              <a:t>Examples: Assessment/T/C, </a:t>
            </a:r>
            <a:r>
              <a:rPr lang="en-US" sz="2800" i="1" dirty="0" err="1" smtClean="0"/>
              <a:t>Occ</a:t>
            </a:r>
            <a:r>
              <a:rPr lang="en-US" sz="2800" i="1" dirty="0" smtClean="0"/>
              <a:t> Skills Training (non OJT), Job Readiness</a:t>
            </a:r>
            <a:endParaRPr lang="en-US" sz="2800" i="1" dirty="0"/>
          </a:p>
        </p:txBody>
      </p:sp>
      <p:sp>
        <p:nvSpPr>
          <p:cNvPr id="2" name="Title 1"/>
          <p:cNvSpPr>
            <a:spLocks noGrp="1"/>
          </p:cNvSpPr>
          <p:nvPr>
            <p:ph type="title"/>
          </p:nvPr>
        </p:nvSpPr>
        <p:spPr>
          <a:xfrm>
            <a:off x="610319" y="350207"/>
            <a:ext cx="10515600" cy="724140"/>
          </a:xfrm>
        </p:spPr>
        <p:txBody>
          <a:bodyPr/>
          <a:lstStyle/>
          <a:p>
            <a:r>
              <a:rPr lang="en-US" dirty="0" smtClean="0"/>
              <a:t>Transition Services</a:t>
            </a:r>
            <a:endParaRPr lang="en-US" dirty="0"/>
          </a:p>
        </p:txBody>
      </p:sp>
    </p:spTree>
    <p:extLst>
      <p:ext uri="{BB962C8B-B14F-4D97-AF65-F5344CB8AC3E}">
        <p14:creationId xmlns:p14="http://schemas.microsoft.com/office/powerpoint/2010/main" val="450709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9627" y="1237954"/>
            <a:ext cx="4427403" cy="3448386"/>
          </a:xfrm>
          <a:prstGeom prst="rect">
            <a:avLst/>
          </a:prstGeom>
          <a:ln>
            <a:solidFill>
              <a:srgbClr val="FF0000"/>
            </a:solidFill>
          </a:ln>
        </p:spPr>
      </p:pic>
      <p:sp>
        <p:nvSpPr>
          <p:cNvPr id="4" name="Rectangle 3"/>
          <p:cNvSpPr/>
          <p:nvPr/>
        </p:nvSpPr>
        <p:spPr>
          <a:xfrm>
            <a:off x="5041433" y="1115122"/>
            <a:ext cx="6633049" cy="5509200"/>
          </a:xfrm>
          <a:prstGeom prst="rect">
            <a:avLst/>
          </a:prstGeom>
        </p:spPr>
        <p:txBody>
          <a:bodyPr wrap="square">
            <a:spAutoFit/>
          </a:bodyPr>
          <a:lstStyle/>
          <a:p>
            <a:pPr marL="11113" indent="-11113">
              <a:tabLst>
                <a:tab pos="914400" algn="l"/>
              </a:tabLst>
            </a:pPr>
            <a:r>
              <a:rPr lang="en-US" sz="3200" dirty="0"/>
              <a:t>Record short term services </a:t>
            </a:r>
            <a:r>
              <a:rPr lang="en-US" sz="3200" dirty="0" smtClean="0"/>
              <a:t>received </a:t>
            </a:r>
            <a:r>
              <a:rPr lang="en-US" sz="3200" dirty="0"/>
              <a:t>outside of the classroom. </a:t>
            </a:r>
            <a:endParaRPr lang="en-US" sz="3200" dirty="0" smtClean="0"/>
          </a:p>
          <a:p>
            <a:pPr marL="11113" indent="-11113">
              <a:tabLst>
                <a:tab pos="914400" algn="l"/>
              </a:tabLst>
            </a:pPr>
            <a:endParaRPr lang="en-US" sz="3200" i="1" dirty="0" smtClean="0"/>
          </a:p>
          <a:p>
            <a:pPr marL="11113" indent="-11113">
              <a:tabLst>
                <a:tab pos="914400" algn="l"/>
              </a:tabLst>
            </a:pPr>
            <a:r>
              <a:rPr lang="en-US" sz="3200" i="1" dirty="0" smtClean="0"/>
              <a:t>Current Examples:</a:t>
            </a:r>
            <a:endParaRPr lang="en-US" sz="3200" i="1" dirty="0"/>
          </a:p>
          <a:p>
            <a:pPr marL="757238" indent="-588963">
              <a:buFont typeface="Arial" panose="020B0604020202020204" pitchFamily="34" charset="0"/>
              <a:buChar char="•"/>
            </a:pPr>
            <a:r>
              <a:rPr lang="en-US" sz="3200" i="1" dirty="0"/>
              <a:t>Additional Health Care needs &amp; </a:t>
            </a:r>
            <a:r>
              <a:rPr lang="en-US" sz="3200" i="1" dirty="0" smtClean="0"/>
              <a:t>requirements</a:t>
            </a:r>
          </a:p>
          <a:p>
            <a:pPr marL="757238" indent="-588963">
              <a:buFont typeface="Arial" panose="020B0604020202020204" pitchFamily="34" charset="0"/>
              <a:buChar char="•"/>
            </a:pPr>
            <a:r>
              <a:rPr lang="en-US" sz="3200" i="1" dirty="0" smtClean="0"/>
              <a:t>Financial services</a:t>
            </a:r>
            <a:endParaRPr lang="en-US" sz="3200" i="1" dirty="0"/>
          </a:p>
          <a:p>
            <a:pPr marL="757238" indent="-588963">
              <a:buFont typeface="Arial" panose="020B0604020202020204" pitchFamily="34" charset="0"/>
              <a:buChar char="•"/>
            </a:pPr>
            <a:r>
              <a:rPr lang="en-US" sz="3200" i="1" dirty="0" smtClean="0"/>
              <a:t>Services to assist with new software applications</a:t>
            </a:r>
          </a:p>
          <a:p>
            <a:pPr marL="757238" indent="-588963">
              <a:buFont typeface="Arial" panose="020B0604020202020204" pitchFamily="34" charset="0"/>
              <a:buChar char="•"/>
            </a:pPr>
            <a:r>
              <a:rPr lang="en-US" sz="3200" i="1" dirty="0" smtClean="0"/>
              <a:t>Skill upgrades to work remotely</a:t>
            </a:r>
          </a:p>
          <a:p>
            <a:pPr marL="757238" indent="-588963">
              <a:buFont typeface="Arial" panose="020B0604020202020204" pitchFamily="34" charset="0"/>
              <a:buChar char="•"/>
            </a:pPr>
            <a:r>
              <a:rPr lang="en-US" sz="3200" i="1" dirty="0" smtClean="0"/>
              <a:t>Job seeking skills</a:t>
            </a:r>
          </a:p>
        </p:txBody>
      </p:sp>
      <p:sp>
        <p:nvSpPr>
          <p:cNvPr id="5" name="Title 4"/>
          <p:cNvSpPr>
            <a:spLocks noGrp="1"/>
          </p:cNvSpPr>
          <p:nvPr>
            <p:ph type="title"/>
          </p:nvPr>
        </p:nvSpPr>
        <p:spPr>
          <a:xfrm>
            <a:off x="389627" y="321994"/>
            <a:ext cx="10515600" cy="566528"/>
          </a:xfrm>
        </p:spPr>
        <p:txBody>
          <a:bodyPr>
            <a:normAutofit fontScale="90000"/>
          </a:bodyPr>
          <a:lstStyle/>
          <a:p>
            <a:r>
              <a:rPr lang="en-US" b="1" dirty="0" smtClean="0">
                <a:solidFill>
                  <a:srgbClr val="C00000"/>
                </a:solidFill>
              </a:rPr>
              <a:t>CAEP Short Term Services</a:t>
            </a:r>
            <a:endParaRPr lang="en-US" dirty="0"/>
          </a:p>
        </p:txBody>
      </p:sp>
    </p:spTree>
    <p:extLst>
      <p:ext uri="{BB962C8B-B14F-4D97-AF65-F5344CB8AC3E}">
        <p14:creationId xmlns:p14="http://schemas.microsoft.com/office/powerpoint/2010/main" val="3292974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9627" y="1237954"/>
            <a:ext cx="4427403" cy="3448386"/>
          </a:xfrm>
          <a:prstGeom prst="rect">
            <a:avLst/>
          </a:prstGeom>
          <a:ln>
            <a:solidFill>
              <a:srgbClr val="FF0000"/>
            </a:solidFill>
          </a:ln>
        </p:spPr>
      </p:pic>
      <p:sp>
        <p:nvSpPr>
          <p:cNvPr id="4" name="Rectangle 3"/>
          <p:cNvSpPr/>
          <p:nvPr/>
        </p:nvSpPr>
        <p:spPr>
          <a:xfrm>
            <a:off x="5041433" y="1115122"/>
            <a:ext cx="6633049" cy="4524315"/>
          </a:xfrm>
          <a:prstGeom prst="rect">
            <a:avLst/>
          </a:prstGeom>
        </p:spPr>
        <p:txBody>
          <a:bodyPr wrap="square">
            <a:spAutoFit/>
          </a:bodyPr>
          <a:lstStyle/>
          <a:p>
            <a:pPr marL="11113" indent="-11113">
              <a:tabLst>
                <a:tab pos="914400" algn="l"/>
              </a:tabLst>
            </a:pPr>
            <a:r>
              <a:rPr lang="en-US" sz="3200" dirty="0"/>
              <a:t>Record short term services </a:t>
            </a:r>
            <a:r>
              <a:rPr lang="en-US" sz="3200" dirty="0" smtClean="0"/>
              <a:t>received </a:t>
            </a:r>
            <a:r>
              <a:rPr lang="en-US" sz="3200" dirty="0"/>
              <a:t>outside of the classroom. </a:t>
            </a:r>
            <a:endParaRPr lang="en-US" sz="3200" dirty="0" smtClean="0"/>
          </a:p>
          <a:p>
            <a:pPr marL="11113" indent="-11113">
              <a:tabLst>
                <a:tab pos="914400" algn="l"/>
              </a:tabLst>
            </a:pPr>
            <a:endParaRPr lang="en-US" sz="3200" i="1" dirty="0" smtClean="0"/>
          </a:p>
          <a:p>
            <a:pPr marL="11113" indent="-11113">
              <a:tabLst>
                <a:tab pos="914400" algn="l"/>
              </a:tabLst>
            </a:pPr>
            <a:r>
              <a:rPr lang="en-US" sz="3200" i="1" dirty="0" smtClean="0"/>
              <a:t>Current Examples:</a:t>
            </a:r>
            <a:endParaRPr lang="en-US" sz="3200" i="1" dirty="0"/>
          </a:p>
          <a:p>
            <a:pPr marL="757238" indent="-588963">
              <a:buFont typeface="Arial" panose="020B0604020202020204" pitchFamily="34" charset="0"/>
              <a:buChar char="•"/>
            </a:pPr>
            <a:r>
              <a:rPr lang="en-US" sz="3200" i="1" dirty="0" smtClean="0"/>
              <a:t>Prerequisite training</a:t>
            </a:r>
          </a:p>
          <a:p>
            <a:pPr marL="757238" indent="-588963">
              <a:buFont typeface="Arial" panose="020B0604020202020204" pitchFamily="34" charset="0"/>
              <a:buChar char="•"/>
            </a:pPr>
            <a:r>
              <a:rPr lang="en-US" sz="3200" i="1" dirty="0" smtClean="0"/>
              <a:t>Assessment/Testing</a:t>
            </a:r>
          </a:p>
          <a:p>
            <a:pPr marL="757238" indent="-588963">
              <a:buFont typeface="Arial" panose="020B0604020202020204" pitchFamily="34" charset="0"/>
              <a:buChar char="•"/>
            </a:pPr>
            <a:r>
              <a:rPr lang="en-US" sz="3200" i="1" dirty="0" smtClean="0"/>
              <a:t>Job Readiness Training</a:t>
            </a:r>
          </a:p>
          <a:p>
            <a:pPr marL="757238" indent="-588963">
              <a:buFont typeface="Arial" panose="020B0604020202020204" pitchFamily="34" charset="0"/>
              <a:buChar char="•"/>
            </a:pPr>
            <a:r>
              <a:rPr lang="en-US" sz="3200" i="1" dirty="0" smtClean="0"/>
              <a:t>Emergency Financial Services</a:t>
            </a:r>
          </a:p>
          <a:p>
            <a:pPr marL="757238" indent="-588963">
              <a:buFont typeface="Arial" panose="020B0604020202020204" pitchFamily="34" charset="0"/>
              <a:buChar char="•"/>
            </a:pPr>
            <a:r>
              <a:rPr lang="en-US" sz="3200" i="1" dirty="0" smtClean="0"/>
              <a:t>Health Care Services</a:t>
            </a:r>
            <a:endParaRPr lang="en-US" sz="3200" i="1" dirty="0"/>
          </a:p>
        </p:txBody>
      </p:sp>
      <p:sp>
        <p:nvSpPr>
          <p:cNvPr id="5" name="Title 4"/>
          <p:cNvSpPr>
            <a:spLocks noGrp="1"/>
          </p:cNvSpPr>
          <p:nvPr>
            <p:ph type="title"/>
          </p:nvPr>
        </p:nvSpPr>
        <p:spPr>
          <a:xfrm>
            <a:off x="389627" y="321994"/>
            <a:ext cx="10515600" cy="566528"/>
          </a:xfrm>
        </p:spPr>
        <p:txBody>
          <a:bodyPr>
            <a:normAutofit fontScale="90000"/>
          </a:bodyPr>
          <a:lstStyle/>
          <a:p>
            <a:r>
              <a:rPr lang="en-US" b="1" dirty="0" smtClean="0">
                <a:solidFill>
                  <a:srgbClr val="C00000"/>
                </a:solidFill>
              </a:rPr>
              <a:t>CAEP Short Term Services</a:t>
            </a:r>
            <a:endParaRPr lang="en-US" dirty="0"/>
          </a:p>
        </p:txBody>
      </p:sp>
    </p:spTree>
    <p:extLst>
      <p:ext uri="{BB962C8B-B14F-4D97-AF65-F5344CB8AC3E}">
        <p14:creationId xmlns:p14="http://schemas.microsoft.com/office/powerpoint/2010/main" val="31304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21902" y="1449238"/>
            <a:ext cx="3165894" cy="23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19588" y="129401"/>
            <a:ext cx="11994778" cy="5520906"/>
          </a:xfrm>
          <a:prstGeom prst="rect">
            <a:avLst/>
          </a:prstGeom>
        </p:spPr>
      </p:pic>
      <p:sp>
        <p:nvSpPr>
          <p:cNvPr id="5" name="Text Box 2"/>
          <p:cNvSpPr txBox="1">
            <a:spLocks noChangeArrowheads="1"/>
          </p:cNvSpPr>
          <p:nvPr/>
        </p:nvSpPr>
        <p:spPr bwMode="auto">
          <a:xfrm>
            <a:off x="5772989" y="3715714"/>
            <a:ext cx="5994400" cy="29783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Literacy Gains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(Pre/Post) </a:t>
            </a:r>
            <a:r>
              <a:rPr lang="en-US" sz="2400" dirty="0" smtClean="0">
                <a:latin typeface="Calibri" panose="020F0502020204030204" pitchFamily="34" charset="0"/>
                <a:ea typeface="Calibri" panose="020F0502020204030204" pitchFamily="34" charset="0"/>
                <a:cs typeface="Times New Roman" panose="02020603050405020304" pitchFamily="18" charset="0"/>
              </a:rPr>
              <a:t>using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NRS </a:t>
            </a:r>
            <a:r>
              <a:rPr lang="en-US" sz="2400" dirty="0">
                <a:effectLst/>
                <a:latin typeface="Calibri" panose="020F0502020204030204" pitchFamily="34" charset="0"/>
                <a:ea typeface="Calibri" panose="020F0502020204030204" pitchFamily="34" charset="0"/>
                <a:cs typeface="Times New Roman" panose="02020603050405020304" pitchFamily="18" charset="0"/>
              </a:rPr>
              <a:t>Table 4 guidelines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Other AB 104 outcomes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using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WIOA II reporting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requirements but not pre/post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7955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021"/>
          <a:stretch/>
        </p:blipFill>
        <p:spPr>
          <a:xfrm>
            <a:off x="522893" y="1354346"/>
            <a:ext cx="9423363" cy="5106839"/>
          </a:xfrm>
          <a:prstGeom prst="rect">
            <a:avLst/>
          </a:prstGeom>
          <a:ln>
            <a:solidFill>
              <a:schemeClr val="accent1"/>
            </a:solidFill>
          </a:ln>
        </p:spPr>
      </p:pic>
      <p:sp>
        <p:nvSpPr>
          <p:cNvPr id="4" name="TextBox 3"/>
          <p:cNvSpPr txBox="1"/>
          <p:nvPr/>
        </p:nvSpPr>
        <p:spPr>
          <a:xfrm>
            <a:off x="517585" y="235895"/>
            <a:ext cx="11611154" cy="892552"/>
          </a:xfrm>
          <a:prstGeom prst="rect">
            <a:avLst/>
          </a:prstGeom>
          <a:noFill/>
          <a:ln>
            <a:solidFill>
              <a:schemeClr val="accent1"/>
            </a:solidFill>
          </a:ln>
        </p:spPr>
        <p:txBody>
          <a:bodyPr wrap="square" rtlCol="0">
            <a:spAutoFit/>
          </a:bodyPr>
          <a:lstStyle/>
          <a:p>
            <a:r>
              <a:rPr lang="en-US" sz="2800" b="1" dirty="0" smtClean="0">
                <a:solidFill>
                  <a:srgbClr val="FF0000"/>
                </a:solidFill>
              </a:rPr>
              <a:t>AEP Data Integrity </a:t>
            </a:r>
            <a:r>
              <a:rPr lang="en-US" sz="2400" dirty="0" smtClean="0"/>
              <a:t>displays 27 different data elements related to the AEP instructional programs and outcomes.</a:t>
            </a:r>
            <a:endParaRPr lang="en-US" sz="2400" dirty="0"/>
          </a:p>
        </p:txBody>
      </p:sp>
      <p:sp>
        <p:nvSpPr>
          <p:cNvPr id="5" name="TextBox 4"/>
          <p:cNvSpPr txBox="1"/>
          <p:nvPr/>
        </p:nvSpPr>
        <p:spPr>
          <a:xfrm>
            <a:off x="6616461" y="1371600"/>
            <a:ext cx="5098211" cy="3046988"/>
          </a:xfrm>
          <a:prstGeom prst="rect">
            <a:avLst/>
          </a:prstGeom>
          <a:solidFill>
            <a:schemeClr val="bg1"/>
          </a:solidFill>
          <a:ln>
            <a:solidFill>
              <a:schemeClr val="accent1"/>
            </a:solidFill>
          </a:ln>
        </p:spPr>
        <p:txBody>
          <a:bodyPr wrap="square" rtlCol="0">
            <a:spAutoFit/>
          </a:bodyPr>
          <a:lstStyle/>
          <a:p>
            <a:r>
              <a:rPr lang="en-US" sz="2400" b="1" dirty="0" smtClean="0"/>
              <a:t>Item Description </a:t>
            </a:r>
            <a:r>
              <a:rPr lang="en-US" sz="2400" dirty="0" smtClean="0"/>
              <a:t>lists 27 data elements that may prevent or contribute to official AEP outcomes.</a:t>
            </a:r>
          </a:p>
          <a:p>
            <a:pPr marL="342900" indent="-342900">
              <a:buFont typeface="Arial" panose="020B0604020202020204" pitchFamily="34" charset="0"/>
              <a:buChar char="•"/>
            </a:pPr>
            <a:r>
              <a:rPr lang="en-US" sz="2400" dirty="0" smtClean="0"/>
              <a:t>The DIR displays the item count and percentage for each listed item. </a:t>
            </a:r>
            <a:endParaRPr lang="en-US" sz="2400" dirty="0"/>
          </a:p>
          <a:p>
            <a:pPr marL="342900" indent="-342900">
              <a:buFont typeface="Arial" panose="020B0604020202020204" pitchFamily="34" charset="0"/>
              <a:buChar char="•"/>
            </a:pPr>
            <a:r>
              <a:rPr lang="en-US" sz="2400" b="1" i="1" dirty="0" smtClean="0"/>
              <a:t>Item Percent = Item Count ÷ # of Students Enrolled in 7 AEP Programs</a:t>
            </a:r>
            <a:endParaRPr lang="en-US" sz="2400" b="1" i="1" dirty="0"/>
          </a:p>
        </p:txBody>
      </p:sp>
    </p:spTree>
    <p:extLst>
      <p:ext uri="{BB962C8B-B14F-4D97-AF65-F5344CB8AC3E}">
        <p14:creationId xmlns:p14="http://schemas.microsoft.com/office/powerpoint/2010/main" val="2745365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01948" y="1895857"/>
            <a:ext cx="4237009" cy="1323439"/>
          </a:xfrm>
          <a:prstGeom prst="rect">
            <a:avLst/>
          </a:prstGeom>
          <a:noFill/>
          <a:ln>
            <a:solidFill>
              <a:schemeClr val="accent1"/>
            </a:solidFill>
          </a:ln>
        </p:spPr>
        <p:txBody>
          <a:bodyPr wrap="square" rtlCol="0">
            <a:spAutoFit/>
          </a:bodyPr>
          <a:lstStyle/>
          <a:p>
            <a:r>
              <a:rPr lang="en-US" sz="2000" b="1" dirty="0" smtClean="0"/>
              <a:t>Students not enrolled in the 7 AEP programs</a:t>
            </a:r>
            <a:r>
              <a:rPr lang="en-US" sz="2000" dirty="0" smtClean="0"/>
              <a:t> subtracts those who received services but are not enrolled in one of the 7 AEP program areas.</a:t>
            </a:r>
            <a:endParaRPr lang="en-US" sz="2000" dirty="0"/>
          </a:p>
        </p:txBody>
      </p:sp>
      <p:sp>
        <p:nvSpPr>
          <p:cNvPr id="5" name="TextBox 4"/>
          <p:cNvSpPr txBox="1"/>
          <p:nvPr/>
        </p:nvSpPr>
        <p:spPr>
          <a:xfrm>
            <a:off x="7701950" y="439247"/>
            <a:ext cx="4237008" cy="1323439"/>
          </a:xfrm>
          <a:prstGeom prst="rect">
            <a:avLst/>
          </a:prstGeom>
          <a:noFill/>
          <a:ln>
            <a:solidFill>
              <a:schemeClr val="accent1"/>
            </a:solidFill>
          </a:ln>
        </p:spPr>
        <p:txBody>
          <a:bodyPr wrap="square" rtlCol="0">
            <a:spAutoFit/>
          </a:bodyPr>
          <a:lstStyle/>
          <a:p>
            <a:r>
              <a:rPr lang="en-US" sz="2000" b="1" dirty="0" smtClean="0"/>
              <a:t>Students in the Services Section </a:t>
            </a:r>
            <a:r>
              <a:rPr lang="en-US" sz="2000" dirty="0" smtClean="0"/>
              <a:t>includes everyone reported for AEP -- </a:t>
            </a:r>
            <a:r>
              <a:rPr lang="en-US" sz="2000" dirty="0"/>
              <a:t>whether for official enrollment or for services only. </a:t>
            </a:r>
          </a:p>
        </p:txBody>
      </p:sp>
      <p:sp>
        <p:nvSpPr>
          <p:cNvPr id="6" name="TextBox 5"/>
          <p:cNvSpPr txBox="1"/>
          <p:nvPr/>
        </p:nvSpPr>
        <p:spPr>
          <a:xfrm>
            <a:off x="7701948" y="3352467"/>
            <a:ext cx="4237009" cy="1631216"/>
          </a:xfrm>
          <a:prstGeom prst="rect">
            <a:avLst/>
          </a:prstGeom>
          <a:noFill/>
          <a:ln>
            <a:solidFill>
              <a:schemeClr val="accent1"/>
            </a:solidFill>
          </a:ln>
        </p:spPr>
        <p:txBody>
          <a:bodyPr wrap="square" rtlCol="0">
            <a:spAutoFit/>
          </a:bodyPr>
          <a:lstStyle/>
          <a:p>
            <a:r>
              <a:rPr lang="en-US" sz="2000" dirty="0" smtClean="0"/>
              <a:t>The next </a:t>
            </a:r>
            <a:r>
              <a:rPr lang="en-US" sz="2000" b="1" dirty="0"/>
              <a:t>6</a:t>
            </a:r>
            <a:r>
              <a:rPr lang="en-US" sz="2000" b="1" dirty="0" smtClean="0"/>
              <a:t> rows </a:t>
            </a:r>
            <a:r>
              <a:rPr lang="en-US" sz="2000" dirty="0" smtClean="0"/>
              <a:t>are subsets of those not enrolled in the 7 AEP programs – showing students not enrolled in program but who earned outcomes and may need enrollment.</a:t>
            </a:r>
            <a:endParaRPr lang="en-US" sz="2000" dirty="0"/>
          </a:p>
        </p:txBody>
      </p:sp>
      <p:sp>
        <p:nvSpPr>
          <p:cNvPr id="7" name="TextBox 6"/>
          <p:cNvSpPr txBox="1"/>
          <p:nvPr/>
        </p:nvSpPr>
        <p:spPr>
          <a:xfrm>
            <a:off x="7701947" y="5116854"/>
            <a:ext cx="4237009" cy="1631216"/>
          </a:xfrm>
          <a:prstGeom prst="rect">
            <a:avLst/>
          </a:prstGeom>
          <a:noFill/>
          <a:ln>
            <a:solidFill>
              <a:schemeClr val="accent1"/>
            </a:solidFill>
          </a:ln>
        </p:spPr>
        <p:txBody>
          <a:bodyPr wrap="square" rtlCol="0">
            <a:spAutoFit/>
          </a:bodyPr>
          <a:lstStyle/>
          <a:p>
            <a:r>
              <a:rPr lang="en-US" sz="2000" b="1" dirty="0" smtClean="0"/>
              <a:t>Students enrolled in the 7 AEP programs</a:t>
            </a:r>
            <a:r>
              <a:rPr lang="en-US" sz="2000" dirty="0" smtClean="0"/>
              <a:t> is the total limited to students with official enrollment, and this number serves as the denominator for the 27 DIR items.</a:t>
            </a:r>
            <a:endParaRPr lang="en-US" sz="2000" dirty="0"/>
          </a:p>
        </p:txBody>
      </p:sp>
      <p:sp>
        <p:nvSpPr>
          <p:cNvPr id="8" name="TextBox 7"/>
          <p:cNvSpPr txBox="1"/>
          <p:nvPr/>
        </p:nvSpPr>
        <p:spPr>
          <a:xfrm>
            <a:off x="855945" y="5156204"/>
            <a:ext cx="6236898" cy="1077218"/>
          </a:xfrm>
          <a:prstGeom prst="rect">
            <a:avLst/>
          </a:prstGeom>
          <a:noFill/>
          <a:ln>
            <a:solidFill>
              <a:schemeClr val="accent1"/>
            </a:solidFill>
          </a:ln>
        </p:spPr>
        <p:txBody>
          <a:bodyPr wrap="square" rtlCol="0">
            <a:spAutoFit/>
          </a:bodyPr>
          <a:lstStyle/>
          <a:p>
            <a:r>
              <a:rPr lang="en-US" sz="2000" b="1" i="1" dirty="0" smtClean="0"/>
              <a:t>	Students </a:t>
            </a:r>
            <a:r>
              <a:rPr lang="en-US" sz="2000" b="1" i="1" dirty="0"/>
              <a:t>in the Services Section </a:t>
            </a:r>
          </a:p>
          <a:p>
            <a:r>
              <a:rPr lang="en-US" sz="2000" b="1" i="1" dirty="0" smtClean="0"/>
              <a:t>            </a:t>
            </a:r>
            <a:r>
              <a:rPr lang="en-US" sz="2400" b="1" i="1" dirty="0" smtClean="0"/>
              <a:t>−</a:t>
            </a:r>
            <a:r>
              <a:rPr lang="en-US" sz="2000" b="1" i="1" dirty="0" smtClean="0"/>
              <a:t>	Students </a:t>
            </a:r>
            <a:r>
              <a:rPr lang="en-US" sz="2000" b="1" i="1" dirty="0"/>
              <a:t>not enrolled in the 7 </a:t>
            </a:r>
            <a:r>
              <a:rPr lang="en-US" sz="2000" b="1" i="1" dirty="0" smtClean="0"/>
              <a:t>AEP </a:t>
            </a:r>
            <a:r>
              <a:rPr lang="en-US" sz="2000" b="1" i="1" dirty="0"/>
              <a:t>programs</a:t>
            </a:r>
            <a:r>
              <a:rPr lang="en-US" sz="2000" i="1" dirty="0"/>
              <a:t> </a:t>
            </a:r>
            <a:r>
              <a:rPr lang="en-US" sz="2000" i="1" dirty="0" smtClean="0"/>
              <a:t>	</a:t>
            </a:r>
            <a:r>
              <a:rPr lang="en-US" sz="2000" b="1" i="1" dirty="0" smtClean="0"/>
              <a:t>Students enrolled in the 7 AEP programs</a:t>
            </a:r>
            <a:endParaRPr lang="en-US" sz="2000" i="1" dirty="0"/>
          </a:p>
        </p:txBody>
      </p:sp>
      <p:cxnSp>
        <p:nvCxnSpPr>
          <p:cNvPr id="10" name="Straight Connector 9"/>
          <p:cNvCxnSpPr/>
          <p:nvPr/>
        </p:nvCxnSpPr>
        <p:spPr>
          <a:xfrm>
            <a:off x="1587260" y="5857326"/>
            <a:ext cx="5287993" cy="0"/>
          </a:xfrm>
          <a:prstGeom prst="line">
            <a:avLst/>
          </a:prstGeom>
          <a:ln w="38100"/>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rotWithShape="1">
          <a:blip r:embed="rId2"/>
          <a:srcRect t="3657" r="26515"/>
          <a:stretch/>
        </p:blipFill>
        <p:spPr>
          <a:xfrm>
            <a:off x="819510" y="1154500"/>
            <a:ext cx="5391509" cy="3725736"/>
          </a:xfrm>
          <a:prstGeom prst="rect">
            <a:avLst/>
          </a:prstGeom>
          <a:ln>
            <a:solidFill>
              <a:schemeClr val="accent1"/>
            </a:solidFill>
          </a:ln>
        </p:spPr>
      </p:pic>
      <p:sp>
        <p:nvSpPr>
          <p:cNvPr id="3" name="TextBox 2"/>
          <p:cNvSpPr txBox="1"/>
          <p:nvPr/>
        </p:nvSpPr>
        <p:spPr>
          <a:xfrm>
            <a:off x="3329795" y="517590"/>
            <a:ext cx="4231655" cy="1200329"/>
          </a:xfrm>
          <a:prstGeom prst="rect">
            <a:avLst/>
          </a:prstGeom>
          <a:solidFill>
            <a:schemeClr val="bg1"/>
          </a:solidFill>
          <a:ln>
            <a:solidFill>
              <a:schemeClr val="accent1"/>
            </a:solidFill>
          </a:ln>
        </p:spPr>
        <p:txBody>
          <a:bodyPr wrap="square" rtlCol="0">
            <a:spAutoFit/>
          </a:bodyPr>
          <a:lstStyle/>
          <a:p>
            <a:r>
              <a:rPr lang="en-US" sz="2400" b="1" dirty="0" smtClean="0">
                <a:solidFill>
                  <a:srgbClr val="FF0000"/>
                </a:solidFill>
              </a:rPr>
              <a:t>Summary Information </a:t>
            </a:r>
            <a:r>
              <a:rPr lang="en-US" sz="2400" dirty="0" smtClean="0"/>
              <a:t>reconciles all of the students included in AEP reporting. </a:t>
            </a:r>
            <a:endParaRPr lang="en-US" sz="2400" dirty="0"/>
          </a:p>
        </p:txBody>
      </p:sp>
    </p:spTree>
    <p:extLst>
      <p:ext uri="{BB962C8B-B14F-4D97-AF65-F5344CB8AC3E}">
        <p14:creationId xmlns:p14="http://schemas.microsoft.com/office/powerpoint/2010/main" val="642332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CAEP Data Integrity Report: PY 19-20</a:t>
            </a:r>
            <a:endParaRPr lang="en-US" dirty="0"/>
          </a:p>
        </p:txBody>
      </p:sp>
      <p:sp>
        <p:nvSpPr>
          <p:cNvPr id="3" name="Content Placeholder 2"/>
          <p:cNvSpPr>
            <a:spLocks noGrp="1"/>
          </p:cNvSpPr>
          <p:nvPr>
            <p:ph idx="1"/>
          </p:nvPr>
        </p:nvSpPr>
        <p:spPr>
          <a:xfrm>
            <a:off x="838200" y="1989398"/>
            <a:ext cx="10515600" cy="4351338"/>
          </a:xfrm>
          <a:ln>
            <a:solidFill>
              <a:schemeClr val="accent4">
                <a:lumMod val="75000"/>
              </a:schemeClr>
            </a:solidFill>
          </a:ln>
        </p:spPr>
        <p:txBody>
          <a:bodyPr/>
          <a:lstStyle/>
          <a:p>
            <a:pPr marL="0" indent="0">
              <a:buNone/>
            </a:pPr>
            <a:r>
              <a:rPr lang="en-US" sz="3200" dirty="0" smtClean="0"/>
              <a:t>Some items that may change significantly due to COVID-19/ Force Majeure issues:</a:t>
            </a:r>
          </a:p>
          <a:p>
            <a:r>
              <a:rPr lang="en-US" sz="3200" dirty="0" smtClean="0"/>
              <a:t>&lt; 12 Hours of Instruction - Item 02</a:t>
            </a:r>
          </a:p>
          <a:p>
            <a:r>
              <a:rPr lang="en-US" sz="3200" dirty="0" smtClean="0"/>
              <a:t>No Post-Test/Pre-Post-Test pair - Items 09, 10</a:t>
            </a:r>
            <a:endParaRPr lang="en-US" sz="3200" dirty="0"/>
          </a:p>
          <a:p>
            <a:r>
              <a:rPr lang="en-US" sz="3200" dirty="0"/>
              <a:t>Earned HSE/HS Diploma </a:t>
            </a:r>
            <a:r>
              <a:rPr lang="en-US" sz="3200" dirty="0" smtClean="0"/>
              <a:t>- Items 12</a:t>
            </a:r>
            <a:r>
              <a:rPr lang="en-US" sz="3200" dirty="0"/>
              <a:t>, 13 </a:t>
            </a:r>
            <a:endParaRPr lang="en-US" sz="3200" dirty="0" smtClean="0"/>
          </a:p>
          <a:p>
            <a:r>
              <a:rPr lang="en-US" sz="3200" i="1" dirty="0"/>
              <a:t>Earned outcome but did not qualify for CAEP </a:t>
            </a:r>
            <a:r>
              <a:rPr lang="en-US" sz="3200" i="1" dirty="0" smtClean="0"/>
              <a:t>- Items 23a-27</a:t>
            </a:r>
            <a:endParaRPr lang="en-US" sz="3200" dirty="0"/>
          </a:p>
          <a:p>
            <a:r>
              <a:rPr lang="en-US" sz="3200" dirty="0" smtClean="0"/>
              <a:t>Achieved CAEP outcome - Items 23b-27b</a:t>
            </a:r>
            <a:endParaRPr lang="en-US" sz="3200" dirty="0"/>
          </a:p>
          <a:p>
            <a:pPr marL="0" indent="0">
              <a:buNone/>
            </a:pPr>
            <a:endParaRPr lang="en-US" dirty="0" smtClean="0"/>
          </a:p>
          <a:p>
            <a:endParaRPr lang="en-US" dirty="0"/>
          </a:p>
        </p:txBody>
      </p:sp>
    </p:spTree>
    <p:extLst>
      <p:ext uri="{BB962C8B-B14F-4D97-AF65-F5344CB8AC3E}">
        <p14:creationId xmlns:p14="http://schemas.microsoft.com/office/powerpoint/2010/main" val="4103889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589" y="160338"/>
            <a:ext cx="9385989" cy="1219200"/>
          </a:xfrm>
        </p:spPr>
        <p:txBody>
          <a:bodyPr>
            <a:noAutofit/>
          </a:bodyPr>
          <a:lstStyle/>
          <a:p>
            <a:r>
              <a:rPr lang="en-US" b="1" dirty="0" smtClean="0"/>
              <a:t>COVID-19’s Effect on CAEP Agencies</a:t>
            </a:r>
            <a:endParaRPr lang="en-US" dirty="0"/>
          </a:p>
        </p:txBody>
      </p:sp>
      <p:sp>
        <p:nvSpPr>
          <p:cNvPr id="3" name="Content Placeholder 2"/>
          <p:cNvSpPr>
            <a:spLocks noGrp="1"/>
          </p:cNvSpPr>
          <p:nvPr>
            <p:ph idx="1"/>
          </p:nvPr>
        </p:nvSpPr>
        <p:spPr>
          <a:xfrm>
            <a:off x="1136468" y="1379538"/>
            <a:ext cx="9972809" cy="5191079"/>
          </a:xfrm>
        </p:spPr>
        <p:txBody>
          <a:bodyPr>
            <a:normAutofit/>
          </a:bodyPr>
          <a:lstStyle/>
          <a:p>
            <a:r>
              <a:rPr lang="en-US" sz="3600" dirty="0"/>
              <a:t>With most agencies closed for </a:t>
            </a:r>
            <a:r>
              <a:rPr lang="en-US" sz="3600" b="1" i="1" dirty="0"/>
              <a:t>COVID-19</a:t>
            </a:r>
            <a:r>
              <a:rPr lang="en-US" sz="3600" dirty="0"/>
              <a:t>, many agencies are quickly adapting to implementing distance learning options.</a:t>
            </a:r>
          </a:p>
          <a:p>
            <a:r>
              <a:rPr lang="en-US" sz="3600" dirty="0"/>
              <a:t>OTAN has a resource page that provides help to agencies responding to COVID-19. </a:t>
            </a:r>
          </a:p>
          <a:p>
            <a:pPr marL="231775" indent="0">
              <a:buNone/>
            </a:pPr>
            <a:r>
              <a:rPr lang="en-US" sz="3600" u="sng" dirty="0" smtClean="0">
                <a:hlinkClick r:id="rId2"/>
              </a:rPr>
              <a:t>https</a:t>
            </a:r>
            <a:r>
              <a:rPr lang="en-US" sz="3600" u="sng" dirty="0">
                <a:hlinkClick r:id="rId2"/>
              </a:rPr>
              <a:t>://otan.us/resources/covid-19-field-support/</a:t>
            </a:r>
            <a:endParaRPr lang="en-US" sz="3600" dirty="0"/>
          </a:p>
          <a:p>
            <a:r>
              <a:rPr lang="en-US" sz="3600" dirty="0" smtClean="0"/>
              <a:t>For EOY reporting, CAEP agencies should continue to follow the CAEP beginning of year letter for PY 2019-20.</a:t>
            </a:r>
          </a:p>
          <a:p>
            <a:pPr marL="0" indent="0">
              <a:buNone/>
            </a:pPr>
            <a:endParaRPr lang="en-US" sz="3600" dirty="0" smtClean="0"/>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3</a:t>
            </a:fld>
            <a:endParaRPr lang="en-US" altLang="en-US"/>
          </a:p>
        </p:txBody>
      </p:sp>
    </p:spTree>
    <p:extLst>
      <p:ext uri="{BB962C8B-B14F-4D97-AF65-F5344CB8AC3E}">
        <p14:creationId xmlns:p14="http://schemas.microsoft.com/office/powerpoint/2010/main" val="995025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CAEP Data Integrity Report: PY 19-20</a:t>
            </a:r>
            <a:endParaRPr lang="en-US" dirty="0"/>
          </a:p>
        </p:txBody>
      </p:sp>
      <p:sp>
        <p:nvSpPr>
          <p:cNvPr id="3" name="Content Placeholder 2"/>
          <p:cNvSpPr>
            <a:spLocks noGrp="1"/>
          </p:cNvSpPr>
          <p:nvPr>
            <p:ph idx="1"/>
          </p:nvPr>
        </p:nvSpPr>
        <p:spPr>
          <a:xfrm>
            <a:off x="838200" y="1948454"/>
            <a:ext cx="10515600" cy="4351338"/>
          </a:xfrm>
          <a:ln>
            <a:solidFill>
              <a:schemeClr val="accent4">
                <a:lumMod val="75000"/>
              </a:schemeClr>
            </a:solidFill>
          </a:ln>
        </p:spPr>
        <p:txBody>
          <a:bodyPr/>
          <a:lstStyle/>
          <a:p>
            <a:pPr marL="0" indent="0">
              <a:buNone/>
            </a:pPr>
            <a:r>
              <a:rPr lang="en-US" sz="3200" dirty="0" smtClean="0"/>
              <a:t>Some items that may NOT change due to COVID-19/Force Majeure issues:</a:t>
            </a:r>
          </a:p>
          <a:p>
            <a:r>
              <a:rPr lang="en-US" sz="3200" dirty="0" smtClean="0"/>
              <a:t>Demographics - Items 01, 03, 04, 05, 06</a:t>
            </a:r>
          </a:p>
          <a:p>
            <a:r>
              <a:rPr lang="en-US" sz="3200" dirty="0" smtClean="0"/>
              <a:t>Primary/Secondary Goal - Items 17, 18</a:t>
            </a:r>
          </a:p>
          <a:p>
            <a:r>
              <a:rPr lang="en-US" sz="3200" dirty="0" smtClean="0"/>
              <a:t>Missing Barriers of Employment - Item 19</a:t>
            </a:r>
          </a:p>
          <a:p>
            <a:r>
              <a:rPr lang="en-US" sz="3200" i="1" dirty="0" smtClean="0"/>
              <a:t>Earned outcome but did not qualify for CAEP - Items 23a-27a</a:t>
            </a:r>
            <a:endParaRPr lang="en-US" sz="32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98763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4224" y="710467"/>
            <a:ext cx="4700637" cy="4002745"/>
          </a:xfrm>
          <a:prstGeom prst="rect">
            <a:avLst/>
          </a:prstGeom>
        </p:spPr>
      </p:pic>
      <p:pic>
        <p:nvPicPr>
          <p:cNvPr id="3" name="Picture 2"/>
          <p:cNvPicPr>
            <a:picLocks noChangeAspect="1"/>
          </p:cNvPicPr>
          <p:nvPr/>
        </p:nvPicPr>
        <p:blipFill>
          <a:blip r:embed="rId3"/>
          <a:stretch>
            <a:fillRect/>
          </a:stretch>
        </p:blipFill>
        <p:spPr>
          <a:xfrm>
            <a:off x="5623719" y="3175356"/>
            <a:ext cx="6315240" cy="316644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4021056" y="2607173"/>
            <a:ext cx="4638721" cy="2308324"/>
          </a:xfrm>
          <a:prstGeom prst="rect">
            <a:avLst/>
          </a:prstGeom>
          <a:solidFill>
            <a:schemeClr val="bg1"/>
          </a:solidFill>
          <a:ln>
            <a:solidFill>
              <a:schemeClr val="accent1"/>
            </a:solidFill>
          </a:ln>
        </p:spPr>
        <p:txBody>
          <a:bodyPr wrap="square" rtlCol="0">
            <a:spAutoFit/>
          </a:bodyPr>
          <a:lstStyle/>
          <a:p>
            <a:r>
              <a:rPr lang="en-US" sz="3600" smtClean="0"/>
              <a:t>Click </a:t>
            </a:r>
            <a:r>
              <a:rPr lang="en-US" sz="3600" dirty="0" smtClean="0"/>
              <a:t>any cell to generate a list of students included in that cell. </a:t>
            </a:r>
            <a:endParaRPr lang="en-US" sz="3600" dirty="0"/>
          </a:p>
        </p:txBody>
      </p:sp>
      <p:sp>
        <p:nvSpPr>
          <p:cNvPr id="7" name="Left Arrow 6"/>
          <p:cNvSpPr/>
          <p:nvPr/>
        </p:nvSpPr>
        <p:spPr>
          <a:xfrm rot="2371459">
            <a:off x="3616122" y="2530874"/>
            <a:ext cx="538649" cy="15259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9051688" y="2933055"/>
            <a:ext cx="2961857" cy="484601"/>
          </a:xfrm>
          <a:prstGeom prst="rect">
            <a:avLst/>
          </a:prstGeom>
          <a:ln>
            <a:solidFill>
              <a:schemeClr val="accent1"/>
            </a:solidFill>
          </a:ln>
        </p:spPr>
      </p:pic>
      <p:sp>
        <p:nvSpPr>
          <p:cNvPr id="9" name="Right Arrow 8"/>
          <p:cNvSpPr/>
          <p:nvPr/>
        </p:nvSpPr>
        <p:spPr>
          <a:xfrm>
            <a:off x="8511981" y="3089090"/>
            <a:ext cx="1235868" cy="172529"/>
          </a:xfrm>
          <a:prstGeom prst="rightArrow">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537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76845" y="836763"/>
            <a:ext cx="4638721" cy="1754326"/>
          </a:xfrm>
          <a:prstGeom prst="rect">
            <a:avLst/>
          </a:prstGeom>
          <a:noFill/>
          <a:ln>
            <a:solidFill>
              <a:schemeClr val="accent1"/>
            </a:solidFill>
          </a:ln>
        </p:spPr>
        <p:txBody>
          <a:bodyPr wrap="square" rtlCol="0">
            <a:spAutoFit/>
          </a:bodyPr>
          <a:lstStyle/>
          <a:p>
            <a:r>
              <a:rPr lang="en-US" sz="3600" dirty="0" smtClean="0"/>
              <a:t>Right click any cell and select from 6 listers and 6 reports:</a:t>
            </a:r>
            <a:endParaRPr lang="en-US" sz="3600" dirty="0"/>
          </a:p>
        </p:txBody>
      </p:sp>
      <p:pic>
        <p:nvPicPr>
          <p:cNvPr id="7" name="Picture 6"/>
          <p:cNvPicPr>
            <a:picLocks noChangeAspect="1"/>
          </p:cNvPicPr>
          <p:nvPr/>
        </p:nvPicPr>
        <p:blipFill>
          <a:blip r:embed="rId2"/>
          <a:stretch>
            <a:fillRect/>
          </a:stretch>
        </p:blipFill>
        <p:spPr>
          <a:xfrm>
            <a:off x="846376" y="1464334"/>
            <a:ext cx="5495925" cy="4343400"/>
          </a:xfrm>
          <a:prstGeom prst="rect">
            <a:avLst/>
          </a:prstGeom>
        </p:spPr>
      </p:pic>
    </p:spTree>
    <p:extLst>
      <p:ext uri="{BB962C8B-B14F-4D97-AF65-F5344CB8AC3E}">
        <p14:creationId xmlns:p14="http://schemas.microsoft.com/office/powerpoint/2010/main" val="1640390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95375" y="2208892"/>
            <a:ext cx="9503352" cy="3891849"/>
          </a:xfrm>
          <a:prstGeom prst="rect">
            <a:avLst/>
          </a:prstGeom>
        </p:spPr>
      </p:pic>
      <p:sp>
        <p:nvSpPr>
          <p:cNvPr id="3" name="TextBox 2"/>
          <p:cNvSpPr txBox="1"/>
          <p:nvPr/>
        </p:nvSpPr>
        <p:spPr>
          <a:xfrm>
            <a:off x="418568" y="681493"/>
            <a:ext cx="7151298" cy="1261884"/>
          </a:xfrm>
          <a:prstGeom prst="rect">
            <a:avLst/>
          </a:prstGeom>
          <a:noFill/>
          <a:ln>
            <a:solidFill>
              <a:schemeClr val="accent1"/>
            </a:solidFill>
          </a:ln>
        </p:spPr>
        <p:txBody>
          <a:bodyPr wrap="square" rtlCol="0">
            <a:spAutoFit/>
          </a:bodyPr>
          <a:lstStyle/>
          <a:p>
            <a:r>
              <a:rPr lang="en-US" sz="2800" b="1" dirty="0" smtClean="0">
                <a:solidFill>
                  <a:srgbClr val="FF0000"/>
                </a:solidFill>
              </a:rPr>
              <a:t>CAEP Consortium Manager Reports </a:t>
            </a:r>
            <a:r>
              <a:rPr lang="en-US" sz="2400" dirty="0" smtClean="0"/>
              <a:t>allow a consortium level login to compare and contrast outcomes across agencies within one consortium</a:t>
            </a:r>
            <a:r>
              <a:rPr lang="en-US" dirty="0" smtClean="0"/>
              <a:t>.</a:t>
            </a:r>
            <a:endParaRPr lang="en-US" dirty="0"/>
          </a:p>
        </p:txBody>
      </p:sp>
      <p:sp>
        <p:nvSpPr>
          <p:cNvPr id="4" name="TextBox 3"/>
          <p:cNvSpPr txBox="1"/>
          <p:nvPr/>
        </p:nvSpPr>
        <p:spPr>
          <a:xfrm>
            <a:off x="7763968" y="5145552"/>
            <a:ext cx="4236833" cy="830997"/>
          </a:xfrm>
          <a:prstGeom prst="rect">
            <a:avLst/>
          </a:prstGeom>
          <a:noFill/>
          <a:ln>
            <a:solidFill>
              <a:schemeClr val="accent1"/>
            </a:solidFill>
          </a:ln>
        </p:spPr>
        <p:txBody>
          <a:bodyPr wrap="square" rtlCol="0">
            <a:spAutoFit/>
          </a:bodyPr>
          <a:lstStyle/>
          <a:p>
            <a:r>
              <a:rPr lang="en-US" sz="2400" dirty="0" smtClean="0"/>
              <a:t>Menu currently includes three reports options with this feature</a:t>
            </a:r>
            <a:endParaRPr lang="en-US" sz="2400" dirty="0"/>
          </a:p>
        </p:txBody>
      </p:sp>
      <p:sp>
        <p:nvSpPr>
          <p:cNvPr id="5" name="Up Arrow 4"/>
          <p:cNvSpPr/>
          <p:nvPr/>
        </p:nvSpPr>
        <p:spPr>
          <a:xfrm>
            <a:off x="10092906" y="4589111"/>
            <a:ext cx="232914" cy="621243"/>
          </a:xfrm>
          <a:prstGeom prst="upArrow">
            <a:avLst/>
          </a:prstGeom>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847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8560" y="1591124"/>
            <a:ext cx="9412588" cy="3774432"/>
          </a:xfrm>
          <a:prstGeom prst="rect">
            <a:avLst/>
          </a:prstGeom>
        </p:spPr>
      </p:pic>
      <p:pic>
        <p:nvPicPr>
          <p:cNvPr id="4" name="Picture 3"/>
          <p:cNvPicPr>
            <a:picLocks noChangeAspect="1"/>
          </p:cNvPicPr>
          <p:nvPr/>
        </p:nvPicPr>
        <p:blipFill>
          <a:blip r:embed="rId3"/>
          <a:stretch>
            <a:fillRect/>
          </a:stretch>
        </p:blipFill>
        <p:spPr>
          <a:xfrm>
            <a:off x="10072541" y="1216324"/>
            <a:ext cx="1417652" cy="4002657"/>
          </a:xfrm>
          <a:prstGeom prst="rect">
            <a:avLst/>
          </a:prstGeom>
        </p:spPr>
      </p:pic>
      <p:sp>
        <p:nvSpPr>
          <p:cNvPr id="5" name="TextBox 4"/>
          <p:cNvSpPr txBox="1"/>
          <p:nvPr/>
        </p:nvSpPr>
        <p:spPr>
          <a:xfrm>
            <a:off x="353684" y="569993"/>
            <a:ext cx="5193102" cy="830997"/>
          </a:xfrm>
          <a:prstGeom prst="rect">
            <a:avLst/>
          </a:prstGeom>
          <a:noFill/>
          <a:ln>
            <a:solidFill>
              <a:schemeClr val="accent1"/>
            </a:solidFill>
          </a:ln>
        </p:spPr>
        <p:txBody>
          <a:bodyPr wrap="square" rtlCol="0">
            <a:spAutoFit/>
          </a:bodyPr>
          <a:lstStyle/>
          <a:p>
            <a:r>
              <a:rPr lang="en-US" sz="2400" dirty="0" smtClean="0"/>
              <a:t>Lists item count and percentage by Agency ID</a:t>
            </a:r>
            <a:endParaRPr lang="en-US" sz="2400" dirty="0"/>
          </a:p>
        </p:txBody>
      </p:sp>
      <p:sp>
        <p:nvSpPr>
          <p:cNvPr id="6" name="TextBox 5"/>
          <p:cNvSpPr txBox="1"/>
          <p:nvPr/>
        </p:nvSpPr>
        <p:spPr>
          <a:xfrm>
            <a:off x="6604971" y="5538441"/>
            <a:ext cx="5193102" cy="830997"/>
          </a:xfrm>
          <a:prstGeom prst="rect">
            <a:avLst/>
          </a:prstGeom>
          <a:noFill/>
          <a:ln>
            <a:solidFill>
              <a:schemeClr val="accent1"/>
            </a:solidFill>
          </a:ln>
        </p:spPr>
        <p:txBody>
          <a:bodyPr wrap="square" rtlCol="0">
            <a:spAutoFit/>
          </a:bodyPr>
          <a:lstStyle/>
          <a:p>
            <a:r>
              <a:rPr lang="en-US" sz="2400" dirty="0" smtClean="0"/>
              <a:t>Aggregates results for the entire consortium on the right hand column</a:t>
            </a:r>
            <a:endParaRPr lang="en-US" sz="2400" dirty="0"/>
          </a:p>
        </p:txBody>
      </p:sp>
      <p:sp>
        <p:nvSpPr>
          <p:cNvPr id="2" name="Down Arrow 1"/>
          <p:cNvSpPr/>
          <p:nvPr/>
        </p:nvSpPr>
        <p:spPr>
          <a:xfrm>
            <a:off x="4520241" y="1478629"/>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Down Arrow 7"/>
          <p:cNvSpPr/>
          <p:nvPr/>
        </p:nvSpPr>
        <p:spPr>
          <a:xfrm>
            <a:off x="5334854" y="1478629"/>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Down Arrow 8"/>
          <p:cNvSpPr/>
          <p:nvPr/>
        </p:nvSpPr>
        <p:spPr>
          <a:xfrm rot="10016127">
            <a:off x="11240039" y="5287922"/>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Down Arrow 9"/>
          <p:cNvSpPr/>
          <p:nvPr/>
        </p:nvSpPr>
        <p:spPr>
          <a:xfrm rot="10016127">
            <a:off x="10693249" y="5303102"/>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122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443" y="261806"/>
            <a:ext cx="5446081" cy="1384995"/>
          </a:xfrm>
          <a:prstGeom prst="rect">
            <a:avLst/>
          </a:prstGeom>
          <a:solidFill>
            <a:schemeClr val="bg1"/>
          </a:solidFill>
          <a:ln>
            <a:solidFill>
              <a:schemeClr val="accent1"/>
            </a:solidFill>
          </a:ln>
        </p:spPr>
        <p:txBody>
          <a:bodyPr wrap="square" rtlCol="0">
            <a:spAutoFit/>
          </a:bodyPr>
          <a:lstStyle/>
          <a:p>
            <a:r>
              <a:rPr lang="en-US" sz="2800" dirty="0" smtClean="0"/>
              <a:t>The CAEP Summary and Barriers to Employment also lists information by agency and by consortium.</a:t>
            </a:r>
            <a:endParaRPr lang="en-US" sz="2800" dirty="0"/>
          </a:p>
        </p:txBody>
      </p:sp>
      <p:pic>
        <p:nvPicPr>
          <p:cNvPr id="4" name="Picture 3"/>
          <p:cNvPicPr>
            <a:picLocks noChangeAspect="1"/>
          </p:cNvPicPr>
          <p:nvPr/>
        </p:nvPicPr>
        <p:blipFill>
          <a:blip r:embed="rId2"/>
          <a:stretch>
            <a:fillRect/>
          </a:stretch>
        </p:blipFill>
        <p:spPr>
          <a:xfrm>
            <a:off x="1065653" y="2363234"/>
            <a:ext cx="3625097" cy="2924720"/>
          </a:xfrm>
          <a:prstGeom prst="rect">
            <a:avLst/>
          </a:prstGeom>
          <a:ln>
            <a:solidFill>
              <a:schemeClr val="accent1"/>
            </a:solidFill>
          </a:ln>
        </p:spPr>
      </p:pic>
      <p:sp>
        <p:nvSpPr>
          <p:cNvPr id="7" name="TextBox 6"/>
          <p:cNvSpPr txBox="1"/>
          <p:nvPr/>
        </p:nvSpPr>
        <p:spPr>
          <a:xfrm>
            <a:off x="6652611" y="5287954"/>
            <a:ext cx="5115142" cy="1384995"/>
          </a:xfrm>
          <a:prstGeom prst="rect">
            <a:avLst/>
          </a:prstGeom>
          <a:noFill/>
          <a:ln>
            <a:solidFill>
              <a:schemeClr val="accent1"/>
            </a:solidFill>
          </a:ln>
        </p:spPr>
        <p:txBody>
          <a:bodyPr wrap="square" rtlCol="0">
            <a:spAutoFit/>
          </a:bodyPr>
          <a:lstStyle/>
          <a:p>
            <a:r>
              <a:rPr lang="en-US" sz="2800" dirty="0" smtClean="0"/>
              <a:t>Click Aggregate Multiple Agencies to run a combined summary of all agencies in the consortium.</a:t>
            </a:r>
            <a:endParaRPr lang="en-US" sz="2800" dirty="0"/>
          </a:p>
        </p:txBody>
      </p:sp>
      <p:pic>
        <p:nvPicPr>
          <p:cNvPr id="9" name="Picture 8"/>
          <p:cNvPicPr>
            <a:picLocks noChangeAspect="1"/>
          </p:cNvPicPr>
          <p:nvPr/>
        </p:nvPicPr>
        <p:blipFill>
          <a:blip r:embed="rId3"/>
          <a:stretch>
            <a:fillRect/>
          </a:stretch>
        </p:blipFill>
        <p:spPr>
          <a:xfrm>
            <a:off x="4256628" y="5844932"/>
            <a:ext cx="2286000" cy="323850"/>
          </a:xfrm>
          <a:prstGeom prst="rect">
            <a:avLst/>
          </a:prstGeom>
          <a:ln>
            <a:solidFill>
              <a:schemeClr val="accent1"/>
            </a:solidFill>
          </a:ln>
        </p:spPr>
      </p:pic>
      <p:pic>
        <p:nvPicPr>
          <p:cNvPr id="8" name="Picture 7"/>
          <p:cNvPicPr>
            <a:picLocks noChangeAspect="1"/>
          </p:cNvPicPr>
          <p:nvPr/>
        </p:nvPicPr>
        <p:blipFill>
          <a:blip r:embed="rId4"/>
          <a:stretch>
            <a:fillRect/>
          </a:stretch>
        </p:blipFill>
        <p:spPr>
          <a:xfrm>
            <a:off x="5893807" y="1472219"/>
            <a:ext cx="5873946" cy="2703635"/>
          </a:xfrm>
          <a:prstGeom prst="rect">
            <a:avLst/>
          </a:prstGeom>
          <a:ln>
            <a:solidFill>
              <a:schemeClr val="accent1"/>
            </a:solidFill>
          </a:ln>
        </p:spPr>
      </p:pic>
    </p:spTree>
    <p:extLst>
      <p:ext uri="{BB962C8B-B14F-4D97-AF65-F5344CB8AC3E}">
        <p14:creationId xmlns:p14="http://schemas.microsoft.com/office/powerpoint/2010/main" val="2628217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2" y="531223"/>
            <a:ext cx="7070395" cy="3124744"/>
          </a:xfrm>
          <a:prstGeom prst="rect">
            <a:avLst/>
          </a:prstGeom>
          <a:ln>
            <a:solidFill>
              <a:schemeClr val="tx1"/>
            </a:solidFill>
          </a:ln>
        </p:spPr>
      </p:pic>
      <p:sp>
        <p:nvSpPr>
          <p:cNvPr id="3" name="TextBox 2"/>
          <p:cNvSpPr txBox="1"/>
          <p:nvPr/>
        </p:nvSpPr>
        <p:spPr>
          <a:xfrm>
            <a:off x="722812" y="4619287"/>
            <a:ext cx="9404599" cy="954107"/>
          </a:xfrm>
          <a:prstGeom prst="rect">
            <a:avLst/>
          </a:prstGeom>
          <a:noFill/>
          <a:ln>
            <a:solidFill>
              <a:schemeClr val="accent1"/>
            </a:solidFill>
          </a:ln>
        </p:spPr>
        <p:txBody>
          <a:bodyPr wrap="square" rtlCol="0">
            <a:spAutoFit/>
          </a:bodyPr>
          <a:lstStyle/>
          <a:p>
            <a:r>
              <a:rPr lang="en-US" sz="2800" b="1" dirty="0" smtClean="0"/>
              <a:t>Example 1: </a:t>
            </a:r>
            <a:r>
              <a:rPr lang="en-US" sz="2800" dirty="0" smtClean="0"/>
              <a:t>the number of AEP outcomes is lower than expected, and low when compared to the number of enrollees.</a:t>
            </a:r>
            <a:endParaRPr lang="en-US" sz="2000" dirty="0"/>
          </a:p>
        </p:txBody>
      </p:sp>
      <p:sp>
        <p:nvSpPr>
          <p:cNvPr id="4" name="Left Arrow 3"/>
          <p:cNvSpPr/>
          <p:nvPr/>
        </p:nvSpPr>
        <p:spPr>
          <a:xfrm rot="1643164">
            <a:off x="7471956" y="365702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640231">
            <a:off x="6372389" y="3674623"/>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218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3" y="255191"/>
            <a:ext cx="5919528" cy="2616121"/>
          </a:xfrm>
          <a:prstGeom prst="rect">
            <a:avLst/>
          </a:prstGeom>
          <a:ln>
            <a:solidFill>
              <a:schemeClr val="tx1"/>
            </a:solidFill>
          </a:ln>
        </p:spPr>
      </p:pic>
      <p:sp>
        <p:nvSpPr>
          <p:cNvPr id="3" name="TextBox 2"/>
          <p:cNvSpPr txBox="1"/>
          <p:nvPr/>
        </p:nvSpPr>
        <p:spPr>
          <a:xfrm>
            <a:off x="189781" y="3220386"/>
            <a:ext cx="11766430" cy="3416320"/>
          </a:xfrm>
          <a:prstGeom prst="rect">
            <a:avLst/>
          </a:prstGeom>
          <a:noFill/>
          <a:ln>
            <a:solidFill>
              <a:schemeClr val="accent1"/>
            </a:solidFill>
          </a:ln>
        </p:spPr>
        <p:txBody>
          <a:bodyPr wrap="square" rtlCol="0">
            <a:spAutoFit/>
          </a:bodyPr>
          <a:lstStyle/>
          <a:p>
            <a:r>
              <a:rPr lang="en-US" sz="2400" b="1" dirty="0" smtClean="0"/>
              <a:t>Example 1: </a:t>
            </a:r>
            <a:r>
              <a:rPr lang="en-US" sz="2400" dirty="0" smtClean="0"/>
              <a:t>Right click the figures displayed in Columns E, I, and J, and generate the AEP DIR for the three different groups of students.</a:t>
            </a:r>
          </a:p>
          <a:p>
            <a:pPr marL="285750" indent="-285750">
              <a:buFont typeface="Arial" panose="020B0604020202020204" pitchFamily="34" charset="0"/>
              <a:buChar char="•"/>
            </a:pPr>
            <a:r>
              <a:rPr lang="en-US" sz="2400" dirty="0" smtClean="0"/>
              <a:t>Compare the three reports to identify students with missing demographics and less than 12 hours of instruction.</a:t>
            </a:r>
          </a:p>
          <a:p>
            <a:pPr marL="285750" indent="-285750">
              <a:buFont typeface="Arial" panose="020B0604020202020204" pitchFamily="34" charset="0"/>
              <a:buChar char="•"/>
            </a:pPr>
            <a:r>
              <a:rPr lang="en-US" sz="2400" dirty="0" smtClean="0"/>
              <a:t>Review DIR items specific to the outcome in question – in this example look at items 25a/25b for Employment and items 26a/26b for Wages.</a:t>
            </a:r>
          </a:p>
          <a:p>
            <a:pPr marL="285750" indent="-285750">
              <a:buFont typeface="Arial" panose="020B0604020202020204" pitchFamily="34" charset="0"/>
              <a:buChar char="•"/>
            </a:pPr>
            <a:r>
              <a:rPr lang="en-US" sz="2400" dirty="0" smtClean="0"/>
              <a:t>High totals in 25b and 26b suggest “data clean up” is necessary to improve these outcomes.</a:t>
            </a:r>
          </a:p>
          <a:p>
            <a:pPr marL="285750" indent="-285750">
              <a:buFont typeface="Arial" panose="020B0604020202020204" pitchFamily="34" charset="0"/>
              <a:buChar char="•"/>
            </a:pPr>
            <a:r>
              <a:rPr lang="en-US" sz="2400" dirty="0" smtClean="0"/>
              <a:t>Low totals in 25b/26b in relation to totals in 25a/26a suggest that the data is “clean” – but you may just need to input more positive outcomes.</a:t>
            </a:r>
          </a:p>
        </p:txBody>
      </p:sp>
      <p:sp>
        <p:nvSpPr>
          <p:cNvPr id="4" name="Left Arrow 3"/>
          <p:cNvSpPr/>
          <p:nvPr/>
        </p:nvSpPr>
        <p:spPr>
          <a:xfrm rot="1815858">
            <a:off x="6254709" y="2706877"/>
            <a:ext cx="708385"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856650">
            <a:off x="4415378" y="2717262"/>
            <a:ext cx="708385" cy="18994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Left Arrow 5"/>
          <p:cNvSpPr/>
          <p:nvPr/>
        </p:nvSpPr>
        <p:spPr>
          <a:xfrm rot="1806332">
            <a:off x="5364753" y="2707592"/>
            <a:ext cx="708384"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624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3" y="255191"/>
            <a:ext cx="5919528" cy="2616121"/>
          </a:xfrm>
          <a:prstGeom prst="rect">
            <a:avLst/>
          </a:prstGeom>
          <a:ln>
            <a:solidFill>
              <a:schemeClr val="tx1"/>
            </a:solidFill>
          </a:ln>
        </p:spPr>
      </p:pic>
      <p:sp>
        <p:nvSpPr>
          <p:cNvPr id="3" name="TextBox 2"/>
          <p:cNvSpPr txBox="1"/>
          <p:nvPr/>
        </p:nvSpPr>
        <p:spPr>
          <a:xfrm>
            <a:off x="818607" y="3220386"/>
            <a:ext cx="10508777" cy="1200329"/>
          </a:xfrm>
          <a:prstGeom prst="rect">
            <a:avLst/>
          </a:prstGeom>
          <a:noFill/>
          <a:ln>
            <a:solidFill>
              <a:schemeClr val="accent1"/>
            </a:solidFill>
          </a:ln>
        </p:spPr>
        <p:txBody>
          <a:bodyPr wrap="square" rtlCol="0">
            <a:spAutoFit/>
          </a:bodyPr>
          <a:lstStyle/>
          <a:p>
            <a:r>
              <a:rPr lang="en-US" sz="2400" b="1" dirty="0" smtClean="0"/>
              <a:t>Example 1 PY 19-20: </a:t>
            </a:r>
            <a:r>
              <a:rPr lang="en-US" sz="2400" dirty="0"/>
              <a:t>T</a:t>
            </a:r>
            <a:r>
              <a:rPr lang="en-US" sz="2400" dirty="0" smtClean="0"/>
              <a:t>he figures displayed in Columns E, I, and J, and from drill down reports may be lower in PY 19-20 but the process for evaluating the results remains the same.</a:t>
            </a:r>
          </a:p>
        </p:txBody>
      </p:sp>
      <p:sp>
        <p:nvSpPr>
          <p:cNvPr id="4" name="Left Arrow 3"/>
          <p:cNvSpPr/>
          <p:nvPr/>
        </p:nvSpPr>
        <p:spPr>
          <a:xfrm rot="1815858">
            <a:off x="6254709" y="2706877"/>
            <a:ext cx="708385"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856650">
            <a:off x="4415378" y="2717262"/>
            <a:ext cx="708385" cy="18994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Left Arrow 5"/>
          <p:cNvSpPr/>
          <p:nvPr/>
        </p:nvSpPr>
        <p:spPr>
          <a:xfrm rot="1806332">
            <a:off x="5364753" y="2707592"/>
            <a:ext cx="708384"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831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332" y="611522"/>
            <a:ext cx="11183568" cy="4319182"/>
          </a:xfrm>
          <a:prstGeom prst="rect">
            <a:avLst/>
          </a:prstGeom>
          <a:ln>
            <a:solidFill>
              <a:schemeClr val="accent1">
                <a:lumMod val="50000"/>
              </a:schemeClr>
            </a:solidFill>
          </a:ln>
        </p:spPr>
      </p:pic>
      <p:sp>
        <p:nvSpPr>
          <p:cNvPr id="3" name="TextBox 2"/>
          <p:cNvSpPr txBox="1"/>
          <p:nvPr/>
        </p:nvSpPr>
        <p:spPr>
          <a:xfrm>
            <a:off x="500332" y="5168417"/>
            <a:ext cx="11183568" cy="1384995"/>
          </a:xfrm>
          <a:prstGeom prst="rect">
            <a:avLst/>
          </a:prstGeom>
          <a:noFill/>
          <a:ln>
            <a:solidFill>
              <a:schemeClr val="accent1"/>
            </a:solidFill>
          </a:ln>
        </p:spPr>
        <p:txBody>
          <a:bodyPr wrap="square" rtlCol="0">
            <a:spAutoFit/>
          </a:bodyPr>
          <a:lstStyle/>
          <a:p>
            <a:r>
              <a:rPr lang="en-US" sz="2800" b="1" dirty="0" smtClean="0"/>
              <a:t>Example 2: </a:t>
            </a:r>
            <a:r>
              <a:rPr lang="en-US" sz="2800" dirty="0" smtClean="0"/>
              <a:t>the number of CAEP outcomes is lower than expected, and low when compared to the number of enrollees.</a:t>
            </a:r>
          </a:p>
          <a:p>
            <a:r>
              <a:rPr lang="en-US" sz="2800" dirty="0" smtClean="0"/>
              <a:t>Use the </a:t>
            </a:r>
            <a:r>
              <a:rPr lang="en-US" sz="2800" b="1" i="1" dirty="0" smtClean="0"/>
              <a:t>CAEP DIR items 23-27 </a:t>
            </a:r>
            <a:r>
              <a:rPr lang="en-US" sz="2800" dirty="0" smtClean="0"/>
              <a:t>to evaluate the likely source of the problem.</a:t>
            </a:r>
            <a:endParaRPr lang="en-US" sz="2000" dirty="0"/>
          </a:p>
        </p:txBody>
      </p:sp>
    </p:spTree>
    <p:extLst>
      <p:ext uri="{BB962C8B-B14F-4D97-AF65-F5344CB8AC3E}">
        <p14:creationId xmlns:p14="http://schemas.microsoft.com/office/powerpoint/2010/main" val="3750892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63" y="76200"/>
            <a:ext cx="6858000" cy="1219200"/>
          </a:xfrm>
        </p:spPr>
        <p:txBody>
          <a:bodyPr/>
          <a:lstStyle/>
          <a:p>
            <a:r>
              <a:rPr lang="en-US" b="1" dirty="0" smtClean="0"/>
              <a:t>Distance Learning - OCTAE</a:t>
            </a:r>
            <a:endParaRPr lang="en-US" dirty="0"/>
          </a:p>
        </p:txBody>
      </p:sp>
      <p:sp>
        <p:nvSpPr>
          <p:cNvPr id="3" name="Content Placeholder 2"/>
          <p:cNvSpPr>
            <a:spLocks noGrp="1"/>
          </p:cNvSpPr>
          <p:nvPr>
            <p:ph idx="1"/>
          </p:nvPr>
        </p:nvSpPr>
        <p:spPr>
          <a:xfrm>
            <a:off x="600501" y="1542197"/>
            <a:ext cx="11000096" cy="5179279"/>
          </a:xfrm>
        </p:spPr>
        <p:txBody>
          <a:bodyPr>
            <a:normAutofit/>
          </a:bodyPr>
          <a:lstStyle/>
          <a:p>
            <a:pPr marL="0" indent="0">
              <a:buNone/>
            </a:pPr>
            <a:r>
              <a:rPr lang="en-US" sz="3200" b="1" i="1" dirty="0" smtClean="0"/>
              <a:t>On March 27, OCTAE disseminated Memorandum 20-3</a:t>
            </a:r>
            <a:endParaRPr lang="en-US" sz="3200" b="1" i="1" dirty="0"/>
          </a:p>
          <a:p>
            <a:r>
              <a:rPr lang="en-US" sz="3200" dirty="0"/>
              <a:t>Posted on CASAS Website</a:t>
            </a:r>
            <a:r>
              <a:rPr lang="en-US" sz="3200" dirty="0" smtClean="0"/>
              <a:t>: </a:t>
            </a:r>
            <a:r>
              <a:rPr lang="en-US" sz="3200" dirty="0">
                <a:hlinkClick r:id="rId2"/>
              </a:rPr>
              <a:t>https://</a:t>
            </a:r>
            <a:r>
              <a:rPr lang="en-US" sz="3200" dirty="0" smtClean="0">
                <a:hlinkClick r:id="rId2"/>
              </a:rPr>
              <a:t>www.casas.org/social-media-newsroom/2020/03/27/casas-testing-during-the-covid-19-pandemic</a:t>
            </a:r>
            <a:endParaRPr lang="en-US" sz="3200" dirty="0" smtClean="0"/>
          </a:p>
          <a:p>
            <a:pPr marL="0" indent="0">
              <a:buNone/>
            </a:pPr>
            <a:endParaRPr lang="en-US" sz="3200" dirty="0"/>
          </a:p>
          <a:p>
            <a:pPr marL="0" indent="0">
              <a:buNone/>
            </a:pPr>
            <a:r>
              <a:rPr lang="en-US" sz="3200" b="1" dirty="0" smtClean="0"/>
              <a:t>Updated memos 20-4 (April 17, 2020) and 20-5 (May 29, 2020)</a:t>
            </a:r>
          </a:p>
          <a:p>
            <a:pPr marL="0" indent="0">
              <a:buNone/>
            </a:pPr>
            <a:r>
              <a:rPr lang="en-US" sz="3200" dirty="0">
                <a:hlinkClick r:id="rId3"/>
              </a:rPr>
              <a:t>https://www2.ed.gov/policy/adulted/guid/memoranda.html</a:t>
            </a:r>
            <a:endParaRPr lang="en-US" sz="32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4</a:t>
            </a:fld>
            <a:endParaRPr lang="en-US" altLang="en-US"/>
          </a:p>
        </p:txBody>
      </p:sp>
    </p:spTree>
    <p:extLst>
      <p:ext uri="{BB962C8B-B14F-4D97-AF65-F5344CB8AC3E}">
        <p14:creationId xmlns:p14="http://schemas.microsoft.com/office/powerpoint/2010/main" val="337246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9509" y="517584"/>
            <a:ext cx="9276724" cy="2967576"/>
          </a:xfrm>
          <a:prstGeom prst="rect">
            <a:avLst/>
          </a:prstGeom>
        </p:spPr>
      </p:pic>
      <p:sp>
        <p:nvSpPr>
          <p:cNvPr id="3" name="TextBox 2"/>
          <p:cNvSpPr txBox="1"/>
          <p:nvPr/>
        </p:nvSpPr>
        <p:spPr>
          <a:xfrm>
            <a:off x="7697338" y="789031"/>
            <a:ext cx="4080680" cy="3539430"/>
          </a:xfrm>
          <a:prstGeom prst="rect">
            <a:avLst/>
          </a:prstGeom>
          <a:solidFill>
            <a:schemeClr val="bg1"/>
          </a:solidFill>
          <a:ln>
            <a:solidFill>
              <a:schemeClr val="accent1"/>
            </a:solidFill>
          </a:ln>
        </p:spPr>
        <p:txBody>
          <a:bodyPr wrap="square" rtlCol="0">
            <a:spAutoFit/>
          </a:bodyPr>
          <a:lstStyle/>
          <a:p>
            <a:r>
              <a:rPr lang="en-US" sz="2800" dirty="0" smtClean="0"/>
              <a:t>In </a:t>
            </a:r>
            <a:r>
              <a:rPr lang="en-US" sz="2800" b="1" dirty="0" smtClean="0"/>
              <a:t>23a-23b</a:t>
            </a:r>
            <a:r>
              <a:rPr lang="en-US" sz="2800" dirty="0" smtClean="0"/>
              <a:t> for HSD/HSE, there are almost as many who marked the outcome &amp; did not qualify as there are those who achieved the outcome.</a:t>
            </a:r>
          </a:p>
          <a:p>
            <a:pPr marL="342900" indent="-342900">
              <a:buFont typeface="Arial" panose="020B0604020202020204" pitchFamily="34" charset="0"/>
              <a:buChar char="•"/>
            </a:pPr>
            <a:r>
              <a:rPr lang="en-US" sz="2800" dirty="0" smtClean="0"/>
              <a:t>Solution may be to investigate drop reasons</a:t>
            </a:r>
            <a:endParaRPr lang="en-US" sz="2800" dirty="0"/>
          </a:p>
        </p:txBody>
      </p:sp>
    </p:spTree>
    <p:extLst>
      <p:ext uri="{BB962C8B-B14F-4D97-AF65-F5344CB8AC3E}">
        <p14:creationId xmlns:p14="http://schemas.microsoft.com/office/powerpoint/2010/main" val="1797395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9509" y="517584"/>
            <a:ext cx="9276724" cy="2967576"/>
          </a:xfrm>
          <a:prstGeom prst="rect">
            <a:avLst/>
          </a:prstGeom>
        </p:spPr>
      </p:pic>
      <p:sp>
        <p:nvSpPr>
          <p:cNvPr id="4" name="TextBox 3"/>
          <p:cNvSpPr txBox="1"/>
          <p:nvPr/>
        </p:nvSpPr>
        <p:spPr>
          <a:xfrm>
            <a:off x="7921065" y="807504"/>
            <a:ext cx="3820422" cy="3539430"/>
          </a:xfrm>
          <a:prstGeom prst="rect">
            <a:avLst/>
          </a:prstGeom>
          <a:solidFill>
            <a:schemeClr val="bg1"/>
          </a:solidFill>
          <a:ln>
            <a:solidFill>
              <a:schemeClr val="accent1"/>
            </a:solidFill>
          </a:ln>
        </p:spPr>
        <p:txBody>
          <a:bodyPr wrap="square" rtlCol="0">
            <a:spAutoFit/>
          </a:bodyPr>
          <a:lstStyle/>
          <a:p>
            <a:r>
              <a:rPr lang="en-US" sz="2800" dirty="0" smtClean="0"/>
              <a:t>In </a:t>
            </a:r>
            <a:r>
              <a:rPr lang="en-US" sz="2800" b="1" dirty="0" smtClean="0"/>
              <a:t>25a-25b</a:t>
            </a:r>
            <a:r>
              <a:rPr lang="en-US" sz="2800" dirty="0" smtClean="0"/>
              <a:t> for Employment, almost all who marked an employment outcome qualified for the AEP outcome.</a:t>
            </a:r>
          </a:p>
          <a:p>
            <a:pPr marL="342900" indent="-342900">
              <a:buFont typeface="Arial" panose="020B0604020202020204" pitchFamily="34" charset="0"/>
              <a:buChar char="•"/>
            </a:pPr>
            <a:r>
              <a:rPr lang="en-US" sz="2800" dirty="0" smtClean="0"/>
              <a:t>Solution may be to mark more outcomes.</a:t>
            </a:r>
            <a:endParaRPr lang="en-US" sz="2800" dirty="0"/>
          </a:p>
        </p:txBody>
      </p:sp>
    </p:spTree>
    <p:extLst>
      <p:ext uri="{BB962C8B-B14F-4D97-AF65-F5344CB8AC3E}">
        <p14:creationId xmlns:p14="http://schemas.microsoft.com/office/powerpoint/2010/main" val="3214535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332" y="611522"/>
            <a:ext cx="11183568" cy="4319182"/>
          </a:xfrm>
          <a:prstGeom prst="rect">
            <a:avLst/>
          </a:prstGeom>
          <a:ln>
            <a:solidFill>
              <a:schemeClr val="accent1">
                <a:lumMod val="50000"/>
              </a:schemeClr>
            </a:solidFill>
          </a:ln>
        </p:spPr>
      </p:pic>
      <p:sp>
        <p:nvSpPr>
          <p:cNvPr id="3" name="TextBox 2"/>
          <p:cNvSpPr txBox="1"/>
          <p:nvPr/>
        </p:nvSpPr>
        <p:spPr>
          <a:xfrm>
            <a:off x="500332" y="5168417"/>
            <a:ext cx="11183568" cy="1384995"/>
          </a:xfrm>
          <a:prstGeom prst="rect">
            <a:avLst/>
          </a:prstGeom>
          <a:noFill/>
          <a:ln>
            <a:solidFill>
              <a:schemeClr val="accent1"/>
            </a:solidFill>
          </a:ln>
        </p:spPr>
        <p:txBody>
          <a:bodyPr wrap="square" rtlCol="0">
            <a:spAutoFit/>
          </a:bodyPr>
          <a:lstStyle/>
          <a:p>
            <a:r>
              <a:rPr lang="en-US" sz="2800" b="1" dirty="0" smtClean="0"/>
              <a:t>Example 2 PY 19-20: </a:t>
            </a:r>
            <a:r>
              <a:rPr lang="en-US" sz="2800" dirty="0" smtClean="0"/>
              <a:t>The number of CAEP outcomes may be lower than expected, and increasing outcomes may not be possible – but fixing data issues should remain the same.</a:t>
            </a:r>
          </a:p>
        </p:txBody>
      </p:sp>
    </p:spTree>
    <p:extLst>
      <p:ext uri="{BB962C8B-B14F-4D97-AF65-F5344CB8AC3E}">
        <p14:creationId xmlns:p14="http://schemas.microsoft.com/office/powerpoint/2010/main" val="2403854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322218"/>
            <a:ext cx="8029302" cy="4014651"/>
          </a:xfrm>
          <a:prstGeom prst="rect">
            <a:avLst/>
          </a:prstGeom>
        </p:spPr>
      </p:pic>
      <p:sp>
        <p:nvSpPr>
          <p:cNvPr id="3" name="Left Arrow 2"/>
          <p:cNvSpPr/>
          <p:nvPr/>
        </p:nvSpPr>
        <p:spPr>
          <a:xfrm>
            <a:off x="8334104" y="3082834"/>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8334104" y="3348445"/>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722812" y="5205883"/>
            <a:ext cx="8421934" cy="954107"/>
          </a:xfrm>
          <a:prstGeom prst="rect">
            <a:avLst/>
          </a:prstGeom>
          <a:noFill/>
          <a:ln>
            <a:solidFill>
              <a:schemeClr val="accent1"/>
            </a:solidFill>
          </a:ln>
        </p:spPr>
        <p:txBody>
          <a:bodyPr wrap="square" rtlCol="0">
            <a:spAutoFit/>
          </a:bodyPr>
          <a:lstStyle/>
          <a:p>
            <a:r>
              <a:rPr lang="en-US" sz="2800" b="1" dirty="0" smtClean="0"/>
              <a:t>Example 3: </a:t>
            </a:r>
            <a:r>
              <a:rPr lang="en-US" sz="2800" dirty="0" smtClean="0"/>
              <a:t>the number of pre/post-test learning gains is low as compared to the number of enrollees.</a:t>
            </a:r>
            <a:endParaRPr lang="en-US" sz="2000" dirty="0"/>
          </a:p>
        </p:txBody>
      </p:sp>
    </p:spTree>
    <p:extLst>
      <p:ext uri="{BB962C8B-B14F-4D97-AF65-F5344CB8AC3E}">
        <p14:creationId xmlns:p14="http://schemas.microsoft.com/office/powerpoint/2010/main" val="3734195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69658"/>
            <a:ext cx="6403264" cy="3201632"/>
          </a:xfrm>
          <a:prstGeom prst="rect">
            <a:avLst/>
          </a:prstGeom>
        </p:spPr>
      </p:pic>
      <p:sp>
        <p:nvSpPr>
          <p:cNvPr id="3" name="Left Arrow 2"/>
          <p:cNvSpPr/>
          <p:nvPr/>
        </p:nvSpPr>
        <p:spPr>
          <a:xfrm>
            <a:off x="7056408" y="2104949"/>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7056408" y="2448012"/>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653144" y="3371165"/>
            <a:ext cx="10981509" cy="3416320"/>
          </a:xfrm>
          <a:prstGeom prst="rect">
            <a:avLst/>
          </a:prstGeom>
          <a:noFill/>
          <a:ln>
            <a:solidFill>
              <a:schemeClr val="accent1"/>
            </a:solidFill>
          </a:ln>
        </p:spPr>
        <p:txBody>
          <a:bodyPr wrap="square" rtlCol="0">
            <a:spAutoFit/>
          </a:bodyPr>
          <a:lstStyle/>
          <a:p>
            <a:r>
              <a:rPr lang="en-US" sz="2400" b="1" dirty="0" smtClean="0"/>
              <a:t>Solution: </a:t>
            </a:r>
          </a:p>
          <a:p>
            <a:pPr marL="457200" indent="-457200">
              <a:buFont typeface="+mj-lt"/>
              <a:buAutoNum type="arabicPeriod"/>
            </a:pPr>
            <a:r>
              <a:rPr lang="en-US" sz="2400" dirty="0" smtClean="0"/>
              <a:t>Compare the number of enrollees (Column B) with the number of enrollees with pre/post (Column C).</a:t>
            </a:r>
          </a:p>
          <a:p>
            <a:pPr marL="457200" indent="-457200">
              <a:buFont typeface="+mj-lt"/>
              <a:buAutoNum type="arabicPeriod"/>
            </a:pPr>
            <a:r>
              <a:rPr lang="en-US" sz="2400" dirty="0" smtClean="0"/>
              <a:t>If these numbers in Columns B and C are far apart (like in the example above) then you need to ensure all students complete a pre/post-test pair.</a:t>
            </a:r>
          </a:p>
          <a:p>
            <a:pPr marL="457200" indent="-457200">
              <a:buFont typeface="+mj-lt"/>
              <a:buAutoNum type="arabicPeriod"/>
            </a:pPr>
            <a:r>
              <a:rPr lang="en-US" sz="2400" dirty="0" smtClean="0"/>
              <a:t>If Columns B and C numbers are similar (</a:t>
            </a:r>
            <a:r>
              <a:rPr lang="en-US" sz="2400" i="1" dirty="0" smtClean="0"/>
              <a:t>rule of thumb: Column C should be equal to or greater than 70% of Column B</a:t>
            </a:r>
            <a:r>
              <a:rPr lang="en-US" sz="2400" dirty="0" smtClean="0"/>
              <a:t>) then you have done well completing testing for your students, but you should review students test scores and learning gains, and evaluate performance in the classroom to improve individual test results.</a:t>
            </a:r>
            <a:endParaRPr lang="en-US" dirty="0"/>
          </a:p>
        </p:txBody>
      </p:sp>
    </p:spTree>
    <p:extLst>
      <p:ext uri="{BB962C8B-B14F-4D97-AF65-F5344CB8AC3E}">
        <p14:creationId xmlns:p14="http://schemas.microsoft.com/office/powerpoint/2010/main" val="4146734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423081"/>
            <a:ext cx="4204785" cy="2102393"/>
          </a:xfrm>
          <a:prstGeom prst="rect">
            <a:avLst/>
          </a:prstGeom>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smtClean="0"/>
              <a:t>Solution: Generate NRS Monitor</a:t>
            </a:r>
          </a:p>
          <a:p>
            <a:pPr marL="457200" indent="-457200">
              <a:buFont typeface="+mj-lt"/>
              <a:buAutoNum type="arabicPeriod"/>
            </a:pPr>
            <a:r>
              <a:rPr lang="en-US" sz="2400" dirty="0" smtClean="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smtClean="0"/>
              <a:t>Right click to generate NRS Monitor to identify students who have qualified enrollment but no pre/post-test pair.</a:t>
            </a:r>
          </a:p>
          <a:p>
            <a:pPr marL="457200" indent="-457200">
              <a:buFont typeface="+mj-lt"/>
              <a:buAutoNum type="arabicPeriod"/>
            </a:pPr>
            <a:r>
              <a:rPr lang="en-US" sz="2400" dirty="0" smtClean="0"/>
              <a:t>If Columns B and C are similar (</a:t>
            </a:r>
            <a:r>
              <a:rPr lang="en-US" sz="2400" i="1" dirty="0" smtClean="0"/>
              <a:t>rule of thumb: Column C should be equal to or greater than 70% of Column B</a:t>
            </a:r>
            <a:r>
              <a:rPr lang="en-US" sz="2400" dirty="0" smtClean="0"/>
              <a:t>) then review students test scores and evaluate performance in the classroom to improve test results.</a:t>
            </a:r>
          </a:p>
          <a:p>
            <a:pPr marL="914400" lvl="1" indent="-457200">
              <a:buFont typeface="Arial" panose="020B0604020202020204" pitchFamily="34" charset="0"/>
              <a:buChar char="•"/>
            </a:pPr>
            <a:r>
              <a:rPr lang="en-US" sz="2400" b="1" i="1" dirty="0" smtClean="0"/>
              <a:t>Right click to generate NRS Monitor to identify students test performance and highlight students with zero or minimal gains.</a:t>
            </a:r>
            <a:endParaRPr lang="en-US" b="1" i="1" dirty="0"/>
          </a:p>
        </p:txBody>
      </p:sp>
      <p:pic>
        <p:nvPicPr>
          <p:cNvPr id="3" name="Picture 2"/>
          <p:cNvPicPr>
            <a:picLocks noChangeAspect="1"/>
          </p:cNvPicPr>
          <p:nvPr/>
        </p:nvPicPr>
        <p:blipFill>
          <a:blip r:embed="rId3"/>
          <a:stretch>
            <a:fillRect/>
          </a:stretch>
        </p:blipFill>
        <p:spPr>
          <a:xfrm>
            <a:off x="5104263" y="581365"/>
            <a:ext cx="6343934" cy="1944109"/>
          </a:xfrm>
          <a:prstGeom prst="rect">
            <a:avLst/>
          </a:prstGeom>
          <a:ln>
            <a:solidFill>
              <a:schemeClr val="accent1"/>
            </a:solidFill>
          </a:ln>
        </p:spPr>
      </p:pic>
    </p:spTree>
    <p:extLst>
      <p:ext uri="{BB962C8B-B14F-4D97-AF65-F5344CB8AC3E}">
        <p14:creationId xmlns:p14="http://schemas.microsoft.com/office/powerpoint/2010/main" val="3274362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723331"/>
            <a:ext cx="3604285" cy="1802143"/>
          </a:xfrm>
          <a:prstGeom prst="rect">
            <a:avLst/>
          </a:prstGeom>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smtClean="0"/>
              <a:t>Solution: Drill down to AEP DIR and review DIR items 8, 9, and 10</a:t>
            </a:r>
          </a:p>
          <a:p>
            <a:pPr marL="457200" indent="-457200">
              <a:buFont typeface="+mj-lt"/>
              <a:buAutoNum type="arabicPeriod"/>
            </a:pPr>
            <a:r>
              <a:rPr lang="en-US" sz="2400" dirty="0" smtClean="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smtClean="0"/>
              <a:t>Right click to generate AEP DIR and investigate items 8 and 9 to identify students who have qualified enrollment but no pre/post-test pair.</a:t>
            </a:r>
          </a:p>
          <a:p>
            <a:pPr marL="457200" indent="-457200">
              <a:buFont typeface="+mj-lt"/>
              <a:buAutoNum type="arabicPeriod"/>
            </a:pPr>
            <a:r>
              <a:rPr lang="en-US" sz="2400" dirty="0" smtClean="0"/>
              <a:t>If Columns B and C are similar (</a:t>
            </a:r>
            <a:r>
              <a:rPr lang="en-US" sz="2400" i="1" dirty="0" smtClean="0"/>
              <a:t>rule of thumb: Column C should be equal to or greater than 70% of Column B</a:t>
            </a:r>
            <a:r>
              <a:rPr lang="en-US" sz="2400" dirty="0" smtClean="0"/>
              <a:t>) then review students test scores and evaluate performance in the classroom to improve test results.</a:t>
            </a:r>
          </a:p>
          <a:p>
            <a:pPr marL="914400" lvl="1" indent="-457200">
              <a:buFont typeface="Arial" panose="020B0604020202020204" pitchFamily="34" charset="0"/>
              <a:buChar char="•"/>
            </a:pPr>
            <a:r>
              <a:rPr lang="en-US" sz="2400" b="1" i="1" dirty="0" smtClean="0"/>
              <a:t>Right click to generate AEP DIR and investigate items 10a-10b to identify students with pairs/and who have not achieved a level gain.</a:t>
            </a:r>
            <a:endParaRPr lang="en-US" b="1" i="1" dirty="0"/>
          </a:p>
        </p:txBody>
      </p:sp>
      <p:pic>
        <p:nvPicPr>
          <p:cNvPr id="4" name="Picture 3"/>
          <p:cNvPicPr>
            <a:picLocks noChangeAspect="1"/>
          </p:cNvPicPr>
          <p:nvPr/>
        </p:nvPicPr>
        <p:blipFill rotWithShape="1">
          <a:blip r:embed="rId3"/>
          <a:srcRect b="4027"/>
          <a:stretch/>
        </p:blipFill>
        <p:spPr>
          <a:xfrm>
            <a:off x="4414766" y="1153874"/>
            <a:ext cx="7429500" cy="1316371"/>
          </a:xfrm>
          <a:prstGeom prst="rect">
            <a:avLst/>
          </a:prstGeom>
          <a:ln>
            <a:solidFill>
              <a:schemeClr val="accent1"/>
            </a:solidFill>
          </a:ln>
        </p:spPr>
      </p:pic>
    </p:spTree>
    <p:extLst>
      <p:ext uri="{BB962C8B-B14F-4D97-AF65-F5344CB8AC3E}">
        <p14:creationId xmlns:p14="http://schemas.microsoft.com/office/powerpoint/2010/main" val="2172182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322218"/>
            <a:ext cx="8029302" cy="4014651"/>
          </a:xfrm>
          <a:prstGeom prst="rect">
            <a:avLst/>
          </a:prstGeom>
        </p:spPr>
      </p:pic>
      <p:sp>
        <p:nvSpPr>
          <p:cNvPr id="3" name="Left Arrow 2"/>
          <p:cNvSpPr/>
          <p:nvPr/>
        </p:nvSpPr>
        <p:spPr>
          <a:xfrm>
            <a:off x="8334104" y="3082834"/>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8334104" y="3348445"/>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818346" y="5069406"/>
            <a:ext cx="9013631" cy="1384995"/>
          </a:xfrm>
          <a:prstGeom prst="rect">
            <a:avLst/>
          </a:prstGeom>
          <a:noFill/>
          <a:ln>
            <a:solidFill>
              <a:schemeClr val="accent1"/>
            </a:solidFill>
          </a:ln>
        </p:spPr>
        <p:txBody>
          <a:bodyPr wrap="square" rtlCol="0">
            <a:spAutoFit/>
          </a:bodyPr>
          <a:lstStyle/>
          <a:p>
            <a:r>
              <a:rPr lang="en-US" sz="2800" b="1" dirty="0" smtClean="0"/>
              <a:t>Example 3 PY 19-20: </a:t>
            </a:r>
            <a:r>
              <a:rPr lang="en-US" sz="2800" dirty="0" smtClean="0"/>
              <a:t>Performance and persistence rates will vary significantly this year, but the ability to evaluate this data to identify program solutions remains the same.</a:t>
            </a:r>
            <a:endParaRPr lang="en-US" sz="2000" dirty="0"/>
          </a:p>
        </p:txBody>
      </p:sp>
    </p:spTree>
    <p:extLst>
      <p:ext uri="{BB962C8B-B14F-4D97-AF65-F5344CB8AC3E}">
        <p14:creationId xmlns:p14="http://schemas.microsoft.com/office/powerpoint/2010/main" val="650316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851134" y="1066801"/>
          <a:ext cx="8359666" cy="4902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Quad Arrow 3"/>
          <p:cNvSpPr/>
          <p:nvPr/>
        </p:nvSpPr>
        <p:spPr>
          <a:xfrm>
            <a:off x="2481756" y="609600"/>
            <a:ext cx="6952592" cy="5638800"/>
          </a:xfrm>
          <a:prstGeom prst="quadArrow">
            <a:avLst>
              <a:gd name="adj1" fmla="val 2192"/>
              <a:gd name="adj2" fmla="val 2488"/>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18182" y="2994349"/>
            <a:ext cx="1856390" cy="369332"/>
          </a:xfrm>
          <a:prstGeom prst="rect">
            <a:avLst/>
          </a:prstGeom>
          <a:solidFill>
            <a:schemeClr val="bg1"/>
          </a:solidFill>
        </p:spPr>
        <p:txBody>
          <a:bodyPr wrap="square" rtlCol="0">
            <a:spAutoFit/>
          </a:bodyPr>
          <a:lstStyle/>
          <a:p>
            <a:r>
              <a:rPr lang="en-US" b="1" dirty="0"/>
              <a:t>Performance</a:t>
            </a:r>
            <a:r>
              <a:rPr lang="en-US" dirty="0"/>
              <a:t> </a:t>
            </a:r>
          </a:p>
        </p:txBody>
      </p:sp>
      <p:sp>
        <p:nvSpPr>
          <p:cNvPr id="9" name="TextBox 8"/>
          <p:cNvSpPr txBox="1"/>
          <p:nvPr/>
        </p:nvSpPr>
        <p:spPr>
          <a:xfrm>
            <a:off x="5389420" y="1752601"/>
            <a:ext cx="461665" cy="1490027"/>
          </a:xfrm>
          <a:prstGeom prst="rect">
            <a:avLst/>
          </a:prstGeom>
          <a:noFill/>
        </p:spPr>
        <p:txBody>
          <a:bodyPr vert="vert270" wrap="square" rtlCol="0">
            <a:spAutoFit/>
          </a:bodyPr>
          <a:lstStyle/>
          <a:p>
            <a:r>
              <a:rPr lang="en-US" b="1" dirty="0"/>
              <a:t>Persistence</a:t>
            </a:r>
          </a:p>
        </p:txBody>
      </p:sp>
      <p:sp>
        <p:nvSpPr>
          <p:cNvPr id="5" name="Slide Number Placeholder 4"/>
          <p:cNvSpPr>
            <a:spLocks noGrp="1"/>
          </p:cNvSpPr>
          <p:nvPr>
            <p:ph type="sldNum" sz="quarter" idx="12"/>
          </p:nvPr>
        </p:nvSpPr>
        <p:spPr/>
        <p:txBody>
          <a:bodyPr/>
          <a:lstStyle/>
          <a:p>
            <a:pPr>
              <a:defRPr/>
            </a:pPr>
            <a:fld id="{F6D201B8-79DF-4A8E-BB90-AC31C58AD823}" type="slidenum">
              <a:rPr lang="en-US" smtClean="0"/>
              <a:pPr>
                <a:defRPr/>
              </a:pPr>
              <a:t>48</a:t>
            </a:fld>
            <a:endParaRPr lang="en-US"/>
          </a:p>
        </p:txBody>
      </p:sp>
    </p:spTree>
    <p:extLst>
      <p:ext uri="{BB962C8B-B14F-4D97-AF65-F5344CB8AC3E}">
        <p14:creationId xmlns:p14="http://schemas.microsoft.com/office/powerpoint/2010/main" val="344701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63" y="76200"/>
            <a:ext cx="6858000" cy="1219200"/>
          </a:xfrm>
        </p:spPr>
        <p:txBody>
          <a:bodyPr/>
          <a:lstStyle/>
          <a:p>
            <a:r>
              <a:rPr lang="en-US" b="1" dirty="0" smtClean="0"/>
              <a:t>Distance Learning - OCTAE</a:t>
            </a:r>
            <a:endParaRPr lang="en-US" dirty="0"/>
          </a:p>
        </p:txBody>
      </p:sp>
      <p:sp>
        <p:nvSpPr>
          <p:cNvPr id="3" name="Content Placeholder 2"/>
          <p:cNvSpPr>
            <a:spLocks noGrp="1"/>
          </p:cNvSpPr>
          <p:nvPr>
            <p:ph idx="1"/>
          </p:nvPr>
        </p:nvSpPr>
        <p:spPr>
          <a:xfrm>
            <a:off x="600501" y="1295401"/>
            <a:ext cx="11000096" cy="5426076"/>
          </a:xfrm>
        </p:spPr>
        <p:txBody>
          <a:bodyPr>
            <a:normAutofit/>
          </a:bodyPr>
          <a:lstStyle/>
          <a:p>
            <a:pPr marL="0" indent="0">
              <a:buNone/>
            </a:pPr>
            <a:r>
              <a:rPr lang="en-US" sz="3200" b="1" dirty="0" smtClean="0"/>
              <a:t>Summary of OCTAE Memos</a:t>
            </a:r>
            <a:r>
              <a:rPr lang="en-US" sz="3200" dirty="0" smtClean="0"/>
              <a:t>:</a:t>
            </a:r>
          </a:p>
          <a:p>
            <a:r>
              <a:rPr lang="en-US" sz="3200" dirty="0" smtClean="0"/>
              <a:t>Statewide performance reporting to the NRS is still required</a:t>
            </a:r>
          </a:p>
          <a:p>
            <a:r>
              <a:rPr lang="en-US" sz="3200" dirty="0" smtClean="0"/>
              <a:t>For PY 2019-20 all states must report “Force Majeure”</a:t>
            </a:r>
          </a:p>
          <a:p>
            <a:r>
              <a:rPr lang="en-US" sz="3200" dirty="0" smtClean="0"/>
              <a:t>States can now decide whether or not to allow remote testing</a:t>
            </a:r>
            <a:endParaRPr lang="en-US" sz="3200" dirty="0"/>
          </a:p>
          <a:p>
            <a:r>
              <a:rPr lang="en-US" sz="3200" dirty="0" smtClean="0"/>
              <a:t>Each state that opts to allow remote testing submits its own remote testing plan to OCTAE</a:t>
            </a:r>
          </a:p>
          <a:p>
            <a:r>
              <a:rPr lang="en-US" sz="3200" b="1" i="1" dirty="0" smtClean="0"/>
              <a:t>Memo 20-5 (5.29): </a:t>
            </a:r>
            <a:r>
              <a:rPr lang="en-US" sz="3200" dirty="0" smtClean="0"/>
              <a:t>participants can self-report into a federal EFL (Educational Functioning Level) without a pretest.</a:t>
            </a:r>
          </a:p>
          <a:p>
            <a:r>
              <a:rPr lang="en-US" sz="3200" b="1" i="1" dirty="0"/>
              <a:t>Memo 20-5 (5.29</a:t>
            </a:r>
            <a:r>
              <a:rPr lang="en-US" sz="3200" b="1" i="1" dirty="0" smtClean="0"/>
              <a:t>): </a:t>
            </a:r>
            <a:r>
              <a:rPr lang="en-US" sz="3200" dirty="0" smtClean="0"/>
              <a:t>a pretest is still required to achieve a pre/post-test MSG.</a:t>
            </a:r>
          </a:p>
          <a:p>
            <a:endParaRPr lang="en-US" sz="3200" dirty="0" smtClean="0"/>
          </a:p>
          <a:p>
            <a:endParaRPr lang="en-US" sz="32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5</a:t>
            </a:fld>
            <a:endParaRPr lang="en-US" altLang="en-US"/>
          </a:p>
        </p:txBody>
      </p:sp>
    </p:spTree>
    <p:extLst>
      <p:ext uri="{BB962C8B-B14F-4D97-AF65-F5344CB8AC3E}">
        <p14:creationId xmlns:p14="http://schemas.microsoft.com/office/powerpoint/2010/main" val="2100842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1C856-332F-405C-82A1-4466FC07EFD5}"/>
              </a:ext>
            </a:extLst>
          </p:cNvPr>
          <p:cNvSpPr>
            <a:spLocks noGrp="1"/>
          </p:cNvSpPr>
          <p:nvPr>
            <p:ph type="title"/>
          </p:nvPr>
        </p:nvSpPr>
        <p:spPr>
          <a:xfrm>
            <a:off x="640079" y="2053641"/>
            <a:ext cx="3669161" cy="2760098"/>
          </a:xfrm>
        </p:spPr>
        <p:txBody>
          <a:bodyPr>
            <a:normAutofit/>
          </a:bodyPr>
          <a:lstStyle/>
          <a:p>
            <a:r>
              <a:rPr lang="en-US">
                <a:solidFill>
                  <a:srgbClr val="FFFFFF"/>
                </a:solidFill>
              </a:rPr>
              <a:t>Distance Education</a:t>
            </a:r>
          </a:p>
        </p:txBody>
      </p:sp>
      <p:sp>
        <p:nvSpPr>
          <p:cNvPr id="3" name="Content Placeholder 2">
            <a:extLst>
              <a:ext uri="{FF2B5EF4-FFF2-40B4-BE49-F238E27FC236}">
                <a16:creationId xmlns:a16="http://schemas.microsoft.com/office/drawing/2014/main" id="{8462EAEF-7E7E-41C3-ABD3-B3D6992F73BF}"/>
              </a:ext>
            </a:extLst>
          </p:cNvPr>
          <p:cNvSpPr>
            <a:spLocks noGrp="1"/>
          </p:cNvSpPr>
          <p:nvPr>
            <p:ph idx="1"/>
          </p:nvPr>
        </p:nvSpPr>
        <p:spPr>
          <a:xfrm>
            <a:off x="844795" y="1078173"/>
            <a:ext cx="10713721" cy="5643302"/>
          </a:xfrm>
        </p:spPr>
        <p:txBody>
          <a:bodyPr anchor="ctr">
            <a:normAutofit fontScale="92500" lnSpcReduction="10000"/>
          </a:bodyPr>
          <a:lstStyle/>
          <a:p>
            <a:pPr marL="0" indent="0">
              <a:buNone/>
            </a:pPr>
            <a:r>
              <a:rPr lang="en-US" sz="4000" b="1" dirty="0">
                <a:solidFill>
                  <a:srgbClr val="000000"/>
                </a:solidFill>
              </a:rPr>
              <a:t>Distance Education</a:t>
            </a:r>
            <a:r>
              <a:rPr lang="en-US" sz="4000" dirty="0">
                <a:solidFill>
                  <a:srgbClr val="000000"/>
                </a:solidFill>
              </a:rPr>
              <a:t>—Formal learning activity where students and instructors are separated by geography, time, or </a:t>
            </a:r>
            <a:r>
              <a:rPr lang="en-US" sz="4000" dirty="0" smtClean="0">
                <a:solidFill>
                  <a:srgbClr val="000000"/>
                </a:solidFill>
              </a:rPr>
              <a:t>both, </a:t>
            </a:r>
            <a:r>
              <a:rPr lang="en-US" sz="4000" dirty="0">
                <a:solidFill>
                  <a:srgbClr val="000000"/>
                </a:solidFill>
              </a:rPr>
              <a:t>for the majority of the instructional period. </a:t>
            </a:r>
            <a:endParaRPr lang="en-US" sz="4000" dirty="0" smtClean="0">
              <a:solidFill>
                <a:srgbClr val="000000"/>
              </a:solidFill>
            </a:endParaRPr>
          </a:p>
          <a:p>
            <a:r>
              <a:rPr lang="en-US" sz="3200" dirty="0" smtClean="0">
                <a:solidFill>
                  <a:srgbClr val="000000"/>
                </a:solidFill>
              </a:rPr>
              <a:t>Distance </a:t>
            </a:r>
            <a:r>
              <a:rPr lang="en-US" sz="3200" dirty="0">
                <a:solidFill>
                  <a:srgbClr val="000000"/>
                </a:solidFill>
              </a:rPr>
              <a:t>learning materials are delivered through a variety of media, including but not limited to, print, audio recording, videotape, broadcasts, computer software, Web-based programs, and other online technology. </a:t>
            </a:r>
            <a:endParaRPr lang="en-US" sz="3200" dirty="0" smtClean="0">
              <a:solidFill>
                <a:srgbClr val="000000"/>
              </a:solidFill>
            </a:endParaRPr>
          </a:p>
          <a:p>
            <a:r>
              <a:rPr lang="en-US" sz="3200" dirty="0" smtClean="0">
                <a:solidFill>
                  <a:srgbClr val="000000"/>
                </a:solidFill>
              </a:rPr>
              <a:t>Teachers </a:t>
            </a:r>
            <a:r>
              <a:rPr lang="en-US" sz="3200" dirty="0">
                <a:solidFill>
                  <a:srgbClr val="000000"/>
                </a:solidFill>
              </a:rPr>
              <a:t>support distance learners through communication by mail, telephone, e-mail, or online technologies and software.</a:t>
            </a:r>
          </a:p>
          <a:p>
            <a:pPr marL="0" indent="0">
              <a:buNone/>
            </a:pPr>
            <a:endParaRPr lang="en-US" sz="2200" dirty="0">
              <a:solidFill>
                <a:srgbClr val="000000"/>
              </a:solidFill>
            </a:endParaRPr>
          </a:p>
          <a:p>
            <a:pPr marL="0" indent="0">
              <a:buNone/>
            </a:pPr>
            <a:r>
              <a:rPr lang="en-US" sz="2200" dirty="0">
                <a:solidFill>
                  <a:srgbClr val="000000"/>
                </a:solidFill>
              </a:rPr>
              <a:t>(Pg. 59 NRS Technical Assistance Guide, </a:t>
            </a:r>
            <a:r>
              <a:rPr lang="en-US" sz="2200" dirty="0">
                <a:solidFill>
                  <a:srgbClr val="000000"/>
                </a:solidFill>
                <a:hlinkClick r:id="rId3"/>
              </a:rPr>
              <a:t>https://nrsweb.org/sites/default/files/NRS-TA-Guide82019.pdf</a:t>
            </a:r>
            <a:r>
              <a:rPr lang="en-US" sz="2200" dirty="0">
                <a:solidFill>
                  <a:srgbClr val="000000"/>
                </a:solidFill>
              </a:rPr>
              <a:t> )</a:t>
            </a:r>
          </a:p>
        </p:txBody>
      </p:sp>
      <p:sp>
        <p:nvSpPr>
          <p:cNvPr id="4" name="Slide Number Placeholder 3">
            <a:extLst>
              <a:ext uri="{FF2B5EF4-FFF2-40B4-BE49-F238E27FC236}">
                <a16:creationId xmlns:a16="http://schemas.microsoft.com/office/drawing/2014/main" id="{12248EC8-4E51-4A2E-8541-CA78CA014380}"/>
              </a:ext>
            </a:extLst>
          </p:cNvPr>
          <p:cNvSpPr>
            <a:spLocks noGrp="1"/>
          </p:cNvSpPr>
          <p:nvPr>
            <p:ph type="sldNum" sz="quarter" idx="12"/>
          </p:nvPr>
        </p:nvSpPr>
        <p:spPr/>
        <p:txBody>
          <a:bodyPr/>
          <a:lstStyle/>
          <a:p>
            <a:fld id="{A46AC393-18AB-47A0-B0DF-A5545F6A71C7}" type="slidenum">
              <a:rPr lang="en-US" smtClean="0"/>
              <a:t>6</a:t>
            </a:fld>
            <a:endParaRPr lang="en-US"/>
          </a:p>
        </p:txBody>
      </p:sp>
      <p:sp>
        <p:nvSpPr>
          <p:cNvPr id="6" name="Title 1"/>
          <p:cNvSpPr txBox="1">
            <a:spLocks/>
          </p:cNvSpPr>
          <p:nvPr/>
        </p:nvSpPr>
        <p:spPr>
          <a:xfrm>
            <a:off x="3433763" y="76200"/>
            <a:ext cx="6858000" cy="121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t>Distance Learning - NRS</a:t>
            </a:r>
            <a:endParaRPr lang="en-US" dirty="0"/>
          </a:p>
        </p:txBody>
      </p:sp>
    </p:spTree>
    <p:extLst>
      <p:ext uri="{BB962C8B-B14F-4D97-AF65-F5344CB8AC3E}">
        <p14:creationId xmlns:p14="http://schemas.microsoft.com/office/powerpoint/2010/main" val="21925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63" y="76200"/>
            <a:ext cx="6858000" cy="1219200"/>
          </a:xfrm>
        </p:spPr>
        <p:txBody>
          <a:bodyPr/>
          <a:lstStyle/>
          <a:p>
            <a:r>
              <a:rPr lang="en-US" b="1" dirty="0" smtClean="0"/>
              <a:t>Distance Learning - NRS</a:t>
            </a:r>
            <a:endParaRPr lang="en-US" dirty="0"/>
          </a:p>
        </p:txBody>
      </p:sp>
      <p:sp>
        <p:nvSpPr>
          <p:cNvPr id="3" name="Content Placeholder 2"/>
          <p:cNvSpPr>
            <a:spLocks noGrp="1"/>
          </p:cNvSpPr>
          <p:nvPr>
            <p:ph idx="1"/>
          </p:nvPr>
        </p:nvSpPr>
        <p:spPr>
          <a:xfrm>
            <a:off x="1132764" y="1295400"/>
            <a:ext cx="9826387" cy="5426075"/>
          </a:xfrm>
        </p:spPr>
        <p:txBody>
          <a:bodyPr>
            <a:normAutofit/>
          </a:bodyPr>
          <a:lstStyle/>
          <a:p>
            <a:r>
              <a:rPr lang="en-US" sz="3600" dirty="0" smtClean="0"/>
              <a:t>Individuals </a:t>
            </a:r>
            <a:r>
              <a:rPr lang="en-US" sz="3600" dirty="0"/>
              <a:t>in Distance Learning programs have the same data collection requirements as other </a:t>
            </a:r>
            <a:r>
              <a:rPr lang="en-US" sz="3600" dirty="0" smtClean="0"/>
              <a:t>WIOA</a:t>
            </a:r>
            <a:r>
              <a:rPr lang="en-US" sz="3600" dirty="0"/>
              <a:t>, Title </a:t>
            </a:r>
            <a:r>
              <a:rPr lang="en-US" sz="3600" dirty="0" smtClean="0"/>
              <a:t>II learners.  </a:t>
            </a:r>
          </a:p>
          <a:p>
            <a:r>
              <a:rPr lang="en-US" sz="3600" dirty="0" smtClean="0"/>
              <a:t>NRS </a:t>
            </a:r>
            <a:r>
              <a:rPr lang="en-US" sz="3600" dirty="0"/>
              <a:t>policy prescribes the “50 percent rule.”</a:t>
            </a:r>
          </a:p>
          <a:p>
            <a:r>
              <a:rPr lang="en-US" sz="3600" dirty="0" smtClean="0"/>
              <a:t>For learners with more than 50%, </a:t>
            </a:r>
            <a:r>
              <a:rPr lang="en-US" sz="3600" dirty="0"/>
              <a:t>agencies should mark </a:t>
            </a:r>
            <a:r>
              <a:rPr lang="en-US" sz="3600" dirty="0" smtClean="0"/>
              <a:t>Special Programs = Distance Learning</a:t>
            </a:r>
          </a:p>
          <a:p>
            <a:r>
              <a:rPr lang="en-US" sz="3600" dirty="0" smtClean="0"/>
              <a:t>A new feature is now in TE that tracks students with PY 2019-20 activities affected by COVID-19 (“</a:t>
            </a:r>
            <a:r>
              <a:rPr lang="en-US" sz="3600" smtClean="0"/>
              <a:t>Force Majeure”)</a:t>
            </a:r>
            <a:endParaRPr lang="en-US" sz="36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7</a:t>
            </a:fld>
            <a:endParaRPr lang="en-US" altLang="en-US"/>
          </a:p>
        </p:txBody>
      </p:sp>
    </p:spTree>
    <p:extLst>
      <p:ext uri="{BB962C8B-B14F-4D97-AF65-F5344CB8AC3E}">
        <p14:creationId xmlns:p14="http://schemas.microsoft.com/office/powerpoint/2010/main" val="1736219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863" y="0"/>
            <a:ext cx="8449900" cy="1295400"/>
          </a:xfrm>
        </p:spPr>
        <p:txBody>
          <a:bodyPr>
            <a:normAutofit/>
          </a:bodyPr>
          <a:lstStyle/>
          <a:p>
            <a:r>
              <a:rPr lang="en-US" b="1" dirty="0" smtClean="0"/>
              <a:t>Distance Learning – Class Strategies</a:t>
            </a:r>
            <a:endParaRPr lang="en-US" dirty="0"/>
          </a:p>
        </p:txBody>
      </p:sp>
      <p:sp>
        <p:nvSpPr>
          <p:cNvPr id="3" name="Content Placeholder 2"/>
          <p:cNvSpPr>
            <a:spLocks noGrp="1"/>
          </p:cNvSpPr>
          <p:nvPr>
            <p:ph idx="1"/>
          </p:nvPr>
        </p:nvSpPr>
        <p:spPr>
          <a:xfrm>
            <a:off x="1175657" y="1456944"/>
            <a:ext cx="9769847" cy="4648200"/>
          </a:xfrm>
        </p:spPr>
        <p:txBody>
          <a:bodyPr>
            <a:normAutofit/>
          </a:bodyPr>
          <a:lstStyle/>
          <a:p>
            <a:pPr marL="0" indent="0">
              <a:buNone/>
            </a:pPr>
            <a:r>
              <a:rPr lang="en-US" sz="3600" b="1" i="1" dirty="0"/>
              <a:t>Calculating this at the class level for each agency depends on how your agency has structured classes in response to COVID-19.</a:t>
            </a:r>
          </a:p>
          <a:p>
            <a:pPr marL="1200150" lvl="1" indent="-742950">
              <a:buFont typeface="+mj-lt"/>
              <a:buAutoNum type="arabicPeriod"/>
            </a:pPr>
            <a:r>
              <a:rPr lang="en-US" sz="3600" dirty="0" smtClean="0"/>
              <a:t>“Pick up where you left off.”</a:t>
            </a:r>
          </a:p>
          <a:p>
            <a:pPr marL="1200150" lvl="1" indent="-742950">
              <a:buFont typeface="+mj-lt"/>
              <a:buAutoNum type="arabicPeriod"/>
            </a:pPr>
            <a:r>
              <a:rPr lang="en-US" sz="3600" dirty="0" smtClean="0"/>
              <a:t>Start new classes specific to DL</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8</a:t>
            </a:fld>
            <a:endParaRPr lang="en-US" altLang="en-US"/>
          </a:p>
        </p:txBody>
      </p:sp>
    </p:spTree>
    <p:extLst>
      <p:ext uri="{BB962C8B-B14F-4D97-AF65-F5344CB8AC3E}">
        <p14:creationId xmlns:p14="http://schemas.microsoft.com/office/powerpoint/2010/main" val="2456237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457" y="76200"/>
            <a:ext cx="9032306" cy="1219200"/>
          </a:xfrm>
        </p:spPr>
        <p:txBody>
          <a:bodyPr>
            <a:noAutofit/>
          </a:bodyPr>
          <a:lstStyle/>
          <a:p>
            <a:pPr algn="ctr"/>
            <a:r>
              <a:rPr lang="en-US" b="1" dirty="0" smtClean="0"/>
              <a:t>Distance Learning – Contact Hours</a:t>
            </a:r>
            <a:endParaRPr lang="en-US" dirty="0"/>
          </a:p>
        </p:txBody>
      </p:sp>
      <p:sp>
        <p:nvSpPr>
          <p:cNvPr id="3" name="Content Placeholder 2"/>
          <p:cNvSpPr>
            <a:spLocks noGrp="1"/>
          </p:cNvSpPr>
          <p:nvPr>
            <p:ph idx="1"/>
          </p:nvPr>
        </p:nvSpPr>
        <p:spPr>
          <a:xfrm>
            <a:off x="1259457" y="1123406"/>
            <a:ext cx="9386772" cy="5734594"/>
          </a:xfrm>
        </p:spPr>
        <p:txBody>
          <a:bodyPr>
            <a:normAutofit fontScale="92500" lnSpcReduction="10000"/>
          </a:bodyPr>
          <a:lstStyle/>
          <a:p>
            <a:pPr marL="0" indent="0">
              <a:buNone/>
            </a:pPr>
            <a:r>
              <a:rPr lang="en-US" sz="3600" dirty="0" smtClean="0"/>
              <a:t>Three models of measuring distance learning instruction (NRS):</a:t>
            </a:r>
          </a:p>
          <a:p>
            <a:pPr marL="742950" indent="-742950">
              <a:buFont typeface="+mj-lt"/>
              <a:buAutoNum type="arabicPeriod"/>
            </a:pPr>
            <a:r>
              <a:rPr lang="en-US" sz="3500" b="1" dirty="0" smtClean="0"/>
              <a:t>Clock Time</a:t>
            </a:r>
            <a:r>
              <a:rPr lang="en-US" sz="3500" dirty="0" smtClean="0"/>
              <a:t>. Assigns </a:t>
            </a:r>
            <a:r>
              <a:rPr lang="en-US" sz="3500" dirty="0"/>
              <a:t>contact hours based on the elapsed time that </a:t>
            </a:r>
            <a:r>
              <a:rPr lang="en-US" sz="3500" dirty="0" smtClean="0"/>
              <a:t>a participant </a:t>
            </a:r>
            <a:r>
              <a:rPr lang="en-US" sz="3500" dirty="0"/>
              <a:t>is connected to, or engaged in, an online or stand-alone software </a:t>
            </a:r>
            <a:r>
              <a:rPr lang="en-US" sz="3500" dirty="0" smtClean="0"/>
              <a:t>program that </a:t>
            </a:r>
            <a:r>
              <a:rPr lang="en-US" sz="3500" dirty="0"/>
              <a:t>tracks </a:t>
            </a:r>
            <a:r>
              <a:rPr lang="en-US" sz="3500" dirty="0" smtClean="0"/>
              <a:t>time.</a:t>
            </a:r>
          </a:p>
          <a:p>
            <a:pPr marL="742950" indent="-742950">
              <a:buFont typeface="+mj-lt"/>
              <a:buAutoNum type="arabicPeriod"/>
            </a:pPr>
            <a:r>
              <a:rPr lang="en-US" sz="3500" b="1" dirty="0" smtClean="0"/>
              <a:t>Teacher Verification</a:t>
            </a:r>
            <a:r>
              <a:rPr lang="en-US" sz="3500" dirty="0" smtClean="0"/>
              <a:t>. Assigns </a:t>
            </a:r>
            <a:r>
              <a:rPr lang="en-US" sz="3500" dirty="0"/>
              <a:t>a fixed number of hours </a:t>
            </a:r>
            <a:r>
              <a:rPr lang="en-US" sz="3500" dirty="0" smtClean="0"/>
              <a:t>for each </a:t>
            </a:r>
            <a:r>
              <a:rPr lang="en-US" sz="3500" dirty="0"/>
              <a:t>assignment based on teacher determination of the extent to which a </a:t>
            </a:r>
            <a:r>
              <a:rPr lang="en-US" sz="3500" dirty="0" smtClean="0"/>
              <a:t>participant engaged in </a:t>
            </a:r>
            <a:r>
              <a:rPr lang="en-US" sz="3500" dirty="0"/>
              <a:t>the </a:t>
            </a:r>
            <a:r>
              <a:rPr lang="en-US" sz="3500" dirty="0" smtClean="0"/>
              <a:t>assignment.</a:t>
            </a:r>
          </a:p>
          <a:p>
            <a:pPr marL="742950" indent="-742950">
              <a:buFont typeface="+mj-lt"/>
              <a:buAutoNum type="arabicPeriod"/>
            </a:pPr>
            <a:r>
              <a:rPr lang="en-US" sz="3500" b="1" dirty="0" smtClean="0"/>
              <a:t>Learner Mastery</a:t>
            </a:r>
            <a:r>
              <a:rPr lang="en-US" sz="3500" dirty="0" smtClean="0"/>
              <a:t>. Assigns </a:t>
            </a:r>
            <a:r>
              <a:rPr lang="en-US" sz="3500" dirty="0"/>
              <a:t>a fixed number of hours of credit based </a:t>
            </a:r>
            <a:r>
              <a:rPr lang="en-US" sz="3500" dirty="0" smtClean="0"/>
              <a:t>on the </a:t>
            </a:r>
            <a:r>
              <a:rPr lang="en-US" sz="3500" dirty="0"/>
              <a:t>participant </a:t>
            </a:r>
            <a:r>
              <a:rPr lang="en-US" sz="3500" dirty="0" smtClean="0"/>
              <a:t>completing content </a:t>
            </a:r>
            <a:r>
              <a:rPr lang="en-US" sz="3500" dirty="0"/>
              <a:t>of each lesson</a:t>
            </a:r>
            <a:r>
              <a:rPr lang="en-US" sz="3500" dirty="0" smtClean="0"/>
              <a:t>.</a:t>
            </a:r>
            <a:endParaRPr lang="en-US" sz="43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9</a:t>
            </a:fld>
            <a:endParaRPr lang="en-US" altLang="en-US"/>
          </a:p>
        </p:txBody>
      </p:sp>
    </p:spTree>
    <p:extLst>
      <p:ext uri="{BB962C8B-B14F-4D97-AF65-F5344CB8AC3E}">
        <p14:creationId xmlns:p14="http://schemas.microsoft.com/office/powerpoint/2010/main" val="2347578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A98658-36FF-4A71-B264-454E1B5B3C4F}"/>
</file>

<file path=customXml/itemProps2.xml><?xml version="1.0" encoding="utf-8"?>
<ds:datastoreItem xmlns:ds="http://schemas.openxmlformats.org/officeDocument/2006/customXml" ds:itemID="{E9074FD6-3FFB-4196-9983-B0DBF71228DA}"/>
</file>

<file path=customXml/itemProps3.xml><?xml version="1.0" encoding="utf-8"?>
<ds:datastoreItem xmlns:ds="http://schemas.openxmlformats.org/officeDocument/2006/customXml" ds:itemID="{22431226-C83C-40C1-9199-987AB873C0E7}"/>
</file>

<file path=docProps/app.xml><?xml version="1.0" encoding="utf-8"?>
<Properties xmlns="http://schemas.openxmlformats.org/officeDocument/2006/extended-properties" xmlns:vt="http://schemas.openxmlformats.org/officeDocument/2006/docPropsVTypes">
  <TotalTime>4576</TotalTime>
  <Words>2633</Words>
  <Application>Microsoft Office PowerPoint</Application>
  <PresentationFormat>Widescreen</PresentationFormat>
  <Paragraphs>284</Paragraphs>
  <Slides>48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Times New Roman</vt:lpstr>
      <vt:lpstr>Office Theme</vt:lpstr>
      <vt:lpstr>CAEP Data Dive</vt:lpstr>
      <vt:lpstr>CAEP Data Dive </vt:lpstr>
      <vt:lpstr>COVID-19’s Effect on CAEP Agencies</vt:lpstr>
      <vt:lpstr>Distance Learning - OCTAE</vt:lpstr>
      <vt:lpstr>Distance Learning - OCTAE</vt:lpstr>
      <vt:lpstr>Distance Education</vt:lpstr>
      <vt:lpstr>Distance Learning - NRS</vt:lpstr>
      <vt:lpstr>Distance Learning – Class Strategies</vt:lpstr>
      <vt:lpstr>Distance Learning – Contact Hours</vt:lpstr>
      <vt:lpstr>Remote Testing</vt:lpstr>
      <vt:lpstr>CAEP Outcomes</vt:lpstr>
      <vt:lpstr>PowerPoint Presentation</vt:lpstr>
      <vt:lpstr>PowerPoint Presentation</vt:lpstr>
      <vt:lpstr>PowerPoint Presentation</vt:lpstr>
      <vt:lpstr>MSG’s for CTE </vt:lpstr>
      <vt:lpstr>MSG’s for CTE </vt:lpstr>
      <vt:lpstr>Literacy Gains Outcomes</vt:lpstr>
      <vt:lpstr>Literacy Gains Outcomes</vt:lpstr>
      <vt:lpstr>Literacy Gains Outcomes</vt:lpstr>
      <vt:lpstr>PowerPoint Presentation</vt:lpstr>
      <vt:lpstr>Supportive Services</vt:lpstr>
      <vt:lpstr>Training Services</vt:lpstr>
      <vt:lpstr>Transition Services</vt:lpstr>
      <vt:lpstr>CAEP Short Term Services</vt:lpstr>
      <vt:lpstr>CAEP Short Term Services</vt:lpstr>
      <vt:lpstr>PowerPoint Presentation</vt:lpstr>
      <vt:lpstr>PowerPoint Presentation</vt:lpstr>
      <vt:lpstr>PowerPoint Presentation</vt:lpstr>
      <vt:lpstr>CAEP Data Integrity Report: PY 19-20</vt:lpstr>
      <vt:lpstr>CAEP Data Integrity Report: PY 19-20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AEP Regional Data Dive</dc:title>
  <dc:creator>Jay Wright</dc:creator>
  <cp:lastModifiedBy>Veronica Parker</cp:lastModifiedBy>
  <cp:revision>163</cp:revision>
  <cp:lastPrinted>2019-04-08T14:18:00Z</cp:lastPrinted>
  <dcterms:created xsi:type="dcterms:W3CDTF">2019-01-30T18:23:53Z</dcterms:created>
  <dcterms:modified xsi:type="dcterms:W3CDTF">2020-07-21T19:50:36Z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